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FF0000"/>
    <a:srgbClr val="FFCC00"/>
    <a:srgbClr val="3333CC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839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81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5763" cy="368685763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440AB7-035A-4878-8C9B-2ED0B13E0D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5B3CF1-2DBF-4BD5-AE77-CC7A37C0C1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F347B6-04D0-488A-878B-72E91A411B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037BA-76C4-40B5-8EAD-AD17FA632C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23D528-BD35-4FF5-AA93-5D04386761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72AE05-972C-4840-9F8D-16CB0A580C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162BCE-785C-4EED-A314-D2FE280329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D206FE-FDC5-452F-8DE0-A3A3FF9E01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E54A60-A053-4DCB-AC95-26A5CC74AC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26E3D4-1E80-419B-8C97-7D6122FF53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67B7E9-473C-45EE-B3E5-71B5796B30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1C9DD54-B875-4CFD-9B4F-6A28435279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81C6EE2-B0B1-4BFF-92C5-F4D80A369C0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Distance Chart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Give the distance, in miles,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between the two towns given.</a:t>
            </a: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" name="AutoShape 184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79" name="AutoShape 18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75" name="AutoShape 179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68" name="Text Box 17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272" name="Group 176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136" name="Text Box 40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37" name="Rectangle 41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38" name="Text Box 42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39" name="Rectangle 43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40" name="Text Box 44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41" name="Rectangle 45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0" name="Text Box 74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71" name="Rectangle 75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2" name="Text Box 76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73" name="Rectangle 77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4" name="Text Box 78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75" name="Rectangle 79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6" name="Text Box 80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77" name="Rectangle 81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78" name="Text Box 82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79" name="Rectangle 83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0" name="Text Box 84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81" name="Rectangle 85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2" name="Text Box 86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83" name="Rectangle 87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4" name="Text Box 88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85" name="Rectangle 89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6" name="Text Box 90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87" name="Rectangle 91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" name="Text Box 92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89" name="Rectangle 93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0" name="Text Box 94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91" name="Rectangle 95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2" name="Text Box 96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93" name="Rectangle 97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4" name="Text Box 98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95" name="Rectangle 99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6" name="Text Box 100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97" name="Rectangle 101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0" name="Text Box 104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01" name="Rectangle 105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" name="Text Box 106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03" name="Rectangle 107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" name="Text Box 108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05" name="Rectangle 109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" name="Text Box 110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07" name="Rectangle 111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" name="Text Box 112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09" name="Rectangle 113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" name="Text Box 114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1" name="Rectangle 115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" name="Text Box 116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3" name="Rectangle 117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" name="Text Box 12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9" name="Rectangle 12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" name="Text Box 12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21" name="Rectangle 12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2" name="Text Box 12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23" name="Rectangle 12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4" name="Text Box 12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25" name="Rectangle 12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6" name="Text Box 13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27" name="Rectangle 13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8" name="Text Box 13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29" name="Rectangle 13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30" name="Text Box 13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31" name="Rectangle 13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32" name="Text Box 13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33" name="Rectangle 13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34" name="Text Box 13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35" name="Rectangle 13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36" name="Text Box 14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37" name="Rectangle 14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38" name="Text Box 14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39" name="Rectangle 14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0" name="Text Box 14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41" name="Rectangle 14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2" name="Text Box 14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43" name="Rectangle 14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4" name="Text Box 14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45" name="Rectangle 14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6" name="Text Box 15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47" name="Rectangle 15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8" name="Text Box 15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49" name="Rectangle 15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50" name="Text Box 15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51" name="Rectangle 15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52" name="Text Box 15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53" name="Rectangle 15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54" name="Text Box 15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55" name="Rectangle 15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56" name="Text Box 16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57" name="Rectangle 16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58" name="Text Box 16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59" name="Rectangle 16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60" name="Text Box 16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1" name="Text Box 16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2" name="Text Box 16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3" name="Text Box 16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4" name="Text Box 16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5" name="Text Box 16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6" name="Text Box 17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7" name="Text Box 17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69" name="Text Box 173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270" name="Text Box 174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271" name="Text Box 175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Hull to Leeds?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76" name="AutoShape 180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77" name="Text Box 181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60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7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0" name="AutoShape 110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31" name="AutoShape 1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32" name="AutoShape 112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33" name="Text Box 113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0834" name="Group 114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0835" name="Text Box 115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36" name="Rectangle 116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37" name="Text Box 117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38" name="Rectangle 118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39" name="Text Box 119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40" name="Rectangle 120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41" name="Text Box 121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42" name="Rectangle 122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43" name="Text Box 123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44" name="Rectangle 124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45" name="Text Box 125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46" name="Rectangle 126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47" name="Text Box 127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48" name="Rectangle 128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49" name="Text Box 129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50" name="Rectangle 130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51" name="Text Box 131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52" name="Rectangle 132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53" name="Text Box 133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54" name="Rectangle 134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55" name="Text Box 135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56" name="Rectangle 136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57" name="Text Box 137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58" name="Rectangle 138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59" name="Text Box 139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60" name="Rectangle 140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61" name="Text Box 141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62" name="Rectangle 142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63" name="Text Box 143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64" name="Rectangle 144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65" name="Text Box 145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66" name="Rectangle 146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67" name="Text Box 147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68" name="Rectangle 148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69" name="Text Box 149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70" name="Rectangle 150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71" name="Text Box 151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72" name="Rectangle 152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73" name="Text Box 153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74" name="Rectangle 154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75" name="Text Box 155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76" name="Rectangle 156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77" name="Text Box 157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78" name="Rectangle 158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79" name="Text Box 159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80" name="Rectangle 160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81" name="Text Box 161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82" name="Rectangle 162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83" name="Text Box 163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84" name="Rectangle 164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85" name="Text Box 165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86" name="Rectangle 166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87" name="Text Box 167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88" name="Rectangle 168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89" name="Text Box 169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90" name="Rectangle 170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91" name="Text Box 171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92" name="Rectangle 172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93" name="Text Box 173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94" name="Rectangle 174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95" name="Text Box 175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896" name="Rectangle 176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97" name="Text Box 177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898" name="Rectangle 178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99" name="Text Box 179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00" name="Rectangle 180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01" name="Text Box 181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902" name="Rectangle 182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03" name="Text Box 183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04" name="Rectangle 184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05" name="Text Box 185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06" name="Rectangle 186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07" name="Text Box 187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908" name="Rectangle 188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09" name="Text Box 189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10" name="Rectangle 190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1" name="Text Box 191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912" name="Rectangle 192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3" name="Text Box 193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14" name="Rectangle 194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5" name="Text Box 195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916" name="Rectangle 196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7" name="Text Box 197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18" name="Rectangle 198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9" name="Text Box 199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20" name="Rectangle 200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21" name="Text Box 201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0922" name="Rectangle 202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23" name="Text Box 203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924" name="Rectangle 204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25" name="Text Box 205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26" name="Text Box 206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27" name="Text Box 207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28" name="Text Box 208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29" name="Text Box 209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30" name="Text Box 210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31" name="Text Box 211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32" name="Text Box 212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0933" name="Text Box 213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0934" name="Text Box 214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0935" name="AutoShape 215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6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Carlisle to Birmingham?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28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199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53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54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55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56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1857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1858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59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60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61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62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3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64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65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66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67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68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69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70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71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72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73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74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75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76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77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78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79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80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81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82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83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84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85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86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87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88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89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90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91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92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93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94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95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96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897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98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899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00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01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02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03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04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05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06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07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08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09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10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11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12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13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14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15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16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17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18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19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20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21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22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23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24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25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26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27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28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29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30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31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32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33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34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35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36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37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38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39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40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41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42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43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44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1945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46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1947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948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49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0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1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2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3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4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5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1956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1957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1958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50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Leeds to Manchester?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852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44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8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7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78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79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80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2881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2882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3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84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885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86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87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88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889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90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91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92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893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94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95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96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897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98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99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00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01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02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03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04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05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06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07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08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09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10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11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12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13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14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15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16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17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18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19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20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21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22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23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24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25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26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27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28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29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30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31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32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33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34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35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36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37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38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39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40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41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42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43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44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45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46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47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48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49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50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51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52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53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54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55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56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57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58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59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60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61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62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63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64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65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66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67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68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2969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70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971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972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3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4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5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6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7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8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79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2980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2981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2982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74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Leeds to Carlisle?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876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126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87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01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902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903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904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3905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3906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07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08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09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10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11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12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13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14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15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16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17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18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19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20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21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22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23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24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25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26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27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28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29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30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31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32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33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34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35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36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37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38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39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40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41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42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43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44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45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46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47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48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49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50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51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52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53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54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55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56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57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58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59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60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61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62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63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64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65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66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67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68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69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70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71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72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73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74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75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76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77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78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79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80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81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82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83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84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85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86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87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88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89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90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91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92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3993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94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995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996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3997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3998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3999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4000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4001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4002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4003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4004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4005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4006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8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Oxford to London?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900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56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90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25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26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27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28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4929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4930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31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32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33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34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35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36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37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38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39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40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41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42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43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44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45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46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47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48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49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50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51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52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53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54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55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56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57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58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59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60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61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62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63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64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65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66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67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68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69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70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71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72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73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74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75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76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77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78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79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80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81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82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83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84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85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86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87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88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89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90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91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92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93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94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95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96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4997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998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999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00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001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02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003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04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005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06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007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08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009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10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011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12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013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14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015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16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017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18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019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020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1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2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3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4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5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6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7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5028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5029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5030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22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Birmingham to Leeds?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924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121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9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9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50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51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52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5953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5954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55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56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57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58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59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60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61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62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63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64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65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66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67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68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69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70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71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72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73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74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75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76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77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78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79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80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81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82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83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84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85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86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87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88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89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90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91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92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93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94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95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96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997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998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5999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00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01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02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03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04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05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06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07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08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09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10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11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12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13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14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15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16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17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18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19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20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21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22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23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24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25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26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27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28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29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30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31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32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33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34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35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36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37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38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39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40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041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42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043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044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45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46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47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48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49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50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51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6052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6053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6054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46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Aberdeen to Hull?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948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375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9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73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74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75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76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6977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6978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979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80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981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82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983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84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985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86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987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88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989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90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991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92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993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94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995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96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997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98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6999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00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01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02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03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04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05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06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07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08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09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10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11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12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13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14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15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16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17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18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19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20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21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22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23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24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25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26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27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28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29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30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31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32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33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34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35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36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37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38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39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40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41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42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43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44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45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46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47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48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49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50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51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52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53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54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55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56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57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58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59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60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61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62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63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64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7065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66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7067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068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69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0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1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2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3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4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5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7076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7077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7078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70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Manchester to Hull?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972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97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7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98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99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000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8001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8002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03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04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05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06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07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08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09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10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11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12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13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14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15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16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17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18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19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20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21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22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23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24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25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26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27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28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29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30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31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32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33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34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35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36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37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38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39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40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41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42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43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44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45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46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47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48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49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50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51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52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53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54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55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56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57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58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59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60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61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62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63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64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65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66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67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68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69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70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71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72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73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74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75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76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77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78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79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80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81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82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83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84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85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86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87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88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8089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90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8091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092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3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4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5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6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7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8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099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8100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8101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8102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94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Carlisle to Manchester?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96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123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21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22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23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24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39025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39026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27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28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29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30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31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32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33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34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35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36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37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38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39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40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41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42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43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44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45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46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47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48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49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50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51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52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53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54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55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56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57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58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59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60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61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62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63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64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65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66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67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68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69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70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71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72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73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74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75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76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77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78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79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80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81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82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83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84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85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86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87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88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89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90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91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92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93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94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95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96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097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98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099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00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101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02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103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04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105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06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107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08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109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10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111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12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39113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14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9115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116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17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18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19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20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21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22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23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39124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39125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39126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8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Leeds to Oxford?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020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171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0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45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46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47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48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0049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0050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51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52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53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54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55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56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57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58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59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60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61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62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63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64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65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66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67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68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69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70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71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72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73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74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75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76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77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78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79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80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81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82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83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84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85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86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87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88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89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90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91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92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93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94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095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96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97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098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099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00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01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02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03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04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05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06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07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08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09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10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11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12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13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14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15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16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17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18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19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20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21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22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23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24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25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26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27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28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29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30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31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32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33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34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35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36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0137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38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0139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140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1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2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3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4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5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6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7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0148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0149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0150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42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Manchester to Birmingham?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044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89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04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9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70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71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72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1073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1074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75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6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077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78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79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0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081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2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83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4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085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6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87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8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089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0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91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2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93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4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095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6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097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98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099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0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01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2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03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4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05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6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07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08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09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10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11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12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13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14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15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16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17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18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19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0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21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2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23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4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25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6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27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28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29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0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31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2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33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4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35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6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37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8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39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0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41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2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43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4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45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6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47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48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49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0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51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2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53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4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55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6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57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58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59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60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1161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62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1163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64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65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66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67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68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69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70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71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1172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1173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1174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6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Portsmouth to London?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68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74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93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94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95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96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2097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2098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099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0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01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2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03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4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05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6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07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8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09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0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11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2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13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4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15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6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17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8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19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0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21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2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23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4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25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6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27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8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29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0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31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2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33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4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35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6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37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8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39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0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41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2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43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4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45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6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47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8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49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0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51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2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53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4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55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6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57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8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59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0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61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2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63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4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65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6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67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8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69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0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71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2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73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4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75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6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77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8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79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0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81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2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83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4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2185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6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2187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8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89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0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1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2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3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4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5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2196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2197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2198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90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Oxford to Birmingham?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92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68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9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7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18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19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20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3121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3122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23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24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25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26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27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28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29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30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31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32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33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34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35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36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37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38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39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40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41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42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43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44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45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46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47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48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49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50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51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52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53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54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55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56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57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58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59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60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61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62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63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64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65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66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67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68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69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70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71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72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73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74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75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76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77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78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79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80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81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82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83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84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85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86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87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88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89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90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91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92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93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94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95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96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197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198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199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00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201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02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203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04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205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06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207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08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3209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10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3211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212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3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4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5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6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7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8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19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3220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3221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3222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14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Aberdeen to Leeds?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116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331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41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42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43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44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4145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4146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47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48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49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50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51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52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53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54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55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56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57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58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59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60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61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62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63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64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65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66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67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68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69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70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71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72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73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74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75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76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77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78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79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80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81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82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83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84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85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86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87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88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89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90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91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92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93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94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95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96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197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98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199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00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01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02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03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04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05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06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07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08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09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10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11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12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13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14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15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16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17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18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19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20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21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22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23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24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25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26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27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28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29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30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31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32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4233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34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4235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236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37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38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39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40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41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42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43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4244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4245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4246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8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Oxford to Glasgow?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140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367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14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65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66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67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68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5169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5170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71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72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73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74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75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76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77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78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79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80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81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82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83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84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85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86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87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88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89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90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91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92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93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94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95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96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197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98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199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00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01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02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03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04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05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06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07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08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09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10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11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12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13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14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15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16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17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18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19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20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21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22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23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24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25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26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27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28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29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30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31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32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33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34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35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36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37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38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39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40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41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42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43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44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45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46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47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48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49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50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51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52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53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54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55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56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5257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58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5259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260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1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2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3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4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5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6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7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5268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5269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5270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62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Aberdeen to Portsmouth?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164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588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6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89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90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91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92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6193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6194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195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96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197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98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199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00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01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02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03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04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05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06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07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08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09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10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11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12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13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14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15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16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17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18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19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20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21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22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23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24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25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26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27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28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29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30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31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32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33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34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35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36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37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38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39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40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41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42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43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44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45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46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47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48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49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50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51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52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53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54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55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56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57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58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59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60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61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62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63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64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65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66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67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68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69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70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71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72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73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74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75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76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77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78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79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80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6281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82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6283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284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85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86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87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88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89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90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91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6292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6293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6294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86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London to Birmingham?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188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120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18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13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14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15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16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7217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7218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19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20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21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22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23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24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25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26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27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28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29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30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31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32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33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34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35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36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37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38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39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40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41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42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43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44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45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46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47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48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49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50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51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52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53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54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55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56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57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58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59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60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61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62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63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64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65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66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67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68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69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70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1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72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73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74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5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76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77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78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9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80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81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82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3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84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85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86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7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88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9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90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91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92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93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94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95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96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97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98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299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300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301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302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303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304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7305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306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307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308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09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0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1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2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3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4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5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7316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7317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7318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10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Hull to Oxford?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212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189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2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7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38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39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40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8241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8242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3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44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45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46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7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48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49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50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51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52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53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54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55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56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57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58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59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60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61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62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63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64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65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66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67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68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69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70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71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72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73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74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75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76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77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78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79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80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81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82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83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84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85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86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87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88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89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90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91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92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93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94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95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96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297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98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99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00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01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02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03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04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05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06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07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08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09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10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11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12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13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14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15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16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17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18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19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20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21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22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23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24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25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26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27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28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8329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30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331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332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3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4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5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6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7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8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39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8340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8341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8342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34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Manchester to Aberdeen?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236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355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23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61" name="AutoShape 109"/>
          <p:cNvSpPr>
            <a:spLocks noChangeArrowheads="1"/>
          </p:cNvSpPr>
          <p:nvPr/>
        </p:nvSpPr>
        <p:spPr bwMode="auto">
          <a:xfrm>
            <a:off x="144463" y="4221163"/>
            <a:ext cx="8872537" cy="2552700"/>
          </a:xfrm>
          <a:prstGeom prst="roundRect">
            <a:avLst>
              <a:gd name="adj" fmla="val 11903"/>
            </a:avLst>
          </a:prstGeom>
          <a:gradFill rotWithShape="1">
            <a:gsLst>
              <a:gs pos="0">
                <a:srgbClr val="D60093">
                  <a:gamma/>
                  <a:shade val="46275"/>
                  <a:invGamma/>
                </a:srgbClr>
              </a:gs>
              <a:gs pos="50000">
                <a:srgbClr val="D60093"/>
              </a:gs>
              <a:gs pos="100000">
                <a:srgbClr val="D6009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262" name="AutoShape 1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263" name="AutoShape 111"/>
          <p:cNvSpPr>
            <a:spLocks noChangeArrowheads="1"/>
          </p:cNvSpPr>
          <p:nvPr/>
        </p:nvSpPr>
        <p:spPr bwMode="auto">
          <a:xfrm>
            <a:off x="800100" y="4343400"/>
            <a:ext cx="7524750" cy="1314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264" name="Text Box 112"/>
          <p:cNvSpPr txBox="1">
            <a:spLocks noChangeArrowheads="1"/>
          </p:cNvSpPr>
          <p:nvPr/>
        </p:nvSpPr>
        <p:spPr bwMode="auto">
          <a:xfrm>
            <a:off x="7362825" y="3717925"/>
            <a:ext cx="14684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1800" b="1">
                <a:solidFill>
                  <a:srgbClr val="FF0000"/>
                </a:solidFill>
                <a:latin typeface="Comic Sans MS" pitchFamily="66" charset="0"/>
              </a:rPr>
              <a:t>Portsmouth</a:t>
            </a:r>
            <a:endParaRPr lang="en-US" sz="1800" b="1">
              <a:solidFill>
                <a:srgbClr val="FF0000"/>
              </a:solidFill>
              <a:latin typeface="Comic Sans MS" pitchFamily="66" charset="0"/>
            </a:endParaRPr>
          </a:p>
        </p:txBody>
      </p:sp>
      <p:grpSp>
        <p:nvGrpSpPr>
          <p:cNvPr id="49265" name="Group 113"/>
          <p:cNvGrpSpPr>
            <a:grpSpLocks/>
          </p:cNvGrpSpPr>
          <p:nvPr/>
        </p:nvGrpSpPr>
        <p:grpSpPr bwMode="auto">
          <a:xfrm>
            <a:off x="350838" y="215900"/>
            <a:ext cx="8231187" cy="3889375"/>
            <a:chOff x="158" y="346"/>
            <a:chExt cx="4799" cy="2267"/>
          </a:xfrm>
        </p:grpSpPr>
        <p:sp>
          <p:nvSpPr>
            <p:cNvPr id="49266" name="Text Box 114"/>
            <p:cNvSpPr txBox="1">
              <a:spLocks noChangeArrowheads="1"/>
            </p:cNvSpPr>
            <p:nvPr/>
          </p:nvSpPr>
          <p:spPr bwMode="auto">
            <a:xfrm>
              <a:off x="158" y="572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7" name="Rectangle 115"/>
            <p:cNvSpPr>
              <a:spLocks noChangeArrowheads="1"/>
            </p:cNvSpPr>
            <p:nvPr/>
          </p:nvSpPr>
          <p:spPr bwMode="auto">
            <a:xfrm>
              <a:off x="158" y="57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68" name="Text Box 116"/>
            <p:cNvSpPr txBox="1">
              <a:spLocks noChangeArrowheads="1"/>
            </p:cNvSpPr>
            <p:nvPr/>
          </p:nvSpPr>
          <p:spPr bwMode="auto">
            <a:xfrm>
              <a:off x="158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231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69" name="Rectangle 117"/>
            <p:cNvSpPr>
              <a:spLocks noChangeArrowheads="1"/>
            </p:cNvSpPr>
            <p:nvPr/>
          </p:nvSpPr>
          <p:spPr bwMode="auto">
            <a:xfrm>
              <a:off x="158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70" name="Text Box 118"/>
            <p:cNvSpPr txBox="1">
              <a:spLocks noChangeArrowheads="1"/>
            </p:cNvSpPr>
            <p:nvPr/>
          </p:nvSpPr>
          <p:spPr bwMode="auto">
            <a:xfrm>
              <a:off x="158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1" name="Rectangle 119"/>
            <p:cNvSpPr>
              <a:spLocks noChangeArrowheads="1"/>
            </p:cNvSpPr>
            <p:nvPr/>
          </p:nvSpPr>
          <p:spPr bwMode="auto">
            <a:xfrm>
              <a:off x="158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72" name="Text Box 120"/>
            <p:cNvSpPr txBox="1">
              <a:spLocks noChangeArrowheads="1"/>
            </p:cNvSpPr>
            <p:nvPr/>
          </p:nvSpPr>
          <p:spPr bwMode="auto">
            <a:xfrm>
              <a:off x="158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375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73" name="Rectangle 121"/>
            <p:cNvSpPr>
              <a:spLocks noChangeArrowheads="1"/>
            </p:cNvSpPr>
            <p:nvPr/>
          </p:nvSpPr>
          <p:spPr bwMode="auto">
            <a:xfrm>
              <a:off x="158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74" name="Text Box 122"/>
            <p:cNvSpPr txBox="1">
              <a:spLocks noChangeArrowheads="1"/>
            </p:cNvSpPr>
            <p:nvPr/>
          </p:nvSpPr>
          <p:spPr bwMode="auto">
            <a:xfrm>
              <a:off x="158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331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5" name="Rectangle 123"/>
            <p:cNvSpPr>
              <a:spLocks noChangeArrowheads="1"/>
            </p:cNvSpPr>
            <p:nvPr/>
          </p:nvSpPr>
          <p:spPr bwMode="auto">
            <a:xfrm>
              <a:off x="158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76" name="Text Box 124"/>
            <p:cNvSpPr txBox="1">
              <a:spLocks noChangeArrowheads="1"/>
            </p:cNvSpPr>
            <p:nvPr/>
          </p:nvSpPr>
          <p:spPr bwMode="auto">
            <a:xfrm>
              <a:off x="158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77" name="Rectangle 125"/>
            <p:cNvSpPr>
              <a:spLocks noChangeArrowheads="1"/>
            </p:cNvSpPr>
            <p:nvPr/>
          </p:nvSpPr>
          <p:spPr bwMode="auto">
            <a:xfrm>
              <a:off x="158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78" name="Text Box 126"/>
            <p:cNvSpPr txBox="1">
              <a:spLocks noChangeArrowheads="1"/>
            </p:cNvSpPr>
            <p:nvPr/>
          </p:nvSpPr>
          <p:spPr bwMode="auto">
            <a:xfrm>
              <a:off x="158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9" name="Rectangle 127"/>
            <p:cNvSpPr>
              <a:spLocks noChangeArrowheads="1"/>
            </p:cNvSpPr>
            <p:nvPr/>
          </p:nvSpPr>
          <p:spPr bwMode="auto">
            <a:xfrm>
              <a:off x="158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80" name="Text Box 128"/>
            <p:cNvSpPr txBox="1">
              <a:spLocks noChangeArrowheads="1"/>
            </p:cNvSpPr>
            <p:nvPr/>
          </p:nvSpPr>
          <p:spPr bwMode="auto">
            <a:xfrm>
              <a:off x="158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503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81" name="Rectangle 129"/>
            <p:cNvSpPr>
              <a:spLocks noChangeArrowheads="1"/>
            </p:cNvSpPr>
            <p:nvPr/>
          </p:nvSpPr>
          <p:spPr bwMode="auto">
            <a:xfrm>
              <a:off x="158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82" name="Text Box 130"/>
            <p:cNvSpPr txBox="1">
              <a:spLocks noChangeArrowheads="1"/>
            </p:cNvSpPr>
            <p:nvPr/>
          </p:nvSpPr>
          <p:spPr bwMode="auto">
            <a:xfrm>
              <a:off x="158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588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83" name="Rectangle 131"/>
            <p:cNvSpPr>
              <a:spLocks noChangeArrowheads="1"/>
            </p:cNvSpPr>
            <p:nvPr/>
          </p:nvSpPr>
          <p:spPr bwMode="auto">
            <a:xfrm>
              <a:off x="158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84" name="Text Box 132"/>
            <p:cNvSpPr txBox="1">
              <a:spLocks noChangeArrowheads="1"/>
            </p:cNvSpPr>
            <p:nvPr/>
          </p:nvSpPr>
          <p:spPr bwMode="auto">
            <a:xfrm>
              <a:off x="612" y="799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85" name="Rectangle 133"/>
            <p:cNvSpPr>
              <a:spLocks noChangeArrowheads="1"/>
            </p:cNvSpPr>
            <p:nvPr/>
          </p:nvSpPr>
          <p:spPr bwMode="auto">
            <a:xfrm>
              <a:off x="612" y="799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86" name="Text Box 134"/>
            <p:cNvSpPr txBox="1">
              <a:spLocks noChangeArrowheads="1"/>
            </p:cNvSpPr>
            <p:nvPr/>
          </p:nvSpPr>
          <p:spPr bwMode="auto">
            <a:xfrm>
              <a:off x="612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296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87" name="Rectangle 135"/>
            <p:cNvSpPr>
              <a:spLocks noChangeArrowheads="1"/>
            </p:cNvSpPr>
            <p:nvPr/>
          </p:nvSpPr>
          <p:spPr bwMode="auto">
            <a:xfrm>
              <a:off x="612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88" name="Text Box 136"/>
            <p:cNvSpPr txBox="1">
              <a:spLocks noChangeArrowheads="1"/>
            </p:cNvSpPr>
            <p:nvPr/>
          </p:nvSpPr>
          <p:spPr bwMode="auto">
            <a:xfrm>
              <a:off x="612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140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89" name="Rectangle 137"/>
            <p:cNvSpPr>
              <a:spLocks noChangeArrowheads="1"/>
            </p:cNvSpPr>
            <p:nvPr/>
          </p:nvSpPr>
          <p:spPr bwMode="auto">
            <a:xfrm>
              <a:off x="612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90" name="Text Box 138"/>
            <p:cNvSpPr txBox="1">
              <a:spLocks noChangeArrowheads="1"/>
            </p:cNvSpPr>
            <p:nvPr/>
          </p:nvSpPr>
          <p:spPr bwMode="auto">
            <a:xfrm>
              <a:off x="61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121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91" name="Rectangle 139"/>
            <p:cNvSpPr>
              <a:spLocks noChangeArrowheads="1"/>
            </p:cNvSpPr>
            <p:nvPr/>
          </p:nvSpPr>
          <p:spPr bwMode="auto">
            <a:xfrm>
              <a:off x="61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92" name="Text Box 140"/>
            <p:cNvSpPr txBox="1">
              <a:spLocks noChangeArrowheads="1"/>
            </p:cNvSpPr>
            <p:nvPr/>
          </p:nvSpPr>
          <p:spPr bwMode="auto">
            <a:xfrm>
              <a:off x="61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93" name="Rectangle 141"/>
            <p:cNvSpPr>
              <a:spLocks noChangeArrowheads="1"/>
            </p:cNvSpPr>
            <p:nvPr/>
          </p:nvSpPr>
          <p:spPr bwMode="auto">
            <a:xfrm>
              <a:off x="61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94" name="Text Box 142"/>
            <p:cNvSpPr txBox="1">
              <a:spLocks noChangeArrowheads="1"/>
            </p:cNvSpPr>
            <p:nvPr/>
          </p:nvSpPr>
          <p:spPr bwMode="auto">
            <a:xfrm>
              <a:off x="61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95" name="Rectangle 143"/>
            <p:cNvSpPr>
              <a:spLocks noChangeArrowheads="1"/>
            </p:cNvSpPr>
            <p:nvPr/>
          </p:nvSpPr>
          <p:spPr bwMode="auto">
            <a:xfrm>
              <a:off x="61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96" name="Text Box 144"/>
            <p:cNvSpPr txBox="1">
              <a:spLocks noChangeArrowheads="1"/>
            </p:cNvSpPr>
            <p:nvPr/>
          </p:nvSpPr>
          <p:spPr bwMode="auto">
            <a:xfrm>
              <a:off x="61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97" name="Rectangle 145"/>
            <p:cNvSpPr>
              <a:spLocks noChangeArrowheads="1"/>
            </p:cNvSpPr>
            <p:nvPr/>
          </p:nvSpPr>
          <p:spPr bwMode="auto">
            <a:xfrm>
              <a:off x="61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98" name="Text Box 146"/>
            <p:cNvSpPr txBox="1">
              <a:spLocks noChangeArrowheads="1"/>
            </p:cNvSpPr>
            <p:nvPr/>
          </p:nvSpPr>
          <p:spPr bwMode="auto">
            <a:xfrm>
              <a:off x="61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154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299" name="Rectangle 147"/>
            <p:cNvSpPr>
              <a:spLocks noChangeArrowheads="1"/>
            </p:cNvSpPr>
            <p:nvPr/>
          </p:nvSpPr>
          <p:spPr bwMode="auto">
            <a:xfrm>
              <a:off x="61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00" name="Text Box 148"/>
            <p:cNvSpPr txBox="1">
              <a:spLocks noChangeArrowheads="1"/>
            </p:cNvSpPr>
            <p:nvPr/>
          </p:nvSpPr>
          <p:spPr bwMode="auto">
            <a:xfrm>
              <a:off x="1065" y="1026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01" name="Rectangle 149"/>
            <p:cNvSpPr>
              <a:spLocks noChangeArrowheads="1"/>
            </p:cNvSpPr>
            <p:nvPr/>
          </p:nvSpPr>
          <p:spPr bwMode="auto">
            <a:xfrm>
              <a:off x="1065" y="1026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02" name="Text Box 150"/>
            <p:cNvSpPr txBox="1">
              <a:spLocks noChangeArrowheads="1"/>
            </p:cNvSpPr>
            <p:nvPr/>
          </p:nvSpPr>
          <p:spPr bwMode="auto">
            <a:xfrm>
              <a:off x="1065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170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03" name="Rectangle 151"/>
            <p:cNvSpPr>
              <a:spLocks noChangeArrowheads="1"/>
            </p:cNvSpPr>
            <p:nvPr/>
          </p:nvSpPr>
          <p:spPr bwMode="auto">
            <a:xfrm>
              <a:off x="1065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04" name="Text Box 152"/>
            <p:cNvSpPr txBox="1">
              <a:spLocks noChangeArrowheads="1"/>
            </p:cNvSpPr>
            <p:nvPr/>
          </p:nvSpPr>
          <p:spPr bwMode="auto">
            <a:xfrm>
              <a:off x="1065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05" name="Rectangle 153"/>
            <p:cNvSpPr>
              <a:spLocks noChangeArrowheads="1"/>
            </p:cNvSpPr>
            <p:nvPr/>
          </p:nvSpPr>
          <p:spPr bwMode="auto">
            <a:xfrm>
              <a:off x="1065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06" name="Text Box 154"/>
            <p:cNvSpPr txBox="1">
              <a:spLocks noChangeArrowheads="1"/>
            </p:cNvSpPr>
            <p:nvPr/>
          </p:nvSpPr>
          <p:spPr bwMode="auto">
            <a:xfrm>
              <a:off x="1065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313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07" name="Rectangle 155"/>
            <p:cNvSpPr>
              <a:spLocks noChangeArrowheads="1"/>
            </p:cNvSpPr>
            <p:nvPr/>
          </p:nvSpPr>
          <p:spPr bwMode="auto">
            <a:xfrm>
              <a:off x="1065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08" name="Text Box 156"/>
            <p:cNvSpPr txBox="1">
              <a:spLocks noChangeArrowheads="1"/>
            </p:cNvSpPr>
            <p:nvPr/>
          </p:nvSpPr>
          <p:spPr bwMode="auto">
            <a:xfrm>
              <a:off x="1065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123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09" name="Rectangle 157"/>
            <p:cNvSpPr>
              <a:spLocks noChangeArrowheads="1"/>
            </p:cNvSpPr>
            <p:nvPr/>
          </p:nvSpPr>
          <p:spPr bwMode="auto">
            <a:xfrm>
              <a:off x="1065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10" name="Text Box 158"/>
            <p:cNvSpPr txBox="1">
              <a:spLocks noChangeArrowheads="1"/>
            </p:cNvSpPr>
            <p:nvPr/>
          </p:nvSpPr>
          <p:spPr bwMode="auto">
            <a:xfrm>
              <a:off x="1065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271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11" name="Rectangle 159"/>
            <p:cNvSpPr>
              <a:spLocks noChangeArrowheads="1"/>
            </p:cNvSpPr>
            <p:nvPr/>
          </p:nvSpPr>
          <p:spPr bwMode="auto">
            <a:xfrm>
              <a:off x="1065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12" name="Text Box 160"/>
            <p:cNvSpPr txBox="1">
              <a:spLocks noChangeArrowheads="1"/>
            </p:cNvSpPr>
            <p:nvPr/>
          </p:nvSpPr>
          <p:spPr bwMode="auto">
            <a:xfrm>
              <a:off x="1065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357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13" name="Rectangle 161"/>
            <p:cNvSpPr>
              <a:spLocks noChangeArrowheads="1"/>
            </p:cNvSpPr>
            <p:nvPr/>
          </p:nvSpPr>
          <p:spPr bwMode="auto">
            <a:xfrm>
              <a:off x="1065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14" name="Text Box 162"/>
            <p:cNvSpPr txBox="1">
              <a:spLocks noChangeArrowheads="1"/>
            </p:cNvSpPr>
            <p:nvPr/>
          </p:nvSpPr>
          <p:spPr bwMode="auto">
            <a:xfrm>
              <a:off x="1519" y="1248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266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15" name="Rectangle 163"/>
            <p:cNvSpPr>
              <a:spLocks noChangeArrowheads="1"/>
            </p:cNvSpPr>
            <p:nvPr/>
          </p:nvSpPr>
          <p:spPr bwMode="auto">
            <a:xfrm>
              <a:off x="1519" y="1248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16" name="Text Box 164"/>
            <p:cNvSpPr txBox="1">
              <a:spLocks noChangeArrowheads="1"/>
            </p:cNvSpPr>
            <p:nvPr/>
          </p:nvSpPr>
          <p:spPr bwMode="auto">
            <a:xfrm>
              <a:off x="1519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222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17" name="Rectangle 165"/>
            <p:cNvSpPr>
              <a:spLocks noChangeArrowheads="1"/>
            </p:cNvSpPr>
            <p:nvPr/>
          </p:nvSpPr>
          <p:spPr bwMode="auto">
            <a:xfrm>
              <a:off x="1519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18" name="Text Box 166"/>
            <p:cNvSpPr txBox="1">
              <a:spLocks noChangeArrowheads="1"/>
            </p:cNvSpPr>
            <p:nvPr/>
          </p:nvSpPr>
          <p:spPr bwMode="auto">
            <a:xfrm>
              <a:off x="1519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409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19" name="Rectangle 167"/>
            <p:cNvSpPr>
              <a:spLocks noChangeArrowheads="1"/>
            </p:cNvSpPr>
            <p:nvPr/>
          </p:nvSpPr>
          <p:spPr bwMode="auto">
            <a:xfrm>
              <a:off x="1519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20" name="Text Box 168"/>
            <p:cNvSpPr txBox="1">
              <a:spLocks noChangeArrowheads="1"/>
            </p:cNvSpPr>
            <p:nvPr/>
          </p:nvSpPr>
          <p:spPr bwMode="auto">
            <a:xfrm>
              <a:off x="1519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219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21" name="Rectangle 169"/>
            <p:cNvSpPr>
              <a:spLocks noChangeArrowheads="1"/>
            </p:cNvSpPr>
            <p:nvPr/>
          </p:nvSpPr>
          <p:spPr bwMode="auto">
            <a:xfrm>
              <a:off x="1519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22" name="Text Box 170"/>
            <p:cNvSpPr txBox="1">
              <a:spLocks noChangeArrowheads="1"/>
            </p:cNvSpPr>
            <p:nvPr/>
          </p:nvSpPr>
          <p:spPr bwMode="auto">
            <a:xfrm>
              <a:off x="1519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367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23" name="Rectangle 171"/>
            <p:cNvSpPr>
              <a:spLocks noChangeArrowheads="1"/>
            </p:cNvSpPr>
            <p:nvPr/>
          </p:nvSpPr>
          <p:spPr bwMode="auto">
            <a:xfrm>
              <a:off x="1519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24" name="Text Box 172"/>
            <p:cNvSpPr txBox="1">
              <a:spLocks noChangeArrowheads="1"/>
            </p:cNvSpPr>
            <p:nvPr/>
          </p:nvSpPr>
          <p:spPr bwMode="auto">
            <a:xfrm>
              <a:off x="1519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453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25" name="Rectangle 173"/>
            <p:cNvSpPr>
              <a:spLocks noChangeArrowheads="1"/>
            </p:cNvSpPr>
            <p:nvPr/>
          </p:nvSpPr>
          <p:spPr bwMode="auto">
            <a:xfrm>
              <a:off x="1519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26" name="Text Box 174"/>
            <p:cNvSpPr txBox="1">
              <a:spLocks noChangeArrowheads="1"/>
            </p:cNvSpPr>
            <p:nvPr/>
          </p:nvSpPr>
          <p:spPr bwMode="auto">
            <a:xfrm>
              <a:off x="1972" y="1475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27" name="Rectangle 175"/>
            <p:cNvSpPr>
              <a:spLocks noChangeArrowheads="1"/>
            </p:cNvSpPr>
            <p:nvPr/>
          </p:nvSpPr>
          <p:spPr bwMode="auto">
            <a:xfrm>
              <a:off x="1972" y="1475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28" name="Text Box 176"/>
            <p:cNvSpPr txBox="1">
              <a:spLocks noChangeArrowheads="1"/>
            </p:cNvSpPr>
            <p:nvPr/>
          </p:nvSpPr>
          <p:spPr bwMode="auto">
            <a:xfrm>
              <a:off x="1972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187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29" name="Rectangle 177"/>
            <p:cNvSpPr>
              <a:spLocks noChangeArrowheads="1"/>
            </p:cNvSpPr>
            <p:nvPr/>
          </p:nvSpPr>
          <p:spPr bwMode="auto">
            <a:xfrm>
              <a:off x="1972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30" name="Text Box 178"/>
            <p:cNvSpPr txBox="1">
              <a:spLocks noChangeArrowheads="1"/>
            </p:cNvSpPr>
            <p:nvPr/>
          </p:nvSpPr>
          <p:spPr bwMode="auto">
            <a:xfrm>
              <a:off x="1972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97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31" name="Rectangle 179"/>
            <p:cNvSpPr>
              <a:spLocks noChangeArrowheads="1"/>
            </p:cNvSpPr>
            <p:nvPr/>
          </p:nvSpPr>
          <p:spPr bwMode="auto">
            <a:xfrm>
              <a:off x="1972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32" name="Text Box 180"/>
            <p:cNvSpPr txBox="1">
              <a:spLocks noChangeArrowheads="1"/>
            </p:cNvSpPr>
            <p:nvPr/>
          </p:nvSpPr>
          <p:spPr bwMode="auto">
            <a:xfrm>
              <a:off x="1972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189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33" name="Rectangle 181"/>
            <p:cNvSpPr>
              <a:spLocks noChangeArrowheads="1"/>
            </p:cNvSpPr>
            <p:nvPr/>
          </p:nvSpPr>
          <p:spPr bwMode="auto">
            <a:xfrm>
              <a:off x="1972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34" name="Text Box 182"/>
            <p:cNvSpPr txBox="1">
              <a:spLocks noChangeArrowheads="1"/>
            </p:cNvSpPr>
            <p:nvPr/>
          </p:nvSpPr>
          <p:spPr bwMode="auto">
            <a:xfrm>
              <a:off x="1972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275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35" name="Rectangle 183"/>
            <p:cNvSpPr>
              <a:spLocks noChangeArrowheads="1"/>
            </p:cNvSpPr>
            <p:nvPr/>
          </p:nvSpPr>
          <p:spPr bwMode="auto">
            <a:xfrm>
              <a:off x="1972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36" name="Text Box 184"/>
            <p:cNvSpPr txBox="1">
              <a:spLocks noChangeArrowheads="1"/>
            </p:cNvSpPr>
            <p:nvPr/>
          </p:nvSpPr>
          <p:spPr bwMode="auto">
            <a:xfrm>
              <a:off x="2426" y="1702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198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37" name="Rectangle 185"/>
            <p:cNvSpPr>
              <a:spLocks noChangeArrowheads="1"/>
            </p:cNvSpPr>
            <p:nvPr/>
          </p:nvSpPr>
          <p:spPr bwMode="auto">
            <a:xfrm>
              <a:off x="2426" y="1702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38" name="Text Box 186"/>
            <p:cNvSpPr txBox="1">
              <a:spLocks noChangeArrowheads="1"/>
            </p:cNvSpPr>
            <p:nvPr/>
          </p:nvSpPr>
          <p:spPr bwMode="auto">
            <a:xfrm>
              <a:off x="2426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44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39" name="Rectangle 187"/>
            <p:cNvSpPr>
              <a:spLocks noChangeArrowheads="1"/>
            </p:cNvSpPr>
            <p:nvPr/>
          </p:nvSpPr>
          <p:spPr bwMode="auto">
            <a:xfrm>
              <a:off x="2426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40" name="Text Box 188"/>
            <p:cNvSpPr txBox="1">
              <a:spLocks noChangeArrowheads="1"/>
            </p:cNvSpPr>
            <p:nvPr/>
          </p:nvSpPr>
          <p:spPr bwMode="auto">
            <a:xfrm>
              <a:off x="2426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171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41" name="Rectangle 189"/>
            <p:cNvSpPr>
              <a:spLocks noChangeArrowheads="1"/>
            </p:cNvSpPr>
            <p:nvPr/>
          </p:nvSpPr>
          <p:spPr bwMode="auto">
            <a:xfrm>
              <a:off x="2426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42" name="Text Box 190"/>
            <p:cNvSpPr txBox="1">
              <a:spLocks noChangeArrowheads="1"/>
            </p:cNvSpPr>
            <p:nvPr/>
          </p:nvSpPr>
          <p:spPr bwMode="auto">
            <a:xfrm>
              <a:off x="2426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43" name="Rectangle 191"/>
            <p:cNvSpPr>
              <a:spLocks noChangeArrowheads="1"/>
            </p:cNvSpPr>
            <p:nvPr/>
          </p:nvSpPr>
          <p:spPr bwMode="auto">
            <a:xfrm>
              <a:off x="2426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44" name="Text Box 192"/>
            <p:cNvSpPr txBox="1">
              <a:spLocks noChangeArrowheads="1"/>
            </p:cNvSpPr>
            <p:nvPr/>
          </p:nvSpPr>
          <p:spPr bwMode="auto">
            <a:xfrm>
              <a:off x="2880" y="1933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202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45" name="Rectangle 193"/>
            <p:cNvSpPr>
              <a:spLocks noChangeArrowheads="1"/>
            </p:cNvSpPr>
            <p:nvPr/>
          </p:nvSpPr>
          <p:spPr bwMode="auto">
            <a:xfrm>
              <a:off x="2880" y="1933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46" name="Text Box 194"/>
            <p:cNvSpPr txBox="1">
              <a:spLocks noChangeArrowheads="1"/>
            </p:cNvSpPr>
            <p:nvPr/>
          </p:nvSpPr>
          <p:spPr bwMode="auto">
            <a:xfrm>
              <a:off x="2880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56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47" name="Rectangle 195"/>
            <p:cNvSpPr>
              <a:spLocks noChangeArrowheads="1"/>
            </p:cNvSpPr>
            <p:nvPr/>
          </p:nvSpPr>
          <p:spPr bwMode="auto">
            <a:xfrm>
              <a:off x="2880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48" name="Text Box 196"/>
            <p:cNvSpPr txBox="1">
              <a:spLocks noChangeArrowheads="1"/>
            </p:cNvSpPr>
            <p:nvPr/>
          </p:nvSpPr>
          <p:spPr bwMode="auto">
            <a:xfrm>
              <a:off x="2880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74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49" name="Rectangle 197"/>
            <p:cNvSpPr>
              <a:spLocks noChangeArrowheads="1"/>
            </p:cNvSpPr>
            <p:nvPr/>
          </p:nvSpPr>
          <p:spPr bwMode="auto">
            <a:xfrm>
              <a:off x="2880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50" name="Text Box 198"/>
            <p:cNvSpPr txBox="1">
              <a:spLocks noChangeArrowheads="1"/>
            </p:cNvSpPr>
            <p:nvPr/>
          </p:nvSpPr>
          <p:spPr bwMode="auto">
            <a:xfrm>
              <a:off x="3333" y="2160"/>
              <a:ext cx="454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161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51" name="Rectangle 199"/>
            <p:cNvSpPr>
              <a:spLocks noChangeArrowheads="1"/>
            </p:cNvSpPr>
            <p:nvPr/>
          </p:nvSpPr>
          <p:spPr bwMode="auto">
            <a:xfrm>
              <a:off x="3333" y="2160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52" name="Text Box 200"/>
            <p:cNvSpPr txBox="1">
              <a:spLocks noChangeArrowheads="1"/>
            </p:cNvSpPr>
            <p:nvPr/>
          </p:nvSpPr>
          <p:spPr bwMode="auto">
            <a:xfrm>
              <a:off x="3333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rgbClr val="00CC00"/>
                  </a:solidFill>
                  <a:latin typeface="Comic Sans MS" pitchFamily="66" charset="0"/>
                </a:rPr>
                <a:t>246</a:t>
              </a:r>
              <a:endParaRPr lang="en-US" sz="1800" b="1">
                <a:solidFill>
                  <a:srgbClr val="00CC00"/>
                </a:solidFill>
                <a:latin typeface="Comic Sans MS" pitchFamily="66" charset="0"/>
              </a:endParaRPr>
            </a:p>
          </p:txBody>
        </p:sp>
        <p:sp>
          <p:nvSpPr>
            <p:cNvPr id="49353" name="Rectangle 201"/>
            <p:cNvSpPr>
              <a:spLocks noChangeArrowheads="1"/>
            </p:cNvSpPr>
            <p:nvPr/>
          </p:nvSpPr>
          <p:spPr bwMode="auto">
            <a:xfrm>
              <a:off x="3333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54" name="Text Box 202"/>
            <p:cNvSpPr txBox="1">
              <a:spLocks noChangeArrowheads="1"/>
            </p:cNvSpPr>
            <p:nvPr/>
          </p:nvSpPr>
          <p:spPr bwMode="auto">
            <a:xfrm>
              <a:off x="3787" y="2387"/>
              <a:ext cx="454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" b="1">
                  <a:solidFill>
                    <a:schemeClr val="accent2"/>
                  </a:solidFill>
                  <a:latin typeface="Comic Sans MS" pitchFamily="66" charset="0"/>
                </a:rPr>
                <a:t>85</a:t>
              </a:r>
              <a:endParaRPr lang="en-US" sz="18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355" name="Rectangle 203"/>
            <p:cNvSpPr>
              <a:spLocks noChangeArrowheads="1"/>
            </p:cNvSpPr>
            <p:nvPr/>
          </p:nvSpPr>
          <p:spPr bwMode="auto">
            <a:xfrm>
              <a:off x="3787" y="2387"/>
              <a:ext cx="454" cy="226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356" name="Text Box 204"/>
            <p:cNvSpPr txBox="1">
              <a:spLocks noChangeArrowheads="1"/>
            </p:cNvSpPr>
            <p:nvPr/>
          </p:nvSpPr>
          <p:spPr bwMode="auto">
            <a:xfrm>
              <a:off x="617" y="572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Birmingham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57" name="Text Box 205"/>
            <p:cNvSpPr txBox="1">
              <a:spLocks noChangeArrowheads="1"/>
            </p:cNvSpPr>
            <p:nvPr/>
          </p:nvSpPr>
          <p:spPr bwMode="auto">
            <a:xfrm>
              <a:off x="1071" y="799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Carlisle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58" name="Text Box 206"/>
            <p:cNvSpPr txBox="1">
              <a:spLocks noChangeArrowheads="1"/>
            </p:cNvSpPr>
            <p:nvPr/>
          </p:nvSpPr>
          <p:spPr bwMode="auto">
            <a:xfrm>
              <a:off x="1524" y="102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Glasgow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59" name="Text Box 207"/>
            <p:cNvSpPr txBox="1">
              <a:spLocks noChangeArrowheads="1"/>
            </p:cNvSpPr>
            <p:nvPr/>
          </p:nvSpPr>
          <p:spPr bwMode="auto">
            <a:xfrm>
              <a:off x="1978" y="1248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Hull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60" name="Text Box 208"/>
            <p:cNvSpPr txBox="1">
              <a:spLocks noChangeArrowheads="1"/>
            </p:cNvSpPr>
            <p:nvPr/>
          </p:nvSpPr>
          <p:spPr bwMode="auto">
            <a:xfrm>
              <a:off x="2431" y="1479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Leeds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61" name="Text Box 209"/>
            <p:cNvSpPr txBox="1">
              <a:spLocks noChangeArrowheads="1"/>
            </p:cNvSpPr>
            <p:nvPr/>
          </p:nvSpPr>
          <p:spPr bwMode="auto">
            <a:xfrm>
              <a:off x="2885" y="1707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London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62" name="Text Box 210"/>
            <p:cNvSpPr txBox="1">
              <a:spLocks noChangeArrowheads="1"/>
            </p:cNvSpPr>
            <p:nvPr/>
          </p:nvSpPr>
          <p:spPr bwMode="auto">
            <a:xfrm>
              <a:off x="3339" y="1933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Manchester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63" name="Text Box 211"/>
            <p:cNvSpPr txBox="1">
              <a:spLocks noChangeArrowheads="1"/>
            </p:cNvSpPr>
            <p:nvPr/>
          </p:nvSpPr>
          <p:spPr bwMode="auto">
            <a:xfrm>
              <a:off x="3792" y="2160"/>
              <a:ext cx="1165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Oxford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  <p:sp>
          <p:nvSpPr>
            <p:cNvPr id="49364" name="Text Box 212"/>
            <p:cNvSpPr txBox="1">
              <a:spLocks noChangeArrowheads="1"/>
            </p:cNvSpPr>
            <p:nvPr/>
          </p:nvSpPr>
          <p:spPr bwMode="auto">
            <a:xfrm>
              <a:off x="216" y="346"/>
              <a:ext cx="1165" cy="2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rgbClr val="FF0000"/>
                  </a:solidFill>
                  <a:latin typeface="Comic Sans MS" pitchFamily="66" charset="0"/>
                </a:rPr>
                <a:t>Aberdeen</a:t>
              </a:r>
              <a:endParaRPr lang="en-US" sz="1800" b="1">
                <a:solidFill>
                  <a:srgbClr val="FF0000"/>
                </a:solidFill>
                <a:latin typeface="Comic Sans MS" pitchFamily="66" charset="0"/>
              </a:endParaRPr>
            </a:p>
          </p:txBody>
        </p:sp>
      </p:grpSp>
      <p:sp>
        <p:nvSpPr>
          <p:cNvPr id="49365" name="Text Box 213"/>
          <p:cNvSpPr txBox="1">
            <a:spLocks noChangeArrowheads="1"/>
          </p:cNvSpPr>
          <p:nvPr/>
        </p:nvSpPr>
        <p:spPr bwMode="auto">
          <a:xfrm>
            <a:off x="5116513" y="536575"/>
            <a:ext cx="3370262" cy="119062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CC"/>
                </a:solidFill>
                <a:latin typeface="Comic Sans MS" pitchFamily="66" charset="0"/>
              </a:rPr>
              <a:t>Distances are in miles</a:t>
            </a:r>
            <a:endParaRPr lang="en-US" sz="3600" b="1">
              <a:solidFill>
                <a:srgbClr val="3333CC"/>
              </a:solidFill>
              <a:latin typeface="Comic Sans MS" pitchFamily="66" charset="0"/>
            </a:endParaRPr>
          </a:p>
        </p:txBody>
      </p:sp>
      <p:sp>
        <p:nvSpPr>
          <p:cNvPr id="49366" name="AutoShape 214"/>
          <p:cNvSpPr>
            <a:spLocks noChangeArrowheads="1"/>
          </p:cNvSpPr>
          <p:nvPr/>
        </p:nvSpPr>
        <p:spPr bwMode="auto">
          <a:xfrm>
            <a:off x="800100" y="5770563"/>
            <a:ext cx="7524750" cy="81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258" name="Text Box 106"/>
          <p:cNvSpPr txBox="1">
            <a:spLocks noChangeArrowheads="1"/>
          </p:cNvSpPr>
          <p:nvPr/>
        </p:nvSpPr>
        <p:spPr bwMode="auto">
          <a:xfrm>
            <a:off x="862013" y="4408488"/>
            <a:ext cx="740251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How far is it from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Carlisle to Portsmouth?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260" name="Text Box 108"/>
          <p:cNvSpPr txBox="1">
            <a:spLocks noChangeArrowheads="1"/>
          </p:cNvSpPr>
          <p:nvPr/>
        </p:nvSpPr>
        <p:spPr bwMode="auto">
          <a:xfrm>
            <a:off x="2193925" y="5788025"/>
            <a:ext cx="47355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357 miles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26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1422</Words>
  <Application>Microsoft Office PowerPoint</Application>
  <PresentationFormat>On-screen Show (4:3)</PresentationFormat>
  <Paragraphs>1186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2011-11-25T20:34:05Z</dcterms:modified>
</cp:coreProperties>
</file>