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purl.oclc.org/ooxml/officeDocument/relationships/metadata/thumbnail" Target="docProps/thumbnail.jpeg"/><Relationship Id="rId1" Type="http://purl.oclc.org/ooxml/officeDocument/relationships/officeDocument" Target="ppt/presentation.xml"/><Relationship Id="rId4" Type="http://purl.oclc.org/ooxml/officeDocument/relationships/extendedProperties" Target="docProps/app.xml"/></Relationships>
</file>

<file path=ppt/presentation.xml><?xml version="1.0" encoding="utf-8"?>
<p:presentation xmlns:a="http://purl.oclc.org/ooxml/drawingml/main" xmlns:r="http://purl.oclc.org/ooxml/officeDocument/relationships" xmlns:p="http://purl.oclc.org/ooxml/presentationml/main" saveSubsetFonts="1" conformance="strict">
  <p:sldMasterIdLst>
    <p:sldMasterId id="2147483648" r:id="rId1"/>
  </p:sldMasterIdLst>
  <p:notesMasterIdLst>
    <p:notesMasterId r:id="rId24"/>
  </p:notesMasterIdLst>
  <p:sldIdLst>
    <p:sldId id="256" r:id="rId2"/>
    <p:sldId id="257" r:id="rId3"/>
    <p:sldId id="259" r:id="rId4"/>
    <p:sldId id="260" r:id="rId5"/>
    <p:sldId id="261" r:id="rId6"/>
    <p:sldId id="263" r:id="rId7"/>
    <p:sldId id="264" r:id="rId8"/>
    <p:sldId id="265" r:id="rId9"/>
    <p:sldId id="267" r:id="rId10"/>
    <p:sldId id="268" r:id="rId11"/>
    <p:sldId id="269" r:id="rId12"/>
    <p:sldId id="271" r:id="rId13"/>
    <p:sldId id="272" r:id="rId14"/>
    <p:sldId id="273" r:id="rId15"/>
    <p:sldId id="274" r:id="rId16"/>
    <p:sldId id="276" r:id="rId17"/>
    <p:sldId id="277" r:id="rId18"/>
    <p:sldId id="258" r:id="rId19"/>
    <p:sldId id="262" r:id="rId20"/>
    <p:sldId id="266" r:id="rId21"/>
    <p:sldId id="270"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purl.oclc.org/ooxml/drawingml/main" xmlns:r="http://purl.oclc.org/ooxml/officeDocument/relationships" xmlns:p="http://purl.oclc.org/ooxml/presentationml/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purl.oclc.org/ooxml/drawingml/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
            </a:schemeClr>
          </a:solidFill>
        </a:fill>
      </a:tcStyle>
    </a:wholeTbl>
    <a:band1H>
      <a:tcStyle>
        <a:tcBdr/>
        <a:fill>
          <a:solidFill>
            <a:schemeClr val="accent1">
              <a:tint val="40%"/>
            </a:schemeClr>
          </a:solidFill>
        </a:fill>
      </a:tcStyle>
    </a:band1H>
    <a:band2H>
      <a:tcStyle>
        <a:tcBdr/>
      </a:tcStyle>
    </a:band2H>
    <a:band1V>
      <a:tcStyle>
        <a:tcBdr/>
        <a:fill>
          <a:solidFill>
            <a:schemeClr val="accent1">
              <a:tint val="4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purl.oclc.org/ooxml/drawingml/main" xmlns:r="http://purl.oclc.org/ooxml/officeDocument/relationships" xmlns:p="http://purl.oclc.org/ooxml/presentationml/main">
  <p:normalViewPr>
    <p:restoredLeft sz="14.995%" autoAdjust="0"/>
    <p:restoredTop sz="94.66%"/>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purl.oclc.org/ooxml/officeDocument/relationships/slide" Target="slides/slide7.xml"/><Relationship Id="rId13" Type="http://purl.oclc.org/ooxml/officeDocument/relationships/slide" Target="slides/slide12.xml"/><Relationship Id="rId18" Type="http://purl.oclc.org/ooxml/officeDocument/relationships/slide" Target="slides/slide17.xml"/><Relationship Id="rId26" Type="http://purl.oclc.org/ooxml/officeDocument/relationships/viewProps" Target="viewProps.xml"/><Relationship Id="rId3" Type="http://purl.oclc.org/ooxml/officeDocument/relationships/slide" Target="slides/slide2.xml"/><Relationship Id="rId21" Type="http://purl.oclc.org/ooxml/officeDocument/relationships/slide" Target="slides/slide20.xml"/><Relationship Id="rId7" Type="http://purl.oclc.org/ooxml/officeDocument/relationships/slide" Target="slides/slide6.xml"/><Relationship Id="rId12" Type="http://purl.oclc.org/ooxml/officeDocument/relationships/slide" Target="slides/slide11.xml"/><Relationship Id="rId17" Type="http://purl.oclc.org/ooxml/officeDocument/relationships/slide" Target="slides/slide16.xml"/><Relationship Id="rId25" Type="http://purl.oclc.org/ooxml/officeDocument/relationships/presProps" Target="presProps.xml"/><Relationship Id="rId2" Type="http://purl.oclc.org/ooxml/officeDocument/relationships/slide" Target="slides/slide1.xml"/><Relationship Id="rId16" Type="http://purl.oclc.org/ooxml/officeDocument/relationships/slide" Target="slides/slide15.xml"/><Relationship Id="rId20" Type="http://purl.oclc.org/ooxml/officeDocument/relationships/slide" Target="slides/slide19.xml"/><Relationship Id="rId1" Type="http://purl.oclc.org/ooxml/officeDocument/relationships/slideMaster" Target="slideMasters/slideMaster1.xml"/><Relationship Id="rId6" Type="http://purl.oclc.org/ooxml/officeDocument/relationships/slide" Target="slides/slide5.xml"/><Relationship Id="rId11" Type="http://purl.oclc.org/ooxml/officeDocument/relationships/slide" Target="slides/slide10.xml"/><Relationship Id="rId24" Type="http://purl.oclc.org/ooxml/officeDocument/relationships/notesMaster" Target="notesMasters/notesMaster1.xml"/><Relationship Id="rId5" Type="http://purl.oclc.org/ooxml/officeDocument/relationships/slide" Target="slides/slide4.xml"/><Relationship Id="rId15" Type="http://purl.oclc.org/ooxml/officeDocument/relationships/slide" Target="slides/slide14.xml"/><Relationship Id="rId23" Type="http://purl.oclc.org/ooxml/officeDocument/relationships/slide" Target="slides/slide22.xml"/><Relationship Id="rId28" Type="http://purl.oclc.org/ooxml/officeDocument/relationships/tableStyles" Target="tableStyles.xml"/><Relationship Id="rId10" Type="http://purl.oclc.org/ooxml/officeDocument/relationships/slide" Target="slides/slide9.xml"/><Relationship Id="rId19" Type="http://purl.oclc.org/ooxml/officeDocument/relationships/slide" Target="slides/slide18.xml"/><Relationship Id="rId4" Type="http://purl.oclc.org/ooxml/officeDocument/relationships/slide" Target="slides/slide3.xml"/><Relationship Id="rId9" Type="http://purl.oclc.org/ooxml/officeDocument/relationships/slide" Target="slides/slide8.xml"/><Relationship Id="rId14" Type="http://purl.oclc.org/ooxml/officeDocument/relationships/slide" Target="slides/slide13.xml"/><Relationship Id="rId22" Type="http://purl.oclc.org/ooxml/officeDocument/relationships/slide" Target="slides/slide21.xml"/><Relationship Id="rId27" Type="http://purl.oclc.org/ooxml/officeDocument/relationships/theme" Target="theme/theme1.xml"/></Relationships>
</file>

<file path=ppt/notesMasters/_rels/notesMaster1.xml.rels><?xml version="1.0" encoding="UTF-8" standalone="yes"?>
<Relationships xmlns="http://schemas.openxmlformats.org/package/2006/relationships"><Relationship Id="rId1" Type="http://purl.oclc.org/ooxml/officeDocument/relationships/theme" Target="../theme/theme2.xml"/></Relationships>
</file>

<file path=ppt/notesMasters/notesMaster1.xml><?xml version="1.0" encoding="utf-8"?>
<p:notes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93428F-C17D-4867-8BA1-0D7F5993AB76}"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BA2408-CD0C-4C36-A319-579115E14458}" type="slidenum">
              <a:rPr lang="en-GB" smtClean="0"/>
              <a:t>‹#›</a:t>
            </a:fld>
            <a:endParaRPr lang="en-GB"/>
          </a:p>
        </p:txBody>
      </p:sp>
    </p:spTree>
    <p:extLst>
      <p:ext uri="{BB962C8B-B14F-4D97-AF65-F5344CB8AC3E}">
        <p14:creationId xmlns:p14="http://schemas.microsoft.com/office/powerpoint/2010/main" val="30618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purl.oclc.org/ooxml/officeDocument/relationships/slide" Target="../slides/slide3.xml"/><Relationship Id="rId1" Type="http://purl.oclc.org/ooxml/officeDocument/relationships/notesMaster" Target="../notesMasters/notesMaster1.xml"/></Relationships>
</file>

<file path=ppt/notesSlides/_rels/notesSlide2.xml.rels><?xml version="1.0" encoding="UTF-8" standalone="yes"?>
<Relationships xmlns="http://schemas.openxmlformats.org/package/2006/relationships"><Relationship Id="rId2" Type="http://purl.oclc.org/ooxml/officeDocument/relationships/slide" Target="../slides/slide22.xml"/><Relationship Id="rId1" Type="http://purl.oclc.org/ooxml/officeDocument/relationships/notesMaster" Target="../notesMasters/notesMaster1.xml"/></Relationships>
</file>

<file path=ppt/notesSlides/notesSlide1.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BA2408-CD0C-4C36-A319-579115E14458}" type="slidenum">
              <a:rPr lang="en-GB" smtClean="0"/>
              <a:t>3</a:t>
            </a:fld>
            <a:endParaRPr lang="en-GB"/>
          </a:p>
        </p:txBody>
      </p:sp>
    </p:spTree>
    <p:extLst>
      <p:ext uri="{BB962C8B-B14F-4D97-AF65-F5344CB8AC3E}">
        <p14:creationId xmlns:p14="http://schemas.microsoft.com/office/powerpoint/2010/main" val="654079348"/>
      </p:ext>
    </p:extLst>
  </p:cSld>
  <p:clrMapOvr>
    <a:masterClrMapping/>
  </p:clrMapOvr>
</p:notes>
</file>

<file path=ppt/notesSlides/notesSlide2.xml><?xml version="1.0" encoding="utf-8"?>
<p:notes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ABA2408-CD0C-4C36-A319-579115E14458}" type="slidenum">
              <a:rPr lang="en-GB" smtClean="0"/>
              <a:t>22</a:t>
            </a:fld>
            <a:endParaRPr lang="en-GB"/>
          </a:p>
        </p:txBody>
      </p:sp>
    </p:spTree>
    <p:extLst>
      <p:ext uri="{BB962C8B-B14F-4D97-AF65-F5344CB8AC3E}">
        <p14:creationId xmlns:p14="http://schemas.microsoft.com/office/powerpoint/2010/main" val="1380722476"/>
      </p:ext>
    </p:extLst>
  </p:cSld>
  <p:clrMapOvr>
    <a:masterClrMapping/>
  </p:clrMapOvr>
</p:notes>
</file>

<file path=ppt/slideLayouts/_rels/slideLayout1.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2.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3.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4.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5.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6.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7.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8.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9.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0.xml.rels><?xml version="1.0" encoding="UTF-8" standalone="yes"?>
<Relationships xmlns="http://schemas.openxmlformats.org/package/2006/relationships"><Relationship Id="rId1" Type="http://purl.oclc.org/ooxml/officeDocument/relationships/slideMaster" Target="../slideMasters/slideMaster1.xml"/></Relationships>
</file>

<file path=ppt/slideLayouts/_rels/slideLayout11.xml.rels><?xml version="1.0" encoding="UTF-8" standalone="yes"?>
<Relationships xmlns="http://schemas.openxmlformats.org/package/2006/relationships"><Relationship Id="rId1" Type="http://purl.oclc.org/ooxml/officeDocument/relationships/slideMaster" Target="../slideMasters/slideMaster1.xml"/></Relationships>
</file>

<file path=ppt/slideLayouts/slideLayout1.xml><?xml version="1.0" encoding="utf-8"?>
<p:sldLayout xmlns:a="http://purl.oclc.org/ooxml/drawingml/main" xmlns:r="http://purl.oclc.org/ooxml/officeDocument/relationships" xmlns:p="http://purl.oclc.org/ooxml/presentationml/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82C4D-DB29-3018-7E09-FC84102F85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296CCFF-E1F8-3565-DC52-54E539C2B6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724BDD4-934E-E441-274D-40731FE74B3D}"/>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5" name="Footer Placeholder 4">
            <a:extLst>
              <a:ext uri="{FF2B5EF4-FFF2-40B4-BE49-F238E27FC236}">
                <a16:creationId xmlns:a16="http://schemas.microsoft.com/office/drawing/2014/main" id="{D756EFA5-6E3C-C8C1-E51B-7F8550A5B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FC1A35-8C90-C389-231F-8C3AD25AA652}"/>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2016004096"/>
      </p:ext>
    </p:extLst>
  </p:cSld>
  <p:clrMapOvr>
    <a:masterClrMapping/>
  </p:clrMapOvr>
</p:sldLayout>
</file>

<file path=ppt/slideLayouts/slideLayout2.xml><?xml version="1.0" encoding="utf-8"?>
<p:sldLayout xmlns:a="http://purl.oclc.org/ooxml/drawingml/main" xmlns:r="http://purl.oclc.org/ooxml/officeDocument/relationships" xmlns:p="http://purl.oclc.org/ooxml/presentationml/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7A51A-B7CE-376E-7744-BE1A0882462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5F818CC-DBF7-4C62-348F-6577B06EB00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2A4245-6BC1-7024-1E5D-7BB3D2F92FAA}"/>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5" name="Footer Placeholder 4">
            <a:extLst>
              <a:ext uri="{FF2B5EF4-FFF2-40B4-BE49-F238E27FC236}">
                <a16:creationId xmlns:a16="http://schemas.microsoft.com/office/drawing/2014/main" id="{C2A74BB6-8DD3-997B-72CC-49ED790EB8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5D1FF1-FC8D-932C-0E2E-5D7A4E77EDEE}"/>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1663957943"/>
      </p:ext>
    </p:extLst>
  </p:cSld>
  <p:clrMapOvr>
    <a:masterClrMapping/>
  </p:clrMapOvr>
</p:sldLayout>
</file>

<file path=ppt/slideLayouts/slideLayout3.xml><?xml version="1.0" encoding="utf-8"?>
<p:sldLayout xmlns:a="http://purl.oclc.org/ooxml/drawingml/main" xmlns:r="http://purl.oclc.org/ooxml/officeDocument/relationships" xmlns:p="http://purl.oclc.org/ooxml/presentationml/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402D-D016-0F85-F67F-12393F4006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D6CDEE0-4E3D-2D0B-1AAB-2DCD341948D3}"/>
              </a:ext>
            </a:extLst>
          </p:cNvPr>
          <p:cNvSpPr>
            <a:spLocks noGrp="1"/>
          </p:cNvSpPr>
          <p:nvPr>
            <p:ph type="body" idx="1"/>
          </p:nvPr>
        </p:nvSpPr>
        <p:spPr>
          <a:xfrm>
            <a:off x="831850" y="4589463"/>
            <a:ext cx="10515600" cy="1500187"/>
          </a:xfrm>
        </p:spPr>
        <p:txBody>
          <a:bodyPr/>
          <a:lstStyle>
            <a:lvl1pPr marL="0" indent="0">
              <a:buNone/>
              <a:defRPr sz="2400">
                <a:solidFill>
                  <a:schemeClr val="tx1">
                    <a:tint val="82%"/>
                  </a:schemeClr>
                </a:solidFill>
              </a:defRPr>
            </a:lvl1pPr>
            <a:lvl2pPr marL="457200" indent="0">
              <a:buNone/>
              <a:defRPr sz="2000">
                <a:solidFill>
                  <a:schemeClr val="tx1">
                    <a:tint val="82%"/>
                  </a:schemeClr>
                </a:solidFill>
              </a:defRPr>
            </a:lvl2pPr>
            <a:lvl3pPr marL="914400" indent="0">
              <a:buNone/>
              <a:defRPr sz="1800">
                <a:solidFill>
                  <a:schemeClr val="tx1">
                    <a:tint val="82%"/>
                  </a:schemeClr>
                </a:solidFill>
              </a:defRPr>
            </a:lvl3pPr>
            <a:lvl4pPr marL="1371600" indent="0">
              <a:buNone/>
              <a:defRPr sz="1600">
                <a:solidFill>
                  <a:schemeClr val="tx1">
                    <a:tint val="82%"/>
                  </a:schemeClr>
                </a:solidFill>
              </a:defRPr>
            </a:lvl4pPr>
            <a:lvl5pPr marL="1828800" indent="0">
              <a:buNone/>
              <a:defRPr sz="1600">
                <a:solidFill>
                  <a:schemeClr val="tx1">
                    <a:tint val="82%"/>
                  </a:schemeClr>
                </a:solidFill>
              </a:defRPr>
            </a:lvl5pPr>
            <a:lvl6pPr marL="2286000" indent="0">
              <a:buNone/>
              <a:defRPr sz="1600">
                <a:solidFill>
                  <a:schemeClr val="tx1">
                    <a:tint val="82%"/>
                  </a:schemeClr>
                </a:solidFill>
              </a:defRPr>
            </a:lvl6pPr>
            <a:lvl7pPr marL="2743200" indent="0">
              <a:buNone/>
              <a:defRPr sz="1600">
                <a:solidFill>
                  <a:schemeClr val="tx1">
                    <a:tint val="82%"/>
                  </a:schemeClr>
                </a:solidFill>
              </a:defRPr>
            </a:lvl7pPr>
            <a:lvl8pPr marL="3200400" indent="0">
              <a:buNone/>
              <a:defRPr sz="1600">
                <a:solidFill>
                  <a:schemeClr val="tx1">
                    <a:tint val="82%"/>
                  </a:schemeClr>
                </a:solidFill>
              </a:defRPr>
            </a:lvl8pPr>
            <a:lvl9pPr marL="3657600" indent="0">
              <a:buNone/>
              <a:defRPr sz="1600">
                <a:solidFill>
                  <a:schemeClr val="tx1">
                    <a:tint val="82%"/>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44733D8-1C9F-BE43-F443-3FD02C8EB897}"/>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5" name="Footer Placeholder 4">
            <a:extLst>
              <a:ext uri="{FF2B5EF4-FFF2-40B4-BE49-F238E27FC236}">
                <a16:creationId xmlns:a16="http://schemas.microsoft.com/office/drawing/2014/main" id="{267F5AF1-4B26-0228-3FE8-39948B0BE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71AC63-E45A-016F-5BE5-AB844EB9E73C}"/>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3657107505"/>
      </p:ext>
    </p:extLst>
  </p:cSld>
  <p:clrMapOvr>
    <a:masterClrMapping/>
  </p:clrMapOvr>
</p:sldLayout>
</file>

<file path=ppt/slideLayouts/slideLayout4.xml><?xml version="1.0" encoding="utf-8"?>
<p:sldLayout xmlns:a="http://purl.oclc.org/ooxml/drawingml/main" xmlns:r="http://purl.oclc.org/ooxml/officeDocument/relationships" xmlns:p="http://purl.oclc.org/ooxml/presentationml/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44B64-A4C3-13B3-4964-CA9B071A44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8A93A58-5021-B33F-8CD1-BDF785E3A41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3F52E42-4C18-5EA5-8C9C-5E8266976AF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527DD69-CF12-D823-4817-06E56019F611}"/>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6" name="Footer Placeholder 5">
            <a:extLst>
              <a:ext uri="{FF2B5EF4-FFF2-40B4-BE49-F238E27FC236}">
                <a16:creationId xmlns:a16="http://schemas.microsoft.com/office/drawing/2014/main" id="{F8273131-A7F2-E56A-A106-6CCF0EC5F8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6DC7D-59D6-B32A-33A7-A56465ADDBC4}"/>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871510558"/>
      </p:ext>
    </p:extLst>
  </p:cSld>
  <p:clrMapOvr>
    <a:masterClrMapping/>
  </p:clrMapOvr>
</p:sldLayout>
</file>

<file path=ppt/slideLayouts/slideLayout5.xml><?xml version="1.0" encoding="utf-8"?>
<p:sldLayout xmlns:a="http://purl.oclc.org/ooxml/drawingml/main" xmlns:r="http://purl.oclc.org/ooxml/officeDocument/relationships" xmlns:p="http://purl.oclc.org/ooxml/presentationml/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48F20-327D-69AE-F055-30751AE7EFE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F4F7342-DD5E-CE22-1666-341D2E7002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C61BA2C-AE09-C0E4-5D43-FC967D93A1C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907E73D-3AF6-EACA-0ED7-CCBE76A61A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94CFB8-723D-9680-0488-081AD5D5BC8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F042C33-C0E5-ED68-896C-F0C44CF40FE3}"/>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8" name="Footer Placeholder 7">
            <a:extLst>
              <a:ext uri="{FF2B5EF4-FFF2-40B4-BE49-F238E27FC236}">
                <a16:creationId xmlns:a16="http://schemas.microsoft.com/office/drawing/2014/main" id="{11ABB0E8-8273-AAB9-B3B9-598D5AF4FD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291B89-64B5-0F9C-5B9B-DCBD4FDE2754}"/>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4166426949"/>
      </p:ext>
    </p:extLst>
  </p:cSld>
  <p:clrMapOvr>
    <a:masterClrMapping/>
  </p:clrMapOvr>
</p:sldLayout>
</file>

<file path=ppt/slideLayouts/slideLayout6.xml><?xml version="1.0" encoding="utf-8"?>
<p:sldLayout xmlns:a="http://purl.oclc.org/ooxml/drawingml/main" xmlns:r="http://purl.oclc.org/ooxml/officeDocument/relationships" xmlns:p="http://purl.oclc.org/ooxml/presentationml/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C9AEF-719C-3E0F-C1A3-ACF54C7C1BD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A13D915-1F6A-A400-8611-A407EF3326AE}"/>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4" name="Footer Placeholder 3">
            <a:extLst>
              <a:ext uri="{FF2B5EF4-FFF2-40B4-BE49-F238E27FC236}">
                <a16:creationId xmlns:a16="http://schemas.microsoft.com/office/drawing/2014/main" id="{641BB82B-FBBB-AF39-3A9A-F2C270B666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A57CB4-9248-32FE-C0A0-2AA270BAC024}"/>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3600953619"/>
      </p:ext>
    </p:extLst>
  </p:cSld>
  <p:clrMapOvr>
    <a:masterClrMapping/>
  </p:clrMapOvr>
</p:sldLayout>
</file>

<file path=ppt/slideLayouts/slideLayout7.xml><?xml version="1.0" encoding="utf-8"?>
<p:sldLayout xmlns:a="http://purl.oclc.org/ooxml/drawingml/main" xmlns:r="http://purl.oclc.org/ooxml/officeDocument/relationships" xmlns:p="http://purl.oclc.org/ooxml/presentationml/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7C0CE8-0C23-7CE8-4C56-3CF59A09A237}"/>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3" name="Footer Placeholder 2">
            <a:extLst>
              <a:ext uri="{FF2B5EF4-FFF2-40B4-BE49-F238E27FC236}">
                <a16:creationId xmlns:a16="http://schemas.microsoft.com/office/drawing/2014/main" id="{AC56B4C8-EBB9-044F-2603-F6300F94DD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13602D3-498E-9560-3EE5-966A4DD9C88C}"/>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4257514975"/>
      </p:ext>
    </p:extLst>
  </p:cSld>
  <p:clrMapOvr>
    <a:masterClrMapping/>
  </p:clrMapOvr>
</p:sldLayout>
</file>

<file path=ppt/slideLayouts/slideLayout8.xml><?xml version="1.0" encoding="utf-8"?>
<p:sldLayout xmlns:a="http://purl.oclc.org/ooxml/drawingml/main" xmlns:r="http://purl.oclc.org/ooxml/officeDocument/relationships" xmlns:p="http://purl.oclc.org/ooxml/presentationml/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6C7E8-A188-4D0D-09DC-68650E7E04E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E7BC245-288C-F936-AE4D-5B7A7C59ED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C6FBB30-BD46-6265-DA83-8544D9245A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6E540B-A71F-3537-4661-8B80798BC441}"/>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6" name="Footer Placeholder 5">
            <a:extLst>
              <a:ext uri="{FF2B5EF4-FFF2-40B4-BE49-F238E27FC236}">
                <a16:creationId xmlns:a16="http://schemas.microsoft.com/office/drawing/2014/main" id="{C8A695F8-4A8D-CE0E-45CF-FDC2516AC8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6A9207-54FB-5E8E-D5FB-71B89A21DEA7}"/>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2891991947"/>
      </p:ext>
    </p:extLst>
  </p:cSld>
  <p:clrMapOvr>
    <a:masterClrMapping/>
  </p:clrMapOvr>
</p:sldLayout>
</file>

<file path=ppt/slideLayouts/slideLayout9.xml><?xml version="1.0" encoding="utf-8"?>
<p:sldLayout xmlns:a="http://purl.oclc.org/ooxml/drawingml/main" xmlns:r="http://purl.oclc.org/ooxml/officeDocument/relationships" xmlns:p="http://purl.oclc.org/ooxml/presentationml/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BF5D0-4E1E-649C-B9EF-750819202B6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F9DFF43-285C-75CA-ECC2-500F32F488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205DD7-26B7-721E-300C-BCCE32FF0D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19D394C-0B49-246C-5B86-96AC7E034079}"/>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6" name="Footer Placeholder 5">
            <a:extLst>
              <a:ext uri="{FF2B5EF4-FFF2-40B4-BE49-F238E27FC236}">
                <a16:creationId xmlns:a16="http://schemas.microsoft.com/office/drawing/2014/main" id="{E525171D-8128-E88D-12FE-8C9DBBEC60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09025-A3A2-F781-EAB4-53AF73B05CF1}"/>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2529197979"/>
      </p:ext>
    </p:extLst>
  </p:cSld>
  <p:clrMapOvr>
    <a:masterClrMapping/>
  </p:clrMapOvr>
</p:sldLayout>
</file>

<file path=ppt/slideLayouts/slideLayout10.xml><?xml version="1.0" encoding="utf-8"?>
<p:sldLayout xmlns:a="http://purl.oclc.org/ooxml/drawingml/main" xmlns:r="http://purl.oclc.org/ooxml/officeDocument/relationships" xmlns:p="http://purl.oclc.org/ooxml/presentationml/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64540-633A-90EB-2C2E-F5F39F5D06B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F776F4A-956A-85C0-6E35-A87FD40AB1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4396B9-3A1D-EE36-62CF-1D11240BB182}"/>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5" name="Footer Placeholder 4">
            <a:extLst>
              <a:ext uri="{FF2B5EF4-FFF2-40B4-BE49-F238E27FC236}">
                <a16:creationId xmlns:a16="http://schemas.microsoft.com/office/drawing/2014/main" id="{4F6711EE-DF30-E50C-7B1E-8BD2582794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CD9C79-9B22-D4D8-AE5B-892434B7F7EE}"/>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3110534156"/>
      </p:ext>
    </p:extLst>
  </p:cSld>
  <p:clrMapOvr>
    <a:masterClrMapping/>
  </p:clrMapOvr>
</p:sldLayout>
</file>

<file path=ppt/slideLayouts/slideLayout11.xml><?xml version="1.0" encoding="utf-8"?>
<p:sldLayout xmlns:a="http://purl.oclc.org/ooxml/drawingml/main" xmlns:r="http://purl.oclc.org/ooxml/officeDocument/relationships" xmlns:p="http://purl.oclc.org/ooxml/presentationml/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99C769-CD22-2785-89EB-35400B65B4C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10CE548-765F-74E8-4420-4E9759BD204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8CD0CB5-C560-09B4-F62B-C759BC2862D3}"/>
              </a:ext>
            </a:extLst>
          </p:cNvPr>
          <p:cNvSpPr>
            <a:spLocks noGrp="1"/>
          </p:cNvSpPr>
          <p:nvPr>
            <p:ph type="dt" sz="half" idx="10"/>
          </p:nvPr>
        </p:nvSpPr>
        <p:spPr/>
        <p:txBody>
          <a:bodyPr/>
          <a:lstStyle/>
          <a:p>
            <a:fld id="{0C8EAB9B-94DE-4629-9767-23BFBBD6CBC4}" type="datetimeFigureOut">
              <a:rPr lang="en-GB" smtClean="0"/>
              <a:t>13/07/2026</a:t>
            </a:fld>
            <a:endParaRPr lang="en-GB"/>
          </a:p>
        </p:txBody>
      </p:sp>
      <p:sp>
        <p:nvSpPr>
          <p:cNvPr id="5" name="Footer Placeholder 4">
            <a:extLst>
              <a:ext uri="{FF2B5EF4-FFF2-40B4-BE49-F238E27FC236}">
                <a16:creationId xmlns:a16="http://schemas.microsoft.com/office/drawing/2014/main" id="{498FBB68-C9B0-A024-4CC0-B0A8E912F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7FFF0-135D-6A94-0EBA-3373D718D474}"/>
              </a:ext>
            </a:extLst>
          </p:cNvPr>
          <p:cNvSpPr>
            <a:spLocks noGrp="1"/>
          </p:cNvSpPr>
          <p:nvPr>
            <p:ph type="sldNum" sz="quarter" idx="12"/>
          </p:nvPr>
        </p:nvSpPr>
        <p:spPr/>
        <p:txBody>
          <a:bodyPr/>
          <a:lstStyle/>
          <a:p>
            <a:fld id="{D52B2BAD-4007-4C66-B42A-FA349B81CC98}" type="slidenum">
              <a:rPr lang="en-GB" smtClean="0"/>
              <a:t>‹#›</a:t>
            </a:fld>
            <a:endParaRPr lang="en-GB"/>
          </a:p>
        </p:txBody>
      </p:sp>
    </p:spTree>
    <p:extLst>
      <p:ext uri="{BB962C8B-B14F-4D97-AF65-F5344CB8AC3E}">
        <p14:creationId xmlns:p14="http://schemas.microsoft.com/office/powerpoint/2010/main" val="2664253808"/>
      </p:ext>
    </p:extLst>
  </p:cSld>
  <p:clrMapOvr>
    <a:masterClrMapping/>
  </p:clrMapOvr>
</p:sldLayout>
</file>

<file path=ppt/slideMasters/_rels/slideMaster1.xml.rels><?xml version="1.0" encoding="UTF-8" standalone="yes"?>
<Relationships xmlns="http://schemas.openxmlformats.org/package/2006/relationships"><Relationship Id="rId8" Type="http://purl.oclc.org/ooxml/officeDocument/relationships/slideLayout" Target="../slideLayouts/slideLayout8.xml"/><Relationship Id="rId3" Type="http://purl.oclc.org/ooxml/officeDocument/relationships/slideLayout" Target="../slideLayouts/slideLayout3.xml"/><Relationship Id="rId7" Type="http://purl.oclc.org/ooxml/officeDocument/relationships/slideLayout" Target="../slideLayouts/slideLayout7.xml"/><Relationship Id="rId12" Type="http://purl.oclc.org/ooxml/officeDocument/relationships/theme" Target="../theme/theme1.xml"/><Relationship Id="rId2" Type="http://purl.oclc.org/ooxml/officeDocument/relationships/slideLayout" Target="../slideLayouts/slideLayout2.xml"/><Relationship Id="rId1" Type="http://purl.oclc.org/ooxml/officeDocument/relationships/slideLayout" Target="../slideLayouts/slideLayout1.xml"/><Relationship Id="rId6" Type="http://purl.oclc.org/ooxml/officeDocument/relationships/slideLayout" Target="../slideLayouts/slideLayout6.xml"/><Relationship Id="rId11" Type="http://purl.oclc.org/ooxml/officeDocument/relationships/slideLayout" Target="../slideLayouts/slideLayout11.xml"/><Relationship Id="rId5" Type="http://purl.oclc.org/ooxml/officeDocument/relationships/slideLayout" Target="../slideLayouts/slideLayout5.xml"/><Relationship Id="rId10" Type="http://purl.oclc.org/ooxml/officeDocument/relationships/slideLayout" Target="../slideLayouts/slideLayout10.xml"/><Relationship Id="rId4" Type="http://purl.oclc.org/ooxml/officeDocument/relationships/slideLayout" Target="../slideLayouts/slideLayout4.xml"/><Relationship Id="rId9" Type="http://purl.oclc.org/ooxml/officeDocument/relationships/slideLayout" Target="../slideLayouts/slideLayout9.xml"/></Relationships>
</file>

<file path=ppt/slideMasters/slideMaster1.xml><?xml version="1.0" encoding="utf-8"?>
<p:sldMaster xmlns:a="http://purl.oclc.org/ooxml/drawingml/main" xmlns:r="http://purl.oclc.org/ooxml/officeDocument/relationships" xmlns:p="http://purl.oclc.org/ooxml/presentationml/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D4DCE0-6B69-2AB9-DFF4-4EAF1D7588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2EC9049-0F36-DFCF-63DD-41F34ADC2F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D2B5AA-F9F2-4A01-28A5-89BEE3C61C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
                  </a:schemeClr>
                </a:solidFill>
              </a:defRPr>
            </a:lvl1pPr>
          </a:lstStyle>
          <a:p>
            <a:fld id="{0C8EAB9B-94DE-4629-9767-23BFBBD6CBC4}" type="datetimeFigureOut">
              <a:rPr lang="en-GB" smtClean="0"/>
              <a:t>13/07/2026</a:t>
            </a:fld>
            <a:endParaRPr lang="en-GB"/>
          </a:p>
        </p:txBody>
      </p:sp>
      <p:sp>
        <p:nvSpPr>
          <p:cNvPr id="5" name="Footer Placeholder 4">
            <a:extLst>
              <a:ext uri="{FF2B5EF4-FFF2-40B4-BE49-F238E27FC236}">
                <a16:creationId xmlns:a16="http://schemas.microsoft.com/office/drawing/2014/main" id="{3C6E8316-6D20-175D-247C-3FD968D935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
                  </a:schemeClr>
                </a:solidFill>
              </a:defRPr>
            </a:lvl1pPr>
          </a:lstStyle>
          <a:p>
            <a:endParaRPr lang="en-GB"/>
          </a:p>
        </p:txBody>
      </p:sp>
      <p:sp>
        <p:nvSpPr>
          <p:cNvPr id="6" name="Slide Number Placeholder 5">
            <a:extLst>
              <a:ext uri="{FF2B5EF4-FFF2-40B4-BE49-F238E27FC236}">
                <a16:creationId xmlns:a16="http://schemas.microsoft.com/office/drawing/2014/main" id="{DB73158F-0EFB-BE24-36F4-6F8B153868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
                  </a:schemeClr>
                </a:solidFill>
              </a:defRPr>
            </a:lvl1pPr>
          </a:lstStyle>
          <a:p>
            <a:fld id="{D52B2BAD-4007-4C66-B42A-FA349B81CC98}" type="slidenum">
              <a:rPr lang="en-GB" smtClean="0"/>
              <a:t>‹#›</a:t>
            </a:fld>
            <a:endParaRPr lang="en-GB"/>
          </a:p>
        </p:txBody>
      </p:sp>
    </p:spTree>
    <p:extLst>
      <p:ext uri="{BB962C8B-B14F-4D97-AF65-F5344CB8AC3E}">
        <p14:creationId xmlns:p14="http://schemas.microsoft.com/office/powerpoint/2010/main" val="1733564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purl.oclc.org/ooxml/officeDocument/relationships/image" Target="../media/image1.png"/><Relationship Id="rId1" Type="http://purl.oclc.org/ooxml/officeDocument/relationships/slideLayout" Target="../slideLayouts/slideLayout1.xml"/></Relationships>
</file>

<file path=ppt/slides/_rels/slide2.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3.xml.rels><?xml version="1.0" encoding="UTF-8" standalone="yes"?>
<Relationships xmlns="http://schemas.openxmlformats.org/package/2006/relationships"><Relationship Id="rId3" Type="http://purl.oclc.org/ooxml/officeDocument/relationships/image" Target="../media/image2.jpeg"/><Relationship Id="rId2" Type="http://purl.oclc.org/ooxml/officeDocument/relationships/notesSlide" Target="../notesSlides/notesSlide1.xml"/><Relationship Id="rId1" Type="http://purl.oclc.org/ooxml/officeDocument/relationships/slideLayout" Target="../slideLayouts/slideLayout2.xml"/></Relationships>
</file>

<file path=ppt/slides/_rels/slide4.xml.rels><?xml version="1.0" encoding="UTF-8" standalone="yes"?>
<Relationships xmlns="http://schemas.openxmlformats.org/package/2006/relationships"><Relationship Id="rId2" Type="http://purl.oclc.org/ooxml/officeDocument/relationships/image" Target="../media/image3.jpg"/><Relationship Id="rId1" Type="http://purl.oclc.org/ooxml/officeDocument/relationships/slideLayout" Target="../slideLayouts/slideLayout2.xml"/></Relationships>
</file>

<file path=ppt/slides/_rels/slide5.xml.rels><?xml version="1.0" encoding="UTF-8" standalone="yes"?>
<Relationships xmlns="http://schemas.openxmlformats.org/package/2006/relationships"><Relationship Id="rId2" Type="http://purl.oclc.org/ooxml/officeDocument/relationships/image" Target="../media/image4.jpg"/><Relationship Id="rId1" Type="http://purl.oclc.org/ooxml/officeDocument/relationships/slideLayout" Target="../slideLayouts/slideLayout2.xml"/></Relationships>
</file>

<file path=ppt/slides/_rels/slide6.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7.xml.rels><?xml version="1.0" encoding="UTF-8" standalone="yes"?>
<Relationships xmlns="http://schemas.openxmlformats.org/package/2006/relationships"><Relationship Id="rId2" Type="http://purl.oclc.org/ooxml/officeDocument/relationships/image" Target="../media/image5.jpg"/><Relationship Id="rId1" Type="http://purl.oclc.org/ooxml/officeDocument/relationships/slideLayout" Target="../slideLayouts/slideLayout2.xml"/></Relationships>
</file>

<file path=ppt/slides/_rels/slide8.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9.xml.rels><?xml version="1.0" encoding="UTF-8" standalone="yes"?>
<Relationships xmlns="http://schemas.openxmlformats.org/package/2006/relationships"><Relationship Id="rId2" Type="http://purl.oclc.org/ooxml/officeDocument/relationships/image" Target="../media/image6.jpeg"/><Relationship Id="rId1" Type="http://purl.oclc.org/ooxml/officeDocument/relationships/slideLayout" Target="../slideLayouts/slideLayout2.xml"/></Relationships>
</file>

<file path=ppt/slides/_rels/slide10.xml.rels><?xml version="1.0" encoding="UTF-8" standalone="yes"?>
<Relationships xmlns="http://schemas.openxmlformats.org/package/2006/relationships"><Relationship Id="rId2" Type="http://purl.oclc.org/ooxml/officeDocument/relationships/image" Target="../media/image7.jpeg"/><Relationship Id="rId1" Type="http://purl.oclc.org/ooxml/officeDocument/relationships/slideLayout" Target="../slideLayouts/slideLayout2.xml"/></Relationships>
</file>

<file path=ppt/slides/_rels/slide11.xml.rels><?xml version="1.0" encoding="UTF-8" standalone="yes"?>
<Relationships xmlns="http://schemas.openxmlformats.org/package/2006/relationships"><Relationship Id="rId2" Type="http://purl.oclc.org/ooxml/officeDocument/relationships/image" Target="../media/image8.jpeg"/><Relationship Id="rId1" Type="http://purl.oclc.org/ooxml/officeDocument/relationships/slideLayout" Target="../slideLayouts/slideLayout2.xml"/></Relationships>
</file>

<file path=ppt/slides/_rels/slide12.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3.xml.rels><?xml version="1.0" encoding="UTF-8" standalone="yes"?>
<Relationships xmlns="http://schemas.openxmlformats.org/package/2006/relationships"><Relationship Id="rId2" Type="http://purl.oclc.org/ooxml/officeDocument/relationships/image" Target="../media/image9.jpeg"/><Relationship Id="rId1" Type="http://purl.oclc.org/ooxml/officeDocument/relationships/slideLayout" Target="../slideLayouts/slideLayout2.xml"/></Relationships>
</file>

<file path=ppt/slides/_rels/slide14.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5.xml.rels><?xml version="1.0" encoding="UTF-8" standalone="yes"?>
<Relationships xmlns="http://schemas.openxmlformats.org/package/2006/relationships"><Relationship Id="rId2" Type="http://purl.oclc.org/ooxml/officeDocument/relationships/image" Target="../media/image10.jpeg"/><Relationship Id="rId1" Type="http://purl.oclc.org/ooxml/officeDocument/relationships/slideLayout" Target="../slideLayouts/slideLayout2.xml"/></Relationships>
</file>

<file path=ppt/slides/_rels/slide16.xml.rels><?xml version="1.0" encoding="UTF-8" standalone="yes"?>
<Relationships xmlns="http://schemas.openxmlformats.org/package/2006/relationships"><Relationship Id="rId2" Type="http://purl.oclc.org/ooxml/officeDocument/relationships/image" Target="../media/image11.jpeg"/><Relationship Id="rId1" Type="http://purl.oclc.org/ooxml/officeDocument/relationships/slideLayout" Target="../slideLayouts/slideLayout2.xml"/></Relationships>
</file>

<file path=ppt/slides/_rels/slide17.xml.rels><?xml version="1.0" encoding="UTF-8" standalone="yes"?>
<Relationships xmlns="http://schemas.openxmlformats.org/package/2006/relationships"><Relationship Id="rId1" Type="http://purl.oclc.org/ooxml/officeDocument/relationships/slideLayout" Target="../slideLayouts/slideLayout2.xml"/></Relationships>
</file>

<file path=ppt/slides/_rels/slide18.xml.rels><?xml version="1.0" encoding="UTF-8" standalone="yes"?>
<Relationships xmlns="http://schemas.openxmlformats.org/package/2006/relationships"><Relationship Id="rId3" Type="http://purl.oclc.org/ooxml/officeDocument/relationships/hyperlink" Target="https://www.who.int/" TargetMode="External"/><Relationship Id="rId2" Type="http://purl.oclc.org/ooxml/officeDocument/relationships/hyperlink" Target="https://www.england.nhs.uk/" TargetMode="External"/><Relationship Id="rId1" Type="http://purl.oclc.org/ooxml/officeDocument/relationships/slideLayout" Target="../slideLayouts/slideLayout2.xml"/><Relationship Id="rId4" Type="http://purl.oclc.org/ooxml/officeDocument/relationships/hyperlink" Target="https://www.nhs.uk/conditions/thalassaemia/" TargetMode="External"/></Relationships>
</file>

<file path=ppt/slides/_rels/slide19.xml.rels><?xml version="1.0" encoding="UTF-8" standalone="yes"?>
<Relationships xmlns="http://schemas.openxmlformats.org/package/2006/relationships"><Relationship Id="rId2" Type="http://purl.oclc.org/ooxml/officeDocument/relationships/hyperlink" Target="https://www.nice.org.uk/" TargetMode="External"/><Relationship Id="rId1" Type="http://purl.oclc.org/ooxml/officeDocument/relationships/slideLayout" Target="../slideLayouts/slideLayout2.xml"/></Relationships>
</file>

<file path=ppt/slides/_rels/slide20.xml.rels><?xml version="1.0" encoding="UTF-8" standalone="yes"?>
<Relationships xmlns="http://schemas.openxmlformats.org/package/2006/relationships"><Relationship Id="rId3" Type="http://purl.oclc.org/ooxml/officeDocument/relationships/hyperlink" Target="https://www.gov.uk/" TargetMode="External"/><Relationship Id="rId2" Type="http://purl.oclc.org/ooxml/officeDocument/relationships/hyperlink" Target="https://www.england.nhs.uk/personalisedcare/" TargetMode="External"/><Relationship Id="rId1" Type="http://purl.oclc.org/ooxml/officeDocument/relationships/slideLayout" Target="../slideLayouts/slideLayout2.xml"/></Relationships>
</file>

<file path=ppt/slides/_rels/slide21.xml.rels><?xml version="1.0" encoding="UTF-8" standalone="yes"?>
<Relationships xmlns="http://schemas.openxmlformats.org/package/2006/relationships"><Relationship Id="rId3" Type="http://purl.oclc.org/ooxml/officeDocument/relationships/hyperlink" Target="https://www.england.nhs.uk/" TargetMode="External"/><Relationship Id="rId2" Type="http://purl.oclc.org/ooxml/officeDocument/relationships/hyperlink" Target="https://www.nice.org.uk/" TargetMode="External"/><Relationship Id="rId1" Type="http://purl.oclc.org/ooxml/officeDocument/relationships/slideLayout" Target="../slideLayouts/slideLayout2.xml"/><Relationship Id="rId4" Type="http://purl.oclc.org/ooxml/officeDocument/relationships/hyperlink" Target="https://www.england.nhs.uk/personalisedcare/" TargetMode="External"/></Relationships>
</file>

<file path=ppt/slides/_rels/slide22.xml.rels><?xml version="1.0" encoding="UTF-8" standalone="yes"?>
<Relationships xmlns="http://schemas.openxmlformats.org/package/2006/relationships"><Relationship Id="rId3" Type="http://purl.oclc.org/ooxml/officeDocument/relationships/image" Target="../media/image12.jpg"/><Relationship Id="rId2" Type="http://purl.oclc.org/ooxml/officeDocument/relationships/notesSlide" Target="../notesSlides/notesSlide2.xml"/><Relationship Id="rId1" Type="http://purl.oclc.org/ooxml/officeDocument/relationships/slideLayout" Target="../slideLayouts/slideLayout2.xml"/></Relationships>
</file>

<file path=ppt/slides/slide1.xml><?xml version="1.0" encoding="utf-8"?>
<p:sld xmlns:a="http://purl.oclc.org/ooxml/drawingml/main" xmlns:r="http://purl.oclc.org/ooxml/officeDocument/relationships" xmlns:p="http://purl.oclc.org/ooxml/presentationml/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D9579AA-82BD-EEF7-62BF-25A699F3E72F}"/>
              </a:ext>
            </a:extLst>
          </p:cNvPr>
          <p:cNvPicPr>
            <a:picLocks noChangeAspect="1"/>
          </p:cNvPicPr>
          <p:nvPr/>
        </p:nvPicPr>
        <p:blipFill>
          <a:blip r:embed="rId2">
            <a:alphaModFix amt="50%"/>
            <a:extLst>
              <a:ext uri="{28A0092B-C50C-407E-A947-70E740481C1C}">
                <a14:useLocalDpi xmlns:a14="http://schemas.microsoft.com/office/drawing/2010/main" val="0"/>
              </a:ext>
            </a:extLst>
          </a:blip>
          <a:srcRect t="15.73%"/>
          <a:stretch>
            <a:fillRect/>
          </a:stretch>
        </p:blipFill>
        <p:spPr>
          <a:xfrm>
            <a:off x="20" y="-117986"/>
            <a:ext cx="12191980" cy="6857999"/>
          </a:xfrm>
          <a:prstGeom prst="rect">
            <a:avLst/>
          </a:prstGeom>
        </p:spPr>
      </p:pic>
      <p:sp>
        <p:nvSpPr>
          <p:cNvPr id="2" name="Title 1">
            <a:extLst>
              <a:ext uri="{FF2B5EF4-FFF2-40B4-BE49-F238E27FC236}">
                <a16:creationId xmlns:a16="http://schemas.microsoft.com/office/drawing/2014/main" id="{3D38A12D-95BE-D458-3086-DF7D2E69E6BD}"/>
              </a:ext>
            </a:extLst>
          </p:cNvPr>
          <p:cNvSpPr>
            <a:spLocks noGrp="1"/>
          </p:cNvSpPr>
          <p:nvPr>
            <p:ph type="ctrTitle"/>
          </p:nvPr>
        </p:nvSpPr>
        <p:spPr>
          <a:xfrm>
            <a:off x="1524000" y="1122362"/>
            <a:ext cx="9144000" cy="2417251"/>
          </a:xfrm>
        </p:spPr>
        <p:txBody>
          <a:bodyPr>
            <a:normAutofit/>
          </a:bodyPr>
          <a:lstStyle/>
          <a:p>
            <a:r>
              <a:rPr lang="en-GB" sz="8800" dirty="0"/>
              <a:t>Thalassaemia</a:t>
            </a:r>
            <a:endParaRPr lang="en-GB" sz="8800" dirty="0">
              <a:solidFill>
                <a:srgbClr val="FFFFFF"/>
              </a:solidFill>
            </a:endParaRPr>
          </a:p>
        </p:txBody>
      </p:sp>
      <p:sp>
        <p:nvSpPr>
          <p:cNvPr id="3" name="Subtitle 2">
            <a:extLst>
              <a:ext uri="{FF2B5EF4-FFF2-40B4-BE49-F238E27FC236}">
                <a16:creationId xmlns:a16="http://schemas.microsoft.com/office/drawing/2014/main" id="{C8339188-57D0-F6F0-068B-57B604578A45}"/>
              </a:ext>
            </a:extLst>
          </p:cNvPr>
          <p:cNvSpPr>
            <a:spLocks noGrp="1"/>
          </p:cNvSpPr>
          <p:nvPr>
            <p:ph type="subTitle" idx="1"/>
          </p:nvPr>
        </p:nvSpPr>
        <p:spPr>
          <a:xfrm>
            <a:off x="1524000" y="4159404"/>
            <a:ext cx="9144000" cy="1098395"/>
          </a:xfrm>
        </p:spPr>
        <p:txBody>
          <a:bodyPr>
            <a:normAutofit fontScale="25%" lnSpcReduction="20%"/>
          </a:bodyPr>
          <a:lstStyle/>
          <a:p>
            <a:pPr algn="l"/>
            <a:r>
              <a:rPr lang="en-GB" sz="8000" b="1" dirty="0">
                <a:solidFill>
                  <a:srgbClr val="FFFFFF"/>
                </a:solidFill>
                <a:latin typeface="Arial" panose="020B0604020202020204" pitchFamily="34" charset="0"/>
                <a:cs typeface="Arial" panose="020B0604020202020204" pitchFamily="34" charset="0"/>
              </a:rPr>
              <a:t>Presented by : Vaishnavi Odedra</a:t>
            </a:r>
          </a:p>
          <a:p>
            <a:pPr algn="l"/>
            <a:r>
              <a:rPr lang="en-GB" sz="8000" b="1" dirty="0">
                <a:solidFill>
                  <a:srgbClr val="FFFFFF"/>
                </a:solidFill>
                <a:latin typeface="Arial" panose="020B0604020202020204" pitchFamily="34" charset="0"/>
                <a:cs typeface="Arial" panose="020B0604020202020204" pitchFamily="34" charset="0"/>
              </a:rPr>
              <a:t>Student id : 2541605</a:t>
            </a:r>
          </a:p>
          <a:p>
            <a:pPr algn="l"/>
            <a:r>
              <a:rPr lang="en-GB" sz="8000" b="1" dirty="0">
                <a:solidFill>
                  <a:srgbClr val="FFFFFF"/>
                </a:solidFill>
                <a:latin typeface="Arial" panose="020B0604020202020204" pitchFamily="34" charset="0"/>
                <a:cs typeface="Arial" panose="020B0604020202020204" pitchFamily="34" charset="0"/>
              </a:rPr>
              <a:t>Module: </a:t>
            </a:r>
            <a:r>
              <a:rPr lang="en-US" sz="8000" b="1" dirty="0">
                <a:latin typeface="Arial" panose="020B0604020202020204" pitchFamily="34" charset="0"/>
                <a:ea typeface="Arial" panose="020B0604020202020204" pitchFamily="34" charset="0"/>
                <a:cs typeface="Arial" panose="020B0604020202020204" pitchFamily="34" charset="0"/>
              </a:rPr>
              <a:t>Community Care and Management of Longer-term Conditions </a:t>
            </a:r>
          </a:p>
          <a:p>
            <a:pPr algn="l"/>
            <a:r>
              <a:rPr lang="en-US" sz="8000" b="1" dirty="0">
                <a:latin typeface="Arial" panose="020B0604020202020204" pitchFamily="34" charset="0"/>
                <a:ea typeface="Arial" panose="020B0604020202020204" pitchFamily="34" charset="0"/>
                <a:cs typeface="Arial" panose="020B0604020202020204" pitchFamily="34" charset="0"/>
              </a:rPr>
              <a:t>Module code : </a:t>
            </a:r>
            <a:r>
              <a:rPr lang="en-GB" sz="8000" b="1" dirty="0">
                <a:latin typeface="Arial" panose="020B0604020202020204" pitchFamily="34" charset="0"/>
                <a:cs typeface="Arial" panose="020B0604020202020204" pitchFamily="34" charset="0"/>
              </a:rPr>
              <a:t>LCHS7003</a:t>
            </a:r>
          </a:p>
          <a:p>
            <a:pPr algn="l"/>
            <a:r>
              <a:rPr lang="en-GB" sz="8000" b="1" dirty="0">
                <a:latin typeface="Arial" panose="020B0604020202020204" pitchFamily="34" charset="0"/>
                <a:cs typeface="Arial" panose="020B0604020202020204" pitchFamily="34" charset="0"/>
              </a:rPr>
              <a:t>Lecturer: Dr Aishat Bakre</a:t>
            </a:r>
            <a:r>
              <a:rPr lang="en-US" sz="8000" b="1" dirty="0">
                <a:latin typeface="Arial" panose="020B0604020202020204" pitchFamily="34" charset="0"/>
                <a:ea typeface="Arial" panose="020B0604020202020204" pitchFamily="34" charset="0"/>
                <a:cs typeface="Arial" panose="020B0604020202020204" pitchFamily="34" charset="0"/>
              </a:rPr>
              <a:t> </a:t>
            </a:r>
            <a:endParaRPr lang="en-GB" sz="80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solidFill>
                <a:srgbClr val="FFFFFF"/>
              </a:solidFill>
            </a:endParaRPr>
          </a:p>
        </p:txBody>
      </p:sp>
    </p:spTree>
    <p:extLst>
      <p:ext uri="{BB962C8B-B14F-4D97-AF65-F5344CB8AC3E}">
        <p14:creationId xmlns:p14="http://schemas.microsoft.com/office/powerpoint/2010/main" val="324068902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
            </a:srgbClr>
          </a:solidFill>
          <a:ln>
            <a:noFill/>
          </a:ln>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043599-9FA1-73C2-7247-63BE7FA852EA}"/>
              </a:ext>
            </a:extLst>
          </p:cNvPr>
          <p:cNvSpPr>
            <a:spLocks noGrp="1"/>
          </p:cNvSpPr>
          <p:nvPr>
            <p:ph type="title"/>
          </p:nvPr>
        </p:nvSpPr>
        <p:spPr>
          <a:xfrm>
            <a:off x="1137036" y="548640"/>
            <a:ext cx="9543405" cy="1188720"/>
          </a:xfrm>
        </p:spPr>
        <p:txBody>
          <a:bodyPr>
            <a:normAutofit/>
          </a:bodyPr>
          <a:lstStyle/>
          <a:p>
            <a:r>
              <a:rPr lang="en-GB">
                <a:solidFill>
                  <a:schemeClr val="tx1">
                    <a:lumMod val="85%"/>
                    <a:lumOff val="15%"/>
                  </a:schemeClr>
                </a:solidFill>
              </a:rPr>
              <a:t>Objectives </a:t>
            </a:r>
          </a:p>
        </p:txBody>
      </p:sp>
      <p:sp>
        <p:nvSpPr>
          <p:cNvPr id="3" name="Content Placeholder 2">
            <a:extLst>
              <a:ext uri="{FF2B5EF4-FFF2-40B4-BE49-F238E27FC236}">
                <a16:creationId xmlns:a16="http://schemas.microsoft.com/office/drawing/2014/main" id="{AAFA4010-FA6D-34C1-55ED-39E7B9A384E0}"/>
              </a:ext>
            </a:extLst>
          </p:cNvPr>
          <p:cNvSpPr>
            <a:spLocks noGrp="1"/>
          </p:cNvSpPr>
          <p:nvPr>
            <p:ph idx="1"/>
          </p:nvPr>
        </p:nvSpPr>
        <p:spPr>
          <a:xfrm>
            <a:off x="1957987" y="2074606"/>
            <a:ext cx="8276026" cy="4050891"/>
          </a:xfrm>
        </p:spPr>
        <p:txBody>
          <a:bodyPr anchor="ctr">
            <a:normAutofit/>
          </a:bodyPr>
          <a:lstStyle/>
          <a:p>
            <a:r>
              <a:rPr lang="en-GB" sz="1200" dirty="0">
                <a:solidFill>
                  <a:schemeClr val="tx1">
                    <a:lumMod val="85%"/>
                    <a:lumOff val="15%"/>
                  </a:schemeClr>
                </a:solidFill>
                <a:latin typeface="Arial" panose="020B0604020202020204" pitchFamily="34" charset="0"/>
                <a:cs typeface="Arial" panose="020B0604020202020204" pitchFamily="34" charset="0"/>
              </a:rPr>
              <a:t>Thalassaemia is a lifelong inherited haemoglobin disorder that affects the body's ability to produce healthy red blood cells, resulting in chronic anaemia and the need for lifelong clinical management (Taher </a:t>
            </a:r>
            <a:r>
              <a:rPr lang="en-GB" sz="1200" i="1" dirty="0">
                <a:solidFill>
                  <a:schemeClr val="tx1">
                    <a:lumMod val="85%"/>
                    <a:lumOff val="15%"/>
                  </a:schemeClr>
                </a:solidFill>
                <a:latin typeface="Arial" panose="020B0604020202020204" pitchFamily="34" charset="0"/>
                <a:cs typeface="Arial" panose="020B0604020202020204" pitchFamily="34" charset="0"/>
              </a:rPr>
              <a:t>et al</a:t>
            </a:r>
            <a:r>
              <a:rPr lang="en-GB" sz="1200" dirty="0">
                <a:solidFill>
                  <a:schemeClr val="tx1">
                    <a:lumMod val="85%"/>
                    <a:lumOff val="15%"/>
                  </a:schemeClr>
                </a:solidFill>
                <a:latin typeface="Arial" panose="020B0604020202020204" pitchFamily="34" charset="0"/>
                <a:cs typeface="Arial" panose="020B0604020202020204" pitchFamily="34" charset="0"/>
              </a:rPr>
              <a:t>., 2021). </a:t>
            </a:r>
          </a:p>
          <a:p>
            <a:r>
              <a:rPr lang="en-GB" sz="1200" dirty="0">
                <a:solidFill>
                  <a:schemeClr val="tx1">
                    <a:lumMod val="85%"/>
                    <a:lumOff val="15%"/>
                  </a:schemeClr>
                </a:solidFill>
                <a:latin typeface="Arial" panose="020B0604020202020204" pitchFamily="34" charset="0"/>
                <a:cs typeface="Arial" panose="020B0604020202020204" pitchFamily="34" charset="0"/>
              </a:rPr>
              <a:t>It is recognised as a significant global public health concern, with the highest prevalence in Mediterranean, Middle Eastern, African, South Asian and Southeast Asian populations. Population migration has also increased the number of affected individuals requiring specialist care within the United Kingdom (WHO, 2023; NHS England, 2024). </a:t>
            </a:r>
          </a:p>
          <a:p>
            <a:r>
              <a:rPr lang="en-GB" sz="1200" dirty="0">
                <a:solidFill>
                  <a:schemeClr val="tx1">
                    <a:lumMod val="85%"/>
                    <a:lumOff val="15%"/>
                  </a:schemeClr>
                </a:solidFill>
                <a:latin typeface="Arial" panose="020B0604020202020204" pitchFamily="34" charset="0"/>
                <a:cs typeface="Arial" panose="020B0604020202020204" pitchFamily="34" charset="0"/>
              </a:rPr>
              <a:t>Advances in newborn screening, regular blood transfusion programmes, iron chelation therapy and multidisciplinary care have substantially improved life expectancy. However, many individuals continue to experience long-term physical, psychological and social challenges that require coordinated, person-centred healthcare (Cappellini </a:t>
            </a:r>
            <a:r>
              <a:rPr lang="en-GB" sz="1200" i="1" dirty="0">
                <a:solidFill>
                  <a:schemeClr val="tx1">
                    <a:lumMod val="85%"/>
                    <a:lumOff val="15%"/>
                  </a:schemeClr>
                </a:solidFill>
                <a:latin typeface="Arial" panose="020B0604020202020204" pitchFamily="34" charset="0"/>
                <a:cs typeface="Arial" panose="020B0604020202020204" pitchFamily="34" charset="0"/>
              </a:rPr>
              <a:t>et al</a:t>
            </a:r>
            <a:r>
              <a:rPr lang="en-GB" sz="1200" dirty="0">
                <a:solidFill>
                  <a:schemeClr val="tx1">
                    <a:lumMod val="85%"/>
                    <a:lumOff val="15%"/>
                  </a:schemeClr>
                </a:solidFill>
                <a:latin typeface="Arial" panose="020B0604020202020204" pitchFamily="34" charset="0"/>
                <a:cs typeface="Arial" panose="020B0604020202020204" pitchFamily="34" charset="0"/>
              </a:rPr>
              <a:t>., 2021). </a:t>
            </a:r>
          </a:p>
          <a:p>
            <a:r>
              <a:rPr lang="en-GB" sz="1200" dirty="0">
                <a:solidFill>
                  <a:schemeClr val="tx1">
                    <a:lumMod val="85%"/>
                    <a:lumOff val="15%"/>
                  </a:schemeClr>
                </a:solidFill>
                <a:latin typeface="Arial" panose="020B0604020202020204" pitchFamily="34" charset="0"/>
                <a:cs typeface="Arial" panose="020B0604020202020204" pitchFamily="34" charset="0"/>
              </a:rPr>
              <a:t>As a lifelong condition, effective management extends beyond medical treatment and requires early diagnosis, shared decision-making, self-management support and integrated multidisciplinary care to optimise health outcomes and quality of life (NHS England, 2024). </a:t>
            </a:r>
          </a:p>
          <a:p>
            <a:r>
              <a:rPr lang="en-GB" sz="1200" dirty="0">
                <a:solidFill>
                  <a:schemeClr val="tx1">
                    <a:lumMod val="85%"/>
                    <a:lumOff val="15%"/>
                  </a:schemeClr>
                </a:solidFill>
                <a:latin typeface="Arial" panose="020B0604020202020204" pitchFamily="34" charset="0"/>
                <a:cs typeface="Arial" panose="020B0604020202020204" pitchFamily="34" charset="0"/>
              </a:rPr>
              <a:t>Registered nurses and multidisciplinary healthcare professionals involved in the diagnosis, treatment and long-term management of people living with thalassaemia.</a:t>
            </a:r>
          </a:p>
          <a:p>
            <a:r>
              <a:rPr lang="en-GB" sz="1200" dirty="0">
                <a:solidFill>
                  <a:schemeClr val="tx1">
                    <a:lumMod val="85%"/>
                    <a:lumOff val="15%"/>
                  </a:schemeClr>
                </a:solidFill>
                <a:latin typeface="Arial" panose="020B0604020202020204" pitchFamily="34" charset="0"/>
                <a:cs typeface="Arial" panose="020B0604020202020204" pitchFamily="34" charset="0"/>
              </a:rPr>
              <a:t>Although advances in treatment have significantly improved survival, reducing health inequalities and ensuring equitable access to specialist haemoglobinopathy services remain major priorities for improving long-term outcomes in people living with thalassaemia (WHO, 2023).</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6537170"/>
      </p:ext>
    </p:extLst>
  </p:cSld>
  <p:clrMapOvr>
    <a:masterClrMapping/>
  </p:clrMapOvr>
  <p:transition spd="slow">
    <p:randomBar dir="vert"/>
  </p:transition>
</p:sld>
</file>

<file path=ppt/slides/slide3.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D0B0CA-9FA4-02CA-3EE1-CD4251693208}"/>
              </a:ext>
            </a:extLst>
          </p:cNvPr>
          <p:cNvSpPr>
            <a:spLocks noGrp="1"/>
          </p:cNvSpPr>
          <p:nvPr>
            <p:ph type="title"/>
          </p:nvPr>
        </p:nvSpPr>
        <p:spPr>
          <a:xfrm>
            <a:off x="1137034" y="609597"/>
            <a:ext cx="9392421" cy="1330841"/>
          </a:xfrm>
        </p:spPr>
        <p:txBody>
          <a:bodyPr>
            <a:normAutofit/>
          </a:bodyPr>
          <a:lstStyle/>
          <a:p>
            <a:r>
              <a:rPr lang="en-GB"/>
              <a:t>Pathophysiology, Symptoms and Aetiology</a:t>
            </a:r>
          </a:p>
        </p:txBody>
      </p:sp>
      <p:sp>
        <p:nvSpPr>
          <p:cNvPr id="3" name="Content Placeholder 2">
            <a:extLst>
              <a:ext uri="{FF2B5EF4-FFF2-40B4-BE49-F238E27FC236}">
                <a16:creationId xmlns:a16="http://schemas.microsoft.com/office/drawing/2014/main" id="{BF788769-1C85-FA5A-AAB0-826F680FB539}"/>
              </a:ext>
            </a:extLst>
          </p:cNvPr>
          <p:cNvSpPr>
            <a:spLocks noGrp="1"/>
          </p:cNvSpPr>
          <p:nvPr>
            <p:ph idx="1"/>
          </p:nvPr>
        </p:nvSpPr>
        <p:spPr>
          <a:xfrm>
            <a:off x="1137034" y="2198362"/>
            <a:ext cx="4958966" cy="3917773"/>
          </a:xfrm>
        </p:spPr>
        <p:txBody>
          <a:bodyPr>
            <a:normAutofit fontScale="92.5%" lnSpcReduction="20%"/>
          </a:bodyPr>
          <a:lstStyle/>
          <a:p>
            <a:r>
              <a:rPr lang="en-GB" sz="1300" b="1" dirty="0">
                <a:latin typeface="Arial" panose="020B0604020202020204" pitchFamily="34" charset="0"/>
                <a:cs typeface="Arial" panose="020B0604020202020204" pitchFamily="34" charset="0"/>
              </a:rPr>
              <a:t>Definition</a:t>
            </a:r>
          </a:p>
          <a:p>
            <a:r>
              <a:rPr lang="en-GB" sz="1300" dirty="0">
                <a:latin typeface="Arial" panose="020B0604020202020204" pitchFamily="34" charset="0"/>
                <a:cs typeface="Arial" panose="020B0604020202020204" pitchFamily="34" charset="0"/>
              </a:rPr>
              <a:t>Thalassaemia is a lifelong inherited haemoglobin disorder caused by reduced or absent production of α- or β-globin chains, resulting in chronic anaemia and reduced oxygen transport (Cappellini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 2021). </a:t>
            </a:r>
          </a:p>
          <a:p>
            <a:r>
              <a:rPr lang="en-GB" sz="1300" b="1" dirty="0">
                <a:latin typeface="Arial" panose="020B0604020202020204" pitchFamily="34" charset="0"/>
                <a:cs typeface="Arial" panose="020B0604020202020204" pitchFamily="34" charset="0"/>
              </a:rPr>
              <a:t>Pathophysiology</a:t>
            </a:r>
          </a:p>
          <a:p>
            <a:r>
              <a:rPr lang="en-GB" sz="1300" dirty="0">
                <a:latin typeface="Arial" panose="020B0604020202020204" pitchFamily="34" charset="0"/>
                <a:cs typeface="Arial" panose="020B0604020202020204" pitchFamily="34" charset="0"/>
              </a:rPr>
              <a:t>Defective globin synthesis causes ineffective erythropoiesis, premature red blood cell destruction and chronic anaemia. </a:t>
            </a:r>
          </a:p>
          <a:p>
            <a:r>
              <a:rPr lang="en-GB" sz="1300" dirty="0">
                <a:latin typeface="Arial" panose="020B0604020202020204" pitchFamily="34" charset="0"/>
                <a:cs typeface="Arial" panose="020B0604020202020204" pitchFamily="34" charset="0"/>
              </a:rPr>
              <a:t>Repeated blood transfusions and increased iron absorption may lead to iron overload and multi-organ damage (Taher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 2021). </a:t>
            </a:r>
          </a:p>
          <a:p>
            <a:r>
              <a:rPr lang="en-GB" sz="1300" b="1" dirty="0">
                <a:latin typeface="Arial" panose="020B0604020202020204" pitchFamily="34" charset="0"/>
                <a:cs typeface="Arial" panose="020B0604020202020204" pitchFamily="34" charset="0"/>
              </a:rPr>
              <a:t>Symptoms &amp; Aetiology</a:t>
            </a:r>
          </a:p>
          <a:p>
            <a:r>
              <a:rPr lang="en-GB" sz="1300" dirty="0">
                <a:latin typeface="Arial" panose="020B0604020202020204" pitchFamily="34" charset="0"/>
                <a:cs typeface="Arial" panose="020B0604020202020204" pitchFamily="34" charset="0"/>
              </a:rPr>
              <a:t>Common symptoms include fatigue, pallor, breathlessness, jaundice, splenomegaly and delayed growth (NHS, 2024). </a:t>
            </a:r>
          </a:p>
          <a:p>
            <a:r>
              <a:rPr lang="en-GB" sz="1300" dirty="0">
                <a:latin typeface="Arial" panose="020B0604020202020204" pitchFamily="34" charset="0"/>
                <a:cs typeface="Arial" panose="020B0604020202020204" pitchFamily="34" charset="0"/>
              </a:rPr>
              <a:t>The condition is inherited in an autosomal recessive pattern due to mutations in the HBA1/HBA2 or HBB genes (MedlinePlus Genetics, 2023). </a:t>
            </a:r>
          </a:p>
          <a:p>
            <a:r>
              <a:rPr lang="en-GB" sz="1300" b="1" dirty="0">
                <a:latin typeface="Arial" panose="020B0604020202020204" pitchFamily="34" charset="0"/>
                <a:cs typeface="Arial" panose="020B0604020202020204" pitchFamily="34" charset="0"/>
              </a:rPr>
              <a:t>Clinical Implications</a:t>
            </a:r>
          </a:p>
          <a:p>
            <a:r>
              <a:rPr lang="en-GB" sz="1300" dirty="0">
                <a:latin typeface="Arial" panose="020B0604020202020204" pitchFamily="34" charset="0"/>
                <a:cs typeface="Arial" panose="020B0604020202020204" pitchFamily="34" charset="0"/>
              </a:rPr>
              <a:t>Early diagnosis and timely intervention are essential to reduce complications and improve long-term health outcomes.</a:t>
            </a:r>
          </a:p>
          <a:p>
            <a:endParaRPr lang="en-GB" sz="1000" dirty="0"/>
          </a:p>
        </p:txBody>
      </p:sp>
      <p:pic>
        <p:nvPicPr>
          <p:cNvPr id="5" name="Picture 4">
            <a:extLst>
              <a:ext uri="{FF2B5EF4-FFF2-40B4-BE49-F238E27FC236}">
                <a16:creationId xmlns:a16="http://schemas.microsoft.com/office/drawing/2014/main" id="{0B8D9EA8-2A9D-9658-D78A-9BE544AC99D3}"/>
              </a:ext>
            </a:extLst>
          </p:cNvPr>
          <p:cNvPicPr>
            <a:picLocks noChangeAspect="1"/>
          </p:cNvPicPr>
          <p:nvPr/>
        </p:nvPicPr>
        <p:blipFill>
          <a:blip r:embed="rId3">
            <a:extLst>
              <a:ext uri="{28A0092B-C50C-407E-A947-70E740481C1C}">
                <a14:useLocalDpi xmlns:a14="http://schemas.microsoft.com/office/drawing/2010/main" val="0"/>
              </a:ext>
            </a:extLst>
          </a:blip>
          <a:srcRect l="0.889%" r="-0.001%" b="-0.001%"/>
          <a:stretch>
            <a:fillRect/>
          </a:stretch>
        </p:blipFill>
        <p:spPr>
          <a:xfrm>
            <a:off x="6719367" y="2716104"/>
            <a:ext cx="4788505" cy="2693535"/>
          </a:xfrm>
          <a:prstGeom prst="rect">
            <a:avLst/>
          </a:prstGeom>
        </p:spPr>
      </p:pic>
      <p:sp>
        <p:nvSpPr>
          <p:cNvPr id="33" name="Freeform: Shape 3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5116296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4.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9702077-9EEB-9F85-EB3E-04670A2604A7}"/>
              </a:ext>
            </a:extLst>
          </p:cNvPr>
          <p:cNvSpPr>
            <a:spLocks noGrp="1"/>
          </p:cNvSpPr>
          <p:nvPr>
            <p:ph type="title"/>
          </p:nvPr>
        </p:nvSpPr>
        <p:spPr>
          <a:xfrm>
            <a:off x="1137034" y="609597"/>
            <a:ext cx="9392421" cy="1330841"/>
          </a:xfrm>
        </p:spPr>
        <p:txBody>
          <a:bodyPr>
            <a:normAutofit/>
          </a:bodyPr>
          <a:lstStyle/>
          <a:p>
            <a:r>
              <a:rPr lang="en-GB" dirty="0"/>
              <a:t>Epidemiology and Risk Factors</a:t>
            </a:r>
          </a:p>
        </p:txBody>
      </p:sp>
      <p:sp>
        <p:nvSpPr>
          <p:cNvPr id="3" name="Content Placeholder 2">
            <a:extLst>
              <a:ext uri="{FF2B5EF4-FFF2-40B4-BE49-F238E27FC236}">
                <a16:creationId xmlns:a16="http://schemas.microsoft.com/office/drawing/2014/main" id="{C128A15B-2998-2709-44BA-3B6FE6C56072}"/>
              </a:ext>
            </a:extLst>
          </p:cNvPr>
          <p:cNvSpPr>
            <a:spLocks noGrp="1"/>
          </p:cNvSpPr>
          <p:nvPr>
            <p:ph idx="1"/>
          </p:nvPr>
        </p:nvSpPr>
        <p:spPr>
          <a:xfrm>
            <a:off x="1137034" y="1940438"/>
            <a:ext cx="4958966" cy="4175697"/>
          </a:xfrm>
        </p:spPr>
        <p:txBody>
          <a:bodyPr>
            <a:noAutofit/>
          </a:bodyPr>
          <a:lstStyle/>
          <a:p>
            <a:r>
              <a:rPr lang="en-GB" sz="1100" b="1" dirty="0">
                <a:latin typeface="Arial" panose="020B0604020202020204" pitchFamily="34" charset="0"/>
                <a:cs typeface="Arial" panose="020B0604020202020204" pitchFamily="34" charset="0"/>
              </a:rPr>
              <a:t>Epidemiology</a:t>
            </a:r>
          </a:p>
          <a:p>
            <a:r>
              <a:rPr lang="en-GB" sz="1100" dirty="0">
                <a:latin typeface="Arial" panose="020B0604020202020204" pitchFamily="34" charset="0"/>
                <a:cs typeface="Arial" panose="020B0604020202020204" pitchFamily="34" charset="0"/>
              </a:rPr>
              <a:t>Thalassaemia affects approximately 5% of the global population, with the highest prevalence in Mediterranean, Middle Eastern, African and South Asian populations (WHO, 2023). </a:t>
            </a:r>
          </a:p>
          <a:p>
            <a:r>
              <a:rPr lang="en-GB" sz="1100" dirty="0">
                <a:latin typeface="Arial" panose="020B0604020202020204" pitchFamily="34" charset="0"/>
                <a:cs typeface="Arial" panose="020B0604020202020204" pitchFamily="34" charset="0"/>
              </a:rPr>
              <a:t>In the UK, population migration has increased the number of individuals living with thalassaemia, highlighting the need for specialist haemoglobinopathy services (NHS England, 2024). </a:t>
            </a:r>
          </a:p>
          <a:p>
            <a:r>
              <a:rPr lang="en-GB" sz="1100" b="1" dirty="0">
                <a:latin typeface="Arial" panose="020B0604020202020204" pitchFamily="34" charset="0"/>
                <a:cs typeface="Arial" panose="020B0604020202020204" pitchFamily="34" charset="0"/>
              </a:rPr>
              <a:t>Risk Factors</a:t>
            </a:r>
          </a:p>
          <a:p>
            <a:r>
              <a:rPr lang="en-GB" sz="1100" b="1" dirty="0">
                <a:latin typeface="Arial" panose="020B0604020202020204" pitchFamily="34" charset="0"/>
                <a:cs typeface="Arial" panose="020B0604020202020204" pitchFamily="34" charset="0"/>
              </a:rPr>
              <a:t>Non-modifiable</a:t>
            </a:r>
          </a:p>
          <a:p>
            <a:r>
              <a:rPr lang="en-GB" sz="1100" dirty="0">
                <a:latin typeface="Arial" panose="020B0604020202020204" pitchFamily="34" charset="0"/>
                <a:cs typeface="Arial" panose="020B0604020202020204" pitchFamily="34" charset="0"/>
              </a:rPr>
              <a:t>Family history of thalassaemia </a:t>
            </a:r>
          </a:p>
          <a:p>
            <a:r>
              <a:rPr lang="en-GB" sz="1100" dirty="0">
                <a:latin typeface="Arial" panose="020B0604020202020204" pitchFamily="34" charset="0"/>
                <a:cs typeface="Arial" panose="020B0604020202020204" pitchFamily="34" charset="0"/>
              </a:rPr>
              <a:t>Inheritance of abnormal HBA or HBB genes </a:t>
            </a:r>
          </a:p>
          <a:p>
            <a:r>
              <a:rPr lang="en-GB" sz="1100" dirty="0">
                <a:latin typeface="Arial" panose="020B0604020202020204" pitchFamily="34" charset="0"/>
                <a:cs typeface="Arial" panose="020B0604020202020204" pitchFamily="34" charset="0"/>
              </a:rPr>
              <a:t>Ethnicity (Mediterranean, Middle Eastern, African and South Asian origin) </a:t>
            </a:r>
          </a:p>
          <a:p>
            <a:r>
              <a:rPr lang="en-GB" sz="1100" b="1" dirty="0">
                <a:latin typeface="Arial" panose="020B0604020202020204" pitchFamily="34" charset="0"/>
                <a:cs typeface="Arial" panose="020B0604020202020204" pitchFamily="34" charset="0"/>
              </a:rPr>
              <a:t>Modifiable</a:t>
            </a:r>
          </a:p>
          <a:p>
            <a:r>
              <a:rPr lang="en-GB" sz="1100" dirty="0">
                <a:latin typeface="Arial" panose="020B0604020202020204" pitchFamily="34" charset="0"/>
                <a:cs typeface="Arial" panose="020B0604020202020204" pitchFamily="34" charset="0"/>
              </a:rPr>
              <a:t>Lack of carrier screening before pregnancy </a:t>
            </a:r>
          </a:p>
          <a:p>
            <a:r>
              <a:rPr lang="en-GB" sz="1100" dirty="0">
                <a:latin typeface="Arial" panose="020B0604020202020204" pitchFamily="34" charset="0"/>
                <a:cs typeface="Arial" panose="020B0604020202020204" pitchFamily="34" charset="0"/>
              </a:rPr>
              <a:t>Limited access to genetic counselling </a:t>
            </a:r>
          </a:p>
          <a:p>
            <a:r>
              <a:rPr lang="en-GB" sz="1100" dirty="0">
                <a:latin typeface="Arial" panose="020B0604020202020204" pitchFamily="34" charset="0"/>
                <a:cs typeface="Arial" panose="020B0604020202020204" pitchFamily="34" charset="0"/>
              </a:rPr>
              <a:t>Low public awareness of inherited blood disorders </a:t>
            </a:r>
          </a:p>
          <a:p>
            <a:r>
              <a:rPr lang="en-GB" sz="1100" dirty="0">
                <a:latin typeface="Arial" panose="020B0604020202020204" pitchFamily="34" charset="0"/>
                <a:cs typeface="Arial" panose="020B0604020202020204" pitchFamily="34" charset="0"/>
              </a:rPr>
              <a:t>Although genetic factors cannot be modified, carrier screening, genetic counselling and early diagnosis can significantly reduce the number of affected births and improve long-term patient outcomes.</a:t>
            </a:r>
          </a:p>
          <a:p>
            <a:endParaRPr lang="en-GB" sz="1100" dirty="0"/>
          </a:p>
        </p:txBody>
      </p:sp>
      <p:pic>
        <p:nvPicPr>
          <p:cNvPr id="5" name="Picture 4">
            <a:extLst>
              <a:ext uri="{FF2B5EF4-FFF2-40B4-BE49-F238E27FC236}">
                <a16:creationId xmlns:a16="http://schemas.microsoft.com/office/drawing/2014/main" id="{81EC3FDF-C0C9-2CB5-A0BD-985912B30D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91634" y="2184914"/>
            <a:ext cx="4243971" cy="3755915"/>
          </a:xfrm>
          <a:prstGeom prst="rect">
            <a:avLst/>
          </a:prstGeom>
        </p:spPr>
      </p:pic>
      <p:sp>
        <p:nvSpPr>
          <p:cNvPr id="23" name="Freeform: Shape 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9203480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5.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6B9738-C18E-EF5D-8814-2B69223C7E68}"/>
              </a:ext>
            </a:extLst>
          </p:cNvPr>
          <p:cNvSpPr>
            <a:spLocks noGrp="1"/>
          </p:cNvSpPr>
          <p:nvPr>
            <p:ph type="title"/>
          </p:nvPr>
        </p:nvSpPr>
        <p:spPr>
          <a:xfrm>
            <a:off x="1137034" y="609597"/>
            <a:ext cx="9392421" cy="1330841"/>
          </a:xfrm>
        </p:spPr>
        <p:txBody>
          <a:bodyPr>
            <a:normAutofit/>
          </a:bodyPr>
          <a:lstStyle/>
          <a:p>
            <a:r>
              <a:rPr lang="en-GB" dirty="0"/>
              <a:t>Diagnosis and Initial Assessment</a:t>
            </a:r>
          </a:p>
        </p:txBody>
      </p:sp>
      <p:sp>
        <p:nvSpPr>
          <p:cNvPr id="3" name="Content Placeholder 2">
            <a:extLst>
              <a:ext uri="{FF2B5EF4-FFF2-40B4-BE49-F238E27FC236}">
                <a16:creationId xmlns:a16="http://schemas.microsoft.com/office/drawing/2014/main" id="{3F5C2396-EA55-9063-542F-572C232B8849}"/>
              </a:ext>
            </a:extLst>
          </p:cNvPr>
          <p:cNvSpPr>
            <a:spLocks noGrp="1"/>
          </p:cNvSpPr>
          <p:nvPr>
            <p:ph idx="1"/>
          </p:nvPr>
        </p:nvSpPr>
        <p:spPr>
          <a:xfrm>
            <a:off x="1137034" y="1858297"/>
            <a:ext cx="4958966" cy="4473677"/>
          </a:xfrm>
        </p:spPr>
        <p:txBody>
          <a:bodyPr>
            <a:noAutofit/>
          </a:bodyPr>
          <a:lstStyle/>
          <a:p>
            <a:r>
              <a:rPr lang="en-GB" sz="1200" b="1" dirty="0">
                <a:latin typeface="Arial" panose="020B0604020202020204" pitchFamily="34" charset="0"/>
                <a:cs typeface="Arial" panose="020B0604020202020204" pitchFamily="34" charset="0"/>
              </a:rPr>
              <a:t>Diagnosis</a:t>
            </a:r>
          </a:p>
          <a:p>
            <a:r>
              <a:rPr lang="en-GB" sz="1200" dirty="0">
                <a:latin typeface="Arial" panose="020B0604020202020204" pitchFamily="34" charset="0"/>
                <a:cs typeface="Arial" panose="020B0604020202020204" pitchFamily="34" charset="0"/>
              </a:rPr>
              <a:t>Newborn screening and antenatal carrier screening enable early identification of thalassaemia and support timely clinical intervention (UK National Screening Committee, 2024). </a:t>
            </a:r>
          </a:p>
          <a:p>
            <a:r>
              <a:rPr lang="en-GB" sz="1200" dirty="0">
                <a:latin typeface="Arial" panose="020B0604020202020204" pitchFamily="34" charset="0"/>
                <a:cs typeface="Arial" panose="020B0604020202020204" pitchFamily="34" charset="0"/>
              </a:rPr>
              <a:t>Diagnosis is confirmed through full blood count (FBC), haemoglobin electrophoresis, high-performance liquid chromatography (HPLC) and genetic testing to identify α- or β-globin gene mutations (NICE, 2024). </a:t>
            </a:r>
          </a:p>
          <a:p>
            <a:r>
              <a:rPr lang="en-GB" sz="1200" b="1" dirty="0">
                <a:latin typeface="Arial" panose="020B0604020202020204" pitchFamily="34" charset="0"/>
                <a:cs typeface="Arial" panose="020B0604020202020204" pitchFamily="34" charset="0"/>
              </a:rPr>
              <a:t>Initial Assessment</a:t>
            </a:r>
          </a:p>
          <a:p>
            <a:r>
              <a:rPr lang="en-GB" sz="1200" dirty="0">
                <a:latin typeface="Arial" panose="020B0604020202020204" pitchFamily="34" charset="0"/>
                <a:cs typeface="Arial" panose="020B0604020202020204" pitchFamily="34" charset="0"/>
              </a:rPr>
              <a:t>Assess the severity of anaemia, transfusion requirements and family history. </a:t>
            </a:r>
          </a:p>
          <a:p>
            <a:r>
              <a:rPr lang="en-GB" sz="1200" dirty="0">
                <a:latin typeface="Arial" panose="020B0604020202020204" pitchFamily="34" charset="0"/>
                <a:cs typeface="Arial" panose="020B0604020202020204" pitchFamily="34" charset="0"/>
              </a:rPr>
              <a:t>Evaluate iron overload, organ function and potential complications using blood tests, MRI and cardiac assessment. </a:t>
            </a:r>
          </a:p>
          <a:p>
            <a:r>
              <a:rPr lang="en-GB" sz="1200" dirty="0">
                <a:latin typeface="Arial" panose="020B0604020202020204" pitchFamily="34" charset="0"/>
                <a:cs typeface="Arial" panose="020B0604020202020204" pitchFamily="34" charset="0"/>
              </a:rPr>
              <a:t>Develop an individualised multidisciplinary care plan based on disease severity and patient needs.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Clinical Implications</a:t>
            </a:r>
          </a:p>
          <a:p>
            <a:r>
              <a:rPr lang="en-GB" sz="1200" dirty="0">
                <a:latin typeface="Arial" panose="020B0604020202020204" pitchFamily="34" charset="0"/>
                <a:cs typeface="Arial" panose="020B0604020202020204" pitchFamily="34" charset="0"/>
              </a:rPr>
              <a:t>Early diagnosis through screening programmes enables prompt treatment, genetic counselling and prevention of complications. However, equitable access to specialist haemoglobinopathy services remains essential for achieving optimal long-term outcomes.</a:t>
            </a:r>
          </a:p>
          <a:p>
            <a:endParaRPr lang="en-GB" sz="1200" dirty="0"/>
          </a:p>
        </p:txBody>
      </p:sp>
      <p:pic>
        <p:nvPicPr>
          <p:cNvPr id="5" name="Picture 4">
            <a:extLst>
              <a:ext uri="{FF2B5EF4-FFF2-40B4-BE49-F238E27FC236}">
                <a16:creationId xmlns:a16="http://schemas.microsoft.com/office/drawing/2014/main" id="{618B3C0A-1288-0120-1E3F-3F59F57758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4678" y="2184914"/>
            <a:ext cx="3417882" cy="3755915"/>
          </a:xfrm>
          <a:prstGeom prst="rect">
            <a:avLst/>
          </a:prstGeom>
        </p:spPr>
      </p:pic>
      <p:sp>
        <p:nvSpPr>
          <p:cNvPr id="23" name="Freeform: Shape 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39012901"/>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
            </a:srgbClr>
          </a:solidFill>
          <a:ln>
            <a:noFill/>
          </a:ln>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9282C1-A661-C50C-808B-84F208641D90}"/>
              </a:ext>
            </a:extLst>
          </p:cNvPr>
          <p:cNvSpPr>
            <a:spLocks noGrp="1"/>
          </p:cNvSpPr>
          <p:nvPr>
            <p:ph type="title"/>
          </p:nvPr>
        </p:nvSpPr>
        <p:spPr>
          <a:xfrm>
            <a:off x="1137036" y="548640"/>
            <a:ext cx="9543405" cy="1188720"/>
          </a:xfrm>
        </p:spPr>
        <p:txBody>
          <a:bodyPr>
            <a:normAutofit/>
          </a:bodyPr>
          <a:lstStyle/>
          <a:p>
            <a:r>
              <a:rPr lang="en-GB" sz="3700">
                <a:solidFill>
                  <a:schemeClr val="tx1">
                    <a:lumMod val="85%"/>
                    <a:lumOff val="15%"/>
                  </a:schemeClr>
                </a:solidFill>
              </a:rPr>
              <a:t>Management Following UK Guidance (NICE/NHS)</a:t>
            </a:r>
          </a:p>
        </p:txBody>
      </p:sp>
      <p:sp>
        <p:nvSpPr>
          <p:cNvPr id="3" name="Content Placeholder 2">
            <a:extLst>
              <a:ext uri="{FF2B5EF4-FFF2-40B4-BE49-F238E27FC236}">
                <a16:creationId xmlns:a16="http://schemas.microsoft.com/office/drawing/2014/main" id="{A3C8AF91-5632-56C5-1B90-6BD3D8B48E8E}"/>
              </a:ext>
            </a:extLst>
          </p:cNvPr>
          <p:cNvSpPr>
            <a:spLocks noGrp="1"/>
          </p:cNvSpPr>
          <p:nvPr>
            <p:ph idx="1"/>
          </p:nvPr>
        </p:nvSpPr>
        <p:spPr>
          <a:xfrm>
            <a:off x="1957987" y="2431765"/>
            <a:ext cx="8276026" cy="3320031"/>
          </a:xfrm>
        </p:spPr>
        <p:txBody>
          <a:bodyPr anchor="ctr">
            <a:normAutofit/>
          </a:bodyPr>
          <a:lstStyle/>
          <a:p>
            <a:r>
              <a:rPr lang="en-GB" sz="1200" b="1" dirty="0">
                <a:solidFill>
                  <a:schemeClr val="tx1">
                    <a:lumMod val="85%"/>
                    <a:lumOff val="15%"/>
                  </a:schemeClr>
                </a:solidFill>
                <a:latin typeface="Arial" panose="020B0604020202020204" pitchFamily="34" charset="0"/>
                <a:cs typeface="Arial" panose="020B0604020202020204" pitchFamily="34" charset="0"/>
              </a:rPr>
              <a:t>Management</a:t>
            </a:r>
          </a:p>
          <a:p>
            <a:r>
              <a:rPr lang="en-GB" sz="1200" dirty="0">
                <a:solidFill>
                  <a:schemeClr val="tx1">
                    <a:lumMod val="85%"/>
                    <a:lumOff val="15%"/>
                  </a:schemeClr>
                </a:solidFill>
                <a:latin typeface="Arial" panose="020B0604020202020204" pitchFamily="34" charset="0"/>
                <a:cs typeface="Arial" panose="020B0604020202020204" pitchFamily="34" charset="0"/>
              </a:rPr>
              <a:t>The National Institute for Health and Care Excellence (NICE) and NHS England recommend that individuals with thalassaemia receive lifelong multidisciplinary care within specialist haemoglobinopathy centres (NICE, 2024). </a:t>
            </a:r>
          </a:p>
          <a:p>
            <a:r>
              <a:rPr lang="en-GB" sz="1200" dirty="0">
                <a:solidFill>
                  <a:schemeClr val="tx1">
                    <a:lumMod val="85%"/>
                    <a:lumOff val="15%"/>
                  </a:schemeClr>
                </a:solidFill>
                <a:latin typeface="Arial" panose="020B0604020202020204" pitchFamily="34" charset="0"/>
                <a:cs typeface="Arial" panose="020B0604020202020204" pitchFamily="34" charset="0"/>
              </a:rPr>
              <a:t>Effective management includes regular clinical monitoring, patient education, psychological support and coordinated care delivered by haematologists, specialist nurses, pharmacists, psychologists and genetic counsellors. </a:t>
            </a:r>
          </a:p>
          <a:p>
            <a:r>
              <a:rPr lang="en-GB" sz="1200" dirty="0">
                <a:solidFill>
                  <a:schemeClr val="tx1">
                    <a:lumMod val="85%"/>
                    <a:lumOff val="15%"/>
                  </a:schemeClr>
                </a:solidFill>
                <a:latin typeface="Arial" panose="020B0604020202020204" pitchFamily="34" charset="0"/>
                <a:cs typeface="Arial" panose="020B0604020202020204" pitchFamily="34" charset="0"/>
              </a:rPr>
              <a:t>Ongoing assessment of haemoglobin levels, iron overload, cardiac function and endocrine health is essential to reduce long-term complications and improve quality of life. </a:t>
            </a:r>
            <a:br>
              <a:rPr lang="en-GB" sz="1200" dirty="0">
                <a:solidFill>
                  <a:schemeClr val="tx1">
                    <a:lumMod val="85%"/>
                    <a:lumOff val="15%"/>
                  </a:schemeClr>
                </a:solidFill>
                <a:latin typeface="Arial" panose="020B0604020202020204" pitchFamily="34" charset="0"/>
                <a:cs typeface="Arial" panose="020B0604020202020204" pitchFamily="34" charset="0"/>
              </a:rPr>
            </a:br>
            <a:endParaRPr lang="en-GB" sz="1200" dirty="0">
              <a:solidFill>
                <a:schemeClr val="tx1">
                  <a:lumMod val="85%"/>
                  <a:lumOff val="15%"/>
                </a:schemeClr>
              </a:solidFill>
              <a:latin typeface="Arial" panose="020B0604020202020204" pitchFamily="34" charset="0"/>
              <a:cs typeface="Arial" panose="020B0604020202020204" pitchFamily="34" charset="0"/>
            </a:endParaRPr>
          </a:p>
          <a:p>
            <a:r>
              <a:rPr lang="en-GB" sz="1200" b="1" dirty="0">
                <a:solidFill>
                  <a:schemeClr val="tx1">
                    <a:lumMod val="85%"/>
                    <a:lumOff val="15%"/>
                  </a:schemeClr>
                </a:solidFill>
                <a:latin typeface="Arial" panose="020B0604020202020204" pitchFamily="34" charset="0"/>
                <a:cs typeface="Arial" panose="020B0604020202020204" pitchFamily="34" charset="0"/>
              </a:rPr>
              <a:t>Public Health Perspective</a:t>
            </a:r>
          </a:p>
          <a:p>
            <a:r>
              <a:rPr lang="en-GB" sz="1200" dirty="0">
                <a:solidFill>
                  <a:schemeClr val="tx1">
                    <a:lumMod val="85%"/>
                    <a:lumOff val="15%"/>
                  </a:schemeClr>
                </a:solidFill>
                <a:latin typeface="Arial" panose="020B0604020202020204" pitchFamily="34" charset="0"/>
                <a:cs typeface="Arial" panose="020B0604020202020204" pitchFamily="34" charset="0"/>
              </a:rPr>
              <a:t>Integrated multidisciplinary care improves treatment adherence, supports self-management and promotes person-centred care. However, regional differences in access to specialist services may affect the quality and consistency of long-term care across the UK.</a:t>
            </a:r>
          </a:p>
          <a:p>
            <a:endParaRPr lang="en-GB" sz="1100" dirty="0">
              <a:solidFill>
                <a:schemeClr val="tx1">
                  <a:lumMod val="85%"/>
                  <a:lumOff val="15%"/>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3536596"/>
      </p:ext>
    </p:extLst>
  </p:cSld>
  <p:clrMapOvr>
    <a:masterClrMapping/>
  </p:clrMapOvr>
  <mc:AlternateContent xmlns:mc="http://schemas.openxmlformats.org/markup-compatibility/2006">
    <mc:Choice xmlns:p14="http://schemas.microsoft.com/office/powerpoint/2010/main" Requires="p14">
      <p:transition spd="slow" p14:dur="4400">
        <p14:honeycomb/>
      </p:transition>
    </mc:Choice>
    <mc:Fallback>
      <p:transition spd="slow">
        <p:fade/>
      </p:transition>
    </mc:Fallback>
  </mc:AlternateContent>
</p:sld>
</file>

<file path=ppt/slides/slide7.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FE4566-E688-7854-52BD-642FA0348F99}"/>
              </a:ext>
            </a:extLst>
          </p:cNvPr>
          <p:cNvSpPr>
            <a:spLocks noGrp="1"/>
          </p:cNvSpPr>
          <p:nvPr>
            <p:ph type="title"/>
          </p:nvPr>
        </p:nvSpPr>
        <p:spPr>
          <a:xfrm>
            <a:off x="1137034" y="609597"/>
            <a:ext cx="9392421" cy="1330841"/>
          </a:xfrm>
        </p:spPr>
        <p:txBody>
          <a:bodyPr>
            <a:normAutofit/>
          </a:bodyPr>
          <a:lstStyle/>
          <a:p>
            <a:r>
              <a:rPr lang="en-GB" dirty="0"/>
              <a:t>Treatment Options in the United Kingdom</a:t>
            </a:r>
          </a:p>
        </p:txBody>
      </p:sp>
      <p:sp>
        <p:nvSpPr>
          <p:cNvPr id="3" name="Content Placeholder 2">
            <a:extLst>
              <a:ext uri="{FF2B5EF4-FFF2-40B4-BE49-F238E27FC236}">
                <a16:creationId xmlns:a16="http://schemas.microsoft.com/office/drawing/2014/main" id="{C4827BA4-06F1-4CDC-4A93-34CE1D0290B0}"/>
              </a:ext>
            </a:extLst>
          </p:cNvPr>
          <p:cNvSpPr>
            <a:spLocks noGrp="1"/>
          </p:cNvSpPr>
          <p:nvPr>
            <p:ph idx="1"/>
          </p:nvPr>
        </p:nvSpPr>
        <p:spPr>
          <a:xfrm>
            <a:off x="1137034" y="2198362"/>
            <a:ext cx="4958966" cy="3917773"/>
          </a:xfrm>
        </p:spPr>
        <p:txBody>
          <a:bodyPr>
            <a:normAutofit lnSpcReduction="10%"/>
          </a:bodyPr>
          <a:lstStyle/>
          <a:p>
            <a:r>
              <a:rPr lang="en-GB" sz="1200" b="1" dirty="0">
                <a:latin typeface="Arial" panose="020B0604020202020204" pitchFamily="34" charset="0"/>
                <a:cs typeface="Arial" panose="020B0604020202020204" pitchFamily="34" charset="0"/>
              </a:rPr>
              <a:t>Treatment Options</a:t>
            </a:r>
          </a:p>
          <a:p>
            <a:r>
              <a:rPr lang="en-GB" sz="1200" b="1" dirty="0">
                <a:latin typeface="Arial" panose="020B0604020202020204" pitchFamily="34" charset="0"/>
                <a:cs typeface="Arial" panose="020B0604020202020204" pitchFamily="34" charset="0"/>
              </a:rPr>
              <a:t>Regular blood transfusions</a:t>
            </a:r>
            <a:r>
              <a:rPr lang="en-GB" sz="1200" dirty="0">
                <a:latin typeface="Arial" panose="020B0604020202020204" pitchFamily="34" charset="0"/>
                <a:cs typeface="Arial" panose="020B0604020202020204" pitchFamily="34" charset="0"/>
              </a:rPr>
              <a:t> are the main treatment for transfusion-dependent thalassaemia, maintaining haemoglobin levels and reducing complications (Cappellini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t>
            </a:r>
          </a:p>
          <a:p>
            <a:r>
              <a:rPr lang="en-GB" sz="1200" b="1" dirty="0">
                <a:latin typeface="Arial" panose="020B0604020202020204" pitchFamily="34" charset="0"/>
                <a:cs typeface="Arial" panose="020B0604020202020204" pitchFamily="34" charset="0"/>
              </a:rPr>
              <a:t>Iron chelation therapy</a:t>
            </a:r>
            <a:r>
              <a:rPr lang="en-GB" sz="1200" dirty="0">
                <a:latin typeface="Arial" panose="020B0604020202020204" pitchFamily="34" charset="0"/>
                <a:cs typeface="Arial" panose="020B0604020202020204" pitchFamily="34" charset="0"/>
              </a:rPr>
              <a:t> (Deferasirox, Deferiprone or </a:t>
            </a:r>
            <a:r>
              <a:rPr lang="en-GB" sz="1200" dirty="0" err="1">
                <a:latin typeface="Arial" panose="020B0604020202020204" pitchFamily="34" charset="0"/>
                <a:cs typeface="Arial" panose="020B0604020202020204" pitchFamily="34" charset="0"/>
              </a:rPr>
              <a:t>Desferrioxamine</a:t>
            </a:r>
            <a:r>
              <a:rPr lang="en-GB" sz="1200" dirty="0">
                <a:latin typeface="Arial" panose="020B0604020202020204" pitchFamily="34" charset="0"/>
                <a:cs typeface="Arial" panose="020B0604020202020204" pitchFamily="34" charset="0"/>
              </a:rPr>
              <a:t>) prevents iron overload caused by repeated transfusions and reduces the risk of cardiac, hepatic and endocrine complications (Taher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t>
            </a:r>
          </a:p>
          <a:p>
            <a:r>
              <a:rPr lang="en-GB" sz="1200" b="1" dirty="0">
                <a:latin typeface="Arial" panose="020B0604020202020204" pitchFamily="34" charset="0"/>
                <a:cs typeface="Arial" panose="020B0604020202020204" pitchFamily="34" charset="0"/>
              </a:rPr>
              <a:t>Haematopoietic stem cell transplantation (HSCT)</a:t>
            </a:r>
            <a:r>
              <a:rPr lang="en-GB" sz="1200" dirty="0">
                <a:latin typeface="Arial" panose="020B0604020202020204" pitchFamily="34" charset="0"/>
                <a:cs typeface="Arial" panose="020B0604020202020204" pitchFamily="34" charset="0"/>
              </a:rPr>
              <a:t> remains the only established curative treatment for selected patients, although donor availability and treatment-related risks limit its use. </a:t>
            </a:r>
          </a:p>
          <a:p>
            <a:r>
              <a:rPr lang="en-GB" sz="1200" b="1" dirty="0">
                <a:latin typeface="Arial" panose="020B0604020202020204" pitchFamily="34" charset="0"/>
                <a:cs typeface="Arial" panose="020B0604020202020204" pitchFamily="34" charset="0"/>
              </a:rPr>
              <a:t>Gene therapy</a:t>
            </a:r>
            <a:r>
              <a:rPr lang="en-GB" sz="1200" dirty="0">
                <a:latin typeface="Arial" panose="020B0604020202020204" pitchFamily="34" charset="0"/>
                <a:cs typeface="Arial" panose="020B0604020202020204" pitchFamily="34" charset="0"/>
              </a:rPr>
              <a:t> offers a promising treatment option for eligible patients; however, high costs and limited availability currently restrict widespread implementation within the NHS. </a:t>
            </a:r>
          </a:p>
          <a:p>
            <a:r>
              <a:rPr lang="en-GB" sz="1200" b="1" dirty="0">
                <a:latin typeface="Arial" panose="020B0604020202020204" pitchFamily="34" charset="0"/>
                <a:cs typeface="Arial" panose="020B0604020202020204" pitchFamily="34" charset="0"/>
              </a:rPr>
              <a:t>Critical Analysis</a:t>
            </a:r>
          </a:p>
          <a:p>
            <a:r>
              <a:rPr lang="en-GB" sz="1200" dirty="0">
                <a:latin typeface="Arial" panose="020B0604020202020204" pitchFamily="34" charset="0"/>
                <a:cs typeface="Arial" panose="020B0604020202020204" pitchFamily="34" charset="0"/>
              </a:rPr>
              <a:t>Although regular transfusions have significantly improved survival, lifelong treatment increases the risk of iron overload and treatment burden. Emerging therapies such as gene therapy may transform future care but require further evaluation regarding long-term effectiveness, accessibility and cost-effectiveness.</a:t>
            </a:r>
          </a:p>
          <a:p>
            <a:endParaRPr lang="en-GB" sz="1100" dirty="0"/>
          </a:p>
        </p:txBody>
      </p:sp>
      <p:pic>
        <p:nvPicPr>
          <p:cNvPr id="5" name="Picture 4">
            <a:extLst>
              <a:ext uri="{FF2B5EF4-FFF2-40B4-BE49-F238E27FC236}">
                <a16:creationId xmlns:a16="http://schemas.microsoft.com/office/drawing/2014/main" id="{A0F46C91-AFA6-24F6-6BA5-855250B546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752018"/>
            <a:ext cx="4788505" cy="2621706"/>
          </a:xfrm>
          <a:prstGeom prst="rect">
            <a:avLst/>
          </a:prstGeom>
        </p:spPr>
      </p:pic>
      <p:sp>
        <p:nvSpPr>
          <p:cNvPr id="23" name="Freeform: Shape 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9102960"/>
      </p:ext>
    </p:extLst>
  </p:cSld>
  <p:clrMapOvr>
    <a:masterClrMapping/>
  </p:clrMapOvr>
  <p:transition spd="slow">
    <p:wipe/>
  </p:transition>
</p:sld>
</file>

<file path=ppt/slides/slide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7E199-AE40-5606-41A2-F657A0E8A9D6}"/>
              </a:ext>
            </a:extLst>
          </p:cNvPr>
          <p:cNvSpPr>
            <a:spLocks noGrp="1"/>
          </p:cNvSpPr>
          <p:nvPr>
            <p:ph type="title"/>
          </p:nvPr>
        </p:nvSpPr>
        <p:spPr/>
        <p:txBody>
          <a:bodyPr/>
          <a:lstStyle/>
          <a:p>
            <a:r>
              <a:rPr lang="en-GB" dirty="0"/>
              <a:t>Comorbidities and Long-Term Complications</a:t>
            </a:r>
          </a:p>
        </p:txBody>
      </p:sp>
      <p:sp>
        <p:nvSpPr>
          <p:cNvPr id="3" name="Content Placeholder 2">
            <a:extLst>
              <a:ext uri="{FF2B5EF4-FFF2-40B4-BE49-F238E27FC236}">
                <a16:creationId xmlns:a16="http://schemas.microsoft.com/office/drawing/2014/main" id="{EDFEEFAE-6404-DF67-D775-B4F8E2DC604F}"/>
              </a:ext>
            </a:extLst>
          </p:cNvPr>
          <p:cNvSpPr>
            <a:spLocks noGrp="1"/>
          </p:cNvSpPr>
          <p:nvPr>
            <p:ph idx="1"/>
          </p:nvPr>
        </p:nvSpPr>
        <p:spPr/>
        <p:txBody>
          <a:bodyPr>
            <a:normAutofit/>
          </a:bodyPr>
          <a:lstStyle/>
          <a:p>
            <a:r>
              <a:rPr lang="en-GB" sz="1200" dirty="0">
                <a:latin typeface="Arial" panose="020B0604020202020204" pitchFamily="34" charset="0"/>
                <a:cs typeface="Arial" panose="020B0604020202020204" pitchFamily="34" charset="0"/>
              </a:rPr>
              <a:t>Iron overload resulting from lifelong blood transfusions may lead to cardiac disease, liver dysfunction and endocrine disorders, increasing morbidity and mortality (Taher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t>
            </a:r>
          </a:p>
          <a:p>
            <a:r>
              <a:rPr lang="en-GB" sz="1200" dirty="0">
                <a:latin typeface="Arial" panose="020B0604020202020204" pitchFamily="34" charset="0"/>
                <a:cs typeface="Arial" panose="020B0604020202020204" pitchFamily="34" charset="0"/>
              </a:rPr>
              <a:t>Osteoporosis, delayed growth and delayed puberty are common complications caused by chronic anaemia and endocrine dysfunction (Cappellini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t>
            </a:r>
          </a:p>
          <a:p>
            <a:r>
              <a:rPr lang="en-GB" sz="1200" dirty="0">
                <a:latin typeface="Arial" panose="020B0604020202020204" pitchFamily="34" charset="0"/>
                <a:cs typeface="Arial" panose="020B0604020202020204" pitchFamily="34" charset="0"/>
              </a:rPr>
              <a:t>Individuals are at increased risk of infection, particularly following splenectomy or repeated blood transfusions, requiring regular vaccination and clinical monitoring (NICE, 2024). </a:t>
            </a:r>
          </a:p>
          <a:p>
            <a:r>
              <a:rPr lang="en-GB" sz="1200" dirty="0">
                <a:latin typeface="Arial" panose="020B0604020202020204" pitchFamily="34" charset="0"/>
                <a:cs typeface="Arial" panose="020B0604020202020204" pitchFamily="34" charset="0"/>
              </a:rPr>
              <a:t>Living with thalassaemia is also associated with anxiety, depression and reduced quality of life, demonstrating the need for holistic multidisciplinary care. </a:t>
            </a:r>
          </a:p>
          <a:p>
            <a:r>
              <a:rPr lang="en-GB" sz="1200" dirty="0">
                <a:latin typeface="Arial" panose="020B0604020202020204" pitchFamily="34" charset="0"/>
                <a:cs typeface="Arial" panose="020B0604020202020204" pitchFamily="34" charset="0"/>
              </a:rPr>
              <a:t>Clinical Implications</a:t>
            </a:r>
          </a:p>
          <a:p>
            <a:r>
              <a:rPr lang="en-GB" sz="1200" dirty="0">
                <a:latin typeface="Arial" panose="020B0604020202020204" pitchFamily="34" charset="0"/>
                <a:cs typeface="Arial" panose="020B0604020202020204" pitchFamily="34" charset="0"/>
              </a:rPr>
              <a:t>Early identification and continuous monitoring of physical and psychological comorbidities are essential to reduce complications, improve quality of life and support effective long-term self-management.</a:t>
            </a:r>
          </a:p>
          <a:p>
            <a:endParaRPr lang="en-GB" dirty="0"/>
          </a:p>
        </p:txBody>
      </p:sp>
    </p:spTree>
    <p:extLst>
      <p:ext uri="{BB962C8B-B14F-4D97-AF65-F5344CB8AC3E}">
        <p14:creationId xmlns:p14="http://schemas.microsoft.com/office/powerpoint/2010/main" val="3783162082"/>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slides/slide9.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6137ACB-DD43-260F-576E-83A33DC55288}"/>
              </a:ext>
            </a:extLst>
          </p:cNvPr>
          <p:cNvSpPr>
            <a:spLocks noGrp="1"/>
          </p:cNvSpPr>
          <p:nvPr>
            <p:ph type="title"/>
          </p:nvPr>
        </p:nvSpPr>
        <p:spPr>
          <a:xfrm>
            <a:off x="1137034" y="609597"/>
            <a:ext cx="9392421" cy="1330841"/>
          </a:xfrm>
        </p:spPr>
        <p:txBody>
          <a:bodyPr>
            <a:normAutofit/>
          </a:bodyPr>
          <a:lstStyle/>
          <a:p>
            <a:r>
              <a:rPr lang="en-GB" dirty="0"/>
              <a:t>Economic Burden of Thalassaemia</a:t>
            </a:r>
          </a:p>
        </p:txBody>
      </p:sp>
      <p:sp>
        <p:nvSpPr>
          <p:cNvPr id="3" name="Content Placeholder 2">
            <a:extLst>
              <a:ext uri="{FF2B5EF4-FFF2-40B4-BE49-F238E27FC236}">
                <a16:creationId xmlns:a16="http://schemas.microsoft.com/office/drawing/2014/main" id="{BDE7E246-5361-F5E1-78DD-5E396EBE4B2C}"/>
              </a:ext>
            </a:extLst>
          </p:cNvPr>
          <p:cNvSpPr>
            <a:spLocks noGrp="1"/>
          </p:cNvSpPr>
          <p:nvPr>
            <p:ph idx="1"/>
          </p:nvPr>
        </p:nvSpPr>
        <p:spPr>
          <a:xfrm>
            <a:off x="1137034" y="2198362"/>
            <a:ext cx="4958966" cy="3917773"/>
          </a:xfrm>
        </p:spPr>
        <p:txBody>
          <a:bodyPr>
            <a:normAutofit/>
          </a:bodyPr>
          <a:lstStyle/>
          <a:p>
            <a:r>
              <a:rPr lang="en-GB" sz="1200" dirty="0">
                <a:latin typeface="Arial" panose="020B0604020202020204" pitchFamily="34" charset="0"/>
                <a:cs typeface="Arial" panose="020B0604020202020204" pitchFamily="34" charset="0"/>
              </a:rPr>
              <a:t>Lifelong blood transfusions, iron chelation therapy and regular specialist follow-up place a substantial financial burden on the </a:t>
            </a:r>
            <a:r>
              <a:rPr lang="en-GB" sz="1200" b="1" dirty="0">
                <a:latin typeface="Arial" panose="020B0604020202020204" pitchFamily="34" charset="0"/>
                <a:cs typeface="Arial" panose="020B0604020202020204" pitchFamily="34" charset="0"/>
              </a:rPr>
              <a:t>NHS</a:t>
            </a:r>
            <a:r>
              <a:rPr lang="en-GB" sz="1200" dirty="0">
                <a:latin typeface="Arial" panose="020B0604020202020204" pitchFamily="34" charset="0"/>
                <a:cs typeface="Arial" panose="020B0604020202020204" pitchFamily="34" charset="0"/>
              </a:rPr>
              <a:t> and healthcare systems (Cappellini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2021). </a:t>
            </a:r>
          </a:p>
          <a:p>
            <a:r>
              <a:rPr lang="en-GB" sz="1200" dirty="0">
                <a:latin typeface="Arial" panose="020B0604020202020204" pitchFamily="34" charset="0"/>
                <a:cs typeface="Arial" panose="020B0604020202020204" pitchFamily="34" charset="0"/>
              </a:rPr>
              <a:t>Frequent hospital admissions, diagnostic investigations and long-term monitoring contribute to increased healthcare expenditure. </a:t>
            </a:r>
          </a:p>
          <a:p>
            <a:r>
              <a:rPr lang="en-GB" sz="1200" dirty="0">
                <a:latin typeface="Arial" panose="020B0604020202020204" pitchFamily="34" charset="0"/>
                <a:cs typeface="Arial" panose="020B0604020202020204" pitchFamily="34" charset="0"/>
              </a:rPr>
              <a:t>Individuals may experience reduced employment opportunities and loss of productivity because of ongoing treatment requirements and illness. </a:t>
            </a:r>
          </a:p>
          <a:p>
            <a:r>
              <a:rPr lang="en-GB" sz="1200" dirty="0">
                <a:latin typeface="Arial" panose="020B0604020202020204" pitchFamily="34" charset="0"/>
                <a:cs typeface="Arial" panose="020B0604020202020204" pitchFamily="34" charset="0"/>
              </a:rPr>
              <a:t>Families may also face indirect costs, including travel expenses, reduced income and caregiving responsibilities.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Although advances in treatment have improved survival, the increasing cost of lifelong care highlights the need for cost-effective, evidence-based interventions and equitable access to specialist haemoglobinopathy services.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4" name="Picture 3" descr="https://images.openai.com/static-rsc-4/G7GaIHe-9Omq367NeUWkMQ3ZDc7TmkuAOi7iLpmSRLNLZwKrv29mo2sve8JPpXZFYBW_IClWtYxVqen_yyqt82-Zz2NzUh-rHp5sCzfwikdmFEkUxfCfK9RRvw20FKOCrlYwPr5DNBsw3XFx3pgnuZF4RbbfVfGZ-D5b8AvslqJL5aPkMAOrfr5T2VS-MfjY?purpose=fullsize">
            <a:extLst>
              <a:ext uri="{FF2B5EF4-FFF2-40B4-BE49-F238E27FC236}">
                <a16:creationId xmlns:a16="http://schemas.microsoft.com/office/drawing/2014/main" id="{DF524DA2-33D4-F9C8-4178-A9C66EE1B4F9}"/>
              </a:ext>
            </a:extLst>
          </p:cNvPr>
          <p:cNvPicPr>
            <a:picLocks noChangeAspect="1"/>
          </p:cNvPicPr>
          <p:nvPr/>
        </p:nvPicPr>
        <p:blipFill>
          <a:blip r:embed="rId2"/>
          <a:stretch>
            <a:fillRect/>
          </a:stretch>
        </p:blipFill>
        <p:spPr>
          <a:xfrm>
            <a:off x="6884590" y="2184914"/>
            <a:ext cx="4458059" cy="3755915"/>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3925413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0.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2F0F6D-3B42-9642-A306-0E29FB4547C5}"/>
              </a:ext>
            </a:extLst>
          </p:cNvPr>
          <p:cNvSpPr>
            <a:spLocks noGrp="1"/>
          </p:cNvSpPr>
          <p:nvPr>
            <p:ph type="title"/>
          </p:nvPr>
        </p:nvSpPr>
        <p:spPr>
          <a:xfrm>
            <a:off x="1137034" y="609597"/>
            <a:ext cx="9392421" cy="1330841"/>
          </a:xfrm>
        </p:spPr>
        <p:txBody>
          <a:bodyPr>
            <a:normAutofit/>
          </a:bodyPr>
          <a:lstStyle/>
          <a:p>
            <a:r>
              <a:rPr lang="en-GB" dirty="0"/>
              <a:t>Psychological Burden of Thalassaemia</a:t>
            </a:r>
          </a:p>
        </p:txBody>
      </p:sp>
      <p:sp>
        <p:nvSpPr>
          <p:cNvPr id="3" name="Content Placeholder 2">
            <a:extLst>
              <a:ext uri="{FF2B5EF4-FFF2-40B4-BE49-F238E27FC236}">
                <a16:creationId xmlns:a16="http://schemas.microsoft.com/office/drawing/2014/main" id="{770D7D4C-5339-5A99-300A-4EBCB5D67B4A}"/>
              </a:ext>
            </a:extLst>
          </p:cNvPr>
          <p:cNvSpPr>
            <a:spLocks noGrp="1"/>
          </p:cNvSpPr>
          <p:nvPr>
            <p:ph idx="1"/>
          </p:nvPr>
        </p:nvSpPr>
        <p:spPr>
          <a:xfrm>
            <a:off x="1137034" y="2198362"/>
            <a:ext cx="4958966" cy="3917773"/>
          </a:xfrm>
        </p:spPr>
        <p:txBody>
          <a:bodyPr>
            <a:normAutofit/>
          </a:bodyPr>
          <a:lstStyle/>
          <a:p>
            <a:r>
              <a:rPr lang="en-GB" sz="1200" b="1" dirty="0">
                <a:latin typeface="Arial" panose="020B0604020202020204" pitchFamily="34" charset="0"/>
                <a:cs typeface="Arial" panose="020B0604020202020204" pitchFamily="34" charset="0"/>
              </a:rPr>
              <a:t>Psychological Burden</a:t>
            </a:r>
          </a:p>
          <a:p>
            <a:r>
              <a:rPr lang="en-GB" sz="1200" dirty="0">
                <a:latin typeface="Arial" panose="020B0604020202020204" pitchFamily="34" charset="0"/>
                <a:cs typeface="Arial" panose="020B0604020202020204" pitchFamily="34" charset="0"/>
              </a:rPr>
              <a:t>Living with a lifelong condition may increase the risk of </a:t>
            </a:r>
            <a:r>
              <a:rPr lang="en-GB" sz="1200" b="1" dirty="0">
                <a:latin typeface="Arial" panose="020B0604020202020204" pitchFamily="34" charset="0"/>
                <a:cs typeface="Arial" panose="020B0604020202020204" pitchFamily="34" charset="0"/>
              </a:rPr>
              <a:t>anxiety, depression and emotional distress</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Repeated hospital visits, lifelong treatment and concerns regarding body image, fertility and future health can negatively affect mental wellbeing. </a:t>
            </a:r>
          </a:p>
          <a:p>
            <a:r>
              <a:rPr lang="en-GB" sz="1200" dirty="0">
                <a:latin typeface="Arial" panose="020B0604020202020204" pitchFamily="34" charset="0"/>
                <a:cs typeface="Arial" panose="020B0604020202020204" pitchFamily="34" charset="0"/>
              </a:rPr>
              <a:t>Psychological support improves treatment adherence, resilience and overall quality of life. </a:t>
            </a:r>
          </a:p>
          <a:p>
            <a:r>
              <a:rPr lang="en-GB" sz="1200" dirty="0">
                <a:latin typeface="Arial" panose="020B0604020202020204" pitchFamily="34" charset="0"/>
                <a:cs typeface="Arial" panose="020B0604020202020204" pitchFamily="34" charset="0"/>
              </a:rPr>
              <a:t>Mental health assessment should be integrated into routine multidisciplinary care. </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Psychological wellbeing is often under-recognised in clinical practice despite its significant influence on treatment adherence, self-management and long-term health outcomes.</a:t>
            </a:r>
          </a:p>
          <a:p>
            <a:endParaRPr lang="en-GB" sz="1400" dirty="0"/>
          </a:p>
          <a:p>
            <a:endParaRPr lang="en-GB" sz="1400" dirty="0"/>
          </a:p>
        </p:txBody>
      </p:sp>
      <p:pic>
        <p:nvPicPr>
          <p:cNvPr id="4" name="Picture 3" descr="https://images.openai.com/static-rsc-4/xWvuXPYmNwP_FYsL90gvC6aLGi7AxDZnehq2XAIldiZLls8G3nY-W5dKURIlu877TZXW_NkKNErjxruTk5B_kf-z3ZrKWrdYRi-7aA5S48k5Bl9cHwRl1emh7iH6l8D1Rg7RopVrLjwqRccY-5J--RKyVGW-3kgGmNkp5gXjN7JsfNnRbFART9YueKXb0rNV?purpose=fullsize">
            <a:extLst>
              <a:ext uri="{FF2B5EF4-FFF2-40B4-BE49-F238E27FC236}">
                <a16:creationId xmlns:a16="http://schemas.microsoft.com/office/drawing/2014/main" id="{652F784A-7F88-8380-0CD6-E9F59CBE4AD2}"/>
              </a:ext>
            </a:extLst>
          </p:cNvPr>
          <p:cNvPicPr>
            <a:picLocks noChangeAspect="1"/>
          </p:cNvPicPr>
          <p:nvPr/>
        </p:nvPicPr>
        <p:blipFill>
          <a:blip r:embed="rId2"/>
          <a:stretch>
            <a:fillRect/>
          </a:stretch>
        </p:blipFill>
        <p:spPr>
          <a:xfrm>
            <a:off x="6719367" y="2464708"/>
            <a:ext cx="4788505" cy="3196327"/>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1183487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1.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8C7186-3483-8E68-3881-9ED65B1F507E}"/>
              </a:ext>
            </a:extLst>
          </p:cNvPr>
          <p:cNvSpPr>
            <a:spLocks noGrp="1"/>
          </p:cNvSpPr>
          <p:nvPr>
            <p:ph type="title"/>
          </p:nvPr>
        </p:nvSpPr>
        <p:spPr>
          <a:xfrm>
            <a:off x="1137034" y="609597"/>
            <a:ext cx="9392421" cy="1330841"/>
          </a:xfrm>
        </p:spPr>
        <p:txBody>
          <a:bodyPr>
            <a:normAutofit/>
          </a:bodyPr>
          <a:lstStyle/>
          <a:p>
            <a:r>
              <a:rPr lang="en-GB" dirty="0"/>
              <a:t>Social Burden of Thalassaemia</a:t>
            </a:r>
          </a:p>
        </p:txBody>
      </p:sp>
      <p:sp>
        <p:nvSpPr>
          <p:cNvPr id="3" name="Content Placeholder 2">
            <a:extLst>
              <a:ext uri="{FF2B5EF4-FFF2-40B4-BE49-F238E27FC236}">
                <a16:creationId xmlns:a16="http://schemas.microsoft.com/office/drawing/2014/main" id="{42B48180-E02A-5E7B-AB97-DF69BC2A5989}"/>
              </a:ext>
            </a:extLst>
          </p:cNvPr>
          <p:cNvSpPr>
            <a:spLocks noGrp="1"/>
          </p:cNvSpPr>
          <p:nvPr>
            <p:ph idx="1"/>
          </p:nvPr>
        </p:nvSpPr>
        <p:spPr>
          <a:xfrm>
            <a:off x="1137034" y="2198362"/>
            <a:ext cx="4958966" cy="3917773"/>
          </a:xfrm>
        </p:spPr>
        <p:txBody>
          <a:bodyPr>
            <a:normAutofit/>
          </a:bodyPr>
          <a:lstStyle/>
          <a:p>
            <a:r>
              <a:rPr lang="en-GB" sz="1200" b="1" dirty="0">
                <a:latin typeface="Arial" panose="020B0604020202020204" pitchFamily="34" charset="0"/>
                <a:cs typeface="Arial" panose="020B0604020202020204" pitchFamily="34" charset="0"/>
              </a:rPr>
              <a:t>Social Burden</a:t>
            </a:r>
          </a:p>
          <a:p>
            <a:r>
              <a:rPr lang="en-GB" sz="1200" dirty="0">
                <a:latin typeface="Arial" panose="020B0604020202020204" pitchFamily="34" charset="0"/>
                <a:cs typeface="Arial" panose="020B0604020202020204" pitchFamily="34" charset="0"/>
              </a:rPr>
              <a:t>Frequent hospital appointments and chronic fatigue may affect </a:t>
            </a:r>
            <a:r>
              <a:rPr lang="en-GB" sz="1200" b="1" dirty="0">
                <a:latin typeface="Arial" panose="020B0604020202020204" pitchFamily="34" charset="0"/>
                <a:cs typeface="Arial" panose="020B0604020202020204" pitchFamily="34" charset="0"/>
              </a:rPr>
              <a:t>education, employment and social participation</a:t>
            </a:r>
            <a:r>
              <a:rPr lang="en-GB" sz="1200" dirty="0">
                <a:latin typeface="Arial" panose="020B0604020202020204" pitchFamily="34" charset="0"/>
                <a:cs typeface="Arial" panose="020B0604020202020204" pitchFamily="34" charset="0"/>
              </a:rPr>
              <a:t>. </a:t>
            </a:r>
          </a:p>
          <a:p>
            <a:r>
              <a:rPr lang="en-GB" sz="1200" dirty="0">
                <a:latin typeface="Arial" panose="020B0604020202020204" pitchFamily="34" charset="0"/>
                <a:cs typeface="Arial" panose="020B0604020202020204" pitchFamily="34" charset="0"/>
              </a:rPr>
              <a:t>Individuals may experience stigma, reduced social interaction and difficulties maintaining relationships. </a:t>
            </a:r>
          </a:p>
          <a:p>
            <a:r>
              <a:rPr lang="en-GB" sz="1200" dirty="0">
                <a:latin typeface="Arial" panose="020B0604020202020204" pitchFamily="34" charset="0"/>
                <a:cs typeface="Arial" panose="020B0604020202020204" pitchFamily="34" charset="0"/>
              </a:rPr>
              <a:t>Families and caregivers often experience emotional stress, financial pressures and increased caregiving responsibilities. </a:t>
            </a:r>
          </a:p>
          <a:p>
            <a:r>
              <a:rPr lang="en-GB" sz="1200" dirty="0">
                <a:latin typeface="Arial" panose="020B0604020202020204" pitchFamily="34" charset="0"/>
                <a:cs typeface="Arial" panose="020B0604020202020204" pitchFamily="34" charset="0"/>
              </a:rPr>
              <a:t>Social care services and community support play an important role in improving quality of life. </a:t>
            </a:r>
          </a:p>
          <a:p>
            <a:r>
              <a:rPr lang="en-GB" sz="1200" dirty="0">
                <a:latin typeface="Arial" panose="020B0604020202020204" pitchFamily="34" charset="0"/>
                <a:cs typeface="Arial" panose="020B0604020202020204" pitchFamily="34" charset="0"/>
              </a:rPr>
              <a:t>Reducing social inequalities requires coordinated healthcare, community support and policies that enable people living with thalassaemia to participate fully in education, employment and society.</a:t>
            </a:r>
          </a:p>
          <a:p>
            <a:endParaRPr lang="en-GB" sz="1400" dirty="0"/>
          </a:p>
          <a:p>
            <a:endParaRPr lang="en-GB" sz="1400" dirty="0"/>
          </a:p>
        </p:txBody>
      </p:sp>
      <p:pic>
        <p:nvPicPr>
          <p:cNvPr id="4" name="Picture 3" descr="https://images.openai.com/static-rsc-4/hsqydsLW0WtSKJUl3bhkfucsMSIWntCuAlpjdYa7CvwFuwdQhDcI3juFYnjUcvVvAUnkkZyuW-5w_nWzBfKvxpzrPTCBxaFux2vHAUAduluZEmOdLHLc0BMJm6qOphPUMM1E-FB_bJDmB_FImkXTg9VlNBcnxO_rntE7mIFa7tWXY9A3yYVonlJjSJSiQA4n?purpose=fullsize">
            <a:extLst>
              <a:ext uri="{FF2B5EF4-FFF2-40B4-BE49-F238E27FC236}">
                <a16:creationId xmlns:a16="http://schemas.microsoft.com/office/drawing/2014/main" id="{7233DE9F-3680-F982-6756-5E7E774BE943}"/>
              </a:ext>
            </a:extLst>
          </p:cNvPr>
          <p:cNvPicPr>
            <a:picLocks noChangeAspect="1"/>
          </p:cNvPicPr>
          <p:nvPr/>
        </p:nvPicPr>
        <p:blipFill>
          <a:blip r:embed="rId2"/>
          <a:stretch>
            <a:fillRect/>
          </a:stretch>
        </p:blipFill>
        <p:spPr>
          <a:xfrm>
            <a:off x="6719367" y="2464708"/>
            <a:ext cx="4788505" cy="3196327"/>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20928722"/>
      </p:ext>
    </p:extLst>
  </p:cSld>
  <p:clrMapOvr>
    <a:masterClrMapping/>
  </p:clrMapOvr>
</p:sld>
</file>

<file path=ppt/slides/slide12.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
            </a:srgbClr>
          </a:solidFill>
          <a:ln>
            <a:noFill/>
          </a:ln>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01A3FC-5B2F-C125-FE3F-9EF7C7B7EF05}"/>
              </a:ext>
            </a:extLst>
          </p:cNvPr>
          <p:cNvSpPr>
            <a:spLocks noGrp="1"/>
          </p:cNvSpPr>
          <p:nvPr>
            <p:ph type="title"/>
          </p:nvPr>
        </p:nvSpPr>
        <p:spPr>
          <a:xfrm>
            <a:off x="1137036" y="548640"/>
            <a:ext cx="9543405" cy="1188720"/>
          </a:xfrm>
        </p:spPr>
        <p:txBody>
          <a:bodyPr>
            <a:normAutofit/>
          </a:bodyPr>
          <a:lstStyle/>
          <a:p>
            <a:r>
              <a:rPr lang="en-GB">
                <a:solidFill>
                  <a:schemeClr val="tx1">
                    <a:lumMod val="85%"/>
                    <a:lumOff val="15%"/>
                  </a:schemeClr>
                </a:solidFill>
              </a:rPr>
              <a:t>Prevention and Public Health Strategies</a:t>
            </a:r>
          </a:p>
        </p:txBody>
      </p:sp>
      <p:sp>
        <p:nvSpPr>
          <p:cNvPr id="3" name="Content Placeholder 2">
            <a:extLst>
              <a:ext uri="{FF2B5EF4-FFF2-40B4-BE49-F238E27FC236}">
                <a16:creationId xmlns:a16="http://schemas.microsoft.com/office/drawing/2014/main" id="{EAE1C00B-21EE-001A-22ED-2ABD3D76984F}"/>
              </a:ext>
            </a:extLst>
          </p:cNvPr>
          <p:cNvSpPr>
            <a:spLocks noGrp="1"/>
          </p:cNvSpPr>
          <p:nvPr>
            <p:ph idx="1"/>
          </p:nvPr>
        </p:nvSpPr>
        <p:spPr>
          <a:xfrm>
            <a:off x="1957987" y="2431765"/>
            <a:ext cx="8276026" cy="3320031"/>
          </a:xfrm>
        </p:spPr>
        <p:txBody>
          <a:bodyPr anchor="ctr">
            <a:normAutofit/>
          </a:bodyPr>
          <a:lstStyle/>
          <a:p>
            <a:r>
              <a:rPr lang="en-GB" sz="1400" b="1" dirty="0">
                <a:solidFill>
                  <a:schemeClr val="tx1">
                    <a:lumMod val="85%"/>
                    <a:lumOff val="15%"/>
                  </a:schemeClr>
                </a:solidFill>
                <a:latin typeface="Arial" panose="020B0604020202020204" pitchFamily="34" charset="0"/>
                <a:cs typeface="Arial" panose="020B0604020202020204" pitchFamily="34" charset="0"/>
              </a:rPr>
              <a:t>Prevention</a:t>
            </a:r>
          </a:p>
          <a:p>
            <a:r>
              <a:rPr lang="en-GB" sz="1400" b="1" dirty="0">
                <a:solidFill>
                  <a:schemeClr val="tx1">
                    <a:lumMod val="85%"/>
                    <a:lumOff val="15%"/>
                  </a:schemeClr>
                </a:solidFill>
                <a:latin typeface="Arial" panose="020B0604020202020204" pitchFamily="34" charset="0"/>
                <a:cs typeface="Arial" panose="020B0604020202020204" pitchFamily="34" charset="0"/>
              </a:rPr>
              <a:t>Carrier screening</a:t>
            </a:r>
            <a:r>
              <a:rPr lang="en-GB" sz="1400" dirty="0">
                <a:solidFill>
                  <a:schemeClr val="tx1">
                    <a:lumMod val="85%"/>
                    <a:lumOff val="15%"/>
                  </a:schemeClr>
                </a:solidFill>
                <a:latin typeface="Arial" panose="020B0604020202020204" pitchFamily="34" charset="0"/>
                <a:cs typeface="Arial" panose="020B0604020202020204" pitchFamily="34" charset="0"/>
              </a:rPr>
              <a:t> identifies individuals at risk of passing thalassaemia to their children, enabling informed reproductive decisions (UK National Screening Committee, 2024). </a:t>
            </a:r>
          </a:p>
          <a:p>
            <a:r>
              <a:rPr lang="en-GB" sz="1400" b="1" dirty="0">
                <a:solidFill>
                  <a:schemeClr val="tx1">
                    <a:lumMod val="85%"/>
                    <a:lumOff val="15%"/>
                  </a:schemeClr>
                </a:solidFill>
                <a:latin typeface="Arial" panose="020B0604020202020204" pitchFamily="34" charset="0"/>
                <a:cs typeface="Arial" panose="020B0604020202020204" pitchFamily="34" charset="0"/>
              </a:rPr>
              <a:t>Genetic counselling</a:t>
            </a:r>
            <a:r>
              <a:rPr lang="en-GB" sz="1400" dirty="0">
                <a:solidFill>
                  <a:schemeClr val="tx1">
                    <a:lumMod val="85%"/>
                    <a:lumOff val="15%"/>
                  </a:schemeClr>
                </a:solidFill>
                <a:latin typeface="Arial" panose="020B0604020202020204" pitchFamily="34" charset="0"/>
                <a:cs typeface="Arial" panose="020B0604020202020204" pitchFamily="34" charset="0"/>
              </a:rPr>
              <a:t> provides education and support to individuals and families regarding inheritance patterns, reproductive options and prenatal diagnosis. </a:t>
            </a:r>
          </a:p>
          <a:p>
            <a:r>
              <a:rPr lang="en-GB" sz="1400" b="1" dirty="0">
                <a:solidFill>
                  <a:schemeClr val="tx1">
                    <a:lumMod val="85%"/>
                    <a:lumOff val="15%"/>
                  </a:schemeClr>
                </a:solidFill>
                <a:latin typeface="Arial" panose="020B0604020202020204" pitchFamily="34" charset="0"/>
                <a:cs typeface="Arial" panose="020B0604020202020204" pitchFamily="34" charset="0"/>
              </a:rPr>
              <a:t>Antenatal and newborn screening programmes</a:t>
            </a:r>
            <a:r>
              <a:rPr lang="en-GB" sz="1400" dirty="0">
                <a:solidFill>
                  <a:schemeClr val="tx1">
                    <a:lumMod val="85%"/>
                    <a:lumOff val="15%"/>
                  </a:schemeClr>
                </a:solidFill>
                <a:latin typeface="Arial" panose="020B0604020202020204" pitchFamily="34" charset="0"/>
                <a:cs typeface="Arial" panose="020B0604020202020204" pitchFamily="34" charset="0"/>
              </a:rPr>
              <a:t> enable early diagnosis, prompt treatment and improved long-term health outcomes. </a:t>
            </a:r>
          </a:p>
          <a:p>
            <a:r>
              <a:rPr lang="en-GB" sz="1400" dirty="0">
                <a:solidFill>
                  <a:schemeClr val="tx1">
                    <a:lumMod val="85%"/>
                    <a:lumOff val="15%"/>
                  </a:schemeClr>
                </a:solidFill>
                <a:latin typeface="Arial" panose="020B0604020202020204" pitchFamily="34" charset="0"/>
                <a:cs typeface="Arial" panose="020B0604020202020204" pitchFamily="34" charset="0"/>
              </a:rPr>
              <a:t>Public health education and community awareness campaigns promote early testing, reduce stigma and improve understanding of inherited haemoglobin disorders. </a:t>
            </a:r>
            <a:br>
              <a:rPr lang="en-GB" sz="1400" dirty="0">
                <a:solidFill>
                  <a:schemeClr val="tx1">
                    <a:lumMod val="85%"/>
                    <a:lumOff val="15%"/>
                  </a:schemeClr>
                </a:solidFill>
                <a:latin typeface="Arial" panose="020B0604020202020204" pitchFamily="34" charset="0"/>
                <a:cs typeface="Arial" panose="020B0604020202020204" pitchFamily="34" charset="0"/>
              </a:rPr>
            </a:br>
            <a:endParaRPr lang="en-GB" sz="1400" dirty="0">
              <a:solidFill>
                <a:schemeClr val="tx1">
                  <a:lumMod val="85%"/>
                  <a:lumOff val="15%"/>
                </a:schemeClr>
              </a:solidFill>
              <a:latin typeface="Arial" panose="020B0604020202020204" pitchFamily="34" charset="0"/>
              <a:cs typeface="Arial" panose="020B0604020202020204" pitchFamily="34" charset="0"/>
            </a:endParaRPr>
          </a:p>
          <a:p>
            <a:r>
              <a:rPr lang="en-GB" sz="1400" dirty="0">
                <a:solidFill>
                  <a:schemeClr val="tx1">
                    <a:lumMod val="85%"/>
                    <a:lumOff val="15%"/>
                  </a:schemeClr>
                </a:solidFill>
                <a:latin typeface="Arial" panose="020B0604020202020204" pitchFamily="34" charset="0"/>
                <a:cs typeface="Arial" panose="020B0604020202020204" pitchFamily="34" charset="0"/>
              </a:rPr>
              <a:t>Although thalassaemia cannot be prevented after inheritance, population-based screening, genetic counselling and early diagnosis remain the most effective strategies for reducing disease burden and improving patient outcomes.</a:t>
            </a:r>
          </a:p>
          <a:p>
            <a:endParaRPr lang="en-GB" sz="1400" dirty="0">
              <a:solidFill>
                <a:schemeClr val="tx1">
                  <a:lumMod val="85%"/>
                  <a:lumOff val="15%"/>
                </a:schemeClr>
              </a:solidFill>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6041940"/>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13.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C54DC4-3737-EB3F-0E1D-E3115DB3FF34}"/>
              </a:ext>
            </a:extLst>
          </p:cNvPr>
          <p:cNvSpPr>
            <a:spLocks noGrp="1"/>
          </p:cNvSpPr>
          <p:nvPr>
            <p:ph type="title"/>
          </p:nvPr>
        </p:nvSpPr>
        <p:spPr>
          <a:xfrm>
            <a:off x="1137034" y="609597"/>
            <a:ext cx="9392421" cy="1330841"/>
          </a:xfrm>
        </p:spPr>
        <p:txBody>
          <a:bodyPr>
            <a:normAutofit/>
          </a:bodyPr>
          <a:lstStyle/>
          <a:p>
            <a:r>
              <a:rPr lang="en-GB"/>
              <a:t>House of Care Model: Application to Thalassaemia</a:t>
            </a:r>
            <a:endParaRPr lang="en-GB" dirty="0"/>
          </a:p>
        </p:txBody>
      </p:sp>
      <p:sp>
        <p:nvSpPr>
          <p:cNvPr id="3" name="Content Placeholder 2">
            <a:extLst>
              <a:ext uri="{FF2B5EF4-FFF2-40B4-BE49-F238E27FC236}">
                <a16:creationId xmlns:a16="http://schemas.microsoft.com/office/drawing/2014/main" id="{F26B88E5-B1BE-DB54-FACE-31F7EA1D272A}"/>
              </a:ext>
            </a:extLst>
          </p:cNvPr>
          <p:cNvSpPr>
            <a:spLocks noGrp="1"/>
          </p:cNvSpPr>
          <p:nvPr>
            <p:ph idx="1"/>
          </p:nvPr>
        </p:nvSpPr>
        <p:spPr>
          <a:xfrm>
            <a:off x="1137034" y="2198362"/>
            <a:ext cx="4958966" cy="3917773"/>
          </a:xfrm>
        </p:spPr>
        <p:txBody>
          <a:bodyPr>
            <a:noAutofit/>
          </a:bodyPr>
          <a:lstStyle/>
          <a:p>
            <a:r>
              <a:rPr lang="en-GB" sz="1200" b="1" dirty="0">
                <a:latin typeface="Arial" panose="020B0604020202020204" pitchFamily="34" charset="0"/>
                <a:cs typeface="Arial" panose="020B0604020202020204" pitchFamily="34" charset="0"/>
              </a:rPr>
              <a:t>House of Care Model</a:t>
            </a:r>
          </a:p>
          <a:p>
            <a:r>
              <a:rPr lang="en-GB" sz="1200" dirty="0">
                <a:latin typeface="Arial" panose="020B0604020202020204" pitchFamily="34" charset="0"/>
                <a:cs typeface="Arial" panose="020B0604020202020204" pitchFamily="34" charset="0"/>
              </a:rPr>
              <a:t>The House of Care Model promotes person-centred, coordinated care by placing individuals living with thalassaemia at the centre of decision-making while encouraging collaboration between healthcare professionals, families and community services (Coulter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2015).</a:t>
            </a:r>
          </a:p>
          <a:p>
            <a:r>
              <a:rPr lang="en-GB" sz="1200" b="1" dirty="0">
                <a:latin typeface="Arial" panose="020B0604020202020204" pitchFamily="34" charset="0"/>
                <a:cs typeface="Arial" panose="020B0604020202020204" pitchFamily="34" charset="0"/>
              </a:rPr>
              <a:t>Application to Thalassaemia</a:t>
            </a:r>
          </a:p>
          <a:p>
            <a:r>
              <a:rPr lang="en-GB" sz="1200" b="1" dirty="0">
                <a:latin typeface="Arial" panose="020B0604020202020204" pitchFamily="34" charset="0"/>
                <a:cs typeface="Arial" panose="020B0604020202020204" pitchFamily="34" charset="0"/>
              </a:rPr>
              <a:t>Engaged and informed patients</a:t>
            </a:r>
            <a:r>
              <a:rPr lang="en-GB" sz="1200" dirty="0">
                <a:latin typeface="Arial" panose="020B0604020202020204" pitchFamily="34" charset="0"/>
                <a:cs typeface="Arial" panose="020B0604020202020204" pitchFamily="34" charset="0"/>
              </a:rPr>
              <a:t> support treatment adherence and effective self-management. </a:t>
            </a:r>
          </a:p>
          <a:p>
            <a:r>
              <a:rPr lang="en-GB" sz="1200" b="1" dirty="0">
                <a:latin typeface="Arial" panose="020B0604020202020204" pitchFamily="34" charset="0"/>
                <a:cs typeface="Arial" panose="020B0604020202020204" pitchFamily="34" charset="0"/>
              </a:rPr>
              <a:t>Healthcare professionals</a:t>
            </a:r>
            <a:r>
              <a:rPr lang="en-GB" sz="1200" dirty="0">
                <a:latin typeface="Arial" panose="020B0604020202020204" pitchFamily="34" charset="0"/>
                <a:cs typeface="Arial" panose="020B0604020202020204" pitchFamily="34" charset="0"/>
              </a:rPr>
              <a:t> work collaboratively with patients to develop personalised care plans. </a:t>
            </a:r>
          </a:p>
          <a:p>
            <a:r>
              <a:rPr lang="en-GB" sz="1200" b="1" dirty="0">
                <a:latin typeface="Arial" panose="020B0604020202020204" pitchFamily="34" charset="0"/>
                <a:cs typeface="Arial" panose="020B0604020202020204" pitchFamily="34" charset="0"/>
              </a:rPr>
              <a:t>Organisational systems</a:t>
            </a:r>
            <a:r>
              <a:rPr lang="en-GB" sz="1200" dirty="0">
                <a:latin typeface="Arial" panose="020B0604020202020204" pitchFamily="34" charset="0"/>
                <a:cs typeface="Arial" panose="020B0604020202020204" pitchFamily="34" charset="0"/>
              </a:rPr>
              <a:t> ensure access to specialist haemoglobinopathy services and coordinated multidisciplinary care. </a:t>
            </a:r>
          </a:p>
          <a:p>
            <a:r>
              <a:rPr lang="en-GB" sz="1200" b="1" dirty="0">
                <a:latin typeface="Arial" panose="020B0604020202020204" pitchFamily="34" charset="0"/>
                <a:cs typeface="Arial" panose="020B0604020202020204" pitchFamily="34" charset="0"/>
              </a:rPr>
              <a:t>Community resources</a:t>
            </a:r>
            <a:r>
              <a:rPr lang="en-GB" sz="1200" dirty="0">
                <a:latin typeface="Arial" panose="020B0604020202020204" pitchFamily="34" charset="0"/>
                <a:cs typeface="Arial" panose="020B0604020202020204" pitchFamily="34" charset="0"/>
              </a:rPr>
              <a:t> provide psychological support, patient education and social care to improve quality of life. </a:t>
            </a:r>
          </a:p>
          <a:p>
            <a:r>
              <a:rPr lang="en-GB" sz="1200" b="1" dirty="0">
                <a:latin typeface="Arial" panose="020B0604020202020204" pitchFamily="34" charset="0"/>
                <a:cs typeface="Arial" panose="020B0604020202020204" pitchFamily="34" charset="0"/>
              </a:rPr>
              <a:t>Critical Analysis</a:t>
            </a:r>
          </a:p>
          <a:p>
            <a:r>
              <a:rPr lang="en-GB" sz="1200" dirty="0">
                <a:latin typeface="Arial" panose="020B0604020202020204" pitchFamily="34" charset="0"/>
                <a:cs typeface="Arial" panose="020B0604020202020204" pitchFamily="34" charset="0"/>
              </a:rPr>
              <a:t>The House of Care Model strengthens patient empowerment and shared decision-making; however, its effectiveness depends on equitable access to specialist services, multidisciplinary collaboration and sufficient healthcare resources.</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pic>
        <p:nvPicPr>
          <p:cNvPr id="4" name="Picture 3" descr="https://images.openai.com/static-rsc-4/-cW0wObulmvO5q-XCgwZ0GS4IeQh72FHxGtZijl-3LDUurfdksq3LbACjQ2ZHgLXcCGqbUTGPXQy7K5xJMXXVU-uo2EKMITVZ5H6mYwQknqOOvkZcnAQB5bemyUwCwf43sVHLffTIIAxywewyFsUh6rnt0X4XhzogWBbVdtHbmkO1iCluf5xaXZFvCyW9msS?purpose=fullsize">
            <a:extLst>
              <a:ext uri="{FF2B5EF4-FFF2-40B4-BE49-F238E27FC236}">
                <a16:creationId xmlns:a16="http://schemas.microsoft.com/office/drawing/2014/main" id="{A4313362-037C-BA54-A949-74E5C5B824B6}"/>
              </a:ext>
            </a:extLst>
          </p:cNvPr>
          <p:cNvPicPr>
            <a:picLocks noChangeAspect="1"/>
          </p:cNvPicPr>
          <p:nvPr/>
        </p:nvPicPr>
        <p:blipFill>
          <a:blip r:embed="rId2"/>
          <a:stretch>
            <a:fillRect/>
          </a:stretch>
        </p:blipFill>
        <p:spPr>
          <a:xfrm>
            <a:off x="6719367" y="2267182"/>
            <a:ext cx="4788505" cy="3591378"/>
          </a:xfrm>
          <a:prstGeom prst="rect">
            <a:avLst/>
          </a:prstGeom>
        </p:spPr>
      </p:pic>
      <p:sp>
        <p:nvSpPr>
          <p:cNvPr id="16"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33663555"/>
      </p:ext>
    </p:extLst>
  </p:cSld>
  <p:clrMapOvr>
    <a:masterClrMapping/>
  </p:clrMapOvr>
  <p:transition spd="slow">
    <p:wipe/>
  </p:transition>
</p:sld>
</file>

<file path=ppt/slides/slide14.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9808CB-D59B-D15E-C25E-C6294560C22A}"/>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dirty="0">
                <a:solidFill>
                  <a:schemeClr val="tx1"/>
                </a:solidFill>
                <a:latin typeface="+mj-lt"/>
                <a:ea typeface="+mj-ea"/>
                <a:cs typeface="+mj-cs"/>
              </a:rPr>
              <a:t>Comprehensive </a:t>
            </a:r>
            <a:r>
              <a:rPr lang="en-US" kern="1200" dirty="0" err="1">
                <a:solidFill>
                  <a:schemeClr val="tx1"/>
                </a:solidFill>
                <a:latin typeface="+mj-lt"/>
                <a:ea typeface="+mj-ea"/>
                <a:cs typeface="+mj-cs"/>
              </a:rPr>
              <a:t>Personalised</a:t>
            </a:r>
            <a:r>
              <a:rPr lang="en-US" kern="1200" dirty="0">
                <a:solidFill>
                  <a:schemeClr val="tx1"/>
                </a:solidFill>
                <a:latin typeface="+mj-lt"/>
                <a:ea typeface="+mj-ea"/>
                <a:cs typeface="+mj-cs"/>
              </a:rPr>
              <a:t> Care Model </a:t>
            </a:r>
          </a:p>
        </p:txBody>
      </p:sp>
      <p:sp>
        <p:nvSpPr>
          <p:cNvPr id="9" name="TextBox 8">
            <a:extLst>
              <a:ext uri="{FF2B5EF4-FFF2-40B4-BE49-F238E27FC236}">
                <a16:creationId xmlns:a16="http://schemas.microsoft.com/office/drawing/2014/main" id="{9599044D-12B2-D6B3-D45E-81190185F3B3}"/>
              </a:ext>
            </a:extLst>
          </p:cNvPr>
          <p:cNvSpPr txBox="1"/>
          <p:nvPr/>
        </p:nvSpPr>
        <p:spPr>
          <a:xfrm>
            <a:off x="1137034" y="2198362"/>
            <a:ext cx="4958966" cy="3917773"/>
          </a:xfrm>
          <a:prstGeom prst="rect">
            <a:avLst/>
          </a:prstGeom>
        </p:spPr>
        <p:txBody>
          <a:bodyPr vert="horz" lIns="91440" tIns="45720" rIns="91440" bIns="45720" rtlCol="0">
            <a:normAutofit/>
          </a:bodyPr>
          <a:lstStyle/>
          <a:p>
            <a:pPr indent="-228600">
              <a:lnSpc>
                <a:spcPct val="90%"/>
              </a:lnSpc>
              <a:spcAft>
                <a:spcPts val="600"/>
              </a:spcAft>
              <a:buFont typeface="Arial" panose="020B0604020202020204" pitchFamily="34" charset="0"/>
              <a:buChar char="•"/>
            </a:pPr>
            <a:r>
              <a:rPr lang="en-US" sz="1200" b="1" dirty="0">
                <a:latin typeface="Arial" panose="020B0604020202020204" pitchFamily="34" charset="0"/>
                <a:cs typeface="Arial" panose="020B0604020202020204" pitchFamily="34" charset="0"/>
              </a:rPr>
              <a:t>Application to </a:t>
            </a:r>
            <a:r>
              <a:rPr lang="en-US" sz="1200" b="1" dirty="0" err="1">
                <a:latin typeface="Arial" panose="020B0604020202020204" pitchFamily="34" charset="0"/>
                <a:cs typeface="Arial" panose="020B0604020202020204" pitchFamily="34" charset="0"/>
              </a:rPr>
              <a:t>Thalassaemia</a:t>
            </a:r>
            <a:endParaRPr lang="en-US" sz="1200" b="1" dirty="0">
              <a:latin typeface="Arial" panose="020B0604020202020204" pitchFamily="34" charset="0"/>
              <a:cs typeface="Arial" panose="020B0604020202020204" pitchFamily="34" charset="0"/>
            </a:endParaRPr>
          </a:p>
          <a:p>
            <a:pPr indent="-228600">
              <a:lnSpc>
                <a:spcPct val="9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The Comprehensive </a:t>
            </a:r>
            <a:r>
              <a:rPr lang="en-US" sz="1200" dirty="0" err="1">
                <a:latin typeface="Arial" panose="020B0604020202020204" pitchFamily="34" charset="0"/>
                <a:cs typeface="Arial" panose="020B0604020202020204" pitchFamily="34" charset="0"/>
              </a:rPr>
              <a:t>Personalised</a:t>
            </a:r>
            <a:r>
              <a:rPr lang="en-US" sz="1200" dirty="0">
                <a:latin typeface="Arial" panose="020B0604020202020204" pitchFamily="34" charset="0"/>
                <a:cs typeface="Arial" panose="020B0604020202020204" pitchFamily="34" charset="0"/>
              </a:rPr>
              <a:t> Care Model supports people living with </a:t>
            </a:r>
            <a:r>
              <a:rPr lang="en-US" sz="1200" dirty="0" err="1">
                <a:latin typeface="Arial" panose="020B0604020202020204" pitchFamily="34" charset="0"/>
                <a:cs typeface="Arial" panose="020B0604020202020204" pitchFamily="34" charset="0"/>
              </a:rPr>
              <a:t>thalassaemia</a:t>
            </a:r>
            <a:r>
              <a:rPr lang="en-US" sz="1200" dirty="0">
                <a:latin typeface="Arial" panose="020B0604020202020204" pitchFamily="34" charset="0"/>
                <a:cs typeface="Arial" panose="020B0604020202020204" pitchFamily="34" charset="0"/>
              </a:rPr>
              <a:t> by promoting shared decision-making, self-management and coordinated multidisciplinary care throughout the patient journey (NHS England, 2024).</a:t>
            </a:r>
            <a:br>
              <a:rPr lang="en-US"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a:p>
            <a:pPr indent="-228600">
              <a:lnSpc>
                <a:spcPct val="90%"/>
              </a:lnSpc>
              <a:spcAft>
                <a:spcPts val="600"/>
              </a:spcAft>
              <a:buFont typeface="Arial" panose="020B0604020202020204" pitchFamily="34" charset="0"/>
              <a:buChar char="•"/>
            </a:pPr>
            <a:r>
              <a:rPr lang="en-US" sz="1200" dirty="0">
                <a:latin typeface="Arial" panose="020B0604020202020204" pitchFamily="34" charset="0"/>
                <a:cs typeface="Arial" panose="020B0604020202020204" pitchFamily="34" charset="0"/>
              </a:rPr>
              <a:t>The Comprehensive </a:t>
            </a:r>
            <a:r>
              <a:rPr lang="en-US" sz="1200" dirty="0" err="1">
                <a:latin typeface="Arial" panose="020B0604020202020204" pitchFamily="34" charset="0"/>
                <a:cs typeface="Arial" panose="020B0604020202020204" pitchFamily="34" charset="0"/>
              </a:rPr>
              <a:t>Personalised</a:t>
            </a:r>
            <a:r>
              <a:rPr lang="en-US" sz="1200" dirty="0">
                <a:latin typeface="Arial" panose="020B0604020202020204" pitchFamily="34" charset="0"/>
                <a:cs typeface="Arial" panose="020B0604020202020204" pitchFamily="34" charset="0"/>
              </a:rPr>
              <a:t> Care Model empowers individuals to actively manage their condition and improves quality of life. However, successful implementation depends on multidisciplinary collaboration, adequate healthcare resources and equitable access to specialist haemoglobinopathy services.</a:t>
            </a:r>
          </a:p>
        </p:txBody>
      </p:sp>
      <p:sp>
        <p:nvSpPr>
          <p:cNvPr id="18" name="Freeform: Shape 17">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7" name="Content Placeholder 6">
            <a:extLst>
              <a:ext uri="{FF2B5EF4-FFF2-40B4-BE49-F238E27FC236}">
                <a16:creationId xmlns:a16="http://schemas.microsoft.com/office/drawing/2014/main" id="{DF2AF866-2D91-5FB3-E55F-66FDBC454920}"/>
              </a:ext>
            </a:extLst>
          </p:cNvPr>
          <p:cNvGraphicFramePr>
            <a:graphicFrameLocks noGrp="1"/>
          </p:cNvGraphicFramePr>
          <p:nvPr>
            <p:ph idx="1"/>
            <p:extLst>
              <p:ext uri="{D42A27DB-BD31-4B8C-83A1-F6EECF244321}">
                <p14:modId xmlns:p14="http://schemas.microsoft.com/office/powerpoint/2010/main" val="3569139881"/>
              </p:ext>
            </p:extLst>
          </p:nvPr>
        </p:nvGraphicFramePr>
        <p:xfrm>
          <a:off x="6719367" y="2202267"/>
          <a:ext cx="4788506" cy="3855466"/>
        </p:xfrm>
        <a:graphic>
          <a:graphicData uri="http://purl.oclc.org/ooxml/drawingml/table">
            <a:tbl>
              <a:tblPr>
                <a:noFill/>
              </a:tblPr>
              <a:tblGrid>
                <a:gridCol w="2225415">
                  <a:extLst>
                    <a:ext uri="{9D8B030D-6E8A-4147-A177-3AD203B41FA5}">
                      <a16:colId xmlns:a16="http://schemas.microsoft.com/office/drawing/2014/main" val="1329346377"/>
                    </a:ext>
                  </a:extLst>
                </a:gridCol>
                <a:gridCol w="2563091">
                  <a:extLst>
                    <a:ext uri="{9D8B030D-6E8A-4147-A177-3AD203B41FA5}">
                      <a16:colId xmlns:a16="http://schemas.microsoft.com/office/drawing/2014/main" val="3458581535"/>
                    </a:ext>
                  </a:extLst>
                </a:gridCol>
              </a:tblGrid>
              <a:tr h="300927">
                <a:tc>
                  <a:txBody>
                    <a:bodyPr/>
                    <a:lstStyle/>
                    <a:p>
                      <a:pPr>
                        <a:buNone/>
                      </a:pPr>
                      <a:r>
                        <a:rPr lang="en-GB" sz="1000" b="1" cap="none" spc="0">
                          <a:solidFill>
                            <a:schemeClr val="tx1"/>
                          </a:solidFill>
                        </a:rPr>
                        <a:t>Component</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noFill/>
                  </a:tcPr>
                </a:tc>
                <a:tc>
                  <a:txBody>
                    <a:bodyPr/>
                    <a:lstStyle/>
                    <a:p>
                      <a:pPr>
                        <a:buNone/>
                      </a:pPr>
                      <a:r>
                        <a:rPr lang="en-GB" sz="1000" b="1" cap="none" spc="0" dirty="0">
                          <a:solidFill>
                            <a:schemeClr val="tx1"/>
                          </a:solidFill>
                        </a:rPr>
                        <a:t>Application to Thalassaemia</a:t>
                      </a:r>
                      <a:endParaRPr lang="en-GB" sz="1000" cap="none" spc="0" dirty="0">
                        <a:solidFill>
                          <a:schemeClr val="tx1"/>
                        </a:solidFill>
                      </a:endParaRPr>
                    </a:p>
                  </a:txBody>
                  <a:tcPr marL="51378" marR="57257" marT="14679" marB="110095" anchor="ctr">
                    <a:lnL w="12700" cmpd="sng">
                      <a:noFill/>
                      <a:prstDash val="solid"/>
                    </a:lnL>
                    <a:lnR w="12700" cmpd="sng">
                      <a:noFill/>
                      <a:prstDash val="solid"/>
                    </a:lnR>
                    <a:lnT w="9525" cap="flat" cmpd="sng" algn="ctr">
                      <a:noFill/>
                      <a:prstDash val="solid"/>
                    </a:lnT>
                    <a:lnB w="12700" cmpd="sng">
                      <a:noFill/>
                      <a:prstDash val="solid"/>
                    </a:lnB>
                    <a:noFill/>
                  </a:tcPr>
                </a:tc>
                <a:extLst>
                  <a:ext uri="{0D108BD9-81ED-4DB2-BD59-A6C34878D82A}">
                    <a16:rowId xmlns:a16="http://schemas.microsoft.com/office/drawing/2014/main" val="3799257557"/>
                  </a:ext>
                </a:extLst>
              </a:tr>
              <a:tr h="594513">
                <a:tc>
                  <a:txBody>
                    <a:bodyPr/>
                    <a:lstStyle/>
                    <a:p>
                      <a:pPr>
                        <a:buNone/>
                      </a:pPr>
                      <a:r>
                        <a:rPr lang="en-GB" sz="1000" b="1" cap="none" spc="0">
                          <a:solidFill>
                            <a:schemeClr val="tx1"/>
                          </a:solidFill>
                        </a:rPr>
                        <a:t>Shared Decision-Making</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1000" cap="none" spc="0">
                          <a:solidFill>
                            <a:schemeClr val="tx1"/>
                          </a:solidFill>
                        </a:rPr>
                        <a:t>Patients participate in treatment decisions, including transfusion schedules and iron chelation therapy.</a:t>
                      </a:r>
                    </a:p>
                  </a:txBody>
                  <a:tcPr marL="51378" marR="57257" marT="14679" marB="11009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64904761"/>
                  </a:ext>
                </a:extLst>
              </a:tr>
              <a:tr h="594513">
                <a:tc>
                  <a:txBody>
                    <a:bodyPr/>
                    <a:lstStyle/>
                    <a:p>
                      <a:pPr>
                        <a:buNone/>
                      </a:pPr>
                      <a:r>
                        <a:rPr lang="en-GB" sz="1000" b="1" cap="none" spc="0">
                          <a:solidFill>
                            <a:schemeClr val="tx1"/>
                          </a:solidFill>
                        </a:rPr>
                        <a:t>Personalised Care and Support Planning</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1000" cap="none" spc="0">
                          <a:solidFill>
                            <a:schemeClr val="tx1"/>
                          </a:solidFill>
                        </a:rPr>
                        <a:t>Individualised care plans are developed according to disease severity, complications and patient preferences.</a:t>
                      </a:r>
                    </a:p>
                  </a:txBody>
                  <a:tcPr marL="51378" marR="57257" marT="14679" marB="11009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5884323"/>
                  </a:ext>
                </a:extLst>
              </a:tr>
              <a:tr h="447720">
                <a:tc>
                  <a:txBody>
                    <a:bodyPr/>
                    <a:lstStyle/>
                    <a:p>
                      <a:pPr>
                        <a:buNone/>
                      </a:pPr>
                      <a:r>
                        <a:rPr lang="en-GB" sz="1000" b="1" cap="none" spc="0">
                          <a:solidFill>
                            <a:schemeClr val="tx1"/>
                          </a:solidFill>
                        </a:rPr>
                        <a:t>Enabling Choice</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1000" cap="none" spc="0">
                          <a:solidFill>
                            <a:schemeClr val="tx1"/>
                          </a:solidFill>
                        </a:rPr>
                        <a:t>Patients are supported to choose appropriate treatment options and specialist services.</a:t>
                      </a:r>
                    </a:p>
                  </a:txBody>
                  <a:tcPr marL="51378" marR="57257" marT="14679" marB="11009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83069677"/>
                  </a:ext>
                </a:extLst>
              </a:tr>
              <a:tr h="594513">
                <a:tc>
                  <a:txBody>
                    <a:bodyPr/>
                    <a:lstStyle/>
                    <a:p>
                      <a:pPr>
                        <a:buNone/>
                      </a:pPr>
                      <a:r>
                        <a:rPr lang="en-GB" sz="1000" b="1" cap="none" spc="0">
                          <a:solidFill>
                            <a:schemeClr val="tx1"/>
                          </a:solidFill>
                        </a:rPr>
                        <a:t>Social Prescribing and Community Support</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1000" cap="none" spc="0">
                          <a:solidFill>
                            <a:schemeClr val="tx1"/>
                          </a:solidFill>
                        </a:rPr>
                        <a:t>Community organisations and support groups improve emotional wellbeing and reduce social isolation.</a:t>
                      </a:r>
                    </a:p>
                  </a:txBody>
                  <a:tcPr marL="51378" marR="57257" marT="14679" marB="11009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886464964"/>
                  </a:ext>
                </a:extLst>
              </a:tr>
              <a:tr h="594513">
                <a:tc>
                  <a:txBody>
                    <a:bodyPr/>
                    <a:lstStyle/>
                    <a:p>
                      <a:pPr>
                        <a:buNone/>
                      </a:pPr>
                      <a:r>
                        <a:rPr lang="en-GB" sz="1000" b="1" cap="none" spc="0">
                          <a:solidFill>
                            <a:schemeClr val="tx1"/>
                          </a:solidFill>
                        </a:rPr>
                        <a:t>Supported Self-Management</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1000" cap="none" spc="0">
                          <a:solidFill>
                            <a:schemeClr val="tx1"/>
                          </a:solidFill>
                        </a:rPr>
                        <a:t>Education promotes medication adherence, recognition of complications and healthy lifestyle behaviours.</a:t>
                      </a:r>
                    </a:p>
                  </a:txBody>
                  <a:tcPr marL="51378" marR="57257" marT="14679" marB="11009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27631028"/>
                  </a:ext>
                </a:extLst>
              </a:tr>
              <a:tr h="594513">
                <a:tc>
                  <a:txBody>
                    <a:bodyPr/>
                    <a:lstStyle/>
                    <a:p>
                      <a:pPr>
                        <a:buNone/>
                      </a:pPr>
                      <a:r>
                        <a:rPr lang="en-GB" sz="1000" b="1" cap="none" spc="0">
                          <a:solidFill>
                            <a:schemeClr val="tx1"/>
                          </a:solidFill>
                        </a:rPr>
                        <a:t>Personal Health Budgets</a:t>
                      </a:r>
                      <a:endParaRPr lang="en-GB" sz="1000" cap="none" spc="0">
                        <a:solidFill>
                          <a:schemeClr val="tx1"/>
                        </a:solidFill>
                      </a:endParaRPr>
                    </a:p>
                  </a:txBody>
                  <a:tcPr marL="51378" marR="57257" marT="14679" marB="110095" anchor="ctr">
                    <a:lnL w="9525"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buNone/>
                      </a:pPr>
                      <a:r>
                        <a:rPr lang="en-GB" sz="1000" cap="none" spc="0" dirty="0">
                          <a:solidFill>
                            <a:schemeClr val="tx1"/>
                          </a:solidFill>
                        </a:rPr>
                        <a:t>May support access to personalised services for individuals with complex long-term healthcare needs.</a:t>
                      </a:r>
                    </a:p>
                  </a:txBody>
                  <a:tcPr marL="51378" marR="57257" marT="14679" marB="110095" anchor="ctr">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451386855"/>
                  </a:ext>
                </a:extLst>
              </a:tr>
            </a:tbl>
          </a:graphicData>
        </a:graphic>
      </p:graphicFrame>
    </p:spTree>
    <p:extLst>
      <p:ext uri="{BB962C8B-B14F-4D97-AF65-F5344CB8AC3E}">
        <p14:creationId xmlns:p14="http://schemas.microsoft.com/office/powerpoint/2010/main" val="25273020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CDAE685-7EA7-85A9-8C0A-9A81A4815175}"/>
              </a:ext>
            </a:extLst>
          </p:cNvPr>
          <p:cNvSpPr>
            <a:spLocks noGrp="1"/>
          </p:cNvSpPr>
          <p:nvPr>
            <p:ph type="title"/>
          </p:nvPr>
        </p:nvSpPr>
        <p:spPr>
          <a:xfrm>
            <a:off x="1137034" y="609597"/>
            <a:ext cx="9392421" cy="1330841"/>
          </a:xfrm>
        </p:spPr>
        <p:txBody>
          <a:bodyPr>
            <a:normAutofit/>
          </a:bodyPr>
          <a:lstStyle/>
          <a:p>
            <a:r>
              <a:rPr lang="en-GB" dirty="0"/>
              <a:t>Skills, Values and Behaviours for Co-productive Care</a:t>
            </a:r>
          </a:p>
        </p:txBody>
      </p:sp>
      <p:sp>
        <p:nvSpPr>
          <p:cNvPr id="3" name="Content Placeholder 2">
            <a:extLst>
              <a:ext uri="{FF2B5EF4-FFF2-40B4-BE49-F238E27FC236}">
                <a16:creationId xmlns:a16="http://schemas.microsoft.com/office/drawing/2014/main" id="{FB449ED0-8C1E-3759-4CEA-7594AF706482}"/>
              </a:ext>
            </a:extLst>
          </p:cNvPr>
          <p:cNvSpPr>
            <a:spLocks noGrp="1"/>
          </p:cNvSpPr>
          <p:nvPr>
            <p:ph idx="1"/>
          </p:nvPr>
        </p:nvSpPr>
        <p:spPr>
          <a:xfrm>
            <a:off x="684129" y="1940439"/>
            <a:ext cx="5609414" cy="4147578"/>
          </a:xfrm>
        </p:spPr>
        <p:txBody>
          <a:bodyPr>
            <a:noAutofit/>
          </a:bodyPr>
          <a:lstStyle/>
          <a:p>
            <a:r>
              <a:rPr lang="en-GB" sz="1200" b="1" dirty="0">
                <a:latin typeface="Arial" panose="020B0604020202020204" pitchFamily="34" charset="0"/>
                <a:cs typeface="Arial" panose="020B0604020202020204" pitchFamily="34" charset="0"/>
              </a:rPr>
              <a:t>Co-productive Care</a:t>
            </a:r>
          </a:p>
          <a:p>
            <a:r>
              <a:rPr lang="en-GB" sz="1200" dirty="0">
                <a:latin typeface="Arial" panose="020B0604020202020204" pitchFamily="34" charset="0"/>
                <a:cs typeface="Arial" panose="020B0604020202020204" pitchFamily="34" charset="0"/>
              </a:rPr>
              <a:t>Providing effective care for people living with thalassaemia requires healthcare professionals to work in partnership with patients and families, ensuring care is personalised, evidence-based and centred on individual needs (NHS England, 2024).</a:t>
            </a:r>
          </a:p>
          <a:p>
            <a:r>
              <a:rPr lang="en-GB" sz="1200" b="1" dirty="0">
                <a:latin typeface="Arial" panose="020B0604020202020204" pitchFamily="34" charset="0"/>
                <a:cs typeface="Arial" panose="020B0604020202020204" pitchFamily="34" charset="0"/>
              </a:rPr>
              <a:t>Essential Skills</a:t>
            </a:r>
          </a:p>
          <a:p>
            <a:r>
              <a:rPr lang="en-GB" sz="1200" dirty="0">
                <a:latin typeface="Arial" panose="020B0604020202020204" pitchFamily="34" charset="0"/>
                <a:cs typeface="Arial" panose="020B0604020202020204" pitchFamily="34" charset="0"/>
              </a:rPr>
              <a:t>Effective communication and active listening (Health Education England, 2022). </a:t>
            </a:r>
          </a:p>
          <a:p>
            <a:r>
              <a:rPr lang="en-GB" sz="1200" dirty="0">
                <a:latin typeface="Arial" panose="020B0604020202020204" pitchFamily="34" charset="0"/>
                <a:cs typeface="Arial" panose="020B0604020202020204" pitchFamily="34" charset="0"/>
              </a:rPr>
              <a:t>Shared decision-making and collaborative care planning (NHS England, 2024). </a:t>
            </a:r>
          </a:p>
          <a:p>
            <a:r>
              <a:rPr lang="en-GB" sz="1200" dirty="0">
                <a:latin typeface="Arial" panose="020B0604020202020204" pitchFamily="34" charset="0"/>
                <a:cs typeface="Arial" panose="020B0604020202020204" pitchFamily="34" charset="0"/>
              </a:rPr>
              <a:t>Clinical assessment, monitoring and patient education (NICE, 2024). </a:t>
            </a:r>
          </a:p>
          <a:p>
            <a:r>
              <a:rPr lang="en-GB" sz="1200" dirty="0">
                <a:latin typeface="Arial" panose="020B0604020202020204" pitchFamily="34" charset="0"/>
                <a:cs typeface="Arial" panose="020B0604020202020204" pitchFamily="34" charset="0"/>
              </a:rPr>
              <a:t>Core Values and Behaviours</a:t>
            </a:r>
          </a:p>
          <a:p>
            <a:r>
              <a:rPr lang="en-GB" sz="1200" dirty="0">
                <a:latin typeface="Arial" panose="020B0604020202020204" pitchFamily="34" charset="0"/>
                <a:cs typeface="Arial" panose="020B0604020202020204" pitchFamily="34" charset="0"/>
              </a:rPr>
              <a:t>Compassion, empathy and respect (Health Education England, 2022). </a:t>
            </a:r>
          </a:p>
          <a:p>
            <a:r>
              <a:rPr lang="en-GB" sz="1200" dirty="0">
                <a:latin typeface="Arial" panose="020B0604020202020204" pitchFamily="34" charset="0"/>
                <a:cs typeface="Arial" panose="020B0604020202020204" pitchFamily="34" charset="0"/>
              </a:rPr>
              <a:t>Cultural competence and equality in healthcare delivery (NHS England, 2024). </a:t>
            </a:r>
          </a:p>
          <a:p>
            <a:r>
              <a:rPr lang="en-GB" sz="1200" dirty="0">
                <a:latin typeface="Arial" panose="020B0604020202020204" pitchFamily="34" charset="0"/>
                <a:cs typeface="Arial" panose="020B0604020202020204" pitchFamily="34" charset="0"/>
              </a:rPr>
              <a:t>Professionalism, teamwork and accountability (The King's Fund, 2013). </a:t>
            </a:r>
          </a:p>
          <a:p>
            <a:r>
              <a:rPr lang="en-GB" sz="1200" dirty="0">
                <a:latin typeface="Arial" panose="020B0604020202020204" pitchFamily="34" charset="0"/>
                <a:cs typeface="Arial" panose="020B0604020202020204" pitchFamily="34" charset="0"/>
              </a:rPr>
              <a:t>Co-productive care improves treatment adherence, self-management and patient satisfaction. However, achieving meaningful partnerships requires effective communication, cultural sensitivity and equitable access to specialist multidisciplinary services </a:t>
            </a:r>
            <a:r>
              <a:rPr lang="en-GB" sz="1200" b="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pic>
        <p:nvPicPr>
          <p:cNvPr id="4" name="Picture 3" descr="https://images.openai.com/static-rsc-4/abyxz9IEQ4NiJPAnMpBEKAmu7CuVkeRhxN7I4SSIbJhBpt0YSopQfWiIvLR6O6YZrTni2vR8vQqEfnrRRCKhgC77lfREMEDVRiUdAuM7ilaHnIJXnkIbT6Smk161YdxkI0Ndp39dF4yc7EiNJqmIya8Tsqg__R4eE2z9_8cqEXILxS95e-7LnmzmJ7Wff-yO?purpose=fullsize">
            <a:extLst>
              <a:ext uri="{FF2B5EF4-FFF2-40B4-BE49-F238E27FC236}">
                <a16:creationId xmlns:a16="http://schemas.microsoft.com/office/drawing/2014/main" id="{5D552C17-940A-4799-0716-D06AEF8B9F9C}"/>
              </a:ext>
            </a:extLst>
          </p:cNvPr>
          <p:cNvPicPr>
            <a:picLocks noChangeAspect="1"/>
          </p:cNvPicPr>
          <p:nvPr/>
        </p:nvPicPr>
        <p:blipFill>
          <a:blip r:embed="rId2"/>
          <a:stretch>
            <a:fillRect/>
          </a:stretch>
        </p:blipFill>
        <p:spPr>
          <a:xfrm>
            <a:off x="6719367" y="2464708"/>
            <a:ext cx="4788505" cy="3196327"/>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022130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
          </a:ln>
          <a:effectLst/>
          <a:extLst>
            <a:ext uri="{91240B29-F687-4F45-9708-019B960494DF}">
              <a14:hiddenLine xmlns:a14="http://schemas.microsoft.com/office/drawing/2010/main" w="12700" cap="flat" cmpd="sng" algn="ctr">
                <a:solidFill>
                  <a:schemeClr val="accent1">
                    <a:shade val="50%"/>
                  </a:schemeClr>
                </a:solidFill>
                <a:prstDash val="solid"/>
                <a:miter lim="800%"/>
              </a14:hiddenLine>
            </a:ext>
          </a:extLst>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A3C629-36F8-E4DA-6343-74ACEED5CA7B}"/>
              </a:ext>
            </a:extLst>
          </p:cNvPr>
          <p:cNvSpPr>
            <a:spLocks noGrp="1"/>
          </p:cNvSpPr>
          <p:nvPr>
            <p:ph type="title"/>
          </p:nvPr>
        </p:nvSpPr>
        <p:spPr>
          <a:xfrm>
            <a:off x="1137034" y="609597"/>
            <a:ext cx="9392421" cy="1330841"/>
          </a:xfrm>
        </p:spPr>
        <p:txBody>
          <a:bodyPr>
            <a:normAutofit/>
          </a:bodyPr>
          <a:lstStyle/>
          <a:p>
            <a:r>
              <a:rPr lang="en-GB" dirty="0"/>
              <a:t>Frameworks Supporting Long-Term Condition Management</a:t>
            </a:r>
          </a:p>
        </p:txBody>
      </p:sp>
      <p:sp>
        <p:nvSpPr>
          <p:cNvPr id="3" name="Content Placeholder 2">
            <a:extLst>
              <a:ext uri="{FF2B5EF4-FFF2-40B4-BE49-F238E27FC236}">
                <a16:creationId xmlns:a16="http://schemas.microsoft.com/office/drawing/2014/main" id="{DA1F7C16-A51D-1575-3671-67EF97D854E0}"/>
              </a:ext>
            </a:extLst>
          </p:cNvPr>
          <p:cNvSpPr>
            <a:spLocks noGrp="1"/>
          </p:cNvSpPr>
          <p:nvPr>
            <p:ph idx="1"/>
          </p:nvPr>
        </p:nvSpPr>
        <p:spPr>
          <a:xfrm>
            <a:off x="1137034" y="2198362"/>
            <a:ext cx="4958966" cy="3917773"/>
          </a:xfrm>
        </p:spPr>
        <p:txBody>
          <a:bodyPr>
            <a:normAutofit lnSpcReduction="10%"/>
          </a:bodyPr>
          <a:lstStyle/>
          <a:p>
            <a:r>
              <a:rPr lang="en-GB" sz="1100" b="1" dirty="0"/>
              <a:t>Supporting Long-Term Condition Management</a:t>
            </a:r>
          </a:p>
          <a:p>
            <a:r>
              <a:rPr lang="en-GB" sz="1200" dirty="0">
                <a:latin typeface="Arial" panose="020B0604020202020204" pitchFamily="34" charset="0"/>
                <a:cs typeface="Arial" panose="020B0604020202020204" pitchFamily="34" charset="0"/>
              </a:rPr>
              <a:t>The House of Care Model promotes shared decision-making, coordinated multidisciplinary care and patient empowerment, enabling people with thalassaemia to actively participate in managing their condition (The King's Fund, 2013). </a:t>
            </a:r>
          </a:p>
          <a:p>
            <a:r>
              <a:rPr lang="en-GB" sz="1200" dirty="0">
                <a:latin typeface="Arial" panose="020B0604020202020204" pitchFamily="34" charset="0"/>
                <a:cs typeface="Arial" panose="020B0604020202020204" pitchFamily="34" charset="0"/>
              </a:rPr>
              <a:t>The Comprehensive Personalised Care Model builds on this by providing six evidence-based components, including personalised care planning, self-management support and social prescribing (NHS England, 2024). </a:t>
            </a:r>
          </a:p>
          <a:p>
            <a:r>
              <a:rPr lang="en-GB" sz="1200" dirty="0">
                <a:latin typeface="Arial" panose="020B0604020202020204" pitchFamily="34" charset="0"/>
                <a:cs typeface="Arial" panose="020B0604020202020204" pitchFamily="34" charset="0"/>
              </a:rPr>
              <a:t>Both frameworks encourage person-centred, holistic and integrated care, improving treatment adherence, quality of life and long-term clinical outcomes (NICE, 2024). </a:t>
            </a:r>
          </a:p>
          <a:p>
            <a:r>
              <a:rPr lang="en-GB" sz="1200" dirty="0">
                <a:latin typeface="Arial" panose="020B0604020202020204" pitchFamily="34" charset="0"/>
                <a:cs typeface="Arial" panose="020B0604020202020204" pitchFamily="34" charset="0"/>
              </a:rPr>
              <a:t>Successful implementation requires collaboration between specialist haemoglobinopathy centres, primary care, community services and patients to ensure continuity of care. </a:t>
            </a:r>
          </a:p>
          <a:p>
            <a:r>
              <a:rPr lang="en-GB" sz="1200" dirty="0">
                <a:latin typeface="Arial" panose="020B0604020202020204" pitchFamily="34" charset="0"/>
                <a:cs typeface="Arial" panose="020B0604020202020204" pitchFamily="34" charset="0"/>
              </a:rPr>
              <a:t>Although both frameworks improve patient-centred care, their effectiveness depends on healthcare resources, workforce capacity and equitable access to specialist services. Strengthening integrated care pathways is essential to reduce inequalities and improve outcomes for people living with thalassaemia.</a:t>
            </a:r>
          </a:p>
          <a:p>
            <a:endParaRPr lang="en-GB" sz="1100" dirty="0"/>
          </a:p>
        </p:txBody>
      </p:sp>
      <p:pic>
        <p:nvPicPr>
          <p:cNvPr id="4" name="Picture 3" descr="https://images.openai.com/static-rsc-4/lHKkkXeAZGBF7vehhEj9lsqIA3dzK-ZPofwfREQNDHqaJsopfPkL4xoU3YAMU9xaYyMgkpd5debuRQIbXi6buw7-I-bP_1oEF7QvYTO3LmTaYwtmKVa3fsqoA-rWJIZDv0bNqi7y8xF81CvFAy-o1cJFQwqKjyd7Znw_GyizLg5LTPOOXxv4aJKx6NbYd1RT?purpose=fullsize">
            <a:extLst>
              <a:ext uri="{FF2B5EF4-FFF2-40B4-BE49-F238E27FC236}">
                <a16:creationId xmlns:a16="http://schemas.microsoft.com/office/drawing/2014/main" id="{71B37F20-D386-3829-A557-53361A7AFBDB}"/>
              </a:ext>
            </a:extLst>
          </p:cNvPr>
          <p:cNvPicPr>
            <a:picLocks noChangeAspect="1"/>
          </p:cNvPicPr>
          <p:nvPr/>
        </p:nvPicPr>
        <p:blipFill>
          <a:blip r:embed="rId2"/>
          <a:stretch>
            <a:fillRect/>
          </a:stretch>
        </p:blipFill>
        <p:spPr>
          <a:xfrm>
            <a:off x="6884590" y="2184914"/>
            <a:ext cx="4458059"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
            </a:srgbClr>
          </a:solidFill>
          <a:ln w="12700" cap="flat" cmpd="sng" algn="ctr">
            <a:noFill/>
            <a:prstDash val="solid"/>
            <a:miter lim="800%"/>
          </a:ln>
          <a:effectLst/>
        </p:spPr>
        <p:style>
          <a:lnRef idx="2">
            <a:schemeClr val="accent1">
              <a:shade val="5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818579"/>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17.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4DA22-6FE8-C06F-41E2-0CB68E979365}"/>
              </a:ext>
            </a:extLst>
          </p:cNvPr>
          <p:cNvSpPr>
            <a:spLocks noGrp="1"/>
          </p:cNvSpPr>
          <p:nvPr>
            <p:ph type="title"/>
          </p:nvPr>
        </p:nvSpPr>
        <p:spPr/>
        <p:txBody>
          <a:bodyPr/>
          <a:lstStyle/>
          <a:p>
            <a:r>
              <a:rPr lang="en-GB" dirty="0"/>
              <a:t>Evidence-Based Recommendations and Conclusion</a:t>
            </a:r>
          </a:p>
        </p:txBody>
      </p:sp>
      <p:sp>
        <p:nvSpPr>
          <p:cNvPr id="3" name="Content Placeholder 2">
            <a:extLst>
              <a:ext uri="{FF2B5EF4-FFF2-40B4-BE49-F238E27FC236}">
                <a16:creationId xmlns:a16="http://schemas.microsoft.com/office/drawing/2014/main" id="{2E0FFA80-E810-9DEC-833C-819318376D63}"/>
              </a:ext>
            </a:extLst>
          </p:cNvPr>
          <p:cNvSpPr>
            <a:spLocks noGrp="1"/>
          </p:cNvSpPr>
          <p:nvPr>
            <p:ph idx="1"/>
          </p:nvPr>
        </p:nvSpPr>
        <p:spPr/>
        <p:txBody>
          <a:bodyPr>
            <a:normAutofit fontScale="92.5%" lnSpcReduction="20%"/>
          </a:bodyPr>
          <a:lstStyle/>
          <a:p>
            <a:r>
              <a:rPr lang="en-GB" sz="1700" b="1" dirty="0">
                <a:latin typeface="Arial" panose="020B0604020202020204" pitchFamily="34" charset="0"/>
                <a:cs typeface="Arial" panose="020B0604020202020204" pitchFamily="34" charset="0"/>
              </a:rPr>
              <a:t>Evidence-Based Recommendations</a:t>
            </a:r>
          </a:p>
          <a:p>
            <a:r>
              <a:rPr lang="en-GB" sz="1700" dirty="0">
                <a:latin typeface="Arial" panose="020B0604020202020204" pitchFamily="34" charset="0"/>
                <a:cs typeface="Arial" panose="020B0604020202020204" pitchFamily="34" charset="0"/>
              </a:rPr>
              <a:t>Expand genetic screening and counselling to improve early detection and support informed reproductive decision-making (UK National Screening Committee, 2024). </a:t>
            </a:r>
          </a:p>
          <a:p>
            <a:r>
              <a:rPr lang="en-GB" sz="1700" dirty="0">
                <a:latin typeface="Arial" panose="020B0604020202020204" pitchFamily="34" charset="0"/>
                <a:cs typeface="Arial" panose="020B0604020202020204" pitchFamily="34" charset="0"/>
              </a:rPr>
              <a:t>Increase access to specialist haemoglobinopathy centres to reduce regional inequalities and improve continuity of multidisciplinary care (NHS England, 2024). </a:t>
            </a:r>
          </a:p>
          <a:p>
            <a:r>
              <a:rPr lang="en-GB" sz="1700" dirty="0">
                <a:latin typeface="Arial" panose="020B0604020202020204" pitchFamily="34" charset="0"/>
                <a:cs typeface="Arial" panose="020B0604020202020204" pitchFamily="34" charset="0"/>
              </a:rPr>
              <a:t>Strengthen personalised care and supported self-management through shared decision-making, patient education and regular follow-up (NHS England, 2024). </a:t>
            </a:r>
          </a:p>
          <a:p>
            <a:r>
              <a:rPr lang="en-GB" sz="1700" dirty="0">
                <a:latin typeface="Arial" panose="020B0604020202020204" pitchFamily="34" charset="0"/>
                <a:cs typeface="Arial" panose="020B0604020202020204" pitchFamily="34" charset="0"/>
              </a:rPr>
              <a:t>Invest in innovative therapies, including gene therapy, while ensuring equitable access and evaluating long-term clinical and economic outcomes (Taher et al., 2021). </a:t>
            </a:r>
          </a:p>
          <a:p>
            <a:r>
              <a:rPr lang="en-GB" sz="1700" dirty="0">
                <a:latin typeface="Arial" panose="020B0604020202020204" pitchFamily="34" charset="0"/>
                <a:cs typeface="Arial" panose="020B0604020202020204" pitchFamily="34" charset="0"/>
              </a:rPr>
              <a:t>Promote integrated physical, psychological and social support to improve quality of life and reduce the long-term burden of thalassaemia (WHO, 2023). </a:t>
            </a:r>
          </a:p>
          <a:p>
            <a:r>
              <a:rPr lang="en-GB" sz="1700" b="1" dirty="0">
                <a:latin typeface="Arial" panose="020B0604020202020204" pitchFamily="34" charset="0"/>
                <a:cs typeface="Arial" panose="020B0604020202020204" pitchFamily="34" charset="0"/>
              </a:rPr>
              <a:t>Conclusion</a:t>
            </a:r>
          </a:p>
          <a:p>
            <a:r>
              <a:rPr lang="en-GB" sz="1700" dirty="0">
                <a:latin typeface="Arial" panose="020B0604020202020204" pitchFamily="34" charset="0"/>
                <a:cs typeface="Arial" panose="020B0604020202020204" pitchFamily="34" charset="0"/>
              </a:rPr>
              <a:t>Thalassaemia is a complex lifelong inherited condition requiring early diagnosis, evidence-based treatment and continuous multidisciplinary management. </a:t>
            </a:r>
          </a:p>
          <a:p>
            <a:r>
              <a:rPr lang="en-GB" sz="1700" dirty="0">
                <a:latin typeface="Arial" panose="020B0604020202020204" pitchFamily="34" charset="0"/>
                <a:cs typeface="Arial" panose="020B0604020202020204" pitchFamily="34" charset="0"/>
              </a:rPr>
              <a:t>Applying the House of Care Model and the Comprehensive Personalised Care Model supports person-centred care, improves self-management and enhances long-term patient outcomes. </a:t>
            </a:r>
          </a:p>
          <a:p>
            <a:r>
              <a:rPr lang="en-GB" sz="1700" dirty="0">
                <a:latin typeface="Arial" panose="020B0604020202020204" pitchFamily="34" charset="0"/>
                <a:cs typeface="Arial" panose="020B0604020202020204" pitchFamily="34" charset="0"/>
              </a:rPr>
              <a:t>Future improvements in screening, personalised care and innovative therapies have the potential to reduce health inequalities and improve the quality of life for people living with thalassaemia.</a:t>
            </a:r>
          </a:p>
          <a:p>
            <a:endParaRPr lang="en-GB" dirty="0"/>
          </a:p>
        </p:txBody>
      </p:sp>
    </p:spTree>
    <p:extLst>
      <p:ext uri="{BB962C8B-B14F-4D97-AF65-F5344CB8AC3E}">
        <p14:creationId xmlns:p14="http://schemas.microsoft.com/office/powerpoint/2010/main" val="254625367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13D21-3C26-F213-B843-42C2C524C7C9}"/>
              </a:ext>
            </a:extLst>
          </p:cNvPr>
          <p:cNvSpPr>
            <a:spLocks noGrp="1"/>
          </p:cNvSpPr>
          <p:nvPr>
            <p:ph type="title"/>
          </p:nvPr>
        </p:nvSpPr>
        <p:spPr/>
        <p:txBody>
          <a:bodyPr>
            <a:normAutofit/>
          </a:bodyPr>
          <a:lstStyle/>
          <a:p>
            <a:r>
              <a:rPr lang="en-GB" b="1" dirty="0"/>
              <a:t>Harvard References:</a:t>
            </a:r>
            <a:endParaRPr lang="en-GB" dirty="0"/>
          </a:p>
        </p:txBody>
      </p:sp>
      <p:sp>
        <p:nvSpPr>
          <p:cNvPr id="3" name="Content Placeholder 2">
            <a:extLst>
              <a:ext uri="{FF2B5EF4-FFF2-40B4-BE49-F238E27FC236}">
                <a16:creationId xmlns:a16="http://schemas.microsoft.com/office/drawing/2014/main" id="{70F9CA7E-EE7C-34C6-F6C2-5DE8BE672AFD}"/>
              </a:ext>
            </a:extLst>
          </p:cNvPr>
          <p:cNvSpPr>
            <a:spLocks noGrp="1"/>
          </p:cNvSpPr>
          <p:nvPr>
            <p:ph idx="1"/>
          </p:nvPr>
        </p:nvSpPr>
        <p:spPr>
          <a:xfrm>
            <a:off x="655320" y="1677353"/>
            <a:ext cx="10515600" cy="4351338"/>
          </a:xfrm>
        </p:spPr>
        <p:txBody>
          <a:bodyPr>
            <a:normAutofit/>
          </a:bodyPr>
          <a:lstStyle/>
          <a:p>
            <a:r>
              <a:rPr lang="en-GB" sz="1500" dirty="0">
                <a:latin typeface="Arial" panose="020B0604020202020204" pitchFamily="34" charset="0"/>
                <a:cs typeface="Arial" panose="020B0604020202020204" pitchFamily="34" charset="0"/>
              </a:rPr>
              <a:t>Cappellini, M.D., Porter, J.B., Taher, A.T. and </a:t>
            </a:r>
            <a:r>
              <a:rPr lang="en-GB" sz="1500" dirty="0" err="1">
                <a:latin typeface="Arial" panose="020B0604020202020204" pitchFamily="34" charset="0"/>
                <a:cs typeface="Arial" panose="020B0604020202020204" pitchFamily="34" charset="0"/>
              </a:rPr>
              <a:t>Viprakasit</a:t>
            </a:r>
            <a:r>
              <a:rPr lang="en-GB" sz="1500" dirty="0">
                <a:latin typeface="Arial" panose="020B0604020202020204" pitchFamily="34" charset="0"/>
                <a:cs typeface="Arial" panose="020B0604020202020204" pitchFamily="34" charset="0"/>
              </a:rPr>
              <a:t>, V. (2021) </a:t>
            </a:r>
            <a:r>
              <a:rPr lang="en-GB" sz="1500" i="1" dirty="0">
                <a:latin typeface="Arial" panose="020B0604020202020204" pitchFamily="34" charset="0"/>
                <a:cs typeface="Arial" panose="020B0604020202020204" pitchFamily="34" charset="0"/>
              </a:rPr>
              <a:t>Guidelines for the Management of Transfusion Dependent Thalassaemia (TDT).</a:t>
            </a:r>
            <a:r>
              <a:rPr lang="en-GB" sz="1500" dirty="0">
                <a:latin typeface="Arial" panose="020B0604020202020204" pitchFamily="34" charset="0"/>
                <a:cs typeface="Arial" panose="020B0604020202020204" pitchFamily="34" charset="0"/>
              </a:rPr>
              <a:t> 4th </a:t>
            </a:r>
            <a:r>
              <a:rPr lang="en-GB" sz="1500" dirty="0" err="1">
                <a:latin typeface="Arial" panose="020B0604020202020204" pitchFamily="34" charset="0"/>
                <a:cs typeface="Arial" panose="020B0604020202020204" pitchFamily="34" charset="0"/>
              </a:rPr>
              <a:t>edn</a:t>
            </a:r>
            <a:r>
              <a:rPr lang="en-GB" sz="1500" dirty="0">
                <a:latin typeface="Arial" panose="020B0604020202020204" pitchFamily="34" charset="0"/>
                <a:cs typeface="Arial" panose="020B0604020202020204" pitchFamily="34" charset="0"/>
              </a:rPr>
              <a:t>. Nicosia: Thalassaemia International Federation.</a:t>
            </a:r>
          </a:p>
          <a:p>
            <a:r>
              <a:rPr lang="en-GB" sz="1500" dirty="0">
                <a:latin typeface="Arial" panose="020B0604020202020204" pitchFamily="34" charset="0"/>
                <a:cs typeface="Arial" panose="020B0604020202020204" pitchFamily="34" charset="0"/>
              </a:rPr>
              <a:t>NHS England (2024) </a:t>
            </a:r>
            <a:r>
              <a:rPr lang="en-GB" sz="1500" i="1" dirty="0">
                <a:latin typeface="Arial" panose="020B0604020202020204" pitchFamily="34" charset="0"/>
                <a:cs typeface="Arial" panose="020B0604020202020204" pitchFamily="34" charset="0"/>
              </a:rPr>
              <a:t>National Haemoglobinopathy Programme.</a:t>
            </a:r>
            <a:r>
              <a:rPr lang="en-GB" sz="1500" dirty="0">
                <a:latin typeface="Arial" panose="020B0604020202020204" pitchFamily="34" charset="0"/>
                <a:cs typeface="Arial" panose="020B0604020202020204" pitchFamily="34" charset="0"/>
              </a:rPr>
              <a:t> London: NHS England. Available at: </a:t>
            </a:r>
            <a:r>
              <a:rPr lang="en-GB" sz="1500" dirty="0">
                <a:latin typeface="Arial" panose="020B0604020202020204" pitchFamily="34" charset="0"/>
                <a:cs typeface="Arial" panose="020B0604020202020204" pitchFamily="34" charset="0"/>
                <a:hlinkClick r:id="rId2"/>
              </a:rPr>
              <a:t>https://www.england.nhs.uk</a:t>
            </a:r>
            <a:r>
              <a:rPr lang="en-GB" sz="1500" dirty="0">
                <a:latin typeface="Arial" panose="020B0604020202020204" pitchFamily="34" charset="0"/>
                <a:cs typeface="Arial" panose="020B0604020202020204" pitchFamily="34" charset="0"/>
              </a:rPr>
              <a:t> (Accessed: 13 July 2026).</a:t>
            </a:r>
          </a:p>
          <a:p>
            <a:r>
              <a:rPr lang="en-GB" sz="1500" dirty="0">
                <a:latin typeface="Arial" panose="020B0604020202020204" pitchFamily="34" charset="0"/>
                <a:cs typeface="Arial" panose="020B0604020202020204" pitchFamily="34" charset="0"/>
              </a:rPr>
              <a:t>Taher, A.T., Weatherall, D.J. and Cappellini, M.D. (2021) ‘Thalassaemia’, </a:t>
            </a:r>
            <a:r>
              <a:rPr lang="en-GB" sz="1500" i="1" dirty="0">
                <a:latin typeface="Arial" panose="020B0604020202020204" pitchFamily="34" charset="0"/>
                <a:cs typeface="Arial" panose="020B0604020202020204" pitchFamily="34" charset="0"/>
              </a:rPr>
              <a:t>The Lancet</a:t>
            </a:r>
            <a:r>
              <a:rPr lang="en-GB" sz="1500" dirty="0">
                <a:latin typeface="Arial" panose="020B0604020202020204" pitchFamily="34" charset="0"/>
                <a:cs typeface="Arial" panose="020B0604020202020204" pitchFamily="34" charset="0"/>
              </a:rPr>
              <a:t>, 397(10291), pp. 373–383.</a:t>
            </a:r>
          </a:p>
          <a:p>
            <a:r>
              <a:rPr lang="en-GB" sz="1500" dirty="0">
                <a:latin typeface="Arial" panose="020B0604020202020204" pitchFamily="34" charset="0"/>
                <a:cs typeface="Arial" panose="020B0604020202020204" pitchFamily="34" charset="0"/>
              </a:rPr>
              <a:t>World Health Organization (WHO) (2023) </a:t>
            </a:r>
            <a:r>
              <a:rPr lang="en-GB" sz="1500" i="1" dirty="0">
                <a:latin typeface="Arial" panose="020B0604020202020204" pitchFamily="34" charset="0"/>
                <a:cs typeface="Arial" panose="020B0604020202020204" pitchFamily="34" charset="0"/>
              </a:rPr>
              <a:t>Management of Haemoglobin Disorders: Thalassaemia and Other Haemoglobinopathies.</a:t>
            </a:r>
            <a:r>
              <a:rPr lang="en-GB" sz="1500" dirty="0">
                <a:latin typeface="Arial" panose="020B0604020202020204" pitchFamily="34" charset="0"/>
                <a:cs typeface="Arial" panose="020B0604020202020204" pitchFamily="34" charset="0"/>
              </a:rPr>
              <a:t> Geneva: World Health Organization. Available at: </a:t>
            </a:r>
            <a:r>
              <a:rPr lang="en-GB" sz="1500" dirty="0">
                <a:latin typeface="Arial" panose="020B0604020202020204" pitchFamily="34" charset="0"/>
                <a:cs typeface="Arial" panose="020B0604020202020204" pitchFamily="34" charset="0"/>
                <a:hlinkClick r:id="rId3"/>
              </a:rPr>
              <a:t>https://www.who.int</a:t>
            </a:r>
            <a:r>
              <a:rPr lang="en-GB" sz="1500" dirty="0">
                <a:latin typeface="Arial" panose="020B0604020202020204" pitchFamily="34" charset="0"/>
                <a:cs typeface="Arial" panose="020B0604020202020204" pitchFamily="34" charset="0"/>
              </a:rPr>
              <a:t> (Accessed: 13 July 2026).</a:t>
            </a:r>
            <a:endParaRPr lang="en-GB" sz="1600" dirty="0"/>
          </a:p>
          <a:p>
            <a:r>
              <a:rPr lang="en-GB" sz="1600" dirty="0"/>
              <a:t>Cappellini, M.D., Porter, J.B., Taher, A.T. and </a:t>
            </a:r>
            <a:r>
              <a:rPr lang="en-GB" sz="1600" dirty="0" err="1"/>
              <a:t>Viprakasit</a:t>
            </a:r>
            <a:r>
              <a:rPr lang="en-GB" sz="1600" dirty="0"/>
              <a:t>, V. (2021) </a:t>
            </a:r>
            <a:r>
              <a:rPr lang="en-GB" sz="1600" i="1" dirty="0"/>
              <a:t>Guidelines for the Management of Transfusion Dependent Thalassaemia (TDT).</a:t>
            </a:r>
            <a:r>
              <a:rPr lang="en-GB" sz="1600" dirty="0"/>
              <a:t> 4th </a:t>
            </a:r>
            <a:r>
              <a:rPr lang="en-GB" sz="1600" dirty="0" err="1"/>
              <a:t>edn</a:t>
            </a:r>
            <a:r>
              <a:rPr lang="en-GB" sz="1600" dirty="0"/>
              <a:t>. Nicosia: Thalassaemia International Federation. </a:t>
            </a:r>
          </a:p>
          <a:p>
            <a:r>
              <a:rPr lang="en-GB" sz="1600" dirty="0"/>
              <a:t>MedlinePlus Genetics (2023) </a:t>
            </a:r>
            <a:r>
              <a:rPr lang="en-GB" sz="1600" i="1" dirty="0"/>
              <a:t>Thalassemia.</a:t>
            </a:r>
            <a:r>
              <a:rPr lang="en-GB" sz="1600" dirty="0"/>
              <a:t> Available at: https://medlineplus.gov/genetics/condition/thalassemia/ (Accessed: 13 July 2026). </a:t>
            </a:r>
          </a:p>
          <a:p>
            <a:r>
              <a:rPr lang="en-GB" sz="1600" dirty="0"/>
              <a:t>NHS (2024) </a:t>
            </a:r>
            <a:r>
              <a:rPr lang="en-GB" sz="1600" i="1" dirty="0"/>
              <a:t>Thalassaemia.</a:t>
            </a:r>
            <a:r>
              <a:rPr lang="en-GB" sz="1600" dirty="0"/>
              <a:t> Available at: </a:t>
            </a:r>
            <a:r>
              <a:rPr lang="en-GB" sz="1600" dirty="0">
                <a:hlinkClick r:id="rId4"/>
              </a:rPr>
              <a:t>https://www.nhs.uk/conditions/thalassaemia/</a:t>
            </a:r>
            <a:r>
              <a:rPr lang="en-GB" sz="1600" dirty="0"/>
              <a:t> (Accessed: 13 July 2026). </a:t>
            </a:r>
          </a:p>
          <a:p>
            <a:r>
              <a:rPr lang="en-GB" sz="1600" dirty="0"/>
              <a:t>Taher, A.T., Weatherall, D.J. and Cappellini, M.D. (2021) ‘Thalassaemia’, </a:t>
            </a:r>
            <a:r>
              <a:rPr lang="en-GB" sz="1600" i="1" dirty="0"/>
              <a:t>The Lancet</a:t>
            </a:r>
            <a:r>
              <a:rPr lang="en-GB" sz="1600" dirty="0"/>
              <a:t>, 397(10291), pp. 373–383. </a:t>
            </a:r>
          </a:p>
          <a:p>
            <a:r>
              <a:rPr lang="en-GB" sz="1600" dirty="0"/>
              <a:t>World Health Organization (WHO) (2023) </a:t>
            </a:r>
            <a:r>
              <a:rPr lang="en-GB" sz="1600" i="1" dirty="0"/>
              <a:t>Management of Haemoglobin Disorders: Thalassaemia and Other Haemoglobinopathies.</a:t>
            </a:r>
            <a:r>
              <a:rPr lang="en-GB" sz="1600" dirty="0"/>
              <a:t> Geneva: World Health Organization.</a:t>
            </a:r>
          </a:p>
          <a:p>
            <a:endParaRPr lang="en-GB" sz="1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11378695"/>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9.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752C16-7154-175C-6267-9B75F77DAD3B}"/>
              </a:ext>
            </a:extLst>
          </p:cNvPr>
          <p:cNvSpPr>
            <a:spLocks noGrp="1"/>
          </p:cNvSpPr>
          <p:nvPr>
            <p:ph idx="1"/>
          </p:nvPr>
        </p:nvSpPr>
        <p:spPr>
          <a:xfrm>
            <a:off x="838200" y="233265"/>
            <a:ext cx="10515600" cy="5943698"/>
          </a:xfrm>
        </p:spPr>
        <p:txBody>
          <a:bodyPr>
            <a:normAutofit lnSpcReduction="10%"/>
          </a:bodyPr>
          <a:lstStyle/>
          <a:p>
            <a:r>
              <a:rPr lang="en-GB" sz="1400" dirty="0">
                <a:latin typeface="Arial" panose="020B0604020202020204" pitchFamily="34" charset="0"/>
                <a:cs typeface="Arial" panose="020B0604020202020204" pitchFamily="34" charset="0"/>
              </a:rPr>
              <a:t>World Health Organization (WHO) (2023) </a:t>
            </a:r>
            <a:r>
              <a:rPr lang="en-GB" sz="1400" i="1" dirty="0">
                <a:latin typeface="Arial" panose="020B0604020202020204" pitchFamily="34" charset="0"/>
                <a:cs typeface="Arial" panose="020B0604020202020204" pitchFamily="34" charset="0"/>
              </a:rPr>
              <a:t>Management of Haemoglobin Disorders: Thalassaemia and Other Haemoglobinopathies</a:t>
            </a:r>
            <a:r>
              <a:rPr lang="en-GB" sz="1400" dirty="0">
                <a:latin typeface="Arial" panose="020B0604020202020204" pitchFamily="34" charset="0"/>
                <a:cs typeface="Arial" panose="020B0604020202020204" pitchFamily="34" charset="0"/>
              </a:rPr>
              <a:t>. Geneva: WHO. </a:t>
            </a:r>
          </a:p>
          <a:p>
            <a:r>
              <a:rPr lang="en-GB" sz="1400" dirty="0">
                <a:latin typeface="Arial" panose="020B0604020202020204" pitchFamily="34" charset="0"/>
                <a:cs typeface="Arial" panose="020B0604020202020204" pitchFamily="34" charset="0"/>
              </a:rPr>
              <a:t>UK National Screening Committee (2024) </a:t>
            </a:r>
            <a:r>
              <a:rPr lang="en-GB" sz="1400" i="1" dirty="0">
                <a:latin typeface="Arial" panose="020B0604020202020204" pitchFamily="34" charset="0"/>
                <a:cs typeface="Arial" panose="020B0604020202020204" pitchFamily="34" charset="0"/>
              </a:rPr>
              <a:t>NHS Sickle Cell and Thalassaemia Screening Programme</a:t>
            </a:r>
            <a:r>
              <a:rPr lang="en-GB" sz="1400" dirty="0">
                <a:latin typeface="Arial" panose="020B0604020202020204" pitchFamily="34" charset="0"/>
                <a:cs typeface="Arial" panose="020B0604020202020204" pitchFamily="34" charset="0"/>
              </a:rPr>
              <a:t>. London: UK NSC. </a:t>
            </a:r>
          </a:p>
          <a:p>
            <a:r>
              <a:rPr lang="en-GB" sz="1400" dirty="0">
                <a:latin typeface="Arial" panose="020B0604020202020204" pitchFamily="34" charset="0"/>
                <a:cs typeface="Arial" panose="020B0604020202020204" pitchFamily="34" charset="0"/>
              </a:rPr>
              <a:t>NHS England (2024) </a:t>
            </a:r>
            <a:r>
              <a:rPr lang="en-GB" sz="1400" i="1" dirty="0">
                <a:latin typeface="Arial" panose="020B0604020202020204" pitchFamily="34" charset="0"/>
                <a:cs typeface="Arial" panose="020B0604020202020204" pitchFamily="34" charset="0"/>
              </a:rPr>
              <a:t>National Haemoglobinopathy Programme</a:t>
            </a:r>
            <a:r>
              <a:rPr lang="en-GB" sz="1400" dirty="0">
                <a:latin typeface="Arial" panose="020B0604020202020204" pitchFamily="34" charset="0"/>
                <a:cs typeface="Arial" panose="020B0604020202020204" pitchFamily="34" charset="0"/>
              </a:rPr>
              <a:t>. London: NHS England. </a:t>
            </a:r>
          </a:p>
          <a:p>
            <a:r>
              <a:rPr lang="en-GB" sz="1400" dirty="0"/>
              <a:t>National Institute for Health and Care Excellence (NICE) (2024) </a:t>
            </a:r>
            <a:r>
              <a:rPr lang="en-GB" sz="1400" i="1" dirty="0"/>
              <a:t>Haemoglobinopathies: Diagnosis and Management.</a:t>
            </a:r>
            <a:r>
              <a:rPr lang="en-GB" sz="1400" dirty="0"/>
              <a:t> London: NICE.</a:t>
            </a:r>
          </a:p>
          <a:p>
            <a:r>
              <a:rPr lang="en-GB" sz="1400" dirty="0"/>
              <a:t>NHS England (2024) </a:t>
            </a:r>
            <a:r>
              <a:rPr lang="en-GB" sz="1400" i="1" dirty="0"/>
              <a:t>National Haemoglobinopathy Programme.</a:t>
            </a:r>
            <a:r>
              <a:rPr lang="en-GB" sz="1400" dirty="0"/>
              <a:t> London: NHS England.</a:t>
            </a:r>
          </a:p>
          <a:p>
            <a:r>
              <a:rPr lang="en-GB" sz="1400" dirty="0"/>
              <a:t>UK National Screening Committee (2024) </a:t>
            </a:r>
            <a:r>
              <a:rPr lang="en-GB" sz="1400" i="1" dirty="0"/>
              <a:t>NHS Sickle Cell and Thalassaemia Screening Programme.</a:t>
            </a:r>
            <a:r>
              <a:rPr lang="en-GB" sz="1400" dirty="0"/>
              <a:t> London: UK National Screening Committee.</a:t>
            </a:r>
          </a:p>
          <a:p>
            <a:r>
              <a:rPr lang="en-GB" sz="1400" dirty="0"/>
              <a:t>Cappellini, M.D., Porter, J.B., Taher, A.T. and </a:t>
            </a:r>
            <a:r>
              <a:rPr lang="en-GB" sz="1400" dirty="0" err="1"/>
              <a:t>Viprakasit</a:t>
            </a:r>
            <a:r>
              <a:rPr lang="en-GB" sz="1400" dirty="0"/>
              <a:t>, V. (2021) </a:t>
            </a:r>
            <a:r>
              <a:rPr lang="en-GB" sz="1400" i="1" dirty="0"/>
              <a:t>Guidelines for the Management of Transfusion Dependent Thalassaemia (TDT).</a:t>
            </a:r>
            <a:r>
              <a:rPr lang="en-GB" sz="1400" dirty="0"/>
              <a:t> 4th </a:t>
            </a:r>
            <a:r>
              <a:rPr lang="en-GB" sz="1400" dirty="0" err="1"/>
              <a:t>edn</a:t>
            </a:r>
            <a:r>
              <a:rPr lang="en-GB" sz="1400" dirty="0"/>
              <a:t>. Nicosia: Thalassaemia International Federation.</a:t>
            </a:r>
          </a:p>
          <a:p>
            <a:r>
              <a:rPr lang="en-GB" sz="1400" dirty="0"/>
              <a:t>National Institute for Health and Care Excellence (NICE) (2024) </a:t>
            </a:r>
            <a:r>
              <a:rPr lang="en-GB" sz="1400" i="1" dirty="0"/>
              <a:t>Haemoglobinopathies: Diagnosis and Management.</a:t>
            </a:r>
            <a:r>
              <a:rPr lang="en-GB" sz="1400" dirty="0"/>
              <a:t> London: NICE. Available at: </a:t>
            </a:r>
            <a:r>
              <a:rPr lang="en-GB" sz="1400" dirty="0">
                <a:hlinkClick r:id="rId2"/>
              </a:rPr>
              <a:t>https://www.nice.org.uk</a:t>
            </a:r>
            <a:r>
              <a:rPr lang="en-GB" sz="1400" dirty="0"/>
              <a:t> (Accessed: 13 July 2026).</a:t>
            </a:r>
          </a:p>
          <a:p>
            <a:r>
              <a:rPr lang="en-GB" sz="1400" dirty="0"/>
              <a:t>Taher, A.T., Weatherall, D.J. and Cappellini, M.D. (2021) ‘Thalassaemia’, </a:t>
            </a:r>
            <a:r>
              <a:rPr lang="en-GB" sz="1400" i="1" dirty="0"/>
              <a:t>The Lancet</a:t>
            </a:r>
            <a:r>
              <a:rPr lang="en-GB" sz="1400" dirty="0"/>
              <a:t>, 397(10291), pp. 373–383.</a:t>
            </a:r>
          </a:p>
          <a:p>
            <a:r>
              <a:rPr lang="en-GB" sz="1400" dirty="0"/>
              <a:t>World Health Organization (WHO) (2023) </a:t>
            </a:r>
            <a:r>
              <a:rPr lang="en-GB" sz="1400" i="1" dirty="0"/>
              <a:t>Management of Haemoglobin Disorders: Thalassaemia and Other Haemoglobinopathies.</a:t>
            </a:r>
            <a:r>
              <a:rPr lang="en-GB" sz="1400" dirty="0"/>
              <a:t> Geneva: World Health Organization.</a:t>
            </a:r>
          </a:p>
          <a:p>
            <a:r>
              <a:rPr lang="en-GB" sz="1400" dirty="0"/>
              <a:t>Cappellini, M.D., Porter, J.B., Taher, A.T. and </a:t>
            </a:r>
            <a:r>
              <a:rPr lang="en-GB" sz="1400" dirty="0" err="1"/>
              <a:t>Viprakasit</a:t>
            </a:r>
            <a:r>
              <a:rPr lang="en-GB" sz="1400" dirty="0"/>
              <a:t>, V. (2021) </a:t>
            </a:r>
            <a:r>
              <a:rPr lang="en-GB" sz="1400" i="1" dirty="0"/>
              <a:t>Guidelines for the Management of Transfusion Dependent Thalassaemia (TDT).</a:t>
            </a:r>
            <a:r>
              <a:rPr lang="en-GB" sz="1400" dirty="0"/>
              <a:t> 4th </a:t>
            </a:r>
            <a:r>
              <a:rPr lang="en-GB" sz="1400" dirty="0" err="1"/>
              <a:t>edn</a:t>
            </a:r>
            <a:r>
              <a:rPr lang="en-GB" sz="1400" dirty="0"/>
              <a:t>. Nicosia: Thalassaemia International Federation. </a:t>
            </a:r>
          </a:p>
          <a:p>
            <a:r>
              <a:rPr lang="en-GB" sz="1400" dirty="0"/>
              <a:t>National Institute for Health and Care Excellence (NICE) (2024) </a:t>
            </a:r>
            <a:r>
              <a:rPr lang="en-GB" sz="1400" i="1" dirty="0"/>
              <a:t>Haemoglobinopathies: Diagnosis and Management.</a:t>
            </a:r>
            <a:r>
              <a:rPr lang="en-GB" sz="1400" dirty="0"/>
              <a:t> London: NICE. Available at: </a:t>
            </a:r>
            <a:r>
              <a:rPr lang="en-GB" sz="1400" dirty="0">
                <a:hlinkClick r:id="rId2"/>
              </a:rPr>
              <a:t>https://www.nice.org.uk</a:t>
            </a:r>
            <a:r>
              <a:rPr lang="en-GB" sz="1400" dirty="0"/>
              <a:t> (Accessed: 13 July 2026). </a:t>
            </a:r>
          </a:p>
          <a:p>
            <a:r>
              <a:rPr lang="en-GB" sz="1400" dirty="0"/>
              <a:t>National Institute for Health and Care Research (NIHR) (2023) </a:t>
            </a:r>
            <a:r>
              <a:rPr lang="en-GB" sz="1400" i="1" dirty="0"/>
              <a:t>Advances in Gene Therapy for Inherited Blood Disorders.</a:t>
            </a:r>
            <a:r>
              <a:rPr lang="en-GB" sz="1400" dirty="0"/>
              <a:t> London: NIHR. </a:t>
            </a:r>
          </a:p>
          <a:p>
            <a:r>
              <a:rPr lang="en-GB" sz="1400" dirty="0"/>
              <a:t>Taher, A.T., Weatherall, D.J. and Cappellini, M.D. (2021) ‘Thalassaemia’, </a:t>
            </a:r>
            <a:r>
              <a:rPr lang="en-GB" sz="1400" i="1" dirty="0"/>
              <a:t>The Lancet</a:t>
            </a:r>
            <a:r>
              <a:rPr lang="en-GB" sz="1400" dirty="0"/>
              <a:t>, 397(10291), pp. 373–383. </a:t>
            </a:r>
          </a:p>
          <a:p>
            <a:endParaRPr lang="en-GB" sz="1400" dirty="0"/>
          </a:p>
          <a:p>
            <a:endParaRPr lang="en-GB" sz="1400" dirty="0"/>
          </a:p>
          <a:p>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87890398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20.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B36FE7-71A0-84F4-3621-A8310DF177BD}"/>
              </a:ext>
            </a:extLst>
          </p:cNvPr>
          <p:cNvSpPr>
            <a:spLocks noGrp="1"/>
          </p:cNvSpPr>
          <p:nvPr>
            <p:ph idx="1"/>
          </p:nvPr>
        </p:nvSpPr>
        <p:spPr>
          <a:xfrm>
            <a:off x="838200" y="193040"/>
            <a:ext cx="10515600" cy="5983923"/>
          </a:xfrm>
        </p:spPr>
        <p:txBody>
          <a:bodyPr>
            <a:normAutofit fontScale="62.5%" lnSpcReduction="20%"/>
          </a:bodyPr>
          <a:lstStyle/>
          <a:p>
            <a:pPr marL="0" indent="0">
              <a:buNone/>
            </a:pPr>
            <a:endParaRPr lang="en-GB" dirty="0"/>
          </a:p>
          <a:p>
            <a:r>
              <a:rPr lang="en-GB" dirty="0"/>
              <a:t>Cappellini, M.D., Porter, J.B., Taher, A.T. and </a:t>
            </a:r>
            <a:r>
              <a:rPr lang="en-GB" dirty="0" err="1"/>
              <a:t>Viprakasit</a:t>
            </a:r>
            <a:r>
              <a:rPr lang="en-GB" dirty="0"/>
              <a:t>, V. (2021) </a:t>
            </a:r>
            <a:r>
              <a:rPr lang="en-GB" i="1" dirty="0"/>
              <a:t>Guidelines for the Management of Transfusion Dependent Thalassaemia (TDT).</a:t>
            </a:r>
            <a:r>
              <a:rPr lang="en-GB" dirty="0"/>
              <a:t> 4th </a:t>
            </a:r>
            <a:r>
              <a:rPr lang="en-GB" dirty="0" err="1"/>
              <a:t>edn</a:t>
            </a:r>
            <a:r>
              <a:rPr lang="en-GB" dirty="0"/>
              <a:t>. Nicosia: Thalassaemia International Federation.</a:t>
            </a:r>
          </a:p>
          <a:p>
            <a:r>
              <a:rPr lang="en-GB" dirty="0"/>
              <a:t>NHS England (2024) </a:t>
            </a:r>
            <a:r>
              <a:rPr lang="en-GB" i="1" dirty="0"/>
              <a:t>National Haemoglobinopathy Programme.</a:t>
            </a:r>
            <a:r>
              <a:rPr lang="en-GB" dirty="0"/>
              <a:t> London: NHS England.</a:t>
            </a:r>
          </a:p>
          <a:p>
            <a:r>
              <a:rPr lang="en-GB" dirty="0"/>
              <a:t>Taher, A.T., Weatherall, D.J. and Cappellini, M.D. (2021) ‘Thalassaemia’, </a:t>
            </a:r>
            <a:r>
              <a:rPr lang="en-GB" i="1" dirty="0"/>
              <a:t>The Lancet</a:t>
            </a:r>
            <a:r>
              <a:rPr lang="en-GB" dirty="0"/>
              <a:t>, 397(10291), pp. 373–383.</a:t>
            </a:r>
          </a:p>
          <a:p>
            <a:r>
              <a:rPr lang="en-GB" dirty="0" err="1"/>
              <a:t>ational</a:t>
            </a:r>
            <a:r>
              <a:rPr lang="en-GB" dirty="0"/>
              <a:t> Institute for Health and Care Excellence (NICE) (2024) </a:t>
            </a:r>
            <a:r>
              <a:rPr lang="en-GB" i="1" dirty="0"/>
              <a:t>Haemoglobinopathies: Diagnosis and Management.</a:t>
            </a:r>
            <a:r>
              <a:rPr lang="en-GB" dirty="0"/>
              <a:t> London: NICE.</a:t>
            </a:r>
          </a:p>
          <a:p>
            <a:r>
              <a:rPr lang="en-GB" dirty="0"/>
              <a:t>Taher, A.T., Weatherall, D.J. and Cappellini, M.D. (2021) ‘Thalassaemia’, </a:t>
            </a:r>
            <a:r>
              <a:rPr lang="en-GB" i="1" dirty="0"/>
              <a:t>The Lancet</a:t>
            </a:r>
            <a:r>
              <a:rPr lang="en-GB" dirty="0"/>
              <a:t>, 397(10291), pp. 373–383.</a:t>
            </a:r>
          </a:p>
          <a:p>
            <a:r>
              <a:rPr lang="en-GB" dirty="0"/>
              <a:t>World Health Organization (WHO) (2023) </a:t>
            </a:r>
            <a:r>
              <a:rPr lang="en-GB" i="1" dirty="0"/>
              <a:t>Management of Haemoglobin Disorders: Thalassaemia and Other Haemoglobinopathies.</a:t>
            </a:r>
            <a:r>
              <a:rPr lang="en-GB" dirty="0"/>
              <a:t> Geneva: World Health Organization.</a:t>
            </a:r>
          </a:p>
          <a:p>
            <a:r>
              <a:rPr lang="en-GB" dirty="0">
                <a:latin typeface="Arial" panose="020B0604020202020204" pitchFamily="34" charset="0"/>
                <a:cs typeface="Arial" panose="020B0604020202020204" pitchFamily="34" charset="0"/>
              </a:rPr>
              <a:t>NHS England (2024) </a:t>
            </a:r>
            <a:r>
              <a:rPr lang="en-GB" i="1" dirty="0">
                <a:latin typeface="Arial" panose="020B0604020202020204" pitchFamily="34" charset="0"/>
                <a:cs typeface="Arial" panose="020B0604020202020204" pitchFamily="34" charset="0"/>
              </a:rPr>
              <a:t>Universal Personalised Care: Implementing the Comprehensive Model.</a:t>
            </a:r>
            <a:r>
              <a:rPr lang="en-GB" dirty="0">
                <a:latin typeface="Arial" panose="020B0604020202020204" pitchFamily="34" charset="0"/>
                <a:cs typeface="Arial" panose="020B0604020202020204" pitchFamily="34" charset="0"/>
              </a:rPr>
              <a:t> London: NHS England. Available at: </a:t>
            </a:r>
            <a:r>
              <a:rPr lang="en-GB" dirty="0">
                <a:latin typeface="Arial" panose="020B0604020202020204" pitchFamily="34" charset="0"/>
                <a:cs typeface="Arial" panose="020B0604020202020204" pitchFamily="34" charset="0"/>
                <a:hlinkClick r:id="rId2"/>
              </a:rPr>
              <a:t>https://www.england.nhs.uk/personalisedcare/</a:t>
            </a:r>
            <a:r>
              <a:rPr lang="en-GB" dirty="0">
                <a:latin typeface="Arial" panose="020B0604020202020204" pitchFamily="34" charset="0"/>
                <a:cs typeface="Arial" panose="020B0604020202020204" pitchFamily="34" charset="0"/>
              </a:rPr>
              <a:t> (Accessed: 13 July 2026).</a:t>
            </a:r>
          </a:p>
          <a:p>
            <a:r>
              <a:rPr lang="en-GB" dirty="0">
                <a:latin typeface="Arial" panose="020B0604020202020204" pitchFamily="34" charset="0"/>
                <a:cs typeface="Arial" panose="020B0604020202020204" pitchFamily="34" charset="0"/>
              </a:rPr>
              <a:t>Taher, A.T., Weatherall, D.J. and Cappellini, M.D. (2021) ‘Thalassaemia’, </a:t>
            </a:r>
            <a:r>
              <a:rPr lang="en-GB" i="1" dirty="0">
                <a:latin typeface="Arial" panose="020B0604020202020204" pitchFamily="34" charset="0"/>
                <a:cs typeface="Arial" panose="020B0604020202020204" pitchFamily="34" charset="0"/>
              </a:rPr>
              <a:t>The Lancet</a:t>
            </a:r>
            <a:r>
              <a:rPr lang="en-GB" dirty="0">
                <a:latin typeface="Arial" panose="020B0604020202020204" pitchFamily="34" charset="0"/>
                <a:cs typeface="Arial" panose="020B0604020202020204" pitchFamily="34" charset="0"/>
              </a:rPr>
              <a:t>, 397(10291), pp. 373–383.</a:t>
            </a:r>
          </a:p>
          <a:p>
            <a:r>
              <a:rPr lang="en-GB" dirty="0">
                <a:latin typeface="Arial" panose="020B0604020202020204" pitchFamily="34" charset="0"/>
                <a:cs typeface="Arial" panose="020B0604020202020204" pitchFamily="34" charset="0"/>
              </a:rPr>
              <a:t>UK National Screening Committee (2024) </a:t>
            </a:r>
            <a:r>
              <a:rPr lang="en-GB" i="1" dirty="0">
                <a:latin typeface="Arial" panose="020B0604020202020204" pitchFamily="34" charset="0"/>
                <a:cs typeface="Arial" panose="020B0604020202020204" pitchFamily="34" charset="0"/>
              </a:rPr>
              <a:t>NHS Sickle Cell and Thalassaemia Screening Programme.</a:t>
            </a:r>
            <a:r>
              <a:rPr lang="en-GB" dirty="0">
                <a:latin typeface="Arial" panose="020B0604020202020204" pitchFamily="34" charset="0"/>
                <a:cs typeface="Arial" panose="020B0604020202020204" pitchFamily="34" charset="0"/>
              </a:rPr>
              <a:t> London: UK National Screening Committee. Available at: </a:t>
            </a:r>
            <a:r>
              <a:rPr lang="en-GB" dirty="0">
                <a:latin typeface="Arial" panose="020B0604020202020204" pitchFamily="34" charset="0"/>
                <a:cs typeface="Arial" panose="020B0604020202020204" pitchFamily="34" charset="0"/>
                <a:hlinkClick r:id="rId3"/>
              </a:rPr>
              <a:t>https://www.gov.uk</a:t>
            </a:r>
            <a:r>
              <a:rPr lang="en-GB" dirty="0">
                <a:latin typeface="Arial" panose="020B0604020202020204" pitchFamily="34" charset="0"/>
                <a:cs typeface="Arial" panose="020B0604020202020204" pitchFamily="34" charset="0"/>
              </a:rPr>
              <a:t> (Accessed: 13 July 2026).</a:t>
            </a:r>
          </a:p>
          <a:p>
            <a:r>
              <a:rPr lang="en-GB" dirty="0">
                <a:latin typeface="Arial" panose="020B0604020202020204" pitchFamily="34" charset="0"/>
                <a:cs typeface="Arial" panose="020B0604020202020204" pitchFamily="34" charset="0"/>
              </a:rPr>
              <a:t>World Health Organization (WHO) (2023) </a:t>
            </a:r>
            <a:r>
              <a:rPr lang="en-GB" i="1" dirty="0">
                <a:latin typeface="Arial" panose="020B0604020202020204" pitchFamily="34" charset="0"/>
                <a:cs typeface="Arial" panose="020B0604020202020204" pitchFamily="34" charset="0"/>
              </a:rPr>
              <a:t>Management of Haemoglobin Disorders: Thalassaemia and Other Haemoglobinopathies.</a:t>
            </a:r>
            <a:r>
              <a:rPr lang="en-GB" dirty="0">
                <a:latin typeface="Arial" panose="020B0604020202020204" pitchFamily="34" charset="0"/>
                <a:cs typeface="Arial" panose="020B0604020202020204" pitchFamily="34" charset="0"/>
              </a:rPr>
              <a:t> Geneva: World Health Organization</a:t>
            </a:r>
            <a:r>
              <a:rPr lang="en-GB" sz="3600"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66474224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1.xml><?xml version="1.0" encoding="utf-8"?>
<p:sld xmlns:a="http://purl.oclc.org/ooxml/drawingml/main" xmlns:r="http://purl.oclc.org/ooxml/officeDocument/relationships" xmlns:p="http://purl.oclc.org/ooxml/presentationml/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5982289-5E75-3E6D-7A68-C4CF7D7B75BB}"/>
              </a:ext>
            </a:extLst>
          </p:cNvPr>
          <p:cNvSpPr>
            <a:spLocks noGrp="1"/>
          </p:cNvSpPr>
          <p:nvPr>
            <p:ph idx="1"/>
          </p:nvPr>
        </p:nvSpPr>
        <p:spPr>
          <a:xfrm>
            <a:off x="838200" y="101600"/>
            <a:ext cx="10515600" cy="6075363"/>
          </a:xfrm>
        </p:spPr>
        <p:txBody>
          <a:bodyPr>
            <a:normAutofit fontScale="92.5%" lnSpcReduction="20%"/>
          </a:bodyPr>
          <a:lstStyle/>
          <a:p>
            <a:r>
              <a:rPr lang="en-GB" sz="1600" dirty="0"/>
              <a:t>World Health Organization (WHO) (2023) </a:t>
            </a:r>
            <a:r>
              <a:rPr lang="en-GB" sz="1600" i="1" dirty="0"/>
              <a:t>Management of Haemoglobin Disorders: Thalassaemia and Other Haemoglobinopathies.</a:t>
            </a:r>
            <a:r>
              <a:rPr lang="en-GB" sz="1600" dirty="0"/>
              <a:t> Geneva: World Health Organization.</a:t>
            </a:r>
          </a:p>
          <a:p>
            <a:r>
              <a:rPr lang="en-GB" sz="1600" dirty="0"/>
              <a:t>Coulter, A., Roberts, S. and Dixon, A. (2015) </a:t>
            </a:r>
            <a:r>
              <a:rPr lang="en-GB" sz="1600" i="1" dirty="0"/>
              <a:t>Delivering Better Services for People with Long-Term Conditions: Building the House of Care.</a:t>
            </a:r>
            <a:r>
              <a:rPr lang="en-GB" sz="1600" dirty="0"/>
              <a:t> London: The King's Fund.</a:t>
            </a:r>
          </a:p>
          <a:p>
            <a:r>
              <a:rPr lang="en-GB" sz="1600" dirty="0"/>
              <a:t>National Institute for Health and Care Excellence (NICE) (2024) </a:t>
            </a:r>
            <a:r>
              <a:rPr lang="en-GB" sz="1600" i="1" dirty="0"/>
              <a:t>Haemoglobinopathies: Diagnosis and Management.</a:t>
            </a:r>
            <a:r>
              <a:rPr lang="en-GB" sz="1600" dirty="0"/>
              <a:t> London: NICE. Available at: </a:t>
            </a:r>
            <a:r>
              <a:rPr lang="en-GB" sz="1600" dirty="0">
                <a:hlinkClick r:id="rId2"/>
              </a:rPr>
              <a:t>https://www.nice.org.uk</a:t>
            </a:r>
            <a:r>
              <a:rPr lang="en-GB" sz="1600" dirty="0"/>
              <a:t> (Accessed: 13 July 2026).</a:t>
            </a:r>
          </a:p>
          <a:p>
            <a:r>
              <a:rPr lang="en-GB" sz="1600" dirty="0"/>
              <a:t>NHS England (2024) </a:t>
            </a:r>
            <a:r>
              <a:rPr lang="en-GB" sz="1600" i="1" dirty="0"/>
              <a:t>Universal Personalised Care: Implementing the Comprehensive Model.</a:t>
            </a:r>
            <a:r>
              <a:rPr lang="en-GB" sz="1600" dirty="0"/>
              <a:t> London: NHS England. Available at: </a:t>
            </a:r>
            <a:r>
              <a:rPr lang="en-GB" sz="1600" dirty="0">
                <a:hlinkClick r:id="rId3"/>
              </a:rPr>
              <a:t>https://www.england.nhs.uk</a:t>
            </a:r>
            <a:r>
              <a:rPr lang="en-GB" sz="1600" dirty="0"/>
              <a:t> (Accessed: 13 July 2026)</a:t>
            </a:r>
          </a:p>
          <a:p>
            <a:r>
              <a:rPr lang="en-GB" sz="1600" dirty="0"/>
              <a:t>Coulter, A., Roberts, S. and Dixon, A. (2015) </a:t>
            </a:r>
            <a:r>
              <a:rPr lang="en-GB" sz="1600" i="1" dirty="0"/>
              <a:t>Delivering Better Services for People with Long-Term Conditions: Building the House of Care.</a:t>
            </a:r>
            <a:r>
              <a:rPr lang="en-GB" sz="1600" dirty="0"/>
              <a:t> London: The King's Fund.</a:t>
            </a:r>
          </a:p>
          <a:p>
            <a:r>
              <a:rPr lang="en-GB" sz="1600" dirty="0"/>
              <a:t>National Institute for Health and Care Excellence (NICE) (2024) </a:t>
            </a:r>
            <a:r>
              <a:rPr lang="en-GB" sz="1600" i="1" dirty="0"/>
              <a:t>Haemoglobinopathies: Diagnosis and Management.</a:t>
            </a:r>
            <a:r>
              <a:rPr lang="en-GB" sz="1600" dirty="0"/>
              <a:t> London: NICE. Available at: </a:t>
            </a:r>
            <a:r>
              <a:rPr lang="en-GB" sz="1600" dirty="0">
                <a:hlinkClick r:id="rId2"/>
              </a:rPr>
              <a:t>https://www.nice.org.uk</a:t>
            </a:r>
            <a:r>
              <a:rPr lang="en-GB" sz="1600" dirty="0"/>
              <a:t> (Accessed: 13 July 2026).</a:t>
            </a:r>
          </a:p>
          <a:p>
            <a:r>
              <a:rPr lang="en-GB" sz="1600" dirty="0"/>
              <a:t>NHS England (2024) </a:t>
            </a:r>
            <a:r>
              <a:rPr lang="en-GB" sz="1600" i="1" dirty="0"/>
              <a:t>Universal Personalised Care: Implementing the Comprehensive Model.</a:t>
            </a:r>
            <a:r>
              <a:rPr lang="en-GB" sz="1600" dirty="0"/>
              <a:t> London: NHS England. Available at: </a:t>
            </a:r>
            <a:r>
              <a:rPr lang="en-GB" sz="1600" dirty="0">
                <a:hlinkClick r:id="rId3"/>
              </a:rPr>
              <a:t>https://www.england.nhs.uk</a:t>
            </a:r>
            <a:r>
              <a:rPr lang="en-GB" sz="1600" dirty="0"/>
              <a:t> (Accessed: 13 July 2026).</a:t>
            </a:r>
          </a:p>
          <a:p>
            <a:r>
              <a:rPr lang="en-GB" sz="1600" dirty="0">
                <a:latin typeface="Arial" panose="020B0604020202020204" pitchFamily="34" charset="0"/>
                <a:cs typeface="Arial" panose="020B0604020202020204" pitchFamily="34" charset="0"/>
              </a:rPr>
              <a:t>Health Education England (2022) </a:t>
            </a:r>
            <a:r>
              <a:rPr lang="en-GB" sz="1600" i="1" dirty="0">
                <a:latin typeface="Arial" panose="020B0604020202020204" pitchFamily="34" charset="0"/>
                <a:cs typeface="Arial" panose="020B0604020202020204" pitchFamily="34" charset="0"/>
              </a:rPr>
              <a:t>Person-Centred Care Framework.</a:t>
            </a:r>
            <a:r>
              <a:rPr lang="en-GB" sz="1600" dirty="0">
                <a:latin typeface="Arial" panose="020B0604020202020204" pitchFamily="34" charset="0"/>
                <a:cs typeface="Arial" panose="020B0604020202020204" pitchFamily="34" charset="0"/>
              </a:rPr>
              <a:t> London: Health Education England.</a:t>
            </a:r>
          </a:p>
          <a:p>
            <a:r>
              <a:rPr lang="en-GB" sz="1600" dirty="0">
                <a:latin typeface="Arial" panose="020B0604020202020204" pitchFamily="34" charset="0"/>
                <a:cs typeface="Arial" panose="020B0604020202020204" pitchFamily="34" charset="0"/>
              </a:rPr>
              <a:t>National Institute for Health and Care Excellence (NICE) (2024) </a:t>
            </a:r>
            <a:r>
              <a:rPr lang="en-GB" sz="1600" i="1" dirty="0">
                <a:latin typeface="Arial" panose="020B0604020202020204" pitchFamily="34" charset="0"/>
                <a:cs typeface="Arial" panose="020B0604020202020204" pitchFamily="34" charset="0"/>
              </a:rPr>
              <a:t>Haemoglobinopathies: Diagnosis and Management.</a:t>
            </a:r>
            <a:r>
              <a:rPr lang="en-GB" sz="1600" dirty="0">
                <a:latin typeface="Arial" panose="020B0604020202020204" pitchFamily="34" charset="0"/>
                <a:cs typeface="Arial" panose="020B0604020202020204" pitchFamily="34" charset="0"/>
              </a:rPr>
              <a:t> London: NICE. Available at: </a:t>
            </a:r>
            <a:r>
              <a:rPr lang="en-GB" sz="1600" dirty="0">
                <a:latin typeface="Arial" panose="020B0604020202020204" pitchFamily="34" charset="0"/>
                <a:cs typeface="Arial" panose="020B0604020202020204" pitchFamily="34" charset="0"/>
                <a:hlinkClick r:id="rId2"/>
              </a:rPr>
              <a:t>https://www.nice.org.uk</a:t>
            </a:r>
            <a:r>
              <a:rPr lang="en-GB" sz="1600" dirty="0">
                <a:latin typeface="Arial" panose="020B0604020202020204" pitchFamily="34" charset="0"/>
                <a:cs typeface="Arial" panose="020B0604020202020204" pitchFamily="34" charset="0"/>
              </a:rPr>
              <a:t> (Accessed: 13 July 2026).</a:t>
            </a:r>
          </a:p>
          <a:p>
            <a:r>
              <a:rPr lang="en-GB" sz="1600" dirty="0">
                <a:latin typeface="Arial" panose="020B0604020202020204" pitchFamily="34" charset="0"/>
                <a:cs typeface="Arial" panose="020B0604020202020204" pitchFamily="34" charset="0"/>
              </a:rPr>
              <a:t>NHS England (2024) </a:t>
            </a:r>
            <a:r>
              <a:rPr lang="en-GB" sz="1600" i="1" dirty="0">
                <a:latin typeface="Arial" panose="020B0604020202020204" pitchFamily="34" charset="0"/>
                <a:cs typeface="Arial" panose="020B0604020202020204" pitchFamily="34" charset="0"/>
              </a:rPr>
              <a:t>Universal Personalised Care: Implementing the Comprehensive Model.</a:t>
            </a:r>
            <a:r>
              <a:rPr lang="en-GB" sz="1600" dirty="0">
                <a:latin typeface="Arial" panose="020B0604020202020204" pitchFamily="34" charset="0"/>
                <a:cs typeface="Arial" panose="020B0604020202020204" pitchFamily="34" charset="0"/>
              </a:rPr>
              <a:t> London: NHS England. Available at: </a:t>
            </a:r>
            <a:r>
              <a:rPr lang="en-GB" sz="1600" dirty="0">
                <a:latin typeface="Arial" panose="020B0604020202020204" pitchFamily="34" charset="0"/>
                <a:cs typeface="Arial" panose="020B0604020202020204" pitchFamily="34" charset="0"/>
                <a:hlinkClick r:id="rId3"/>
              </a:rPr>
              <a:t>https://www.england.nhs.uk</a:t>
            </a:r>
            <a:r>
              <a:rPr lang="en-GB" sz="1600" dirty="0">
                <a:latin typeface="Arial" panose="020B0604020202020204" pitchFamily="34" charset="0"/>
                <a:cs typeface="Arial" panose="020B0604020202020204" pitchFamily="34" charset="0"/>
              </a:rPr>
              <a:t> (Accessed: 13 July 2026).</a:t>
            </a:r>
          </a:p>
          <a:p>
            <a:r>
              <a:rPr lang="en-GB" sz="1600" dirty="0">
                <a:latin typeface="Arial" panose="020B0604020202020204" pitchFamily="34" charset="0"/>
                <a:cs typeface="Arial" panose="020B0604020202020204" pitchFamily="34" charset="0"/>
              </a:rPr>
              <a:t>National Institute for Health and Care Excellence (NICE) (2024) </a:t>
            </a:r>
            <a:r>
              <a:rPr lang="en-GB" sz="1600" i="1" dirty="0">
                <a:latin typeface="Arial" panose="020B0604020202020204" pitchFamily="34" charset="0"/>
                <a:cs typeface="Arial" panose="020B0604020202020204" pitchFamily="34" charset="0"/>
              </a:rPr>
              <a:t>Haemoglobinopathies: Diagnosis and Management.</a:t>
            </a:r>
            <a:r>
              <a:rPr lang="en-GB" sz="1600" dirty="0">
                <a:latin typeface="Arial" panose="020B0604020202020204" pitchFamily="34" charset="0"/>
                <a:cs typeface="Arial" panose="020B0604020202020204" pitchFamily="34" charset="0"/>
              </a:rPr>
              <a:t> London: NICE. Available at: </a:t>
            </a:r>
            <a:r>
              <a:rPr lang="en-GB" sz="1600" dirty="0">
                <a:latin typeface="Arial" panose="020B0604020202020204" pitchFamily="34" charset="0"/>
                <a:cs typeface="Arial" panose="020B0604020202020204" pitchFamily="34" charset="0"/>
                <a:hlinkClick r:id="rId2"/>
              </a:rPr>
              <a:t>https://www.nice.org.uk</a:t>
            </a:r>
            <a:r>
              <a:rPr lang="en-GB" sz="1600" dirty="0">
                <a:latin typeface="Arial" panose="020B0604020202020204" pitchFamily="34" charset="0"/>
                <a:cs typeface="Arial" panose="020B0604020202020204" pitchFamily="34" charset="0"/>
              </a:rPr>
              <a:t> (Accessed: 13 July 2026).</a:t>
            </a:r>
          </a:p>
          <a:p>
            <a:r>
              <a:rPr lang="en-GB" sz="1600" dirty="0">
                <a:latin typeface="Arial" panose="020B0604020202020204" pitchFamily="34" charset="0"/>
                <a:cs typeface="Arial" panose="020B0604020202020204" pitchFamily="34" charset="0"/>
              </a:rPr>
              <a:t>NHS England (2024) </a:t>
            </a:r>
            <a:r>
              <a:rPr lang="en-GB" sz="1600" i="1" dirty="0">
                <a:latin typeface="Arial" panose="020B0604020202020204" pitchFamily="34" charset="0"/>
                <a:cs typeface="Arial" panose="020B0604020202020204" pitchFamily="34" charset="0"/>
              </a:rPr>
              <a:t>Universal Personalised Care: Implementing the Comprehensive Model.</a:t>
            </a:r>
            <a:r>
              <a:rPr lang="en-GB" sz="1600" dirty="0">
                <a:latin typeface="Arial" panose="020B0604020202020204" pitchFamily="34" charset="0"/>
                <a:cs typeface="Arial" panose="020B0604020202020204" pitchFamily="34" charset="0"/>
              </a:rPr>
              <a:t> London: NHS England. Available at: </a:t>
            </a:r>
            <a:r>
              <a:rPr lang="en-GB" sz="1600" dirty="0">
                <a:latin typeface="Arial" panose="020B0604020202020204" pitchFamily="34" charset="0"/>
                <a:cs typeface="Arial" panose="020B0604020202020204" pitchFamily="34" charset="0"/>
                <a:hlinkClick r:id="rId4"/>
              </a:rPr>
              <a:t>https://www.england.nhs.uk/personalisedcare/</a:t>
            </a:r>
            <a:r>
              <a:rPr lang="en-GB" sz="1600" dirty="0">
                <a:latin typeface="Arial" panose="020B0604020202020204" pitchFamily="34" charset="0"/>
                <a:cs typeface="Arial" panose="020B0604020202020204" pitchFamily="34" charset="0"/>
              </a:rPr>
              <a:t> (Accessed: 13 July 2026).</a:t>
            </a:r>
          </a:p>
          <a:p>
            <a:r>
              <a:rPr lang="en-GB" sz="1600" dirty="0">
                <a:latin typeface="Arial" panose="020B0604020202020204" pitchFamily="34" charset="0"/>
                <a:cs typeface="Arial" panose="020B0604020202020204" pitchFamily="34" charset="0"/>
              </a:rPr>
              <a:t>The King's Fund (2013) </a:t>
            </a:r>
            <a:r>
              <a:rPr lang="en-GB" sz="1600" i="1" dirty="0">
                <a:latin typeface="Arial" panose="020B0604020202020204" pitchFamily="34" charset="0"/>
                <a:cs typeface="Arial" panose="020B0604020202020204" pitchFamily="34" charset="0"/>
              </a:rPr>
              <a:t>Delivering Better Services for People with Long-Term Conditions: Building the House of Care.</a:t>
            </a:r>
            <a:r>
              <a:rPr lang="en-GB" sz="1600" dirty="0">
                <a:latin typeface="Arial" panose="020B0604020202020204" pitchFamily="34" charset="0"/>
                <a:cs typeface="Arial" panose="020B0604020202020204" pitchFamily="34" charset="0"/>
              </a:rPr>
              <a:t> London: The King's Fund. Available at: https://www.kingsfund.org.uk/publications/delivering-better-services-people-long-term-conditions (Accessed: 13 July 2026).</a:t>
            </a:r>
            <a:endParaRPr lang="en-GB" sz="1600" dirty="0"/>
          </a:p>
          <a:p>
            <a:endParaRPr lang="en-GB" sz="1600" dirty="0"/>
          </a:p>
          <a:p>
            <a:endParaRPr lang="en-GB" sz="1600" dirty="0"/>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38086530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22.xml><?xml version="1.0" encoding="utf-8"?>
<p:sld xmlns:a="http://purl.oclc.org/ooxml/drawingml/main" xmlns:r="http://purl.oclc.org/ooxml/officeDocument/relationships" xmlns:p="http://purl.oclc.org/ooxml/presentationml/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4995E8B-DB3C-4E23-9186-1613402BF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21E7C5-2080-4549-97AA-9A6688257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
            </a:schemeClr>
          </a:soli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58454601-8C5B-41C4-8012-BF42AE4E16F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9" name="Oval 18">
              <a:extLst>
                <a:ext uri="{FF2B5EF4-FFF2-40B4-BE49-F238E27FC236}">
                  <a16:creationId xmlns:a16="http://schemas.microsoft.com/office/drawing/2014/main" id="{7DC402C5-77D9-4E58-85B2-94FDC43054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
                      <a:lumOff val="40%"/>
                      <a:alpha val="10%"/>
                    </a:schemeClr>
                  </a:gs>
                  <a:gs pos="100%">
                    <a:schemeClr val="tx2">
                      <a:lumMod val="50%"/>
                      <a:alpha val="20%"/>
                    </a:schemeClr>
                  </a:gs>
                </a:gsLst>
                <a:lin ang="5400000" scaled="1"/>
              </a:gradFill>
              <a:prstDash val="sysDot"/>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1D68ED91-A5B1-47B2-93BF-9A7136A89B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
                      <a:lumOff val="40%"/>
                      <a:alpha val="20%"/>
                    </a:schemeClr>
                  </a:gs>
                  <a:gs pos="100%">
                    <a:schemeClr val="tx2">
                      <a:lumMod val="50%"/>
                      <a:alpha val="20%"/>
                    </a:schemeClr>
                  </a:gs>
                </a:gsLst>
                <a:lin ang="5400000" scaled="1"/>
              </a:gradFill>
              <a:prstDash val="sysDot"/>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E7D0AA1-7663-4AEB-906F-8C1983487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
                    <a:alpha val="20%"/>
                  </a:schemeClr>
                </a:gs>
                <a:gs pos="100%">
                  <a:schemeClr val="tx2">
                    <a:lumMod val="50%"/>
                    <a:alpha val="10%"/>
                  </a:schemeClr>
                </a:gs>
              </a:gsLst>
              <a:lin ang="5400000" scaled="1"/>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FD0B5082-766B-4B9B-95AE-8345369B68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
                    <a:alpha val="10%"/>
                  </a:schemeClr>
                </a:gs>
                <a:gs pos="100%">
                  <a:schemeClr val="tx2">
                    <a:lumMod val="75%"/>
                    <a:alpha val="20%"/>
                  </a:schemeClr>
                </a:gs>
              </a:gsLst>
              <a:lin ang="5400000" scaled="1"/>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C6EA71F2-5221-4164-8741-7AFF97E22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
                      <a:lumOff val="40%"/>
                      <a:alpha val="20%"/>
                    </a:schemeClr>
                  </a:gs>
                  <a:gs pos="100%">
                    <a:schemeClr val="tx2">
                      <a:lumMod val="50%"/>
                      <a:alpha val="20%"/>
                    </a:schemeClr>
                  </a:gs>
                </a:gsLst>
                <a:lin ang="5400000" scaled="1"/>
              </a:gradFill>
              <a:prstDash val="sysDot"/>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A53567A6-853B-47EF-8846-22A1C0468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
                      <a:lumOff val="40%"/>
                      <a:alpha val="10%"/>
                    </a:schemeClr>
                  </a:gs>
                  <a:gs pos="100%">
                    <a:schemeClr val="tx2">
                      <a:lumMod val="50%"/>
                      <a:alpha val="10%"/>
                    </a:schemeClr>
                  </a:gs>
                </a:gsLst>
                <a:lin ang="5400000" scaled="1"/>
              </a:grad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57957B04-C024-4B5F-B7C3-20FAE3F1D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
                  <a:lumOff val="60%"/>
                  <a:alpha val="0%"/>
                </a:schemeClr>
              </a:gs>
              <a:gs pos="100%">
                <a:schemeClr val="tx2">
                  <a:lumMod val="75%"/>
                  <a:alpha val="10%"/>
                </a:schemeClr>
              </a:gs>
            </a:gsLst>
            <a:lin ang="8400000" scaled="0"/>
            <a:tileRect/>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6FBFCE4-B693-49EB-9CE1-442033219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
                <a:schemeClr val="tx2">
                  <a:lumMod val="50%"/>
                  <a:alpha val="10%"/>
                </a:schemeClr>
              </a:gs>
              <a:gs pos="100%">
                <a:schemeClr val="tx2">
                  <a:lumMod val="60%"/>
                  <a:lumOff val="40%"/>
                  <a:alpha val="0%"/>
                </a:schemeClr>
              </a:gs>
            </a:gsLst>
            <a:lin ang="8400000" scaled="0"/>
            <a:tileRect/>
          </a:gradFill>
          <a:ln>
            <a:noFill/>
          </a:ln>
        </p:spPr>
        <p:style>
          <a:lnRef idx="2">
            <a:schemeClr val="accent1">
              <a:shade val="5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8FFC4225-9683-4D55-8686-FCDDB8BCBF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1" name="Straight Connector 30">
              <a:extLst>
                <a:ext uri="{FF2B5EF4-FFF2-40B4-BE49-F238E27FC236}">
                  <a16:creationId xmlns:a16="http://schemas.microsoft.com/office/drawing/2014/main" id="{23CC42CD-CAE0-4CF0-B118-067FD44AE1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
                      <a:lumOff val="40%"/>
                      <a:alpha val="40%"/>
                    </a:schemeClr>
                  </a:gs>
                  <a:gs pos="100%">
                    <a:schemeClr val="tx2">
                      <a:lumMod val="50%"/>
                      <a:alpha val="4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C53ED46F-B155-4F61-89A2-9811AA0F3B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
                      <a:lumOff val="40%"/>
                      <a:alpha val="40%"/>
                    </a:schemeClr>
                  </a:gs>
                  <a:gs pos="100%">
                    <a:schemeClr val="tx2">
                      <a:lumMod val="50%"/>
                      <a:alpha val="4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83B7973-20C3-4DB8-B3E0-064793F7A9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
                      <a:lumOff val="40%"/>
                      <a:alpha val="40%"/>
                    </a:schemeClr>
                  </a:gs>
                  <a:gs pos="100%">
                    <a:schemeClr val="tx2">
                      <a:lumMod val="50%"/>
                      <a:alpha val="4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F30D744-3746-48BB-92A0-20B891DE8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
                      <a:lumOff val="40%"/>
                      <a:alpha val="40%"/>
                    </a:schemeClr>
                  </a:gs>
                  <a:gs pos="100%">
                    <a:schemeClr val="tx2">
                      <a:lumMod val="50%"/>
                      <a:alpha val="4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9" name="Content Placeholder 8">
            <a:extLst>
              <a:ext uri="{FF2B5EF4-FFF2-40B4-BE49-F238E27FC236}">
                <a16:creationId xmlns:a16="http://schemas.microsoft.com/office/drawing/2014/main" id="{239C7ACD-5509-EC8E-DCA6-81F2EFFBA9F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5.283%" b="6.6%"/>
          <a:stretch>
            <a:fillRect/>
          </a:stretch>
        </p:blipFill>
        <p:spPr>
          <a:xfrm>
            <a:off x="746190" y="491900"/>
            <a:ext cx="10721907" cy="5663518"/>
          </a:xfrm>
          <a:prstGeom prst="rect">
            <a:avLst/>
          </a:prstGeom>
        </p:spPr>
      </p:pic>
      <p:grpSp>
        <p:nvGrpSpPr>
          <p:cNvPr id="36" name="Group 35">
            <a:extLst>
              <a:ext uri="{FF2B5EF4-FFF2-40B4-BE49-F238E27FC236}">
                <a16:creationId xmlns:a16="http://schemas.microsoft.com/office/drawing/2014/main" id="{2993EE7D-6C2F-43A3-9C60-0C79DB9E52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588843" y="626533"/>
            <a:ext cx="304800" cy="429768"/>
            <a:chOff x="215328" y="-46937"/>
            <a:chExt cx="304800" cy="2773841"/>
          </a:xfrm>
        </p:grpSpPr>
        <p:cxnSp>
          <p:nvCxnSpPr>
            <p:cNvPr id="37" name="Straight Connector 36">
              <a:extLst>
                <a:ext uri="{FF2B5EF4-FFF2-40B4-BE49-F238E27FC236}">
                  <a16:creationId xmlns:a16="http://schemas.microsoft.com/office/drawing/2014/main" id="{4F4095D5-6DE8-4CF4-8418-1C6822E164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
                  <a:lumOff val="40%"/>
                  <a:alpha val="5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3CD50F6-3A5C-4547-BD23-ACBD8E3913D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
                  <a:lumOff val="40%"/>
                  <a:alpha val="5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12E168-78F1-4E05-A8A5-65F2BAF596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
                  <a:lumOff val="40%"/>
                  <a:alpha val="5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315E977-7B29-4DD8-9B9E-C63D97DF30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
                  <a:lumOff val="40%"/>
                  <a:alpha val="50%"/>
                </a:schemeClr>
              </a:solidFill>
              <a:prstDash val="sysDot"/>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859404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purl.oclc.org/ooxml/drawingml/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
                <a:satMod val="105%"/>
                <a:tint val="67%"/>
              </a:schemeClr>
            </a:gs>
            <a:gs pos="50%">
              <a:schemeClr val="phClr">
                <a:lumMod val="105%"/>
                <a:satMod val="103%"/>
                <a:tint val="73%"/>
              </a:schemeClr>
            </a:gs>
            <a:gs pos="100%">
              <a:schemeClr val="phClr">
                <a:lumMod val="105%"/>
                <a:satMod val="109%"/>
                <a:tint val="81%"/>
              </a:schemeClr>
            </a:gs>
          </a:gsLst>
          <a:lin ang="5400000" scaled="0"/>
        </a:gradFill>
        <a:gradFill rotWithShape="1">
          <a:gsLst>
            <a:gs pos="0%">
              <a:schemeClr val="phClr">
                <a:satMod val="103%"/>
                <a:lumMod val="102%"/>
                <a:tint val="94%"/>
              </a:schemeClr>
            </a:gs>
            <a:gs pos="50%">
              <a:schemeClr val="phClr">
                <a:satMod val="110%"/>
                <a:lumMod val="100%"/>
                <a:shade val="100%"/>
              </a:schemeClr>
            </a:gs>
            <a:gs pos="100%">
              <a:schemeClr val="phClr">
                <a:lumMod val="99%"/>
                <a:satMod val="120%"/>
                <a:shade val="78%"/>
              </a:schemeClr>
            </a:gs>
          </a:gsLst>
          <a:lin ang="5400000" scaled="0"/>
        </a:gradFill>
      </a:fillStyleLst>
      <a:lnStyleLst>
        <a:ln w="12700" cap="flat" cmpd="sng" algn="ctr">
          <a:solidFill>
            <a:schemeClr val="phClr"/>
          </a:solidFill>
          <a:prstDash val="solid"/>
          <a:miter lim="800%"/>
        </a:ln>
        <a:ln w="19050" cap="flat" cmpd="sng" algn="ctr">
          <a:solidFill>
            <a:schemeClr val="phClr"/>
          </a:solidFill>
          <a:prstDash val="solid"/>
          <a:miter lim="800%"/>
        </a:ln>
        <a:ln w="25400" cap="flat" cmpd="sng" algn="ctr">
          <a:solidFill>
            <a:schemeClr val="phClr"/>
          </a:solidFill>
          <a:prstDash val="solid"/>
          <a:miter lim="800%"/>
        </a:ln>
      </a:lnStyleLst>
      <a:effectStyleLst>
        <a:effectStyle>
          <a:effectLst/>
        </a:effectStyle>
        <a:effectStyle>
          <a:effectLst/>
        </a:effectStyle>
        <a:effectStyle>
          <a:effectLst>
            <a:outerShdw blurRad="57150" dist="19050" dir="5400000" algn="ctr" rotWithShape="0">
              <a:srgbClr val="000000">
                <a:alpha val="63%"/>
              </a:srgbClr>
            </a:outerShdw>
          </a:effectLst>
        </a:effectStyle>
      </a:effectStyleLst>
      <a:bgFillStyleLst>
        <a:solidFill>
          <a:schemeClr val="phClr"/>
        </a:solidFill>
        <a:solidFill>
          <a:schemeClr val="phClr">
            <a:tint val="95%"/>
            <a:satMod val="170%"/>
          </a:schemeClr>
        </a:solidFill>
        <a:gradFill rotWithShape="1">
          <a:gsLst>
            <a:gs pos="0%">
              <a:schemeClr val="phClr">
                <a:tint val="93%"/>
                <a:satMod val="150%"/>
                <a:shade val="98%"/>
                <a:lumMod val="102%"/>
              </a:schemeClr>
            </a:gs>
            <a:gs pos="50%">
              <a:schemeClr val="phClr">
                <a:tint val="98%"/>
                <a:satMod val="130%"/>
                <a:shade val="90%"/>
                <a:lumMod val="103%"/>
              </a:schemeClr>
            </a:gs>
            <a:gs pos="100%">
              <a:schemeClr val="phClr">
                <a:shade val="63%"/>
                <a:satMod val="12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purl.oclc.org/ooxml/officeDocument/extendedProperties" xmlns:vt="http://purl.oclc.org/ooxml/officeDocument/docPropsVTypes">
  <TotalTime>218</TotalTime>
  <Words>3922</Words>
  <Application>Microsoft Office PowerPoint</Application>
  <PresentationFormat>Widescreen</PresentationFormat>
  <Paragraphs>210</Paragraphs>
  <Slides>22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Aptos</vt:lpstr>
      <vt:lpstr>Aptos Display</vt:lpstr>
      <vt:lpstr>Arial</vt:lpstr>
      <vt:lpstr>Office Theme</vt:lpstr>
      <vt:lpstr>Thalassaemia</vt:lpstr>
      <vt:lpstr>Objectives </vt:lpstr>
      <vt:lpstr>Pathophysiology, Symptoms and Aetiology</vt:lpstr>
      <vt:lpstr>Epidemiology and Risk Factors</vt:lpstr>
      <vt:lpstr>Diagnosis and Initial Assessment</vt:lpstr>
      <vt:lpstr>Management Following UK Guidance (NICE/NHS)</vt:lpstr>
      <vt:lpstr>Treatment Options in the United Kingdom</vt:lpstr>
      <vt:lpstr>Comorbidities and Long-Term Complications</vt:lpstr>
      <vt:lpstr>Economic Burden of Thalassaemia</vt:lpstr>
      <vt:lpstr>Psychological Burden of Thalassaemia</vt:lpstr>
      <vt:lpstr>Social Burden of Thalassaemia</vt:lpstr>
      <vt:lpstr>Prevention and Public Health Strategies</vt:lpstr>
      <vt:lpstr>House of Care Model: Application to Thalassaemia</vt:lpstr>
      <vt:lpstr>Comprehensive Personalised Care Model </vt:lpstr>
      <vt:lpstr>Skills, Values and Behaviours for Co-productive Care</vt:lpstr>
      <vt:lpstr>Frameworks Supporting Long-Term Condition Management</vt:lpstr>
      <vt:lpstr>Evidence-Based Recommendations and Conclusion</vt:lpstr>
      <vt:lpstr>Harvard 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Vaishnavi Ranmalbhai Odedra (2541605)</dc:creator>
  <cp:lastModifiedBy>Vaishnavi Ranmalbhai Odedra (2541605)</cp:lastModifiedBy>
  <cp:revision>12</cp:revision>
  <dcterms:created xsi:type="dcterms:W3CDTF">2026-07-13T09:03:42Z</dcterms:created>
  <dcterms:modified xsi:type="dcterms:W3CDTF">2026-07-13T12:42:15Z</dcterms:modified>
</cp:coreProperties>
</file>