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embeddedFontLst>
    <p:embeddedFont>
      <p:font typeface="Roboto"/>
      <p:regular r:id="rId24"/>
      <p:bold r:id="rId25"/>
      <p:italic r:id="rId26"/>
      <p:boldItalic r:id="rId27"/>
    </p:embeddedFont>
    <p:embeddedFont>
      <p:font typeface="Montserrat"/>
      <p:regular r:id="rId28"/>
      <p:bold r:id="rId29"/>
      <p:italic r:id="rId30"/>
      <p:boldItalic r:id="rId31"/>
    </p:embeddedFont>
    <p:embeddedFont>
      <p:font typeface="Lato"/>
      <p:regular r:id="rId32"/>
      <p:bold r:id="rId33"/>
      <p:italic r:id="rId34"/>
      <p:boldItalic r:id="rId35"/>
    </p:embeddedFont>
    <p:embeddedFont>
      <p:font typeface="Montserrat Medium"/>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Roboto-regular.fntdata"/><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italic.fntdata"/><Relationship Id="rId25" Type="http://schemas.openxmlformats.org/officeDocument/2006/relationships/font" Target="fonts/Roboto-bold.fntdata"/><Relationship Id="rId28" Type="http://schemas.openxmlformats.org/officeDocument/2006/relationships/font" Target="fonts/Montserrat-regular.fntdata"/><Relationship Id="rId27" Type="http://schemas.openxmlformats.org/officeDocument/2006/relationships/font" Target="fonts/Roboto-bold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ontserrat-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ontserrat-boldItalic.fntdata"/><Relationship Id="rId30" Type="http://schemas.openxmlformats.org/officeDocument/2006/relationships/font" Target="fonts/Montserrat-italic.fntdata"/><Relationship Id="rId11" Type="http://schemas.openxmlformats.org/officeDocument/2006/relationships/slide" Target="slides/slide6.xml"/><Relationship Id="rId33" Type="http://schemas.openxmlformats.org/officeDocument/2006/relationships/font" Target="fonts/Lato-bold.fntdata"/><Relationship Id="rId10" Type="http://schemas.openxmlformats.org/officeDocument/2006/relationships/slide" Target="slides/slide5.xml"/><Relationship Id="rId32" Type="http://schemas.openxmlformats.org/officeDocument/2006/relationships/font" Target="fonts/Lato-regular.fntdata"/><Relationship Id="rId13" Type="http://schemas.openxmlformats.org/officeDocument/2006/relationships/slide" Target="slides/slide8.xml"/><Relationship Id="rId35" Type="http://schemas.openxmlformats.org/officeDocument/2006/relationships/font" Target="fonts/Lato-boldItalic.fntdata"/><Relationship Id="rId12" Type="http://schemas.openxmlformats.org/officeDocument/2006/relationships/slide" Target="slides/slide7.xml"/><Relationship Id="rId34" Type="http://schemas.openxmlformats.org/officeDocument/2006/relationships/font" Target="fonts/Lato-italic.fntdata"/><Relationship Id="rId15" Type="http://schemas.openxmlformats.org/officeDocument/2006/relationships/slide" Target="slides/slide10.xml"/><Relationship Id="rId37" Type="http://schemas.openxmlformats.org/officeDocument/2006/relationships/font" Target="fonts/MontserratMedium-bold.fntdata"/><Relationship Id="rId14" Type="http://schemas.openxmlformats.org/officeDocument/2006/relationships/slide" Target="slides/slide9.xml"/><Relationship Id="rId36" Type="http://schemas.openxmlformats.org/officeDocument/2006/relationships/font" Target="fonts/MontserratMedium-regular.fntdata"/><Relationship Id="rId17" Type="http://schemas.openxmlformats.org/officeDocument/2006/relationships/slide" Target="slides/slide12.xml"/><Relationship Id="rId39" Type="http://schemas.openxmlformats.org/officeDocument/2006/relationships/font" Target="fonts/MontserratMedium-boldItalic.fntdata"/><Relationship Id="rId16" Type="http://schemas.openxmlformats.org/officeDocument/2006/relationships/slide" Target="slides/slide11.xml"/><Relationship Id="rId38" Type="http://schemas.openxmlformats.org/officeDocument/2006/relationships/font" Target="fonts/MontserratMedium-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3ec778c866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3ec778c866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33ec778c866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33ec778c866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40f11413aa_0_2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40f11413aa_0_2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40f11413aa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40f11413aa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40f11413aa_0_2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40f11413aa_0_2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3ec778c866_0_1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3ec778c866_0_1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343a329cd34_1_6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343a329cd34_1_6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33ec778c866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33ec778c866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g343a329cd34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 name="Google Shape;310;g343a329cd34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g343a329cd34_1_7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6" name="Google Shape;316;g343a329cd34_1_7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0" name="Shape 320"/>
        <p:cNvGrpSpPr/>
        <p:nvPr/>
      </p:nvGrpSpPr>
      <p:grpSpPr>
        <a:xfrm>
          <a:off x="0" y="0"/>
          <a:ext cx="0" cy="0"/>
          <a:chOff x="0" y="0"/>
          <a:chExt cx="0" cy="0"/>
        </a:xfrm>
      </p:grpSpPr>
      <p:sp>
        <p:nvSpPr>
          <p:cNvPr id="321" name="Google Shape;321;g33ec778c866_0_2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2" name="Google Shape;322;g33ec778c866_0_2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3494eaf1b69_0_2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8" name="Google Shape;328;g3494eaf1b69_0_2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g3494eaf1b69_0_2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3494eaf1b69_0_2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g3494eaf1b69_0_2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0" name="Google Shape;340;g3494eaf1b69_0_2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3494eaf1b69_0_2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3494eaf1b69_0_2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3494eaf1b69_0_2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2" name="Google Shape;352;g3494eaf1b69_0_2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g3494eaf1b69_0_2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8" name="Google Shape;358;g3494eaf1b69_0_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4.xml"/><Relationship Id="rId3" Type="http://schemas.openxmlformats.org/officeDocument/2006/relationships/hyperlink" Target="http://www.hfu.edu.tw/~huangkm/phenom/husserl-britanica.htm" TargetMode="External"/><Relationship Id="rId4" Type="http://schemas.openxmlformats.org/officeDocument/2006/relationships/hyperlink" Target="http://www.hfu.edu.tw/~huangkm/phenom/husserl-britanica.ht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hyperlink" Target="https://www.simplypsychology.org/interpretative-phenomenological-analysis.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37150" y="1578400"/>
            <a:ext cx="5017500" cy="15789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Interpretative Phenomenological Analysis (IPA)</a:t>
            </a:r>
            <a:endParaRPr/>
          </a:p>
        </p:txBody>
      </p:sp>
      <p:sp>
        <p:nvSpPr>
          <p:cNvPr id="135" name="Google Shape;135;p13"/>
          <p:cNvSpPr txBox="1"/>
          <p:nvPr>
            <p:ph idx="1" type="subTitle"/>
          </p:nvPr>
        </p:nvSpPr>
        <p:spPr>
          <a:xfrm>
            <a:off x="6297050" y="4183325"/>
            <a:ext cx="2205000" cy="50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dk2"/>
                </a:solidFill>
              </a:rPr>
              <a:t>Student Number: 2218988</a:t>
            </a:r>
            <a:r>
              <a:rPr lang="en-GB"/>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442850" y="680150"/>
            <a:ext cx="5230500" cy="2902500"/>
          </a:xfrm>
          <a:prstGeom prst="rect">
            <a:avLst/>
          </a:prstGeom>
        </p:spPr>
        <p:txBody>
          <a:bodyPr anchorCtr="0" anchor="ctr" bIns="91425" lIns="91425" spcFirstLastPara="1" rIns="91425" wrap="square" tIns="91425">
            <a:normAutofit fontScale="90000"/>
          </a:bodyPr>
          <a:lstStyle/>
          <a:p>
            <a:pPr indent="0" lvl="0" marL="0" rtl="0" algn="l">
              <a:spcBef>
                <a:spcPts val="0"/>
              </a:spcBef>
              <a:spcAft>
                <a:spcPts val="0"/>
              </a:spcAft>
              <a:buNone/>
            </a:pPr>
            <a:r>
              <a:rPr lang="en-GB"/>
              <a:t>AI Statement </a:t>
            </a:r>
            <a:endParaRPr/>
          </a:p>
          <a:p>
            <a:pPr indent="0" lvl="0" marL="0" rtl="0" algn="l">
              <a:spcBef>
                <a:spcPts val="0"/>
              </a:spcBef>
              <a:spcAft>
                <a:spcPts val="0"/>
              </a:spcAft>
              <a:buNone/>
            </a:pPr>
            <a:r>
              <a:t/>
            </a:r>
            <a:endParaRPr/>
          </a:p>
          <a:p>
            <a:pPr indent="0" lvl="0" marL="0" rtl="0" algn="l">
              <a:lnSpc>
                <a:spcPct val="200000"/>
              </a:lnSpc>
              <a:spcBef>
                <a:spcPts val="0"/>
              </a:spcBef>
              <a:spcAft>
                <a:spcPts val="0"/>
              </a:spcAft>
              <a:buNone/>
            </a:pPr>
            <a:r>
              <a:rPr i="1" lang="en-GB" sz="1444"/>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sz="1444"/>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5"/>
          <p:cNvSpPr txBox="1"/>
          <p:nvPr>
            <p:ph type="title"/>
          </p:nvPr>
        </p:nvSpPr>
        <p:spPr>
          <a:xfrm>
            <a:off x="387475" y="317725"/>
            <a:ext cx="4587000" cy="9135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t>What is IPA?</a:t>
            </a:r>
            <a:endParaRPr/>
          </a:p>
        </p:txBody>
      </p:sp>
      <p:sp>
        <p:nvSpPr>
          <p:cNvPr id="146" name="Google Shape;146;p15"/>
          <p:cNvSpPr txBox="1"/>
          <p:nvPr/>
        </p:nvSpPr>
        <p:spPr>
          <a:xfrm>
            <a:off x="387475" y="965425"/>
            <a:ext cx="7960500" cy="37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GB" sz="2000">
                <a:solidFill>
                  <a:schemeClr val="lt1"/>
                </a:solidFill>
                <a:latin typeface="Lato"/>
                <a:ea typeface="Lato"/>
                <a:cs typeface="Lato"/>
                <a:sym typeface="Lato"/>
              </a:rPr>
              <a:t>“Committed to the examination of how people make sense </a:t>
            </a:r>
            <a:endParaRPr b="1" i="1" sz="2000">
              <a:solidFill>
                <a:schemeClr val="lt1"/>
              </a:solidFill>
              <a:latin typeface="Lato"/>
              <a:ea typeface="Lato"/>
              <a:cs typeface="Lato"/>
              <a:sym typeface="Lato"/>
            </a:endParaRPr>
          </a:p>
          <a:p>
            <a:pPr indent="0" lvl="0" marL="0" rtl="0" algn="l">
              <a:spcBef>
                <a:spcPts val="0"/>
              </a:spcBef>
              <a:spcAft>
                <a:spcPts val="0"/>
              </a:spcAft>
              <a:buNone/>
            </a:pPr>
            <a:r>
              <a:rPr b="1" i="1" lang="en-GB" sz="2000">
                <a:solidFill>
                  <a:schemeClr val="lt1"/>
                </a:solidFill>
                <a:latin typeface="Lato"/>
                <a:ea typeface="Lato"/>
                <a:cs typeface="Lato"/>
                <a:sym typeface="Lato"/>
              </a:rPr>
              <a:t>of major life experiences”</a:t>
            </a:r>
            <a:r>
              <a:rPr lang="en-GB" sz="2000">
                <a:solidFill>
                  <a:schemeClr val="lt1"/>
                </a:solidFill>
                <a:latin typeface="Lato"/>
                <a:ea typeface="Lato"/>
                <a:cs typeface="Lato"/>
                <a:sym typeface="Lato"/>
              </a:rPr>
              <a:t> </a:t>
            </a:r>
            <a:r>
              <a:rPr lang="en-GB" sz="1000">
                <a:solidFill>
                  <a:schemeClr val="lt1"/>
                </a:solidFill>
                <a:latin typeface="Lato"/>
                <a:ea typeface="Lato"/>
                <a:cs typeface="Lato"/>
                <a:sym typeface="Lato"/>
              </a:rPr>
              <a:t>(Smith, Flowers &amp; Larkin, 2022, p. 1) </a:t>
            </a:r>
            <a:endParaRPr sz="1000">
              <a:solidFill>
                <a:schemeClr val="lt1"/>
              </a:solidFill>
              <a:latin typeface="Lato"/>
              <a:ea typeface="Lato"/>
              <a:cs typeface="Lato"/>
              <a:sym typeface="Lato"/>
            </a:endParaRPr>
          </a:p>
          <a:p>
            <a:pPr indent="0" lvl="0" marL="0" rtl="0" algn="l">
              <a:spcBef>
                <a:spcPts val="0"/>
              </a:spcBef>
              <a:spcAft>
                <a:spcPts val="0"/>
              </a:spcAft>
              <a:buNone/>
            </a:pPr>
            <a:r>
              <a:rPr b="1" lang="en-GB" sz="2000">
                <a:solidFill>
                  <a:schemeClr val="lt1"/>
                </a:solidFill>
                <a:latin typeface="Lato"/>
                <a:ea typeface="Lato"/>
                <a:cs typeface="Lato"/>
                <a:sym typeface="Lato"/>
              </a:rPr>
              <a:t> </a:t>
            </a:r>
            <a:endParaRPr b="1" sz="2000">
              <a:solidFill>
                <a:schemeClr val="lt1"/>
              </a:solidFill>
              <a:latin typeface="Lato"/>
              <a:ea typeface="Lato"/>
              <a:cs typeface="Lato"/>
              <a:sym typeface="Lato"/>
            </a:endParaRPr>
          </a:p>
          <a:p>
            <a:pPr indent="0" lvl="0" marL="0" rtl="0" algn="l">
              <a:spcBef>
                <a:spcPts val="0"/>
              </a:spcBef>
              <a:spcAft>
                <a:spcPts val="0"/>
              </a:spcAft>
              <a:buNone/>
            </a:pPr>
            <a:r>
              <a:rPr lang="en-GB" sz="2000">
                <a:solidFill>
                  <a:schemeClr val="lt1"/>
                </a:solidFill>
                <a:highlight>
                  <a:srgbClr val="249C91"/>
                </a:highlight>
                <a:latin typeface="Lato"/>
                <a:ea typeface="Lato"/>
                <a:cs typeface="Lato"/>
                <a:sym typeface="Lato"/>
              </a:rPr>
              <a:t> </a:t>
            </a:r>
            <a:r>
              <a:rPr b="1" lang="en-GB" sz="2000">
                <a:solidFill>
                  <a:schemeClr val="lt1"/>
                </a:solidFill>
                <a:highlight>
                  <a:srgbClr val="249C91"/>
                </a:highlight>
                <a:latin typeface="Lato"/>
                <a:ea typeface="Lato"/>
                <a:cs typeface="Lato"/>
                <a:sym typeface="Lato"/>
              </a:rPr>
              <a:t>‘Giving Voice’</a:t>
            </a:r>
            <a:r>
              <a:rPr lang="en-GB" sz="2000">
                <a:solidFill>
                  <a:schemeClr val="lt1"/>
                </a:solidFill>
                <a:highlight>
                  <a:srgbClr val="249C91"/>
                </a:highlight>
                <a:latin typeface="Lato"/>
                <a:ea typeface="Lato"/>
                <a:cs typeface="Lato"/>
                <a:sym typeface="Lato"/>
              </a:rPr>
              <a:t>; </a:t>
            </a:r>
            <a:r>
              <a:rPr lang="en-GB" sz="2000">
                <a:solidFill>
                  <a:schemeClr val="lt1"/>
                </a:solidFill>
                <a:latin typeface="Lato"/>
                <a:ea typeface="Lato"/>
                <a:cs typeface="Lato"/>
                <a:sym typeface="Lato"/>
              </a:rPr>
              <a:t>to an experience (‘</a:t>
            </a:r>
            <a:r>
              <a:rPr b="1" lang="en-GB" sz="2000">
                <a:solidFill>
                  <a:schemeClr val="lt1"/>
                </a:solidFill>
                <a:latin typeface="Lato"/>
                <a:ea typeface="Lato"/>
                <a:cs typeface="Lato"/>
                <a:sym typeface="Lato"/>
              </a:rPr>
              <a:t>phenomenology</a:t>
            </a:r>
            <a:r>
              <a:rPr lang="en-GB" sz="2000">
                <a:solidFill>
                  <a:schemeClr val="lt1"/>
                </a:solidFill>
                <a:latin typeface="Lato"/>
                <a:ea typeface="Lato"/>
                <a:cs typeface="Lato"/>
                <a:sym typeface="Lato"/>
              </a:rPr>
              <a:t>’)</a:t>
            </a:r>
            <a:endParaRPr sz="2000">
              <a:solidFill>
                <a:schemeClr val="lt1"/>
              </a:solidFill>
              <a:latin typeface="Lato"/>
              <a:ea typeface="Lato"/>
              <a:cs typeface="Lato"/>
              <a:sym typeface="Lato"/>
            </a:endParaRPr>
          </a:p>
          <a:p>
            <a:pPr indent="0" lvl="0" marL="0" rtl="0" algn="l">
              <a:spcBef>
                <a:spcPts val="0"/>
              </a:spcBef>
              <a:spcAft>
                <a:spcPts val="0"/>
              </a:spcAft>
              <a:buNone/>
            </a:pPr>
            <a:br>
              <a:rPr lang="en-GB" sz="2000">
                <a:solidFill>
                  <a:schemeClr val="lt1"/>
                </a:solidFill>
                <a:latin typeface="Lato"/>
                <a:ea typeface="Lato"/>
                <a:cs typeface="Lato"/>
                <a:sym typeface="Lato"/>
              </a:rPr>
            </a:br>
            <a:r>
              <a:rPr lang="en-GB" sz="2000">
                <a:solidFill>
                  <a:schemeClr val="lt1"/>
                </a:solidFill>
                <a:highlight>
                  <a:srgbClr val="0D5CDF"/>
                </a:highlight>
                <a:latin typeface="Lato"/>
                <a:ea typeface="Lato"/>
                <a:cs typeface="Lato"/>
                <a:sym typeface="Lato"/>
              </a:rPr>
              <a:t> </a:t>
            </a:r>
            <a:r>
              <a:rPr b="1" lang="en-GB" sz="2000">
                <a:solidFill>
                  <a:schemeClr val="lt1"/>
                </a:solidFill>
                <a:highlight>
                  <a:srgbClr val="0D5CDF"/>
                </a:highlight>
                <a:latin typeface="Lato"/>
                <a:ea typeface="Lato"/>
                <a:cs typeface="Lato"/>
                <a:sym typeface="Lato"/>
              </a:rPr>
              <a:t>‘Making Sense’</a:t>
            </a:r>
            <a:r>
              <a:rPr lang="en-GB" sz="2000">
                <a:solidFill>
                  <a:schemeClr val="lt1"/>
                </a:solidFill>
                <a:highlight>
                  <a:srgbClr val="0D5CDF"/>
                </a:highlight>
                <a:latin typeface="Lato"/>
                <a:ea typeface="Lato"/>
                <a:cs typeface="Lato"/>
                <a:sym typeface="Lato"/>
              </a:rPr>
              <a:t>; </a:t>
            </a:r>
            <a:r>
              <a:rPr lang="en-GB" sz="2000">
                <a:solidFill>
                  <a:schemeClr val="lt1"/>
                </a:solidFill>
                <a:latin typeface="Lato"/>
                <a:ea typeface="Lato"/>
                <a:cs typeface="Lato"/>
                <a:sym typeface="Lato"/>
              </a:rPr>
              <a:t> to give a detailed </a:t>
            </a:r>
            <a:r>
              <a:rPr b="1" lang="en-GB" sz="2000">
                <a:solidFill>
                  <a:schemeClr val="lt1"/>
                </a:solidFill>
                <a:latin typeface="Lato"/>
                <a:ea typeface="Lato"/>
                <a:cs typeface="Lato"/>
                <a:sym typeface="Lato"/>
              </a:rPr>
              <a:t>interpretation</a:t>
            </a:r>
            <a:r>
              <a:rPr lang="en-GB" sz="2000">
                <a:solidFill>
                  <a:schemeClr val="lt1"/>
                </a:solidFill>
                <a:latin typeface="Lato"/>
                <a:ea typeface="Lato"/>
                <a:cs typeface="Lato"/>
                <a:sym typeface="Lato"/>
              </a:rPr>
              <a:t> of this </a:t>
            </a:r>
            <a:br>
              <a:rPr lang="en-GB" sz="2000">
                <a:solidFill>
                  <a:schemeClr val="lt1"/>
                </a:solidFill>
                <a:latin typeface="Lato"/>
                <a:ea typeface="Lato"/>
                <a:cs typeface="Lato"/>
                <a:sym typeface="Lato"/>
              </a:rPr>
            </a:br>
            <a:r>
              <a:rPr lang="en-GB" sz="2000">
                <a:solidFill>
                  <a:schemeClr val="lt1"/>
                </a:solidFill>
                <a:latin typeface="Lato"/>
                <a:ea typeface="Lato"/>
                <a:cs typeface="Lato"/>
                <a:sym typeface="Lato"/>
              </a:rPr>
              <a:t>experience (‘</a:t>
            </a:r>
            <a:r>
              <a:rPr b="1" lang="en-GB" sz="2000">
                <a:solidFill>
                  <a:schemeClr val="lt1"/>
                </a:solidFill>
                <a:latin typeface="Lato"/>
                <a:ea typeface="Lato"/>
                <a:cs typeface="Lato"/>
                <a:sym typeface="Lato"/>
              </a:rPr>
              <a:t>hermeneutics</a:t>
            </a:r>
            <a:r>
              <a:rPr lang="en-GB" sz="2000">
                <a:solidFill>
                  <a:schemeClr val="lt1"/>
                </a:solidFill>
                <a:latin typeface="Lato"/>
                <a:ea typeface="Lato"/>
                <a:cs typeface="Lato"/>
                <a:sym typeface="Lato"/>
              </a:rPr>
              <a:t>’)</a:t>
            </a:r>
            <a:endParaRPr sz="2000">
              <a:solidFill>
                <a:schemeClr val="lt1"/>
              </a:solidFill>
              <a:latin typeface="Lato"/>
              <a:ea typeface="Lato"/>
              <a:cs typeface="Lato"/>
              <a:sym typeface="Lato"/>
            </a:endParaRPr>
          </a:p>
          <a:p>
            <a:pPr indent="0" lvl="0" marL="0" rtl="0" algn="l">
              <a:spcBef>
                <a:spcPts val="0"/>
              </a:spcBef>
              <a:spcAft>
                <a:spcPts val="0"/>
              </a:spcAft>
              <a:buNone/>
            </a:pPr>
            <a:r>
              <a:t/>
            </a:r>
            <a:endParaRPr sz="2000">
              <a:solidFill>
                <a:schemeClr val="lt1"/>
              </a:solidFill>
              <a:latin typeface="Lato"/>
              <a:ea typeface="Lato"/>
              <a:cs typeface="Lato"/>
              <a:sym typeface="Lato"/>
            </a:endParaRPr>
          </a:p>
          <a:p>
            <a:pPr indent="0" lvl="0" marL="0" rtl="0" algn="l">
              <a:spcBef>
                <a:spcPts val="0"/>
              </a:spcBef>
              <a:spcAft>
                <a:spcPts val="0"/>
              </a:spcAft>
              <a:buNone/>
            </a:pPr>
            <a:r>
              <a:rPr b="1" i="1" lang="en-GB" sz="2000">
                <a:solidFill>
                  <a:schemeClr val="lt1"/>
                </a:solidFill>
                <a:latin typeface="Lato"/>
                <a:ea typeface="Lato"/>
                <a:cs typeface="Lato"/>
                <a:sym typeface="Lato"/>
              </a:rPr>
              <a:t>“Without the phenomenology, there would be nothing to interpret; without the hermeneutics, the phenomenon would not be seen.”</a:t>
            </a:r>
            <a:r>
              <a:rPr lang="en-GB" sz="2000">
                <a:solidFill>
                  <a:schemeClr val="lt1"/>
                </a:solidFill>
                <a:latin typeface="Lato"/>
                <a:ea typeface="Lato"/>
                <a:cs typeface="Lato"/>
                <a:sym typeface="Lato"/>
              </a:rPr>
              <a:t> </a:t>
            </a:r>
            <a:r>
              <a:rPr lang="en-GB" sz="1000">
                <a:solidFill>
                  <a:schemeClr val="lt1"/>
                </a:solidFill>
                <a:latin typeface="Lato"/>
                <a:ea typeface="Lato"/>
                <a:cs typeface="Lato"/>
                <a:sym typeface="Lato"/>
              </a:rPr>
              <a:t>(Smith, Flowers &amp; Larkin,  2009: 37).</a:t>
            </a:r>
            <a:endParaRPr sz="1000">
              <a:solidFill>
                <a:schemeClr val="lt1"/>
              </a:solidFill>
              <a:latin typeface="Lato"/>
              <a:ea typeface="Lato"/>
              <a:cs typeface="Lato"/>
              <a:sym typeface="Lato"/>
            </a:endParaRPr>
          </a:p>
          <a:p>
            <a:pPr indent="0" lvl="0" marL="0" rtl="0" algn="l">
              <a:spcBef>
                <a:spcPts val="0"/>
              </a:spcBef>
              <a:spcAft>
                <a:spcPts val="0"/>
              </a:spcAft>
              <a:buNone/>
            </a:pPr>
            <a:r>
              <a:t/>
            </a:r>
            <a:endParaRPr sz="2000">
              <a:solidFill>
                <a:schemeClr val="lt1"/>
              </a:solidFill>
              <a:latin typeface="Lato"/>
              <a:ea typeface="Lato"/>
              <a:cs typeface="Lato"/>
              <a:sym typeface="Lato"/>
            </a:endParaRPr>
          </a:p>
        </p:txBody>
      </p:sp>
      <p:sp>
        <p:nvSpPr>
          <p:cNvPr id="147" name="Google Shape;147;p15"/>
          <p:cNvSpPr txBox="1"/>
          <p:nvPr/>
        </p:nvSpPr>
        <p:spPr>
          <a:xfrm>
            <a:off x="387475" y="4630375"/>
            <a:ext cx="8086200" cy="31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solidFill>
                  <a:schemeClr val="lt1"/>
                </a:solidFill>
                <a:latin typeface="Lato"/>
                <a:ea typeface="Lato"/>
                <a:cs typeface="Lato"/>
                <a:sym typeface="Lato"/>
              </a:rPr>
              <a:t>(James, 1977; </a:t>
            </a:r>
            <a:r>
              <a:rPr lang="en-GB" sz="1000">
                <a:solidFill>
                  <a:schemeClr val="lt1"/>
                </a:solidFill>
                <a:latin typeface="Lato"/>
                <a:ea typeface="Lato"/>
                <a:cs typeface="Lato"/>
                <a:sym typeface="Lato"/>
              </a:rPr>
              <a:t>Smith &amp; Osborn, 2003</a:t>
            </a:r>
            <a:r>
              <a:rPr lang="en-GB" sz="1000">
                <a:solidFill>
                  <a:schemeClr val="lt1"/>
                </a:solidFill>
                <a:latin typeface="Lato"/>
                <a:ea typeface="Lato"/>
                <a:cs typeface="Lato"/>
                <a:sym typeface="Lato"/>
              </a:rPr>
              <a:t>) </a:t>
            </a:r>
            <a:endParaRPr sz="1000">
              <a:solidFill>
                <a:schemeClr val="l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6"/>
          <p:cNvSpPr txBox="1"/>
          <p:nvPr>
            <p:ph idx="4294967295" type="title"/>
          </p:nvPr>
        </p:nvSpPr>
        <p:spPr>
          <a:xfrm>
            <a:off x="1052550" y="235325"/>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Historical &amp; Philosophical Background </a:t>
            </a:r>
            <a:endParaRPr/>
          </a:p>
        </p:txBody>
      </p:sp>
      <p:grpSp>
        <p:nvGrpSpPr>
          <p:cNvPr id="153" name="Google Shape;153;p16"/>
          <p:cNvGrpSpPr/>
          <p:nvPr/>
        </p:nvGrpSpPr>
        <p:grpSpPr>
          <a:xfrm>
            <a:off x="3036872" y="967605"/>
            <a:ext cx="2803919" cy="3853054"/>
            <a:chOff x="3071457" y="2013875"/>
            <a:chExt cx="1944600" cy="1569600"/>
          </a:xfrm>
        </p:grpSpPr>
        <p:sp>
          <p:nvSpPr>
            <p:cNvPr id="154" name="Google Shape;154;p16"/>
            <p:cNvSpPr/>
            <p:nvPr/>
          </p:nvSpPr>
          <p:spPr>
            <a:xfrm flipH="1" rot="10800000">
              <a:off x="3071457" y="2013875"/>
              <a:ext cx="1944600" cy="1569600"/>
            </a:xfrm>
            <a:prstGeom prst="round2DiagRect">
              <a:avLst>
                <a:gd fmla="val 0" name="adj1"/>
                <a:gd fmla="val 17764" name="adj2"/>
              </a:avLst>
            </a:prstGeom>
            <a:solidFill>
              <a:srgbClr val="0D5C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6"/>
            <p:cNvSpPr txBox="1"/>
            <p:nvPr/>
          </p:nvSpPr>
          <p:spPr>
            <a:xfrm>
              <a:off x="3316102" y="2039101"/>
              <a:ext cx="1451700" cy="421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800">
                  <a:solidFill>
                    <a:srgbClr val="FFFFFF"/>
                  </a:solidFill>
                  <a:latin typeface="Lato"/>
                  <a:ea typeface="Lato"/>
                  <a:cs typeface="Lato"/>
                  <a:sym typeface="Lato"/>
                </a:rPr>
                <a:t>Hermeneutics</a:t>
              </a:r>
              <a:br>
                <a:rPr b="1" lang="en-GB" sz="1800">
                  <a:solidFill>
                    <a:srgbClr val="FFFFFF"/>
                  </a:solidFill>
                  <a:latin typeface="Lato"/>
                  <a:ea typeface="Lato"/>
                  <a:cs typeface="Lato"/>
                  <a:sym typeface="Lato"/>
                </a:rPr>
              </a:br>
              <a:r>
                <a:rPr lang="en-GB" sz="1000">
                  <a:solidFill>
                    <a:srgbClr val="FFFFFF"/>
                  </a:solidFill>
                  <a:latin typeface="Lato"/>
                  <a:ea typeface="Lato"/>
                  <a:cs typeface="Lato"/>
                  <a:sym typeface="Lato"/>
                </a:rPr>
                <a:t>(S</a:t>
              </a:r>
              <a:r>
                <a:rPr lang="en-GB" sz="1000">
                  <a:solidFill>
                    <a:schemeClr val="lt1"/>
                  </a:solidFill>
                  <a:latin typeface="Lato"/>
                  <a:ea typeface="Lato"/>
                  <a:cs typeface="Lato"/>
                  <a:sym typeface="Lato"/>
                </a:rPr>
                <a:t>mith, 2007)</a:t>
              </a:r>
              <a:endParaRPr sz="1000">
                <a:solidFill>
                  <a:srgbClr val="FFFFFF"/>
                </a:solidFill>
                <a:latin typeface="Lato"/>
                <a:ea typeface="Lato"/>
                <a:cs typeface="Lato"/>
                <a:sym typeface="Lato"/>
              </a:endParaRPr>
            </a:p>
          </p:txBody>
        </p:sp>
        <p:sp>
          <p:nvSpPr>
            <p:cNvPr id="156" name="Google Shape;156;p16"/>
            <p:cNvSpPr txBox="1"/>
            <p:nvPr/>
          </p:nvSpPr>
          <p:spPr>
            <a:xfrm>
              <a:off x="3316102" y="2460824"/>
              <a:ext cx="1565700" cy="862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sz="1500">
                  <a:solidFill>
                    <a:schemeClr val="lt1"/>
                  </a:solidFill>
                  <a:latin typeface="Lato"/>
                  <a:ea typeface="Lato"/>
                  <a:cs typeface="Lato"/>
                  <a:sym typeface="Lato"/>
                </a:rPr>
                <a:t>Schleiermacher</a:t>
              </a:r>
              <a:r>
                <a:rPr lang="en-GB" sz="1500">
                  <a:solidFill>
                    <a:schemeClr val="lt1"/>
                  </a:solidFill>
                  <a:latin typeface="Lato"/>
                  <a:ea typeface="Lato"/>
                  <a:cs typeface="Lato"/>
                  <a:sym typeface="Lato"/>
                </a:rPr>
                <a:t> (1998)</a:t>
              </a:r>
              <a:endParaRPr sz="1500">
                <a:solidFill>
                  <a:schemeClr val="lt1"/>
                </a:solidFill>
                <a:latin typeface="Lato"/>
                <a:ea typeface="Lato"/>
                <a:cs typeface="Lato"/>
                <a:sym typeface="Lato"/>
              </a:endParaRPr>
            </a:p>
            <a:p>
              <a:pPr indent="0" lvl="0" marL="0" rtl="0" algn="l">
                <a:lnSpc>
                  <a:spcPct val="115000"/>
                </a:lnSpc>
                <a:spcBef>
                  <a:spcPts val="1600"/>
                </a:spcBef>
                <a:spcAft>
                  <a:spcPts val="0"/>
                </a:spcAft>
                <a:buNone/>
              </a:pPr>
              <a:r>
                <a:rPr b="1" lang="en-GB" sz="1500">
                  <a:solidFill>
                    <a:schemeClr val="lt1"/>
                  </a:solidFill>
                  <a:latin typeface="Lato"/>
                  <a:ea typeface="Lato"/>
                  <a:cs typeface="Lato"/>
                  <a:sym typeface="Lato"/>
                </a:rPr>
                <a:t>‘The Double Hermeneutic’</a:t>
              </a:r>
              <a:endParaRPr b="1" sz="1500">
                <a:solidFill>
                  <a:schemeClr val="lt1"/>
                </a:solidFill>
                <a:latin typeface="Lato"/>
                <a:ea typeface="Lato"/>
                <a:cs typeface="Lato"/>
                <a:sym typeface="Lato"/>
              </a:endParaRPr>
            </a:p>
            <a:p>
              <a:pPr indent="0" lvl="0" marL="0" rtl="0" algn="l">
                <a:lnSpc>
                  <a:spcPct val="115000"/>
                </a:lnSpc>
                <a:spcBef>
                  <a:spcPts val="1600"/>
                </a:spcBef>
                <a:spcAft>
                  <a:spcPts val="0"/>
                </a:spcAft>
                <a:buNone/>
              </a:pPr>
              <a:r>
                <a:rPr b="1" lang="en-GB" sz="1500">
                  <a:solidFill>
                    <a:schemeClr val="lt1"/>
                  </a:solidFill>
                  <a:latin typeface="Lato"/>
                  <a:ea typeface="Lato"/>
                  <a:cs typeface="Lato"/>
                  <a:sym typeface="Lato"/>
                </a:rPr>
                <a:t>Dilthey</a:t>
              </a:r>
              <a:r>
                <a:rPr lang="en-GB" sz="1500">
                  <a:solidFill>
                    <a:schemeClr val="lt1"/>
                  </a:solidFill>
                  <a:latin typeface="Lato"/>
                  <a:ea typeface="Lato"/>
                  <a:cs typeface="Lato"/>
                  <a:sym typeface="Lato"/>
                </a:rPr>
                <a:t> (1990 [1900])</a:t>
              </a:r>
              <a:endParaRPr sz="1500">
                <a:solidFill>
                  <a:schemeClr val="lt1"/>
                </a:solidFill>
                <a:latin typeface="Lato"/>
                <a:ea typeface="Lato"/>
                <a:cs typeface="Lato"/>
                <a:sym typeface="Lato"/>
              </a:endParaRPr>
            </a:p>
            <a:p>
              <a:pPr indent="0" lvl="0" marL="0" rtl="0" algn="l">
                <a:lnSpc>
                  <a:spcPct val="115000"/>
                </a:lnSpc>
                <a:spcBef>
                  <a:spcPts val="1600"/>
                </a:spcBef>
                <a:spcAft>
                  <a:spcPts val="1600"/>
                </a:spcAft>
                <a:buNone/>
              </a:pPr>
              <a:r>
                <a:t/>
              </a:r>
              <a:endParaRPr sz="1000">
                <a:solidFill>
                  <a:schemeClr val="lt1"/>
                </a:solidFill>
                <a:latin typeface="Lato"/>
                <a:ea typeface="Lato"/>
                <a:cs typeface="Lato"/>
                <a:sym typeface="Lato"/>
              </a:endParaRPr>
            </a:p>
          </p:txBody>
        </p:sp>
      </p:grpSp>
      <p:grpSp>
        <p:nvGrpSpPr>
          <p:cNvPr id="157" name="Google Shape;157;p16"/>
          <p:cNvGrpSpPr/>
          <p:nvPr/>
        </p:nvGrpSpPr>
        <p:grpSpPr>
          <a:xfrm>
            <a:off x="242371" y="967605"/>
            <a:ext cx="2803919" cy="3853054"/>
            <a:chOff x="1126863" y="2013875"/>
            <a:chExt cx="1944600" cy="1569600"/>
          </a:xfrm>
        </p:grpSpPr>
        <p:sp>
          <p:nvSpPr>
            <p:cNvPr id="158" name="Google Shape;158;p16"/>
            <p:cNvSpPr/>
            <p:nvPr/>
          </p:nvSpPr>
          <p:spPr>
            <a:xfrm>
              <a:off x="1126863" y="2013875"/>
              <a:ext cx="1944600" cy="1569600"/>
            </a:xfrm>
            <a:prstGeom prst="round2DiagRect">
              <a:avLst>
                <a:gd fmla="val 0" name="adj1"/>
                <a:gd fmla="val 17764" name="adj2"/>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6"/>
            <p:cNvSpPr txBox="1"/>
            <p:nvPr/>
          </p:nvSpPr>
          <p:spPr>
            <a:xfrm>
              <a:off x="1351621" y="2039097"/>
              <a:ext cx="1451700" cy="181200"/>
            </a:xfrm>
            <a:prstGeom prst="rect">
              <a:avLst/>
            </a:prstGeom>
            <a:solidFill>
              <a:schemeClr val="lt2"/>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800">
                  <a:solidFill>
                    <a:srgbClr val="FFFFFF"/>
                  </a:solidFill>
                  <a:latin typeface="Lato"/>
                  <a:ea typeface="Lato"/>
                  <a:cs typeface="Lato"/>
                  <a:sym typeface="Lato"/>
                </a:rPr>
                <a:t>Phenomenology</a:t>
              </a:r>
              <a:endParaRPr b="1" sz="1800">
                <a:solidFill>
                  <a:srgbClr val="FFFFFF"/>
                </a:solidFill>
                <a:latin typeface="Lato"/>
                <a:ea typeface="Lato"/>
                <a:cs typeface="Lato"/>
                <a:sym typeface="Lato"/>
              </a:endParaRPr>
            </a:p>
          </p:txBody>
        </p:sp>
        <p:sp>
          <p:nvSpPr>
            <p:cNvPr id="160" name="Google Shape;160;p16"/>
            <p:cNvSpPr txBox="1"/>
            <p:nvPr/>
          </p:nvSpPr>
          <p:spPr>
            <a:xfrm>
              <a:off x="1298774" y="2344460"/>
              <a:ext cx="1451700" cy="1130100"/>
            </a:xfrm>
            <a:prstGeom prst="rect">
              <a:avLst/>
            </a:prstGeom>
            <a:solidFill>
              <a:schemeClr val="lt2"/>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chemeClr val="lt1"/>
                  </a:solidFill>
                  <a:latin typeface="Lato"/>
                  <a:ea typeface="Lato"/>
                  <a:cs typeface="Lato"/>
                  <a:sym typeface="Lato"/>
                </a:rPr>
                <a:t>Husserl </a:t>
              </a:r>
              <a:r>
                <a:rPr lang="en-GB" sz="1500">
                  <a:solidFill>
                    <a:schemeClr val="lt1"/>
                  </a:solidFill>
                  <a:latin typeface="Lato"/>
                  <a:ea typeface="Lato"/>
                  <a:cs typeface="Lato"/>
                  <a:sym typeface="Lato"/>
                </a:rPr>
                <a:t>(1927; 1970)</a:t>
              </a:r>
              <a:endParaRPr i="1" sz="1500">
                <a:solidFill>
                  <a:schemeClr val="lt1"/>
                </a:solidFill>
                <a:latin typeface="Lato"/>
                <a:ea typeface="Lato"/>
                <a:cs typeface="Lato"/>
                <a:sym typeface="Lato"/>
              </a:endParaRPr>
            </a:p>
            <a:p>
              <a:pPr indent="0" lvl="0" marL="0" rtl="0" algn="l">
                <a:spcBef>
                  <a:spcPts val="1600"/>
                </a:spcBef>
                <a:spcAft>
                  <a:spcPts val="0"/>
                </a:spcAft>
                <a:buNone/>
              </a:pPr>
              <a:r>
                <a:rPr lang="en-GB" sz="1500">
                  <a:solidFill>
                    <a:schemeClr val="lt1"/>
                  </a:solidFill>
                  <a:latin typeface="Lato"/>
                  <a:ea typeface="Lato"/>
                  <a:cs typeface="Lato"/>
                  <a:sym typeface="Lato"/>
                </a:rPr>
                <a:t>Phenomenological Reduction</a:t>
              </a:r>
              <a:endParaRPr sz="1500">
                <a:solidFill>
                  <a:schemeClr val="lt1"/>
                </a:solidFill>
                <a:latin typeface="Lato"/>
                <a:ea typeface="Lato"/>
                <a:cs typeface="Lato"/>
                <a:sym typeface="Lato"/>
              </a:endParaRPr>
            </a:p>
            <a:p>
              <a:pPr indent="0" lvl="0" marL="0" rtl="0" algn="l">
                <a:spcBef>
                  <a:spcPts val="1600"/>
                </a:spcBef>
                <a:spcAft>
                  <a:spcPts val="1600"/>
                </a:spcAft>
                <a:buNone/>
              </a:pPr>
              <a:r>
                <a:rPr i="1" lang="en-GB" sz="1500">
                  <a:solidFill>
                    <a:schemeClr val="lt1"/>
                  </a:solidFill>
                  <a:latin typeface="Lato"/>
                  <a:ea typeface="Lato"/>
                  <a:cs typeface="Lato"/>
                  <a:sym typeface="Lato"/>
                </a:rPr>
                <a:t>‘Go back to the things themselves’</a:t>
              </a:r>
              <a:br>
                <a:rPr lang="en-GB" sz="1500">
                  <a:solidFill>
                    <a:schemeClr val="lt1"/>
                  </a:solidFill>
                  <a:latin typeface="Lato"/>
                  <a:ea typeface="Lato"/>
                  <a:cs typeface="Lato"/>
                  <a:sym typeface="Lato"/>
                </a:rPr>
              </a:br>
              <a:br>
                <a:rPr lang="en-GB" sz="1500">
                  <a:solidFill>
                    <a:schemeClr val="lt1"/>
                  </a:solidFill>
                  <a:latin typeface="Lato"/>
                  <a:ea typeface="Lato"/>
                  <a:cs typeface="Lato"/>
                  <a:sym typeface="Lato"/>
                </a:rPr>
              </a:br>
              <a:r>
                <a:rPr b="1" lang="en-GB" sz="1500">
                  <a:solidFill>
                    <a:schemeClr val="lt1"/>
                  </a:solidFill>
                  <a:latin typeface="Lato"/>
                  <a:ea typeface="Lato"/>
                  <a:cs typeface="Lato"/>
                  <a:sym typeface="Lato"/>
                </a:rPr>
                <a:t>‘Epoche’</a:t>
              </a:r>
              <a:r>
                <a:rPr lang="en-GB" sz="1500">
                  <a:solidFill>
                    <a:schemeClr val="lt1"/>
                  </a:solidFill>
                  <a:latin typeface="Lato"/>
                  <a:ea typeface="Lato"/>
                  <a:cs typeface="Lato"/>
                  <a:sym typeface="Lato"/>
                </a:rPr>
                <a:t>: Bracketing</a:t>
              </a:r>
              <a:r>
                <a:rPr lang="en-GB" sz="1500">
                  <a:solidFill>
                    <a:schemeClr val="lt1"/>
                  </a:solidFill>
                  <a:latin typeface="Roboto"/>
                  <a:ea typeface="Roboto"/>
                  <a:cs typeface="Roboto"/>
                  <a:sym typeface="Roboto"/>
                </a:rPr>
                <a:t> </a:t>
              </a:r>
              <a:endParaRPr>
                <a:solidFill>
                  <a:srgbClr val="FFFFFF"/>
                </a:solidFill>
                <a:latin typeface="Roboto"/>
                <a:ea typeface="Roboto"/>
                <a:cs typeface="Roboto"/>
                <a:sym typeface="Roboto"/>
              </a:endParaRPr>
            </a:p>
          </p:txBody>
        </p:sp>
      </p:grpSp>
      <p:grpSp>
        <p:nvGrpSpPr>
          <p:cNvPr id="161" name="Google Shape;161;p16"/>
          <p:cNvGrpSpPr/>
          <p:nvPr/>
        </p:nvGrpSpPr>
        <p:grpSpPr>
          <a:xfrm>
            <a:off x="5840969" y="967598"/>
            <a:ext cx="3054621" cy="3853054"/>
            <a:chOff x="5015938" y="2013875"/>
            <a:chExt cx="3001200" cy="1569600"/>
          </a:xfrm>
        </p:grpSpPr>
        <p:sp>
          <p:nvSpPr>
            <p:cNvPr id="162" name="Google Shape;162;p16"/>
            <p:cNvSpPr/>
            <p:nvPr/>
          </p:nvSpPr>
          <p:spPr>
            <a:xfrm>
              <a:off x="5015938" y="2013875"/>
              <a:ext cx="3001200" cy="1569600"/>
            </a:xfrm>
            <a:prstGeom prst="round2DiagRect">
              <a:avLst>
                <a:gd fmla="val 0" name="adj1"/>
                <a:gd fmla="val 17764" name="adj2"/>
              </a:avLst>
            </a:prstGeom>
            <a:solidFill>
              <a:srgbClr val="0942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63" name="Google Shape;163;p16"/>
            <p:cNvSpPr txBox="1"/>
            <p:nvPr/>
          </p:nvSpPr>
          <p:spPr>
            <a:xfrm>
              <a:off x="5191641" y="2039102"/>
              <a:ext cx="2825400" cy="26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800">
                  <a:solidFill>
                    <a:srgbClr val="FFFFFF"/>
                  </a:solidFill>
                  <a:latin typeface="Lato"/>
                  <a:ea typeface="Lato"/>
                  <a:cs typeface="Lato"/>
                  <a:sym typeface="Lato"/>
                </a:rPr>
                <a:t>Phenomenological Hermeneutics </a:t>
              </a:r>
              <a:endParaRPr b="1" sz="1800">
                <a:solidFill>
                  <a:srgbClr val="FFFFFF"/>
                </a:solidFill>
                <a:latin typeface="Lato"/>
                <a:ea typeface="Lato"/>
                <a:cs typeface="Lato"/>
                <a:sym typeface="Lato"/>
              </a:endParaRPr>
            </a:p>
          </p:txBody>
        </p:sp>
        <p:sp>
          <p:nvSpPr>
            <p:cNvPr id="164" name="Google Shape;164;p16"/>
            <p:cNvSpPr txBox="1"/>
            <p:nvPr/>
          </p:nvSpPr>
          <p:spPr>
            <a:xfrm>
              <a:off x="5191616" y="2307301"/>
              <a:ext cx="2825400" cy="124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br>
                <a:rPr b="1" lang="en-GB" sz="1300">
                  <a:solidFill>
                    <a:schemeClr val="lt1"/>
                  </a:solidFill>
                  <a:latin typeface="Roboto"/>
                  <a:ea typeface="Roboto"/>
                  <a:cs typeface="Roboto"/>
                  <a:sym typeface="Roboto"/>
                </a:rPr>
              </a:br>
              <a:r>
                <a:rPr b="1" lang="en-GB" sz="1300">
                  <a:solidFill>
                    <a:schemeClr val="lt1"/>
                  </a:solidFill>
                  <a:latin typeface="Lato"/>
                  <a:ea typeface="Lato"/>
                  <a:cs typeface="Lato"/>
                  <a:sym typeface="Lato"/>
                </a:rPr>
                <a:t>Heidegger </a:t>
              </a:r>
              <a:r>
                <a:rPr lang="en-GB" sz="1300">
                  <a:solidFill>
                    <a:schemeClr val="lt1"/>
                  </a:solidFill>
                  <a:latin typeface="Lato"/>
                  <a:ea typeface="Lato"/>
                  <a:cs typeface="Lato"/>
                  <a:sym typeface="Lato"/>
                </a:rPr>
                <a:t>(1962 [1927])</a:t>
              </a:r>
              <a:br>
                <a:rPr lang="en-GB" sz="1300">
                  <a:solidFill>
                    <a:schemeClr val="lt1"/>
                  </a:solidFill>
                  <a:latin typeface="Lato"/>
                  <a:ea typeface="Lato"/>
                  <a:cs typeface="Lato"/>
                  <a:sym typeface="Lato"/>
                </a:rPr>
              </a:br>
              <a:r>
                <a:rPr lang="en-GB" sz="1300">
                  <a:solidFill>
                    <a:schemeClr val="lt1"/>
                  </a:solidFill>
                  <a:latin typeface="Lato"/>
                  <a:ea typeface="Lato"/>
                  <a:cs typeface="Lato"/>
                  <a:sym typeface="Lato"/>
                </a:rPr>
                <a:t>Dasein - ‘there-being’; ‘Worldliness’ &amp; Intersubjectivity</a:t>
              </a:r>
              <a:endParaRPr sz="1300">
                <a:solidFill>
                  <a:schemeClr val="lt1"/>
                </a:solidFill>
                <a:latin typeface="Lato"/>
                <a:ea typeface="Lato"/>
                <a:cs typeface="Lato"/>
                <a:sym typeface="Lato"/>
              </a:endParaRPr>
            </a:p>
            <a:p>
              <a:pPr indent="0" lvl="0" marL="0" rtl="0" algn="l">
                <a:lnSpc>
                  <a:spcPct val="115000"/>
                </a:lnSpc>
                <a:spcBef>
                  <a:spcPts val="1600"/>
                </a:spcBef>
                <a:spcAft>
                  <a:spcPts val="0"/>
                </a:spcAft>
                <a:buNone/>
              </a:pPr>
              <a:r>
                <a:rPr b="1" lang="en-GB" sz="1300">
                  <a:solidFill>
                    <a:schemeClr val="lt1"/>
                  </a:solidFill>
                  <a:latin typeface="Lato"/>
                  <a:ea typeface="Lato"/>
                  <a:cs typeface="Lato"/>
                  <a:sym typeface="Lato"/>
                </a:rPr>
                <a:t>Gadamer</a:t>
              </a:r>
              <a:r>
                <a:rPr lang="en-GB" sz="1300">
                  <a:solidFill>
                    <a:schemeClr val="lt1"/>
                  </a:solidFill>
                  <a:latin typeface="Lato"/>
                  <a:ea typeface="Lato"/>
                  <a:cs typeface="Lato"/>
                  <a:sym typeface="Lato"/>
                </a:rPr>
                <a:t> (1990 [1960])</a:t>
              </a:r>
              <a:br>
                <a:rPr lang="en-GB" sz="1300">
                  <a:solidFill>
                    <a:schemeClr val="lt1"/>
                  </a:solidFill>
                  <a:latin typeface="Lato"/>
                  <a:ea typeface="Lato"/>
                  <a:cs typeface="Lato"/>
                  <a:sym typeface="Lato"/>
                </a:rPr>
              </a:br>
              <a:r>
                <a:rPr lang="en-GB" sz="1300">
                  <a:solidFill>
                    <a:schemeClr val="lt1"/>
                  </a:solidFill>
                  <a:latin typeface="Lato"/>
                  <a:ea typeface="Lato"/>
                  <a:cs typeface="Lato"/>
                  <a:sym typeface="Lato"/>
                </a:rPr>
                <a:t>Horizontverschmelzung - ‘Fusion of Horizons’</a:t>
              </a:r>
              <a:endParaRPr sz="1300">
                <a:solidFill>
                  <a:schemeClr val="lt1"/>
                </a:solidFill>
                <a:latin typeface="Lato"/>
                <a:ea typeface="Lato"/>
                <a:cs typeface="Lato"/>
                <a:sym typeface="Lato"/>
              </a:endParaRPr>
            </a:p>
            <a:p>
              <a:pPr indent="0" lvl="0" marL="0" rtl="0" algn="l">
                <a:spcBef>
                  <a:spcPts val="1600"/>
                </a:spcBef>
                <a:spcAft>
                  <a:spcPts val="1600"/>
                </a:spcAft>
                <a:buNone/>
              </a:pPr>
              <a:r>
                <a:rPr b="1" lang="en-GB" sz="1300">
                  <a:solidFill>
                    <a:schemeClr val="lt1"/>
                  </a:solidFill>
                  <a:latin typeface="Lato"/>
                  <a:ea typeface="Lato"/>
                  <a:cs typeface="Lato"/>
                  <a:sym typeface="Lato"/>
                </a:rPr>
                <a:t>Merleau-Ponty </a:t>
              </a:r>
              <a:r>
                <a:rPr lang="en-GB" sz="1300">
                  <a:solidFill>
                    <a:schemeClr val="lt1"/>
                  </a:solidFill>
                  <a:latin typeface="Lato"/>
                  <a:ea typeface="Lato"/>
                  <a:cs typeface="Lato"/>
                  <a:sym typeface="Lato"/>
                </a:rPr>
                <a:t>(1962) </a:t>
              </a:r>
              <a:br>
                <a:rPr lang="en-GB" sz="1300">
                  <a:solidFill>
                    <a:schemeClr val="lt1"/>
                  </a:solidFill>
                  <a:latin typeface="Lato"/>
                  <a:ea typeface="Lato"/>
                  <a:cs typeface="Lato"/>
                  <a:sym typeface="Lato"/>
                </a:rPr>
              </a:br>
              <a:r>
                <a:rPr lang="en-GB" sz="1300">
                  <a:solidFill>
                    <a:schemeClr val="lt1"/>
                  </a:solidFill>
                  <a:latin typeface="Lato"/>
                  <a:ea typeface="Lato"/>
                  <a:cs typeface="Lato"/>
                  <a:sym typeface="Lato"/>
                </a:rPr>
                <a:t>‘Body-Subjects’; ‘Mineness’ &amp; ‘Aboutness’</a:t>
              </a:r>
              <a:r>
                <a:rPr lang="en-GB" sz="1200">
                  <a:solidFill>
                    <a:schemeClr val="lt1"/>
                  </a:solidFill>
                  <a:latin typeface="Lato"/>
                  <a:ea typeface="Lato"/>
                  <a:cs typeface="Lato"/>
                  <a:sym typeface="Lato"/>
                </a:rPr>
                <a:t>.</a:t>
              </a:r>
              <a:br>
                <a:rPr lang="en-GB" sz="1200">
                  <a:solidFill>
                    <a:schemeClr val="lt1"/>
                  </a:solidFill>
                  <a:latin typeface="Lato"/>
                  <a:ea typeface="Lato"/>
                  <a:cs typeface="Lato"/>
                  <a:sym typeface="Lato"/>
                </a:rPr>
              </a:br>
              <a:r>
                <a:rPr lang="en-GB" sz="1200">
                  <a:solidFill>
                    <a:schemeClr val="lt1"/>
                  </a:solidFill>
                  <a:latin typeface="Lato"/>
                  <a:ea typeface="Lato"/>
                  <a:cs typeface="Lato"/>
                  <a:sym typeface="Lato"/>
                </a:rPr>
                <a:t>	Descartes (2016 [1684]) Mind-Body Dualism </a:t>
              </a:r>
              <a:endParaRPr sz="1200">
                <a:solidFill>
                  <a:schemeClr val="lt1"/>
                </a:solidFill>
                <a:latin typeface="Lato"/>
                <a:ea typeface="Lato"/>
                <a:cs typeface="Lato"/>
                <a:sym typeface="Lato"/>
              </a:endParaRPr>
            </a:p>
          </p:txBody>
        </p:sp>
      </p:grpSp>
      <p:grpSp>
        <p:nvGrpSpPr>
          <p:cNvPr id="165" name="Google Shape;165;p16"/>
          <p:cNvGrpSpPr/>
          <p:nvPr/>
        </p:nvGrpSpPr>
        <p:grpSpPr>
          <a:xfrm>
            <a:off x="5647066" y="2608326"/>
            <a:ext cx="372737" cy="381087"/>
            <a:chOff x="4858109" y="2631368"/>
            <a:chExt cx="316442" cy="315000"/>
          </a:xfrm>
        </p:grpSpPr>
        <p:sp>
          <p:nvSpPr>
            <p:cNvPr id="166" name="Google Shape;166;p16"/>
            <p:cNvSpPr/>
            <p:nvPr/>
          </p:nvSpPr>
          <p:spPr>
            <a:xfrm>
              <a:off x="4859551" y="2631368"/>
              <a:ext cx="315000" cy="31500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6"/>
            <p:cNvSpPr/>
            <p:nvPr/>
          </p:nvSpPr>
          <p:spPr>
            <a:xfrm>
              <a:off x="4858109" y="2739300"/>
              <a:ext cx="239100" cy="99000"/>
            </a:xfrm>
            <a:prstGeom prst="rightArrow">
              <a:avLst>
                <a:gd fmla="val 32020" name="adj1"/>
                <a:gd fmla="val 66970" name="adj2"/>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br>
                <a:rPr lang="en-GB"/>
              </a:br>
              <a:endParaRPr/>
            </a:p>
          </p:txBody>
        </p:sp>
      </p:grpSp>
      <p:grpSp>
        <p:nvGrpSpPr>
          <p:cNvPr id="168" name="Google Shape;168;p16"/>
          <p:cNvGrpSpPr/>
          <p:nvPr/>
        </p:nvGrpSpPr>
        <p:grpSpPr>
          <a:xfrm>
            <a:off x="2861084" y="2608344"/>
            <a:ext cx="372745" cy="381071"/>
            <a:chOff x="3157188" y="909150"/>
            <a:chExt cx="470400" cy="470400"/>
          </a:xfrm>
        </p:grpSpPr>
        <p:sp>
          <p:nvSpPr>
            <p:cNvPr id="169" name="Google Shape;169;p16"/>
            <p:cNvSpPr/>
            <p:nvPr/>
          </p:nvSpPr>
          <p:spPr>
            <a:xfrm>
              <a:off x="3157188" y="909150"/>
              <a:ext cx="470400" cy="47040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6"/>
            <p:cNvSpPr/>
            <p:nvPr/>
          </p:nvSpPr>
          <p:spPr>
            <a:xfrm>
              <a:off x="3243138" y="995100"/>
              <a:ext cx="298500" cy="298500"/>
            </a:xfrm>
            <a:prstGeom prst="mathPlus">
              <a:avLst>
                <a:gd fmla="val 9900" name="adj1"/>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17"/>
          <p:cNvSpPr txBox="1"/>
          <p:nvPr>
            <p:ph type="title"/>
          </p:nvPr>
        </p:nvSpPr>
        <p:spPr>
          <a:xfrm>
            <a:off x="2868000" y="-14900"/>
            <a:ext cx="5467200" cy="7836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latin typeface="Montserrat Medium"/>
                <a:ea typeface="Montserrat Medium"/>
                <a:cs typeface="Montserrat Medium"/>
                <a:sym typeface="Montserrat Medium"/>
              </a:rPr>
              <a:t>The Methodology</a:t>
            </a:r>
            <a:endParaRPr>
              <a:latin typeface="Montserrat Medium"/>
              <a:ea typeface="Montserrat Medium"/>
              <a:cs typeface="Montserrat Medium"/>
              <a:sym typeface="Montserrat Medium"/>
            </a:endParaRPr>
          </a:p>
        </p:txBody>
      </p:sp>
      <p:sp>
        <p:nvSpPr>
          <p:cNvPr id="176" name="Google Shape;176;p17"/>
          <p:cNvSpPr txBox="1"/>
          <p:nvPr/>
        </p:nvSpPr>
        <p:spPr>
          <a:xfrm>
            <a:off x="80175" y="583800"/>
            <a:ext cx="9063900" cy="463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300">
                <a:solidFill>
                  <a:schemeClr val="lt1"/>
                </a:solidFill>
                <a:highlight>
                  <a:schemeClr val="accent6"/>
                </a:highlight>
                <a:latin typeface="Lato"/>
                <a:ea typeface="Lato"/>
                <a:cs typeface="Lato"/>
                <a:sym typeface="Lato"/>
              </a:rPr>
              <a:t>Sampling</a:t>
            </a:r>
            <a:endParaRPr b="1" sz="1300">
              <a:solidFill>
                <a:schemeClr val="lt1"/>
              </a:solidFill>
              <a:highlight>
                <a:schemeClr val="accent6"/>
              </a:highlight>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lang="en-GB" sz="1300">
                <a:solidFill>
                  <a:schemeClr val="lt1"/>
                </a:solidFill>
                <a:latin typeface="Lato"/>
                <a:ea typeface="Lato"/>
                <a:cs typeface="Lato"/>
                <a:sym typeface="Lato"/>
              </a:rPr>
              <a:t>Purposeful</a:t>
            </a:r>
            <a:r>
              <a:rPr lang="en-GB" sz="1300">
                <a:solidFill>
                  <a:schemeClr val="lt1"/>
                </a:solidFill>
                <a:latin typeface="Lato"/>
                <a:ea typeface="Lato"/>
                <a:cs typeface="Lato"/>
                <a:sym typeface="Lato"/>
              </a:rPr>
              <a:t>, 4 - 10  participants, homogenous sample</a:t>
            </a:r>
            <a:endParaRPr sz="1300">
              <a:solidFill>
                <a:schemeClr val="lt1"/>
              </a:solidFill>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Case-study vs. multiple perspectives</a:t>
            </a:r>
            <a:r>
              <a:rPr lang="en-GB" sz="1300">
                <a:solidFill>
                  <a:schemeClr val="lt1"/>
                </a:solidFill>
                <a:latin typeface="Lato"/>
                <a:ea typeface="Lato"/>
                <a:cs typeface="Lato"/>
                <a:sym typeface="Lato"/>
              </a:rPr>
              <a:t> approaches; one particular person or couple </a:t>
            </a:r>
            <a:endParaRPr sz="1000">
              <a:solidFill>
                <a:schemeClr val="lt1"/>
              </a:solidFill>
              <a:latin typeface="Lato"/>
              <a:ea typeface="Lato"/>
              <a:cs typeface="Lato"/>
              <a:sym typeface="Lato"/>
            </a:endParaRPr>
          </a:p>
          <a:p>
            <a:pPr indent="0" lvl="0" marL="0" rtl="0" algn="l">
              <a:spcBef>
                <a:spcPts val="0"/>
              </a:spcBef>
              <a:spcAft>
                <a:spcPts val="0"/>
              </a:spcAft>
              <a:buNone/>
            </a:pPr>
            <a:r>
              <a:t/>
            </a:r>
            <a:endParaRPr b="1" sz="1300">
              <a:solidFill>
                <a:schemeClr val="lt1"/>
              </a:solidFill>
              <a:latin typeface="Lato"/>
              <a:ea typeface="Lato"/>
              <a:cs typeface="Lato"/>
              <a:sym typeface="Lato"/>
            </a:endParaRPr>
          </a:p>
          <a:p>
            <a:pPr indent="0" lvl="0" marL="0" rtl="0" algn="l">
              <a:spcBef>
                <a:spcPts val="0"/>
              </a:spcBef>
              <a:spcAft>
                <a:spcPts val="0"/>
              </a:spcAft>
              <a:buNone/>
            </a:pPr>
            <a:r>
              <a:rPr b="1" lang="en-GB" sz="1300">
                <a:solidFill>
                  <a:schemeClr val="lt1"/>
                </a:solidFill>
                <a:highlight>
                  <a:srgbClr val="249C91"/>
                </a:highlight>
                <a:latin typeface="Lato"/>
                <a:ea typeface="Lato"/>
                <a:cs typeface="Lato"/>
                <a:sym typeface="Lato"/>
              </a:rPr>
              <a:t>Data Collection </a:t>
            </a:r>
            <a:endParaRPr b="1" sz="1300">
              <a:solidFill>
                <a:schemeClr val="lt1"/>
              </a:solidFill>
              <a:highlight>
                <a:srgbClr val="249C91"/>
              </a:highlight>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Focus Groups or </a:t>
            </a:r>
            <a:r>
              <a:rPr b="1" lang="en-GB" sz="1300">
                <a:solidFill>
                  <a:schemeClr val="lt1"/>
                </a:solidFill>
                <a:latin typeface="Lato"/>
                <a:ea typeface="Lato"/>
                <a:cs typeface="Lato"/>
                <a:sym typeface="Lato"/>
              </a:rPr>
              <a:t>In-depth</a:t>
            </a:r>
            <a:r>
              <a:rPr b="1" lang="en-GB" sz="1300">
                <a:solidFill>
                  <a:schemeClr val="lt1"/>
                </a:solidFill>
                <a:latin typeface="Lato"/>
                <a:ea typeface="Lato"/>
                <a:cs typeface="Lato"/>
                <a:sym typeface="Lato"/>
              </a:rPr>
              <a:t> Interviews</a:t>
            </a:r>
            <a:r>
              <a:rPr lang="en-GB" sz="1300">
                <a:solidFill>
                  <a:schemeClr val="lt1"/>
                </a:solidFill>
                <a:latin typeface="Lato"/>
                <a:ea typeface="Lato"/>
                <a:cs typeface="Lato"/>
                <a:sym typeface="Lato"/>
              </a:rPr>
              <a:t>: Usually semi-structure, can be </a:t>
            </a:r>
            <a:r>
              <a:rPr lang="en-GB" sz="1300">
                <a:solidFill>
                  <a:schemeClr val="lt1"/>
                </a:solidFill>
                <a:latin typeface="Lato"/>
                <a:ea typeface="Lato"/>
                <a:cs typeface="Lato"/>
                <a:sym typeface="Lato"/>
              </a:rPr>
              <a:t>unstructured, using open, exploratortive questions; recorded in audio or video format.</a:t>
            </a:r>
            <a:endParaRPr sz="1300">
              <a:solidFill>
                <a:schemeClr val="lt1"/>
              </a:solidFill>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One point in time vs. multiple points</a:t>
            </a:r>
            <a:r>
              <a:rPr lang="en-GB" sz="1300">
                <a:solidFill>
                  <a:schemeClr val="lt1"/>
                </a:solidFill>
                <a:latin typeface="Lato"/>
                <a:ea typeface="Lato"/>
                <a:cs typeface="Lato"/>
                <a:sym typeface="Lato"/>
              </a:rPr>
              <a:t>, e.g. prior to and after an anticipated event, longitudinal</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b="1" sz="1300">
              <a:solidFill>
                <a:schemeClr val="lt1"/>
              </a:solidFill>
              <a:latin typeface="Lato"/>
              <a:ea typeface="Lato"/>
              <a:cs typeface="Lato"/>
              <a:sym typeface="Lato"/>
            </a:endParaRPr>
          </a:p>
          <a:p>
            <a:pPr indent="0" lvl="0" marL="0" rtl="0" algn="l">
              <a:spcBef>
                <a:spcPts val="0"/>
              </a:spcBef>
              <a:spcAft>
                <a:spcPts val="0"/>
              </a:spcAft>
              <a:buNone/>
            </a:pPr>
            <a:r>
              <a:rPr b="1" lang="en-GB" sz="1300">
                <a:solidFill>
                  <a:schemeClr val="lt1"/>
                </a:solidFill>
                <a:highlight>
                  <a:srgbClr val="0D5CDF"/>
                </a:highlight>
                <a:latin typeface="Lato"/>
                <a:ea typeface="Lato"/>
                <a:cs typeface="Lato"/>
                <a:sym typeface="Lato"/>
              </a:rPr>
              <a:t>Analysis &amp; Writing </a:t>
            </a:r>
            <a:endParaRPr b="1" sz="1300">
              <a:solidFill>
                <a:schemeClr val="lt1"/>
              </a:solidFill>
              <a:highlight>
                <a:srgbClr val="0D5CDF"/>
              </a:highlight>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Semantic transcriptions</a:t>
            </a:r>
            <a:r>
              <a:rPr lang="en-GB" sz="1300">
                <a:solidFill>
                  <a:schemeClr val="lt1"/>
                </a:solidFill>
                <a:latin typeface="Lato"/>
                <a:ea typeface="Lato"/>
                <a:cs typeface="Lato"/>
                <a:sym typeface="Lato"/>
              </a:rPr>
              <a:t> of recordings </a:t>
            </a:r>
            <a:endParaRPr sz="1300">
              <a:solidFill>
                <a:schemeClr val="lt1"/>
              </a:solidFill>
              <a:latin typeface="Lato"/>
              <a:ea typeface="Lato"/>
              <a:cs typeface="Lato"/>
              <a:sym typeface="Lato"/>
            </a:endParaRPr>
          </a:p>
          <a:p>
            <a:pPr indent="-311150" lvl="0" marL="457200" rtl="0" algn="l">
              <a:spcBef>
                <a:spcPts val="0"/>
              </a:spcBef>
              <a:spcAft>
                <a:spcPts val="0"/>
              </a:spcAft>
              <a:buClr>
                <a:schemeClr val="lt1"/>
              </a:buClr>
              <a:buSzPts val="1300"/>
              <a:buFont typeface="Lato"/>
              <a:buChar char="●"/>
            </a:pPr>
            <a:r>
              <a:rPr lang="en-GB" sz="1300">
                <a:solidFill>
                  <a:schemeClr val="lt1"/>
                </a:solidFill>
                <a:latin typeface="Lato"/>
                <a:ea typeface="Lato"/>
                <a:cs typeface="Lato"/>
                <a:sym typeface="Lato"/>
              </a:rPr>
              <a:t>Follows set of </a:t>
            </a:r>
            <a:r>
              <a:rPr b="1" lang="en-GB" sz="1300">
                <a:solidFill>
                  <a:schemeClr val="lt1"/>
                </a:solidFill>
                <a:latin typeface="Lato"/>
                <a:ea typeface="Lato"/>
                <a:cs typeface="Lato"/>
                <a:sym typeface="Lato"/>
              </a:rPr>
              <a:t>processes &amp; principles</a:t>
            </a:r>
            <a:r>
              <a:rPr lang="en-GB" sz="1300">
                <a:solidFill>
                  <a:schemeClr val="lt1"/>
                </a:solidFill>
                <a:latin typeface="Lato"/>
                <a:ea typeface="Lato"/>
                <a:cs typeface="Lato"/>
                <a:sym typeface="Lato"/>
              </a:rPr>
              <a:t> that can be applied flexibly </a:t>
            </a:r>
            <a:endParaRPr sz="10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Interactive &amp; Inductive Cycle </a:t>
            </a:r>
            <a:endParaRPr sz="10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Line-by-Line </a:t>
            </a:r>
            <a:r>
              <a:rPr lang="en-GB" sz="1300">
                <a:solidFill>
                  <a:schemeClr val="lt1"/>
                </a:solidFill>
                <a:latin typeface="Lato"/>
                <a:ea typeface="Lato"/>
                <a:cs typeface="Lato"/>
                <a:sym typeface="Lato"/>
              </a:rPr>
              <a:t>analysis of </a:t>
            </a:r>
            <a:r>
              <a:rPr lang="en-GB" sz="1300">
                <a:solidFill>
                  <a:schemeClr val="lt1"/>
                </a:solidFill>
                <a:latin typeface="Lato"/>
                <a:ea typeface="Lato"/>
                <a:cs typeface="Lato"/>
                <a:sym typeface="Lato"/>
              </a:rPr>
              <a:t>experiential</a:t>
            </a:r>
            <a:r>
              <a:rPr lang="en-GB" sz="1300">
                <a:solidFill>
                  <a:schemeClr val="lt1"/>
                </a:solidFill>
                <a:latin typeface="Lato"/>
                <a:ea typeface="Lato"/>
                <a:cs typeface="Lato"/>
                <a:sym typeface="Lato"/>
              </a:rPr>
              <a:t> claims </a:t>
            </a:r>
            <a:endParaRPr sz="13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Identifying</a:t>
            </a:r>
            <a:r>
              <a:rPr b="1" lang="en-GB" sz="1300">
                <a:solidFill>
                  <a:schemeClr val="lt1"/>
                </a:solidFill>
                <a:latin typeface="Lato"/>
                <a:ea typeface="Lato"/>
                <a:cs typeface="Lato"/>
                <a:sym typeface="Lato"/>
              </a:rPr>
              <a:t> Patterns and Themes: </a:t>
            </a:r>
            <a:r>
              <a:rPr lang="en-GB" sz="1300">
                <a:solidFill>
                  <a:schemeClr val="lt1"/>
                </a:solidFill>
                <a:latin typeface="Lato"/>
                <a:ea typeface="Lato"/>
                <a:cs typeface="Lato"/>
                <a:sym typeface="Lato"/>
              </a:rPr>
              <a:t>emphasising convergence and divergence within and between cases.</a:t>
            </a:r>
            <a:endParaRPr sz="13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Development of dialogue</a:t>
            </a:r>
            <a:r>
              <a:rPr lang="en-GB" sz="1300">
                <a:solidFill>
                  <a:schemeClr val="lt1"/>
                </a:solidFill>
                <a:latin typeface="Lato"/>
                <a:ea typeface="Lato"/>
                <a:cs typeface="Lato"/>
                <a:sym typeface="Lato"/>
              </a:rPr>
              <a:t> between researchers, the data and psychological knowledge of phenomena</a:t>
            </a:r>
            <a:endParaRPr sz="13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Narrative Account</a:t>
            </a:r>
            <a:r>
              <a:rPr lang="en-GB" sz="1300">
                <a:solidFill>
                  <a:schemeClr val="lt1"/>
                </a:solidFill>
                <a:latin typeface="Lato"/>
                <a:ea typeface="Lato"/>
                <a:cs typeface="Lato"/>
                <a:sym typeface="Lato"/>
              </a:rPr>
              <a:t>; built cumulatively  through unfolding analytic dialogue between selected and </a:t>
            </a:r>
            <a:r>
              <a:rPr lang="en-GB" sz="1300">
                <a:solidFill>
                  <a:schemeClr val="lt1"/>
                </a:solidFill>
                <a:latin typeface="Lato"/>
                <a:ea typeface="Lato"/>
                <a:cs typeface="Lato"/>
                <a:sym typeface="Lato"/>
              </a:rPr>
              <a:t>interpreted</a:t>
            </a:r>
            <a:r>
              <a:rPr lang="en-GB" sz="1300">
                <a:solidFill>
                  <a:schemeClr val="lt1"/>
                </a:solidFill>
                <a:latin typeface="Lato"/>
                <a:ea typeface="Lato"/>
                <a:cs typeface="Lato"/>
                <a:sym typeface="Lato"/>
              </a:rPr>
              <a:t> data extracts often using visual guides, e.g. figures, diagrams or tables.</a:t>
            </a:r>
            <a:endParaRPr sz="1300">
              <a:solidFill>
                <a:schemeClr val="lt1"/>
              </a:solidFill>
              <a:latin typeface="Lato"/>
              <a:ea typeface="Lato"/>
              <a:cs typeface="Lato"/>
              <a:sym typeface="Lato"/>
            </a:endParaRPr>
          </a:p>
          <a:p>
            <a:pPr indent="-311150" lvl="1" marL="914400" rtl="0" algn="l">
              <a:spcBef>
                <a:spcPts val="0"/>
              </a:spcBef>
              <a:spcAft>
                <a:spcPts val="0"/>
              </a:spcAft>
              <a:buClr>
                <a:schemeClr val="lt1"/>
              </a:buClr>
              <a:buSzPts val="1300"/>
              <a:buFont typeface="Lato"/>
              <a:buChar char="○"/>
            </a:pPr>
            <a:r>
              <a:rPr b="1" lang="en-GB" sz="1300">
                <a:solidFill>
                  <a:schemeClr val="lt1"/>
                </a:solidFill>
                <a:latin typeface="Lato"/>
                <a:ea typeface="Lato"/>
                <a:cs typeface="Lato"/>
                <a:sym typeface="Lato"/>
              </a:rPr>
              <a:t>Different levels of interpretation,</a:t>
            </a:r>
            <a:r>
              <a:rPr lang="en-GB" sz="1300">
                <a:solidFill>
                  <a:schemeClr val="lt1"/>
                </a:solidFill>
                <a:latin typeface="Lato"/>
                <a:ea typeface="Lato"/>
                <a:cs typeface="Lato"/>
                <a:sym typeface="Lato"/>
              </a:rPr>
              <a:t> e.g. micro-analysis of specific passages of transcript </a:t>
            </a:r>
            <a:endParaRPr sz="1300">
              <a:solidFill>
                <a:schemeClr val="lt1"/>
              </a:solidFill>
              <a:latin typeface="Lato"/>
              <a:ea typeface="Lato"/>
              <a:cs typeface="Lato"/>
              <a:sym typeface="Lato"/>
            </a:endParaRPr>
          </a:p>
          <a:p>
            <a:pPr indent="0" lvl="0" marL="0" rtl="0" algn="l">
              <a:spcBef>
                <a:spcPts val="0"/>
              </a:spcBef>
              <a:spcAft>
                <a:spcPts val="0"/>
              </a:spcAft>
              <a:buNone/>
            </a:pPr>
            <a:br>
              <a:rPr lang="en-GB" sz="1000">
                <a:solidFill>
                  <a:schemeClr val="lt1"/>
                </a:solidFill>
                <a:latin typeface="Lato"/>
                <a:ea typeface="Lato"/>
                <a:cs typeface="Lato"/>
                <a:sym typeface="Lato"/>
              </a:rPr>
            </a:br>
            <a:r>
              <a:rPr lang="en-GB" sz="1000">
                <a:solidFill>
                  <a:schemeClr val="lt1"/>
                </a:solidFill>
                <a:latin typeface="Lato"/>
                <a:ea typeface="Lato"/>
                <a:cs typeface="Lato"/>
                <a:sym typeface="Lato"/>
              </a:rPr>
              <a:t>(Reid, Flowers &amp; Larkin, 2005; Larkin, Watts &amp; Clifton, 2006;  Smith, 2007; Larkin, Shaw &amp; Flowers, 2018; Nizza, Farr &amp; Smith, 2021; Smith, Larkin &amp; Flowers, 2022)</a:t>
            </a:r>
            <a:endParaRPr sz="1300">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grpSp>
        <p:nvGrpSpPr>
          <p:cNvPr id="181" name="Google Shape;181;p18"/>
          <p:cNvGrpSpPr/>
          <p:nvPr/>
        </p:nvGrpSpPr>
        <p:grpSpPr>
          <a:xfrm>
            <a:off x="31225" y="1548050"/>
            <a:ext cx="1915536" cy="1735150"/>
            <a:chOff x="3154225" y="1852850"/>
            <a:chExt cx="1915536" cy="1735150"/>
          </a:xfrm>
        </p:grpSpPr>
        <p:sp>
          <p:nvSpPr>
            <p:cNvPr id="182" name="Google Shape;182;p18"/>
            <p:cNvSpPr/>
            <p:nvPr/>
          </p:nvSpPr>
          <p:spPr>
            <a:xfrm>
              <a:off x="3485717" y="3079475"/>
              <a:ext cx="1294800" cy="133500"/>
            </a:xfrm>
            <a:prstGeom prst="rect">
              <a:avLst/>
            </a:prstGeom>
            <a:solidFill>
              <a:srgbClr val="307A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8"/>
            <p:cNvSpPr txBox="1"/>
            <p:nvPr/>
          </p:nvSpPr>
          <p:spPr>
            <a:xfrm>
              <a:off x="3154225" y="3216600"/>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dk2"/>
                  </a:solidFill>
                  <a:latin typeface="Roboto"/>
                  <a:ea typeface="Roboto"/>
                  <a:cs typeface="Roboto"/>
                  <a:sym typeface="Roboto"/>
                </a:rPr>
                <a:t>STEP 1</a:t>
              </a:r>
              <a:endParaRPr b="1" sz="1300">
                <a:solidFill>
                  <a:schemeClr val="dk2"/>
                </a:solidFill>
                <a:latin typeface="Roboto"/>
                <a:ea typeface="Roboto"/>
                <a:cs typeface="Roboto"/>
                <a:sym typeface="Roboto"/>
              </a:endParaRPr>
            </a:p>
          </p:txBody>
        </p:sp>
        <p:sp>
          <p:nvSpPr>
            <p:cNvPr id="184" name="Google Shape;184;p18"/>
            <p:cNvSpPr txBox="1"/>
            <p:nvPr/>
          </p:nvSpPr>
          <p:spPr>
            <a:xfrm>
              <a:off x="3386760" y="1852850"/>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chemeClr val="dk2"/>
                  </a:solidFill>
                  <a:latin typeface="Roboto"/>
                  <a:ea typeface="Roboto"/>
                  <a:cs typeface="Roboto"/>
                  <a:sym typeface="Roboto"/>
                </a:rPr>
                <a:t>Reading &amp; Re-Reading Transcripts </a:t>
              </a:r>
              <a:endParaRPr b="1">
                <a:solidFill>
                  <a:schemeClr val="dk2"/>
                </a:solidFill>
                <a:latin typeface="Roboto"/>
                <a:ea typeface="Roboto"/>
                <a:cs typeface="Roboto"/>
                <a:sym typeface="Roboto"/>
              </a:endParaRPr>
            </a:p>
          </p:txBody>
        </p:sp>
        <p:grpSp>
          <p:nvGrpSpPr>
            <p:cNvPr id="185" name="Google Shape;185;p18"/>
            <p:cNvGrpSpPr/>
            <p:nvPr/>
          </p:nvGrpSpPr>
          <p:grpSpPr>
            <a:xfrm>
              <a:off x="3435870" y="2800065"/>
              <a:ext cx="92400" cy="411825"/>
              <a:chOff x="845575" y="2563700"/>
              <a:chExt cx="92400" cy="411825"/>
            </a:xfrm>
          </p:grpSpPr>
          <p:sp>
            <p:nvSpPr>
              <p:cNvPr id="186" name="Google Shape;186;p18"/>
              <p:cNvSpPr/>
              <p:nvPr/>
            </p:nvSpPr>
            <p:spPr>
              <a:xfrm>
                <a:off x="845575" y="2563700"/>
                <a:ext cx="92400" cy="924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87" name="Google Shape;187;p18"/>
              <p:cNvCxnSpPr/>
              <p:nvPr/>
            </p:nvCxnSpPr>
            <p:spPr>
              <a:xfrm>
                <a:off x="891775" y="2616125"/>
                <a:ext cx="0" cy="359400"/>
              </a:xfrm>
              <a:prstGeom prst="straightConnector1">
                <a:avLst/>
              </a:prstGeom>
              <a:noFill/>
              <a:ln cap="flat" cmpd="sng" w="9525">
                <a:solidFill>
                  <a:schemeClr val="dk2"/>
                </a:solidFill>
                <a:prstDash val="solid"/>
                <a:round/>
                <a:headEnd len="sm" w="sm" type="none"/>
                <a:tailEnd len="sm" w="sm" type="none"/>
              </a:ln>
            </p:spPr>
          </p:cxnSp>
        </p:grpSp>
      </p:grpSp>
      <p:grpSp>
        <p:nvGrpSpPr>
          <p:cNvPr id="188" name="Google Shape;188;p18"/>
          <p:cNvGrpSpPr/>
          <p:nvPr/>
        </p:nvGrpSpPr>
        <p:grpSpPr>
          <a:xfrm>
            <a:off x="1159001" y="2397800"/>
            <a:ext cx="1793409" cy="1744202"/>
            <a:chOff x="1692401" y="2702600"/>
            <a:chExt cx="1793409" cy="1744202"/>
          </a:xfrm>
        </p:grpSpPr>
        <p:sp>
          <p:nvSpPr>
            <p:cNvPr id="189" name="Google Shape;189;p18"/>
            <p:cNvSpPr/>
            <p:nvPr/>
          </p:nvSpPr>
          <p:spPr>
            <a:xfrm>
              <a:off x="2191011" y="3079475"/>
              <a:ext cx="1294800" cy="1335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accent2"/>
                </a:solidFill>
              </a:endParaRPr>
            </a:p>
          </p:txBody>
        </p:sp>
        <p:sp>
          <p:nvSpPr>
            <p:cNvPr id="190" name="Google Shape;190;p18"/>
            <p:cNvSpPr txBox="1"/>
            <p:nvPr/>
          </p:nvSpPr>
          <p:spPr>
            <a:xfrm>
              <a:off x="1828200" y="2702600"/>
              <a:ext cx="786000" cy="4173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rgbClr val="4A86E8"/>
                  </a:solidFill>
                  <a:latin typeface="Roboto"/>
                  <a:ea typeface="Roboto"/>
                  <a:cs typeface="Roboto"/>
                  <a:sym typeface="Roboto"/>
                </a:rPr>
                <a:t>STEP 2</a:t>
              </a:r>
              <a:endParaRPr b="1" sz="1300">
                <a:solidFill>
                  <a:srgbClr val="4A86E8"/>
                </a:solidFill>
                <a:latin typeface="Roboto"/>
                <a:ea typeface="Roboto"/>
                <a:cs typeface="Roboto"/>
                <a:sym typeface="Roboto"/>
              </a:endParaRPr>
            </a:p>
          </p:txBody>
        </p:sp>
        <p:sp>
          <p:nvSpPr>
            <p:cNvPr id="191" name="Google Shape;191;p18"/>
            <p:cNvSpPr txBox="1"/>
            <p:nvPr/>
          </p:nvSpPr>
          <p:spPr>
            <a:xfrm>
              <a:off x="1692401" y="3503002"/>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rgbClr val="4A86E8"/>
                  </a:solidFill>
                  <a:latin typeface="Roboto"/>
                  <a:ea typeface="Roboto"/>
                  <a:cs typeface="Roboto"/>
                  <a:sym typeface="Roboto"/>
                </a:rPr>
                <a:t>Exploratory </a:t>
              </a:r>
              <a:br>
                <a:rPr b="1" lang="en-GB">
                  <a:solidFill>
                    <a:srgbClr val="4A86E8"/>
                  </a:solidFill>
                  <a:latin typeface="Roboto"/>
                  <a:ea typeface="Roboto"/>
                  <a:cs typeface="Roboto"/>
                  <a:sym typeface="Roboto"/>
                </a:rPr>
              </a:br>
              <a:r>
                <a:rPr b="1" lang="en-GB">
                  <a:solidFill>
                    <a:srgbClr val="4A86E8"/>
                  </a:solidFill>
                  <a:latin typeface="Roboto"/>
                  <a:ea typeface="Roboto"/>
                  <a:cs typeface="Roboto"/>
                  <a:sym typeface="Roboto"/>
                </a:rPr>
                <a:t>Noting</a:t>
              </a:r>
              <a:endParaRPr b="1">
                <a:solidFill>
                  <a:srgbClr val="4A86E8"/>
                </a:solidFill>
                <a:latin typeface="Roboto"/>
                <a:ea typeface="Roboto"/>
                <a:cs typeface="Roboto"/>
                <a:sym typeface="Roboto"/>
              </a:endParaRPr>
            </a:p>
          </p:txBody>
        </p:sp>
        <p:grpSp>
          <p:nvGrpSpPr>
            <p:cNvPr id="192" name="Google Shape;192;p18"/>
            <p:cNvGrpSpPr/>
            <p:nvPr/>
          </p:nvGrpSpPr>
          <p:grpSpPr>
            <a:xfrm rot="10800000">
              <a:off x="2149293" y="3079467"/>
              <a:ext cx="92400" cy="411825"/>
              <a:chOff x="2072481" y="2563700"/>
              <a:chExt cx="92400" cy="411825"/>
            </a:xfrm>
          </p:grpSpPr>
          <p:cxnSp>
            <p:nvCxnSpPr>
              <p:cNvPr id="193" name="Google Shape;193;p18"/>
              <p:cNvCxnSpPr/>
              <p:nvPr/>
            </p:nvCxnSpPr>
            <p:spPr>
              <a:xfrm>
                <a:off x="2118681" y="2616125"/>
                <a:ext cx="0" cy="359400"/>
              </a:xfrm>
              <a:prstGeom prst="straightConnector1">
                <a:avLst/>
              </a:prstGeom>
              <a:noFill/>
              <a:ln cap="flat" cmpd="sng" w="9525">
                <a:solidFill>
                  <a:srgbClr val="4A86E8"/>
                </a:solidFill>
                <a:prstDash val="solid"/>
                <a:round/>
                <a:headEnd len="sm" w="sm" type="none"/>
                <a:tailEnd len="sm" w="sm" type="none"/>
              </a:ln>
            </p:spPr>
          </p:cxnSp>
          <p:sp>
            <p:nvSpPr>
              <p:cNvPr id="194" name="Google Shape;194;p18"/>
              <p:cNvSpPr/>
              <p:nvPr/>
            </p:nvSpPr>
            <p:spPr>
              <a:xfrm>
                <a:off x="2072481" y="2563700"/>
                <a:ext cx="92400" cy="92400"/>
              </a:xfrm>
              <a:prstGeom prst="ellipse">
                <a:avLst/>
              </a:prstGeom>
              <a:solidFill>
                <a:srgbClr val="4A86E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95" name="Google Shape;195;p18"/>
          <p:cNvGrpSpPr/>
          <p:nvPr/>
        </p:nvGrpSpPr>
        <p:grpSpPr>
          <a:xfrm>
            <a:off x="2396160" y="1548050"/>
            <a:ext cx="1850957" cy="1735150"/>
            <a:chOff x="2929560" y="1852850"/>
            <a:chExt cx="1850957" cy="1735150"/>
          </a:xfrm>
        </p:grpSpPr>
        <p:sp>
          <p:nvSpPr>
            <p:cNvPr id="196" name="Google Shape;196;p18"/>
            <p:cNvSpPr/>
            <p:nvPr/>
          </p:nvSpPr>
          <p:spPr>
            <a:xfrm>
              <a:off x="3485717" y="3079475"/>
              <a:ext cx="1294800" cy="13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8"/>
            <p:cNvSpPr txBox="1"/>
            <p:nvPr/>
          </p:nvSpPr>
          <p:spPr>
            <a:xfrm>
              <a:off x="3154225" y="3216600"/>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accent2"/>
                  </a:solidFill>
                  <a:latin typeface="Roboto"/>
                  <a:ea typeface="Roboto"/>
                  <a:cs typeface="Roboto"/>
                  <a:sym typeface="Roboto"/>
                </a:rPr>
                <a:t>STEP 3</a:t>
              </a:r>
              <a:endParaRPr b="1" sz="1300">
                <a:solidFill>
                  <a:schemeClr val="accent2"/>
                </a:solidFill>
                <a:latin typeface="Roboto"/>
                <a:ea typeface="Roboto"/>
                <a:cs typeface="Roboto"/>
                <a:sym typeface="Roboto"/>
              </a:endParaRPr>
            </a:p>
          </p:txBody>
        </p:sp>
        <p:sp>
          <p:nvSpPr>
            <p:cNvPr id="198" name="Google Shape;198;p18"/>
            <p:cNvSpPr txBox="1"/>
            <p:nvPr/>
          </p:nvSpPr>
          <p:spPr>
            <a:xfrm>
              <a:off x="2929560" y="1852850"/>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sz="1500">
                  <a:solidFill>
                    <a:schemeClr val="accent2"/>
                  </a:solidFill>
                  <a:latin typeface="Roboto"/>
                  <a:ea typeface="Roboto"/>
                  <a:cs typeface="Roboto"/>
                  <a:sym typeface="Roboto"/>
                </a:rPr>
                <a:t>Constructing Experiential Statements</a:t>
              </a:r>
              <a:r>
                <a:rPr b="1" lang="en-GB" sz="1500">
                  <a:solidFill>
                    <a:schemeClr val="accent1"/>
                  </a:solidFill>
                  <a:latin typeface="Roboto"/>
                  <a:ea typeface="Roboto"/>
                  <a:cs typeface="Roboto"/>
                  <a:sym typeface="Roboto"/>
                </a:rPr>
                <a:t> </a:t>
              </a:r>
              <a:endParaRPr b="1" sz="1500">
                <a:solidFill>
                  <a:schemeClr val="accent1"/>
                </a:solidFill>
                <a:latin typeface="Roboto"/>
                <a:ea typeface="Roboto"/>
                <a:cs typeface="Roboto"/>
                <a:sym typeface="Roboto"/>
              </a:endParaRPr>
            </a:p>
          </p:txBody>
        </p:sp>
        <p:grpSp>
          <p:nvGrpSpPr>
            <p:cNvPr id="199" name="Google Shape;199;p18"/>
            <p:cNvGrpSpPr/>
            <p:nvPr/>
          </p:nvGrpSpPr>
          <p:grpSpPr>
            <a:xfrm>
              <a:off x="3435870" y="2800065"/>
              <a:ext cx="92400" cy="411825"/>
              <a:chOff x="845575" y="2563700"/>
              <a:chExt cx="92400" cy="411825"/>
            </a:xfrm>
          </p:grpSpPr>
          <p:sp>
            <p:nvSpPr>
              <p:cNvPr id="200" name="Google Shape;200;p18"/>
              <p:cNvSpPr/>
              <p:nvPr/>
            </p:nvSpPr>
            <p:spPr>
              <a:xfrm>
                <a:off x="845575" y="2563700"/>
                <a:ext cx="92400" cy="924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01" name="Google Shape;201;p18"/>
              <p:cNvCxnSpPr/>
              <p:nvPr/>
            </p:nvCxnSpPr>
            <p:spPr>
              <a:xfrm>
                <a:off x="891775" y="2616125"/>
                <a:ext cx="0" cy="359400"/>
              </a:xfrm>
              <a:prstGeom prst="straightConnector1">
                <a:avLst/>
              </a:prstGeom>
              <a:noFill/>
              <a:ln cap="flat" cmpd="sng" w="9525">
                <a:solidFill>
                  <a:schemeClr val="accent2"/>
                </a:solidFill>
                <a:prstDash val="solid"/>
                <a:round/>
                <a:headEnd len="sm" w="sm" type="none"/>
                <a:tailEnd len="sm" w="sm" type="none"/>
              </a:ln>
            </p:spPr>
          </p:cxnSp>
        </p:grpSp>
      </p:grpSp>
      <p:grpSp>
        <p:nvGrpSpPr>
          <p:cNvPr id="202" name="Google Shape;202;p18"/>
          <p:cNvGrpSpPr/>
          <p:nvPr/>
        </p:nvGrpSpPr>
        <p:grpSpPr>
          <a:xfrm>
            <a:off x="3674597" y="2397796"/>
            <a:ext cx="1867224" cy="1744206"/>
            <a:chOff x="4207997" y="2702596"/>
            <a:chExt cx="1867224" cy="1744206"/>
          </a:xfrm>
        </p:grpSpPr>
        <p:sp>
          <p:nvSpPr>
            <p:cNvPr id="203" name="Google Shape;203;p18"/>
            <p:cNvSpPr/>
            <p:nvPr/>
          </p:nvSpPr>
          <p:spPr>
            <a:xfrm>
              <a:off x="4780421" y="3079475"/>
              <a:ext cx="1294800" cy="133500"/>
            </a:xfrm>
            <a:prstGeom prst="rect">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04" name="Google Shape;204;p18"/>
            <p:cNvGrpSpPr/>
            <p:nvPr/>
          </p:nvGrpSpPr>
          <p:grpSpPr>
            <a:xfrm rot="10800000">
              <a:off x="4737413" y="3079467"/>
              <a:ext cx="92400" cy="411825"/>
              <a:chOff x="2070100" y="2563700"/>
              <a:chExt cx="92400" cy="411825"/>
            </a:xfrm>
          </p:grpSpPr>
          <p:cxnSp>
            <p:nvCxnSpPr>
              <p:cNvPr id="205" name="Google Shape;205;p18"/>
              <p:cNvCxnSpPr/>
              <p:nvPr/>
            </p:nvCxnSpPr>
            <p:spPr>
              <a:xfrm>
                <a:off x="2116300" y="2616125"/>
                <a:ext cx="0" cy="359400"/>
              </a:xfrm>
              <a:prstGeom prst="straightConnector1">
                <a:avLst/>
              </a:prstGeom>
              <a:noFill/>
              <a:ln cap="flat" cmpd="sng" w="9525">
                <a:solidFill>
                  <a:schemeClr val="lt2"/>
                </a:solidFill>
                <a:prstDash val="solid"/>
                <a:round/>
                <a:headEnd len="sm" w="sm" type="none"/>
                <a:tailEnd len="sm" w="sm" type="none"/>
              </a:ln>
            </p:spPr>
          </p:cxnSp>
          <p:sp>
            <p:nvSpPr>
              <p:cNvPr id="206" name="Google Shape;206;p18"/>
              <p:cNvSpPr/>
              <p:nvPr/>
            </p:nvSpPr>
            <p:spPr>
              <a:xfrm>
                <a:off x="2070100" y="2563700"/>
                <a:ext cx="92400" cy="924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7" name="Google Shape;207;p18"/>
            <p:cNvSpPr txBox="1"/>
            <p:nvPr/>
          </p:nvSpPr>
          <p:spPr>
            <a:xfrm>
              <a:off x="4413187" y="2702596"/>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lt2"/>
                  </a:solidFill>
                  <a:latin typeface="Roboto"/>
                  <a:ea typeface="Roboto"/>
                  <a:cs typeface="Roboto"/>
                  <a:sym typeface="Roboto"/>
                </a:rPr>
                <a:t>STEP 4</a:t>
              </a:r>
              <a:endParaRPr b="1" sz="1300">
                <a:solidFill>
                  <a:schemeClr val="lt2"/>
                </a:solidFill>
                <a:latin typeface="Roboto"/>
                <a:ea typeface="Roboto"/>
                <a:cs typeface="Roboto"/>
                <a:sym typeface="Roboto"/>
              </a:endParaRPr>
            </a:p>
          </p:txBody>
        </p:sp>
        <p:sp>
          <p:nvSpPr>
            <p:cNvPr id="208" name="Google Shape;208;p18"/>
            <p:cNvSpPr txBox="1"/>
            <p:nvPr/>
          </p:nvSpPr>
          <p:spPr>
            <a:xfrm>
              <a:off x="4207997" y="3503002"/>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chemeClr val="lt2"/>
                  </a:solidFill>
                  <a:latin typeface="Roboto"/>
                  <a:ea typeface="Roboto"/>
                  <a:cs typeface="Roboto"/>
                  <a:sym typeface="Roboto"/>
                </a:rPr>
                <a:t>Searching for Connections Across Statements </a:t>
              </a:r>
              <a:endParaRPr b="1">
                <a:solidFill>
                  <a:schemeClr val="lt2"/>
                </a:solidFill>
                <a:latin typeface="Roboto"/>
                <a:ea typeface="Roboto"/>
                <a:cs typeface="Roboto"/>
                <a:sym typeface="Roboto"/>
              </a:endParaRPr>
            </a:p>
          </p:txBody>
        </p:sp>
      </p:grpSp>
      <p:grpSp>
        <p:nvGrpSpPr>
          <p:cNvPr id="209" name="Google Shape;209;p18"/>
          <p:cNvGrpSpPr/>
          <p:nvPr/>
        </p:nvGrpSpPr>
        <p:grpSpPr>
          <a:xfrm>
            <a:off x="5064130" y="1395650"/>
            <a:ext cx="1772396" cy="1887550"/>
            <a:chOff x="5597530" y="1700450"/>
            <a:chExt cx="1772396" cy="1887550"/>
          </a:xfrm>
        </p:grpSpPr>
        <p:sp>
          <p:nvSpPr>
            <p:cNvPr id="210" name="Google Shape;210;p18"/>
            <p:cNvSpPr/>
            <p:nvPr/>
          </p:nvSpPr>
          <p:spPr>
            <a:xfrm>
              <a:off x="6075125" y="3079475"/>
              <a:ext cx="1294800" cy="13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1" name="Google Shape;211;p18"/>
            <p:cNvGrpSpPr/>
            <p:nvPr/>
          </p:nvGrpSpPr>
          <p:grpSpPr>
            <a:xfrm>
              <a:off x="6031394" y="2800065"/>
              <a:ext cx="92400" cy="411825"/>
              <a:chOff x="845575" y="2563700"/>
              <a:chExt cx="92400" cy="411825"/>
            </a:xfrm>
          </p:grpSpPr>
          <p:cxnSp>
            <p:nvCxnSpPr>
              <p:cNvPr id="212" name="Google Shape;212;p18"/>
              <p:cNvCxnSpPr/>
              <p:nvPr/>
            </p:nvCxnSpPr>
            <p:spPr>
              <a:xfrm>
                <a:off x="891775" y="2616125"/>
                <a:ext cx="0" cy="359400"/>
              </a:xfrm>
              <a:prstGeom prst="straightConnector1">
                <a:avLst/>
              </a:prstGeom>
              <a:noFill/>
              <a:ln cap="flat" cmpd="sng" w="9525">
                <a:solidFill>
                  <a:schemeClr val="accent5"/>
                </a:solidFill>
                <a:prstDash val="solid"/>
                <a:round/>
                <a:headEnd len="sm" w="sm" type="none"/>
                <a:tailEnd len="sm" w="sm" type="none"/>
              </a:ln>
            </p:spPr>
          </p:cxnSp>
          <p:sp>
            <p:nvSpPr>
              <p:cNvPr id="213" name="Google Shape;213;p18"/>
              <p:cNvSpPr/>
              <p:nvPr/>
            </p:nvSpPr>
            <p:spPr>
              <a:xfrm>
                <a:off x="845575" y="2563700"/>
                <a:ext cx="92400" cy="92400"/>
              </a:xfrm>
              <a:prstGeom prst="ellips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4" name="Google Shape;214;p18"/>
            <p:cNvSpPr txBox="1"/>
            <p:nvPr/>
          </p:nvSpPr>
          <p:spPr>
            <a:xfrm>
              <a:off x="5707757" y="3216600"/>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accent5"/>
                  </a:solidFill>
                  <a:latin typeface="Roboto"/>
                  <a:ea typeface="Roboto"/>
                  <a:cs typeface="Roboto"/>
                  <a:sym typeface="Roboto"/>
                </a:rPr>
                <a:t>STEP 5</a:t>
              </a:r>
              <a:endParaRPr b="1" sz="1300">
                <a:solidFill>
                  <a:schemeClr val="accent5"/>
                </a:solidFill>
                <a:latin typeface="Roboto"/>
                <a:ea typeface="Roboto"/>
                <a:cs typeface="Roboto"/>
                <a:sym typeface="Roboto"/>
              </a:endParaRPr>
            </a:p>
          </p:txBody>
        </p:sp>
        <p:sp>
          <p:nvSpPr>
            <p:cNvPr id="215" name="Google Shape;215;p18"/>
            <p:cNvSpPr txBox="1"/>
            <p:nvPr/>
          </p:nvSpPr>
          <p:spPr>
            <a:xfrm>
              <a:off x="5597530" y="1700450"/>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chemeClr val="accent5"/>
                  </a:solidFill>
                  <a:latin typeface="Roboto"/>
                  <a:ea typeface="Roboto"/>
                  <a:cs typeface="Roboto"/>
                  <a:sym typeface="Roboto"/>
                </a:rPr>
                <a:t>Naming Personal </a:t>
              </a:r>
              <a:r>
                <a:rPr b="1" lang="en-GB">
                  <a:solidFill>
                    <a:schemeClr val="accent5"/>
                  </a:solidFill>
                  <a:latin typeface="Roboto"/>
                  <a:ea typeface="Roboto"/>
                  <a:cs typeface="Roboto"/>
                  <a:sym typeface="Roboto"/>
                </a:rPr>
                <a:t>Experiential</a:t>
              </a:r>
              <a:r>
                <a:rPr b="1" lang="en-GB">
                  <a:solidFill>
                    <a:schemeClr val="accent5"/>
                  </a:solidFill>
                  <a:latin typeface="Roboto"/>
                  <a:ea typeface="Roboto"/>
                  <a:cs typeface="Roboto"/>
                  <a:sym typeface="Roboto"/>
                </a:rPr>
                <a:t> Themes &amp; Organising </a:t>
              </a:r>
              <a:endParaRPr b="1">
                <a:solidFill>
                  <a:schemeClr val="accent5"/>
                </a:solidFill>
                <a:latin typeface="Roboto"/>
                <a:ea typeface="Roboto"/>
                <a:cs typeface="Roboto"/>
                <a:sym typeface="Roboto"/>
              </a:endParaRPr>
            </a:p>
          </p:txBody>
        </p:sp>
      </p:grpSp>
      <p:grpSp>
        <p:nvGrpSpPr>
          <p:cNvPr id="216" name="Google Shape;216;p18"/>
          <p:cNvGrpSpPr/>
          <p:nvPr/>
        </p:nvGrpSpPr>
        <p:grpSpPr>
          <a:xfrm>
            <a:off x="6190157" y="2397778"/>
            <a:ext cx="1944958" cy="1735136"/>
            <a:chOff x="6723567" y="2702596"/>
            <a:chExt cx="1944958" cy="1744206"/>
          </a:xfrm>
        </p:grpSpPr>
        <p:sp>
          <p:nvSpPr>
            <p:cNvPr id="217" name="Google Shape;217;p18"/>
            <p:cNvSpPr/>
            <p:nvPr/>
          </p:nvSpPr>
          <p:spPr>
            <a:xfrm>
              <a:off x="7369825" y="3079475"/>
              <a:ext cx="1298700" cy="13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8" name="Google Shape;218;p18"/>
            <p:cNvGrpSpPr/>
            <p:nvPr/>
          </p:nvGrpSpPr>
          <p:grpSpPr>
            <a:xfrm rot="10800000">
              <a:off x="7328221" y="3079467"/>
              <a:ext cx="92400" cy="411825"/>
              <a:chOff x="2070100" y="2563700"/>
              <a:chExt cx="92400" cy="411825"/>
            </a:xfrm>
          </p:grpSpPr>
          <p:cxnSp>
            <p:nvCxnSpPr>
              <p:cNvPr id="219" name="Google Shape;219;p18"/>
              <p:cNvCxnSpPr/>
              <p:nvPr/>
            </p:nvCxnSpPr>
            <p:spPr>
              <a:xfrm>
                <a:off x="2116300" y="2616125"/>
                <a:ext cx="0" cy="359400"/>
              </a:xfrm>
              <a:prstGeom prst="straightConnector1">
                <a:avLst/>
              </a:prstGeom>
              <a:noFill/>
              <a:ln cap="flat" cmpd="sng" w="9525">
                <a:solidFill>
                  <a:schemeClr val="accent6"/>
                </a:solidFill>
                <a:prstDash val="solid"/>
                <a:round/>
                <a:headEnd len="sm" w="sm" type="none"/>
                <a:tailEnd len="sm" w="sm" type="none"/>
              </a:ln>
            </p:spPr>
          </p:cxnSp>
          <p:sp>
            <p:nvSpPr>
              <p:cNvPr id="220" name="Google Shape;220;p18"/>
              <p:cNvSpPr/>
              <p:nvPr/>
            </p:nvSpPr>
            <p:spPr>
              <a:xfrm>
                <a:off x="2070100" y="2563700"/>
                <a:ext cx="92400" cy="92400"/>
              </a:xfrm>
              <a:prstGeom prst="ellips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1" name="Google Shape;221;p18"/>
            <p:cNvSpPr txBox="1"/>
            <p:nvPr/>
          </p:nvSpPr>
          <p:spPr>
            <a:xfrm>
              <a:off x="7003996" y="2702596"/>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accent6"/>
                  </a:solidFill>
                  <a:latin typeface="Roboto"/>
                  <a:ea typeface="Roboto"/>
                  <a:cs typeface="Roboto"/>
                  <a:sym typeface="Roboto"/>
                </a:rPr>
                <a:t>STEP 6</a:t>
              </a:r>
              <a:endParaRPr b="1" sz="1300">
                <a:solidFill>
                  <a:schemeClr val="accent6"/>
                </a:solidFill>
                <a:latin typeface="Roboto"/>
                <a:ea typeface="Roboto"/>
                <a:cs typeface="Roboto"/>
                <a:sym typeface="Roboto"/>
              </a:endParaRPr>
            </a:p>
          </p:txBody>
        </p:sp>
        <p:sp>
          <p:nvSpPr>
            <p:cNvPr id="222" name="Google Shape;222;p18"/>
            <p:cNvSpPr txBox="1"/>
            <p:nvPr/>
          </p:nvSpPr>
          <p:spPr>
            <a:xfrm>
              <a:off x="6723567" y="3503002"/>
              <a:ext cx="1683000" cy="943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chemeClr val="accent6"/>
                  </a:solidFill>
                  <a:latin typeface="Roboto"/>
                  <a:ea typeface="Roboto"/>
                  <a:cs typeface="Roboto"/>
                  <a:sym typeface="Roboto"/>
                </a:rPr>
                <a:t>Continuing Individual Analysis of Other Cases </a:t>
              </a:r>
              <a:endParaRPr b="1">
                <a:solidFill>
                  <a:schemeClr val="accent6"/>
                </a:solidFill>
                <a:latin typeface="Roboto"/>
                <a:ea typeface="Roboto"/>
                <a:cs typeface="Roboto"/>
                <a:sym typeface="Roboto"/>
              </a:endParaRPr>
            </a:p>
          </p:txBody>
        </p:sp>
      </p:grpSp>
      <p:cxnSp>
        <p:nvCxnSpPr>
          <p:cNvPr id="223" name="Google Shape;223;p18"/>
          <p:cNvCxnSpPr/>
          <p:nvPr/>
        </p:nvCxnSpPr>
        <p:spPr>
          <a:xfrm>
            <a:off x="8134994" y="2547690"/>
            <a:ext cx="0" cy="359400"/>
          </a:xfrm>
          <a:prstGeom prst="straightConnector1">
            <a:avLst/>
          </a:prstGeom>
          <a:noFill/>
          <a:ln cap="flat" cmpd="sng" w="9525">
            <a:solidFill>
              <a:schemeClr val="accent4"/>
            </a:solidFill>
            <a:prstDash val="solid"/>
            <a:round/>
            <a:headEnd len="sm" w="sm" type="none"/>
            <a:tailEnd len="sm" w="sm" type="none"/>
          </a:ln>
        </p:spPr>
      </p:cxnSp>
      <p:sp>
        <p:nvSpPr>
          <p:cNvPr id="224" name="Google Shape;224;p18"/>
          <p:cNvSpPr/>
          <p:nvPr/>
        </p:nvSpPr>
        <p:spPr>
          <a:xfrm>
            <a:off x="8088794" y="2495265"/>
            <a:ext cx="92400" cy="92400"/>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8"/>
          <p:cNvSpPr txBox="1"/>
          <p:nvPr/>
        </p:nvSpPr>
        <p:spPr>
          <a:xfrm>
            <a:off x="7765996" y="2931196"/>
            <a:ext cx="7458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300">
                <a:solidFill>
                  <a:schemeClr val="accent4"/>
                </a:solidFill>
                <a:latin typeface="Roboto"/>
                <a:ea typeface="Roboto"/>
                <a:cs typeface="Roboto"/>
                <a:sym typeface="Roboto"/>
              </a:rPr>
              <a:t>STEP 7</a:t>
            </a:r>
            <a:endParaRPr b="1" sz="1300">
              <a:solidFill>
                <a:schemeClr val="accent4"/>
              </a:solidFill>
              <a:latin typeface="Roboto"/>
              <a:ea typeface="Roboto"/>
              <a:cs typeface="Roboto"/>
              <a:sym typeface="Roboto"/>
            </a:endParaRPr>
          </a:p>
        </p:txBody>
      </p:sp>
      <p:sp>
        <p:nvSpPr>
          <p:cNvPr id="226" name="Google Shape;226;p18"/>
          <p:cNvSpPr txBox="1"/>
          <p:nvPr/>
        </p:nvSpPr>
        <p:spPr>
          <a:xfrm>
            <a:off x="7193800" y="1405425"/>
            <a:ext cx="1915500" cy="106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1600"/>
              </a:spcAft>
              <a:buNone/>
            </a:pPr>
            <a:r>
              <a:rPr b="1" lang="en-GB">
                <a:solidFill>
                  <a:schemeClr val="accent4"/>
                </a:solidFill>
                <a:latin typeface="Roboto"/>
                <a:ea typeface="Roboto"/>
                <a:cs typeface="Roboto"/>
                <a:sym typeface="Roboto"/>
              </a:rPr>
              <a:t>Personal Experiential Themes &amp; Developing Group Experiential Themes </a:t>
            </a:r>
            <a:endParaRPr b="1" sz="1500">
              <a:solidFill>
                <a:schemeClr val="lt1"/>
              </a:solidFill>
              <a:latin typeface="Roboto"/>
              <a:ea typeface="Roboto"/>
              <a:cs typeface="Roboto"/>
              <a:sym typeface="Roboto"/>
            </a:endParaRPr>
          </a:p>
        </p:txBody>
      </p:sp>
      <p:sp>
        <p:nvSpPr>
          <p:cNvPr id="227" name="Google Shape;227;p18"/>
          <p:cNvSpPr txBox="1"/>
          <p:nvPr>
            <p:ph type="title"/>
          </p:nvPr>
        </p:nvSpPr>
        <p:spPr>
          <a:xfrm>
            <a:off x="1191600" y="442300"/>
            <a:ext cx="5467200" cy="783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500">
                <a:latin typeface="Lato"/>
                <a:ea typeface="Lato"/>
                <a:cs typeface="Lato"/>
                <a:sym typeface="Lato"/>
              </a:rPr>
              <a:t>The Analytic Process </a:t>
            </a:r>
            <a:endParaRPr sz="2500">
              <a:latin typeface="Lato"/>
              <a:ea typeface="Lato"/>
              <a:cs typeface="Lato"/>
              <a:sym typeface="Lato"/>
            </a:endParaRPr>
          </a:p>
        </p:txBody>
      </p:sp>
      <p:sp>
        <p:nvSpPr>
          <p:cNvPr id="228" name="Google Shape;228;p18"/>
          <p:cNvSpPr txBox="1"/>
          <p:nvPr/>
        </p:nvSpPr>
        <p:spPr>
          <a:xfrm>
            <a:off x="282325" y="4551950"/>
            <a:ext cx="6273900" cy="371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As described in Smith, Larkin &amp; Flowers (2022) </a:t>
            </a:r>
            <a:endParaRPr sz="1300">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19"/>
          <p:cNvSpPr txBox="1"/>
          <p:nvPr>
            <p:ph idx="4294967295" type="title"/>
          </p:nvPr>
        </p:nvSpPr>
        <p:spPr>
          <a:xfrm>
            <a:off x="892050" y="133800"/>
            <a:ext cx="7038900" cy="62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220">
                <a:latin typeface="Montserrat Medium"/>
                <a:ea typeface="Montserrat Medium"/>
                <a:cs typeface="Montserrat Medium"/>
                <a:sym typeface="Montserrat Medium"/>
              </a:rPr>
              <a:t>Strengths, Limitations &amp; Critical Considerations</a:t>
            </a:r>
            <a:endParaRPr sz="2220">
              <a:latin typeface="Montserrat Medium"/>
              <a:ea typeface="Montserrat Medium"/>
              <a:cs typeface="Montserrat Medium"/>
              <a:sym typeface="Montserrat Medium"/>
            </a:endParaRPr>
          </a:p>
        </p:txBody>
      </p:sp>
      <p:grpSp>
        <p:nvGrpSpPr>
          <p:cNvPr id="234" name="Google Shape;234;p19"/>
          <p:cNvGrpSpPr/>
          <p:nvPr/>
        </p:nvGrpSpPr>
        <p:grpSpPr>
          <a:xfrm rot="2700000">
            <a:off x="490125" y="-548696"/>
            <a:ext cx="3316554" cy="3335343"/>
            <a:chOff x="284959" y="1318143"/>
            <a:chExt cx="2460300" cy="2460300"/>
          </a:xfrm>
        </p:grpSpPr>
        <p:sp>
          <p:nvSpPr>
            <p:cNvPr id="235" name="Google Shape;235;p19"/>
            <p:cNvSpPr/>
            <p:nvPr/>
          </p:nvSpPr>
          <p:spPr>
            <a:xfrm rot="2700000">
              <a:off x="1270309" y="1053398"/>
              <a:ext cx="489601" cy="2989789"/>
            </a:xfrm>
            <a:prstGeom prst="roundRect">
              <a:avLst>
                <a:gd fmla="val 50000" name="adj"/>
              </a:avLst>
            </a:prstGeom>
            <a:solidFill>
              <a:srgbClr val="0942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9"/>
            <p:cNvSpPr txBox="1"/>
            <p:nvPr/>
          </p:nvSpPr>
          <p:spPr>
            <a:xfrm rot="-2700000">
              <a:off x="414317" y="2300549"/>
              <a:ext cx="2368666" cy="3428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b="1" lang="en-GB" sz="1500">
                  <a:solidFill>
                    <a:srgbClr val="FFFFFF"/>
                  </a:solidFill>
                  <a:latin typeface="Lato"/>
                  <a:ea typeface="Lato"/>
                  <a:cs typeface="Lato"/>
                  <a:sym typeface="Lato"/>
                </a:rPr>
                <a:t>Idiographic &amp; Person-Centred </a:t>
              </a:r>
              <a:r>
                <a:rPr lang="en-GB" sz="1000">
                  <a:solidFill>
                    <a:srgbClr val="FFFFFF"/>
                  </a:solidFill>
                  <a:latin typeface="Lato"/>
                  <a:ea typeface="Lato"/>
                  <a:cs typeface="Lato"/>
                  <a:sym typeface="Lato"/>
                </a:rPr>
                <a:t>(Noon, 2018; Smith et al., 2022)</a:t>
              </a:r>
              <a:endParaRPr sz="1000">
                <a:solidFill>
                  <a:srgbClr val="FFFFFF"/>
                </a:solidFill>
                <a:latin typeface="Lato"/>
                <a:ea typeface="Lato"/>
                <a:cs typeface="Lato"/>
                <a:sym typeface="Lato"/>
              </a:endParaRPr>
            </a:p>
          </p:txBody>
        </p:sp>
        <p:sp>
          <p:nvSpPr>
            <p:cNvPr id="237" name="Google Shape;237;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rgbClr val="0942A1"/>
                  </a:solidFill>
                  <a:latin typeface="Roboto"/>
                  <a:ea typeface="Roboto"/>
                  <a:cs typeface="Roboto"/>
                  <a:sym typeface="Roboto"/>
                </a:rPr>
                <a:t>1</a:t>
              </a:r>
              <a:endParaRPr b="1" sz="1500">
                <a:solidFill>
                  <a:srgbClr val="0942A1"/>
                </a:solidFill>
                <a:latin typeface="Roboto"/>
                <a:ea typeface="Roboto"/>
                <a:cs typeface="Roboto"/>
                <a:sym typeface="Roboto"/>
              </a:endParaRPr>
            </a:p>
          </p:txBody>
        </p:sp>
      </p:grpSp>
      <p:grpSp>
        <p:nvGrpSpPr>
          <p:cNvPr id="238" name="Google Shape;238;p19"/>
          <p:cNvGrpSpPr/>
          <p:nvPr/>
        </p:nvGrpSpPr>
        <p:grpSpPr>
          <a:xfrm rot="2700000">
            <a:off x="642525" y="213304"/>
            <a:ext cx="3316554" cy="3335343"/>
            <a:chOff x="284959" y="1318143"/>
            <a:chExt cx="2460300" cy="2460300"/>
          </a:xfrm>
        </p:grpSpPr>
        <p:sp>
          <p:nvSpPr>
            <p:cNvPr id="239" name="Google Shape;239;p19"/>
            <p:cNvSpPr/>
            <p:nvPr/>
          </p:nvSpPr>
          <p:spPr>
            <a:xfrm rot="2700000">
              <a:off x="1270309" y="1053398"/>
              <a:ext cx="489601" cy="2989789"/>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9"/>
            <p:cNvSpPr txBox="1"/>
            <p:nvPr/>
          </p:nvSpPr>
          <p:spPr>
            <a:xfrm rot="-2700000">
              <a:off x="420572" y="2259053"/>
              <a:ext cx="2464974" cy="39796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1200"/>
                </a:spcAft>
                <a:buNone/>
              </a:pPr>
              <a:r>
                <a:rPr b="1" lang="en-GB">
                  <a:solidFill>
                    <a:schemeClr val="lt1"/>
                  </a:solidFill>
                  <a:latin typeface="Lato"/>
                  <a:ea typeface="Lato"/>
                  <a:cs typeface="Lato"/>
                  <a:sym typeface="Lato"/>
                </a:rPr>
                <a:t>Empirical Generalisability &amp; Theoretical Transferability</a:t>
              </a:r>
              <a:r>
                <a:rPr b="1" lang="en-GB" sz="1000">
                  <a:solidFill>
                    <a:schemeClr val="lt1"/>
                  </a:solidFill>
                  <a:latin typeface="Lato"/>
                  <a:ea typeface="Lato"/>
                  <a:cs typeface="Lato"/>
                  <a:sym typeface="Lato"/>
                </a:rPr>
                <a:t> (Harre, 1979; Smith et al., 2022) </a:t>
              </a:r>
              <a:endParaRPr b="1" sz="1000">
                <a:solidFill>
                  <a:srgbClr val="FFFFFF"/>
                </a:solidFill>
                <a:latin typeface="Roboto"/>
                <a:ea typeface="Roboto"/>
                <a:cs typeface="Roboto"/>
                <a:sym typeface="Roboto"/>
              </a:endParaRPr>
            </a:p>
          </p:txBody>
        </p:sp>
        <p:sp>
          <p:nvSpPr>
            <p:cNvPr id="241" name="Google Shape;241;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chemeClr val="lt2"/>
                  </a:solidFill>
                  <a:latin typeface="Roboto"/>
                  <a:ea typeface="Roboto"/>
                  <a:cs typeface="Roboto"/>
                  <a:sym typeface="Roboto"/>
                </a:rPr>
                <a:t>2</a:t>
              </a:r>
              <a:endParaRPr b="1" sz="1500">
                <a:solidFill>
                  <a:schemeClr val="lt2"/>
                </a:solidFill>
                <a:latin typeface="Roboto"/>
                <a:ea typeface="Roboto"/>
                <a:cs typeface="Roboto"/>
                <a:sym typeface="Roboto"/>
              </a:endParaRPr>
            </a:p>
          </p:txBody>
        </p:sp>
      </p:grpSp>
      <p:grpSp>
        <p:nvGrpSpPr>
          <p:cNvPr id="242" name="Google Shape;242;p19"/>
          <p:cNvGrpSpPr/>
          <p:nvPr/>
        </p:nvGrpSpPr>
        <p:grpSpPr>
          <a:xfrm rot="2700000">
            <a:off x="817188" y="1866961"/>
            <a:ext cx="3575780" cy="3596037"/>
            <a:chOff x="284948" y="1318137"/>
            <a:chExt cx="2652600" cy="2652600"/>
          </a:xfrm>
        </p:grpSpPr>
        <p:sp>
          <p:nvSpPr>
            <p:cNvPr id="243" name="Google Shape;243;p19"/>
            <p:cNvSpPr/>
            <p:nvPr/>
          </p:nvSpPr>
          <p:spPr>
            <a:xfrm rot="2700000">
              <a:off x="1230471" y="1149543"/>
              <a:ext cx="761554" cy="2989789"/>
            </a:xfrm>
            <a:prstGeom prst="roundRect">
              <a:avLst>
                <a:gd fmla="val 50000"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9"/>
            <p:cNvSpPr txBox="1"/>
            <p:nvPr/>
          </p:nvSpPr>
          <p:spPr>
            <a:xfrm rot="-2700000">
              <a:off x="483547" y="2184398"/>
              <a:ext cx="2549827" cy="638093"/>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br>
                <a:rPr b="1" lang="en-GB" sz="1500">
                  <a:solidFill>
                    <a:schemeClr val="lt1"/>
                  </a:solidFill>
                  <a:latin typeface="Lato"/>
                  <a:ea typeface="Lato"/>
                  <a:cs typeface="Lato"/>
                  <a:sym typeface="Lato"/>
                </a:rPr>
              </a:br>
              <a:br>
                <a:rPr b="1" lang="en-GB" sz="1100">
                  <a:solidFill>
                    <a:schemeClr val="lt1"/>
                  </a:solidFill>
                  <a:latin typeface="Lato"/>
                  <a:ea typeface="Lato"/>
                  <a:cs typeface="Lato"/>
                  <a:sym typeface="Lato"/>
                </a:rPr>
              </a:br>
              <a:r>
                <a:rPr b="1" lang="en-GB" sz="1500">
                  <a:solidFill>
                    <a:schemeClr val="lt1"/>
                  </a:solidFill>
                  <a:latin typeface="Lato"/>
                  <a:ea typeface="Lato"/>
                  <a:cs typeface="Lato"/>
                  <a:sym typeface="Lato"/>
                </a:rPr>
                <a:t>The Role of Language: Descriptive </a:t>
              </a:r>
              <a:br>
                <a:rPr b="1" lang="en-GB" sz="1500">
                  <a:solidFill>
                    <a:schemeClr val="lt1"/>
                  </a:solidFill>
                  <a:latin typeface="Lato"/>
                  <a:ea typeface="Lato"/>
                  <a:cs typeface="Lato"/>
                  <a:sym typeface="Lato"/>
                </a:rPr>
              </a:br>
              <a:r>
                <a:rPr b="1" lang="en-GB" sz="1500">
                  <a:solidFill>
                    <a:schemeClr val="lt1"/>
                  </a:solidFill>
                  <a:latin typeface="Lato"/>
                  <a:ea typeface="Lato"/>
                  <a:cs typeface="Lato"/>
                  <a:sym typeface="Lato"/>
                </a:rPr>
                <a:t>&amp; Insufficiently Interpretative</a:t>
              </a:r>
              <a:r>
                <a:rPr lang="en-GB" sz="1500">
                  <a:solidFill>
                    <a:schemeClr val="lt1"/>
                  </a:solidFill>
                  <a:latin typeface="Lato"/>
                  <a:ea typeface="Lato"/>
                  <a:cs typeface="Lato"/>
                  <a:sym typeface="Lato"/>
                </a:rPr>
                <a:t> </a:t>
              </a:r>
              <a:br>
                <a:rPr lang="en-GB" sz="1200">
                  <a:solidFill>
                    <a:schemeClr val="lt1"/>
                  </a:solidFill>
                  <a:latin typeface="Lato"/>
                  <a:ea typeface="Lato"/>
                  <a:cs typeface="Lato"/>
                  <a:sym typeface="Lato"/>
                </a:rPr>
              </a:br>
              <a:r>
                <a:rPr lang="en-GB" sz="1000">
                  <a:solidFill>
                    <a:schemeClr val="lt1"/>
                  </a:solidFill>
                  <a:latin typeface="Lato"/>
                  <a:ea typeface="Lato"/>
                  <a:cs typeface="Lato"/>
                  <a:sym typeface="Lato"/>
                </a:rPr>
                <a:t>(Willig, 2008; Hefferon &amp; Gil-Rodriguez, 2011; Tuffour, 2017  </a:t>
              </a:r>
              <a:endParaRPr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45" name="Google Shape;245;p19"/>
            <p:cNvSpPr/>
            <p:nvPr/>
          </p:nvSpPr>
          <p:spPr>
            <a:xfrm rot="-2700000">
              <a:off x="552929" y="3334923"/>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chemeClr val="accent6"/>
                  </a:solidFill>
                  <a:latin typeface="Roboto"/>
                  <a:ea typeface="Roboto"/>
                  <a:cs typeface="Roboto"/>
                  <a:sym typeface="Roboto"/>
                </a:rPr>
                <a:t>4</a:t>
              </a:r>
              <a:endParaRPr b="1" sz="1500">
                <a:solidFill>
                  <a:schemeClr val="accent6"/>
                </a:solidFill>
                <a:latin typeface="Roboto"/>
                <a:ea typeface="Roboto"/>
                <a:cs typeface="Roboto"/>
                <a:sym typeface="Roboto"/>
              </a:endParaRPr>
            </a:p>
          </p:txBody>
        </p:sp>
      </p:grpSp>
      <p:grpSp>
        <p:nvGrpSpPr>
          <p:cNvPr id="246" name="Google Shape;246;p19"/>
          <p:cNvGrpSpPr/>
          <p:nvPr/>
        </p:nvGrpSpPr>
        <p:grpSpPr>
          <a:xfrm rot="2700000">
            <a:off x="1252125" y="2956504"/>
            <a:ext cx="3316554" cy="3335343"/>
            <a:chOff x="284959" y="1318143"/>
            <a:chExt cx="2460300" cy="2460300"/>
          </a:xfrm>
        </p:grpSpPr>
        <p:sp>
          <p:nvSpPr>
            <p:cNvPr id="247" name="Google Shape;247;p19"/>
            <p:cNvSpPr/>
            <p:nvPr/>
          </p:nvSpPr>
          <p:spPr>
            <a:xfrm rot="2700000">
              <a:off x="1270309" y="1053398"/>
              <a:ext cx="489601" cy="2989789"/>
            </a:xfrm>
            <a:prstGeom prst="roundRect">
              <a:avLst>
                <a:gd fmla="val 50000" name="adj"/>
              </a:avLst>
            </a:prstGeom>
            <a:solidFill>
              <a:srgbClr val="249C9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9"/>
            <p:cNvSpPr txBox="1"/>
            <p:nvPr/>
          </p:nvSpPr>
          <p:spPr>
            <a:xfrm rot="-2700000">
              <a:off x="387787" y="2236497"/>
              <a:ext cx="2549827" cy="3428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5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49" name="Google Shape;249;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rgbClr val="249C91"/>
                  </a:solidFill>
                  <a:latin typeface="Roboto"/>
                  <a:ea typeface="Roboto"/>
                  <a:cs typeface="Roboto"/>
                  <a:sym typeface="Roboto"/>
                </a:rPr>
                <a:t>5</a:t>
              </a:r>
              <a:endParaRPr b="1" sz="1500">
                <a:solidFill>
                  <a:srgbClr val="249C91"/>
                </a:solidFill>
                <a:latin typeface="Roboto"/>
                <a:ea typeface="Roboto"/>
                <a:cs typeface="Roboto"/>
                <a:sym typeface="Roboto"/>
              </a:endParaRPr>
            </a:p>
          </p:txBody>
        </p:sp>
      </p:grpSp>
      <p:grpSp>
        <p:nvGrpSpPr>
          <p:cNvPr id="250" name="Google Shape;250;p19"/>
          <p:cNvGrpSpPr/>
          <p:nvPr/>
        </p:nvGrpSpPr>
        <p:grpSpPr>
          <a:xfrm rot="2700000">
            <a:off x="4739797" y="1121317"/>
            <a:ext cx="3655044" cy="3675750"/>
            <a:chOff x="284951" y="1318140"/>
            <a:chExt cx="2711400" cy="2711400"/>
          </a:xfrm>
        </p:grpSpPr>
        <p:sp>
          <p:nvSpPr>
            <p:cNvPr id="251" name="Google Shape;251;p19"/>
            <p:cNvSpPr/>
            <p:nvPr/>
          </p:nvSpPr>
          <p:spPr>
            <a:xfrm rot="2700000">
              <a:off x="1218296" y="1178945"/>
              <a:ext cx="844710" cy="2989789"/>
            </a:xfrm>
            <a:prstGeom prst="roundRect">
              <a:avLst>
                <a:gd fmla="val 50000" name="adj"/>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9"/>
            <p:cNvSpPr txBox="1"/>
            <p:nvPr/>
          </p:nvSpPr>
          <p:spPr>
            <a:xfrm rot="-2700000">
              <a:off x="536728" y="2205733"/>
              <a:ext cx="2549827" cy="700884"/>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500">
                <a:solidFill>
                  <a:schemeClr val="lt1"/>
                </a:solidFill>
                <a:latin typeface="Lato"/>
                <a:ea typeface="Lato"/>
                <a:cs typeface="Lato"/>
                <a:sym typeface="Lato"/>
              </a:endParaRPr>
            </a:p>
            <a:p>
              <a:pPr indent="0" lvl="0" marL="0" rtl="0" algn="l">
                <a:lnSpc>
                  <a:spcPct val="115000"/>
                </a:lnSpc>
                <a:spcBef>
                  <a:spcPts val="1200"/>
                </a:spcBef>
                <a:spcAft>
                  <a:spcPts val="0"/>
                </a:spcAft>
                <a:buNone/>
              </a:pPr>
              <a:r>
                <a:rPr b="1" lang="en-GB" sz="1500">
                  <a:solidFill>
                    <a:schemeClr val="lt1"/>
                  </a:solidFill>
                  <a:latin typeface="Lato"/>
                  <a:ea typeface="Lato"/>
                  <a:cs typeface="Lato"/>
                  <a:sym typeface="Lato"/>
                </a:rPr>
                <a:t>Ethical Considerations:</a:t>
              </a:r>
              <a:r>
                <a:rPr b="1" lang="en-GB">
                  <a:solidFill>
                    <a:schemeClr val="lt1"/>
                  </a:solidFill>
                  <a:latin typeface="Lato"/>
                  <a:ea typeface="Lato"/>
                  <a:cs typeface="Lato"/>
                  <a:sym typeface="Lato"/>
                </a:rPr>
                <a:t>  </a:t>
              </a:r>
              <a:r>
                <a:rPr lang="en-GB">
                  <a:solidFill>
                    <a:schemeClr val="lt1"/>
                  </a:solidFill>
                  <a:latin typeface="Lato"/>
                  <a:ea typeface="Lato"/>
                  <a:cs typeface="Lato"/>
                  <a:sym typeface="Lato"/>
                </a:rPr>
                <a:t>Sensitive Content, Participant Disclosure; Harm Reduction/ Ensuring Safety </a:t>
              </a:r>
              <a:r>
                <a:rPr lang="en-GB" sz="1300">
                  <a:solidFill>
                    <a:schemeClr val="lt1"/>
                  </a:solidFill>
                  <a:latin typeface="Lato"/>
                  <a:ea typeface="Lato"/>
                  <a:cs typeface="Lato"/>
                  <a:sym typeface="Lato"/>
                </a:rPr>
                <a:t>  </a:t>
              </a:r>
              <a:r>
                <a:rPr lang="en-GB" sz="1000">
                  <a:solidFill>
                    <a:schemeClr val="lt1"/>
                  </a:solidFill>
                  <a:latin typeface="Lato"/>
                  <a:ea typeface="Lato"/>
                  <a:cs typeface="Lato"/>
                  <a:sym typeface="Lato"/>
                </a:rPr>
                <a:t>(Smith et al., 2022)</a:t>
              </a:r>
              <a:endParaRPr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53" name="Google Shape;253;p19"/>
            <p:cNvSpPr/>
            <p:nvPr/>
          </p:nvSpPr>
          <p:spPr>
            <a:xfrm rot="-2700000">
              <a:off x="535986" y="3315911"/>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chemeClr val="accent5"/>
                  </a:solidFill>
                  <a:latin typeface="Roboto"/>
                  <a:ea typeface="Roboto"/>
                  <a:cs typeface="Roboto"/>
                  <a:sym typeface="Roboto"/>
                </a:rPr>
                <a:t>8</a:t>
              </a:r>
              <a:endParaRPr b="1" sz="1500">
                <a:solidFill>
                  <a:schemeClr val="accent5"/>
                </a:solidFill>
                <a:latin typeface="Roboto"/>
                <a:ea typeface="Roboto"/>
                <a:cs typeface="Roboto"/>
                <a:sym typeface="Roboto"/>
              </a:endParaRPr>
            </a:p>
          </p:txBody>
        </p:sp>
      </p:grpSp>
      <p:grpSp>
        <p:nvGrpSpPr>
          <p:cNvPr id="254" name="Google Shape;254;p19"/>
          <p:cNvGrpSpPr/>
          <p:nvPr/>
        </p:nvGrpSpPr>
        <p:grpSpPr>
          <a:xfrm rot="2700000">
            <a:off x="5193786" y="2270533"/>
            <a:ext cx="3333318" cy="3342458"/>
            <a:chOff x="284959" y="1312894"/>
            <a:chExt cx="2472736" cy="2465549"/>
          </a:xfrm>
        </p:grpSpPr>
        <p:sp>
          <p:nvSpPr>
            <p:cNvPr id="255" name="Google Shape;255;p19"/>
            <p:cNvSpPr/>
            <p:nvPr/>
          </p:nvSpPr>
          <p:spPr>
            <a:xfrm rot="2700000">
              <a:off x="1270309" y="1053398"/>
              <a:ext cx="489601" cy="2989789"/>
            </a:xfrm>
            <a:prstGeom prst="roundRect">
              <a:avLst>
                <a:gd fmla="val 50000" name="adj"/>
              </a:avLst>
            </a:prstGeom>
            <a:solidFill>
              <a:srgbClr val="F1C23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9"/>
            <p:cNvSpPr txBox="1"/>
            <p:nvPr/>
          </p:nvSpPr>
          <p:spPr>
            <a:xfrm rot="-2700000">
              <a:off x="372808" y="2200341"/>
              <a:ext cx="2652075" cy="3428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500">
                <a:solidFill>
                  <a:schemeClr val="lt1"/>
                </a:solidFill>
                <a:latin typeface="Lato"/>
                <a:ea typeface="Lato"/>
                <a:cs typeface="Lato"/>
                <a:sym typeface="Lato"/>
              </a:endParaRPr>
            </a:p>
            <a:p>
              <a:pPr indent="0" lvl="0" marL="0" rtl="0" algn="l">
                <a:lnSpc>
                  <a:spcPct val="115000"/>
                </a:lnSpc>
                <a:spcBef>
                  <a:spcPts val="1200"/>
                </a:spcBef>
                <a:spcAft>
                  <a:spcPts val="0"/>
                </a:spcAft>
                <a:buNone/>
              </a:pPr>
              <a:r>
                <a:rPr b="1" lang="en-GB" sz="1500">
                  <a:solidFill>
                    <a:schemeClr val="lt1"/>
                  </a:solidFill>
                  <a:latin typeface="Lato"/>
                  <a:ea typeface="Lato"/>
                  <a:cs typeface="Lato"/>
                  <a:sym typeface="Lato"/>
                </a:rPr>
                <a:t>Overemphasis on Individualism: </a:t>
              </a:r>
              <a:br>
                <a:rPr b="1" lang="en-GB" sz="1500">
                  <a:solidFill>
                    <a:schemeClr val="lt1"/>
                  </a:solidFill>
                  <a:latin typeface="Lato"/>
                  <a:ea typeface="Lato"/>
                  <a:cs typeface="Lato"/>
                  <a:sym typeface="Lato"/>
                </a:rPr>
              </a:br>
              <a:r>
                <a:rPr b="1" lang="en-GB" sz="1500">
                  <a:solidFill>
                    <a:schemeClr val="lt1"/>
                  </a:solidFill>
                  <a:latin typeface="Lato"/>
                  <a:ea typeface="Lato"/>
                  <a:cs typeface="Lato"/>
                  <a:sym typeface="Lato"/>
                </a:rPr>
                <a:t>Social &amp; Cultural Context </a:t>
              </a:r>
              <a:r>
                <a:rPr lang="en-GB" sz="1000">
                  <a:solidFill>
                    <a:schemeClr val="lt1"/>
                  </a:solidFill>
                  <a:latin typeface="Lato"/>
                  <a:ea typeface="Lato"/>
                  <a:cs typeface="Lato"/>
                  <a:sym typeface="Lato"/>
                </a:rPr>
                <a:t>(McLeod, 2024)</a:t>
              </a:r>
              <a:endParaRPr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57" name="Google Shape;257;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rgbClr val="F1C232"/>
                  </a:solidFill>
                  <a:latin typeface="Roboto"/>
                  <a:ea typeface="Roboto"/>
                  <a:cs typeface="Roboto"/>
                  <a:sym typeface="Roboto"/>
                </a:rPr>
                <a:t>9</a:t>
              </a:r>
              <a:endParaRPr b="1" sz="1500">
                <a:solidFill>
                  <a:srgbClr val="F1C232"/>
                </a:solidFill>
                <a:latin typeface="Roboto"/>
                <a:ea typeface="Roboto"/>
                <a:cs typeface="Roboto"/>
                <a:sym typeface="Roboto"/>
              </a:endParaRPr>
            </a:p>
          </p:txBody>
        </p:sp>
      </p:grpSp>
      <p:grpSp>
        <p:nvGrpSpPr>
          <p:cNvPr id="258" name="Google Shape;258;p19"/>
          <p:cNvGrpSpPr/>
          <p:nvPr/>
        </p:nvGrpSpPr>
        <p:grpSpPr>
          <a:xfrm rot="2700000">
            <a:off x="752693" y="992644"/>
            <a:ext cx="3400671" cy="3419936"/>
            <a:chOff x="284950" y="1318139"/>
            <a:chExt cx="2522700" cy="2522700"/>
          </a:xfrm>
        </p:grpSpPr>
        <p:sp>
          <p:nvSpPr>
            <p:cNvPr id="259" name="Google Shape;259;p19"/>
            <p:cNvSpPr/>
            <p:nvPr/>
          </p:nvSpPr>
          <p:spPr>
            <a:xfrm rot="2700000">
              <a:off x="1257376" y="1084595"/>
              <a:ext cx="577848" cy="2989789"/>
            </a:xfrm>
            <a:prstGeom prst="roundRect">
              <a:avLst>
                <a:gd fmla="val 50000" name="adj"/>
              </a:avLst>
            </a:prstGeom>
            <a:solidFill>
              <a:srgbClr val="8E7CC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9"/>
            <p:cNvSpPr txBox="1"/>
            <p:nvPr/>
          </p:nvSpPr>
          <p:spPr>
            <a:xfrm rot="-2700000">
              <a:off x="448155" y="2267794"/>
              <a:ext cx="2549827" cy="4005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500">
                <a:solidFill>
                  <a:schemeClr val="lt1"/>
                </a:solidFill>
                <a:latin typeface="Lato"/>
                <a:ea typeface="Lato"/>
                <a:cs typeface="Lato"/>
                <a:sym typeface="Lato"/>
              </a:endParaRPr>
            </a:p>
            <a:p>
              <a:pPr indent="0" lvl="0" marL="0" rtl="0" algn="l">
                <a:lnSpc>
                  <a:spcPct val="115000"/>
                </a:lnSpc>
                <a:spcBef>
                  <a:spcPts val="1200"/>
                </a:spcBef>
                <a:spcAft>
                  <a:spcPts val="0"/>
                </a:spcAft>
                <a:buNone/>
              </a:pPr>
              <a:r>
                <a:rPr b="1" lang="en-GB" sz="1500">
                  <a:solidFill>
                    <a:schemeClr val="lt1"/>
                  </a:solidFill>
                  <a:latin typeface="Lato"/>
                  <a:ea typeface="Lato"/>
                  <a:cs typeface="Lato"/>
                  <a:sym typeface="Lato"/>
                </a:rPr>
                <a:t>Lack of Standardisation, Evaluative Criteria  &amp; Homogeneity of Sample  </a:t>
              </a:r>
              <a:r>
                <a:rPr lang="en-GB" sz="1000">
                  <a:solidFill>
                    <a:schemeClr val="lt1"/>
                  </a:solidFill>
                  <a:latin typeface="Lato"/>
                  <a:ea typeface="Lato"/>
                  <a:cs typeface="Lato"/>
                  <a:sym typeface="Lato"/>
                </a:rPr>
                <a:t>(Giorgi, 2010; Nizza, Farr &amp; Smith, 2021)</a:t>
              </a:r>
              <a:endParaRPr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61" name="Google Shape;261;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rgbClr val="8E7CC3"/>
                  </a:solidFill>
                  <a:latin typeface="Roboto"/>
                  <a:ea typeface="Roboto"/>
                  <a:cs typeface="Roboto"/>
                  <a:sym typeface="Roboto"/>
                </a:rPr>
                <a:t>3</a:t>
              </a:r>
              <a:endParaRPr b="1" sz="1500">
                <a:solidFill>
                  <a:srgbClr val="8E7CC3"/>
                </a:solidFill>
                <a:latin typeface="Roboto"/>
                <a:ea typeface="Roboto"/>
                <a:cs typeface="Roboto"/>
                <a:sym typeface="Roboto"/>
              </a:endParaRPr>
            </a:p>
          </p:txBody>
        </p:sp>
      </p:grpSp>
      <p:grpSp>
        <p:nvGrpSpPr>
          <p:cNvPr id="262" name="Google Shape;262;p19"/>
          <p:cNvGrpSpPr/>
          <p:nvPr/>
        </p:nvGrpSpPr>
        <p:grpSpPr>
          <a:xfrm rot="2700000">
            <a:off x="4773000" y="276029"/>
            <a:ext cx="3316554" cy="3335343"/>
            <a:chOff x="284959" y="1318143"/>
            <a:chExt cx="2460300" cy="2460300"/>
          </a:xfrm>
        </p:grpSpPr>
        <p:sp>
          <p:nvSpPr>
            <p:cNvPr id="263" name="Google Shape;263;p19"/>
            <p:cNvSpPr/>
            <p:nvPr/>
          </p:nvSpPr>
          <p:spPr>
            <a:xfrm rot="2700000">
              <a:off x="1270309" y="1053398"/>
              <a:ext cx="489601" cy="2989789"/>
            </a:xfrm>
            <a:prstGeom prst="roundRect">
              <a:avLst>
                <a:gd fmla="val 50000"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9"/>
            <p:cNvSpPr txBox="1"/>
            <p:nvPr/>
          </p:nvSpPr>
          <p:spPr>
            <a:xfrm rot="-2700000">
              <a:off x="387787" y="2236497"/>
              <a:ext cx="2549827" cy="3428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600">
                <a:solidFill>
                  <a:schemeClr val="lt1"/>
                </a:solidFill>
                <a:latin typeface="Lato"/>
                <a:ea typeface="Lato"/>
                <a:cs typeface="Lato"/>
                <a:sym typeface="Lato"/>
              </a:endParaRPr>
            </a:p>
            <a:p>
              <a:pPr indent="0" lvl="0" marL="0" rtl="0" algn="l">
                <a:lnSpc>
                  <a:spcPct val="115000"/>
                </a:lnSpc>
                <a:spcBef>
                  <a:spcPts val="1200"/>
                </a:spcBef>
                <a:spcAft>
                  <a:spcPts val="0"/>
                </a:spcAft>
                <a:buNone/>
              </a:pPr>
              <a:r>
                <a:rPr b="1" lang="en-GB" sz="1500">
                  <a:solidFill>
                    <a:schemeClr val="lt1"/>
                  </a:solidFill>
                  <a:latin typeface="Lato"/>
                  <a:ea typeface="Lato"/>
                  <a:cs typeface="Lato"/>
                  <a:sym typeface="Lato"/>
                </a:rPr>
                <a:t>Time Consuming &amp; Resource Intensive </a:t>
              </a:r>
              <a:endParaRPr b="1" sz="15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65" name="Google Shape;265;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chemeClr val="accent3"/>
                  </a:solidFill>
                  <a:latin typeface="Roboto"/>
                  <a:ea typeface="Roboto"/>
                  <a:cs typeface="Roboto"/>
                  <a:sym typeface="Roboto"/>
                </a:rPr>
                <a:t>7</a:t>
              </a:r>
              <a:endParaRPr b="1" sz="1500">
                <a:solidFill>
                  <a:schemeClr val="accent3"/>
                </a:solidFill>
                <a:latin typeface="Roboto"/>
                <a:ea typeface="Roboto"/>
                <a:cs typeface="Roboto"/>
                <a:sym typeface="Roboto"/>
              </a:endParaRPr>
            </a:p>
          </p:txBody>
        </p:sp>
      </p:grpSp>
      <p:grpSp>
        <p:nvGrpSpPr>
          <p:cNvPr id="266" name="Google Shape;266;p19"/>
          <p:cNvGrpSpPr/>
          <p:nvPr/>
        </p:nvGrpSpPr>
        <p:grpSpPr>
          <a:xfrm rot="2700000">
            <a:off x="4604925" y="-472496"/>
            <a:ext cx="3316554" cy="3335343"/>
            <a:chOff x="284959" y="1318143"/>
            <a:chExt cx="2460300" cy="2460300"/>
          </a:xfrm>
        </p:grpSpPr>
        <p:sp>
          <p:nvSpPr>
            <p:cNvPr id="267" name="Google Shape;267;p19"/>
            <p:cNvSpPr/>
            <p:nvPr/>
          </p:nvSpPr>
          <p:spPr>
            <a:xfrm rot="2700000">
              <a:off x="1270309" y="1053398"/>
              <a:ext cx="489601" cy="2989789"/>
            </a:xfrm>
            <a:prstGeom prst="roundRect">
              <a:avLst>
                <a:gd fmla="val 50000" name="adj"/>
              </a:avLst>
            </a:prstGeom>
            <a:solidFill>
              <a:srgbClr val="CC412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9"/>
            <p:cNvSpPr txBox="1"/>
            <p:nvPr/>
          </p:nvSpPr>
          <p:spPr>
            <a:xfrm rot="-2700000">
              <a:off x="411792" y="2226550"/>
              <a:ext cx="2549827" cy="410688"/>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1200"/>
                </a:spcAft>
                <a:buNone/>
              </a:pPr>
              <a:r>
                <a:rPr b="1" lang="en-GB" sz="1500">
                  <a:solidFill>
                    <a:schemeClr val="lt1"/>
                  </a:solidFill>
                  <a:latin typeface="Lato"/>
                  <a:ea typeface="Lato"/>
                  <a:cs typeface="Lato"/>
                  <a:sym typeface="Lato"/>
                </a:rPr>
                <a:t> Researcher Subjectivity &amp; Reflexivity</a:t>
              </a:r>
              <a:endParaRPr b="1" sz="1100">
                <a:solidFill>
                  <a:schemeClr val="lt1"/>
                </a:solidFill>
                <a:latin typeface="Lato"/>
                <a:ea typeface="Lato"/>
                <a:cs typeface="Lato"/>
                <a:sym typeface="Lato"/>
              </a:endParaRPr>
            </a:p>
          </p:txBody>
        </p:sp>
        <p:sp>
          <p:nvSpPr>
            <p:cNvPr id="269" name="Google Shape;269;p19"/>
            <p:cNvSpPr/>
            <p:nvPr/>
          </p:nvSpPr>
          <p:spPr>
            <a:xfrm rot="-2700000">
              <a:off x="472988" y="3255432"/>
              <a:ext cx="326259" cy="326259"/>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1500">
                  <a:solidFill>
                    <a:srgbClr val="CC4125"/>
                  </a:solidFill>
                  <a:latin typeface="Roboto"/>
                  <a:ea typeface="Roboto"/>
                  <a:cs typeface="Roboto"/>
                  <a:sym typeface="Roboto"/>
                </a:rPr>
                <a:t>6</a:t>
              </a:r>
              <a:endParaRPr b="1" sz="1500">
                <a:solidFill>
                  <a:srgbClr val="CC4125"/>
                </a:solidFill>
                <a:latin typeface="Roboto"/>
                <a:ea typeface="Roboto"/>
                <a:cs typeface="Roboto"/>
                <a:sym typeface="Roboto"/>
              </a:endParaRPr>
            </a:p>
          </p:txBody>
        </p:sp>
      </p:grpSp>
      <p:grpSp>
        <p:nvGrpSpPr>
          <p:cNvPr id="270" name="Google Shape;270;p19"/>
          <p:cNvGrpSpPr/>
          <p:nvPr/>
        </p:nvGrpSpPr>
        <p:grpSpPr>
          <a:xfrm rot="2700000">
            <a:off x="5366925" y="3032704"/>
            <a:ext cx="3316554" cy="3335343"/>
            <a:chOff x="284959" y="1318143"/>
            <a:chExt cx="2460300" cy="2460300"/>
          </a:xfrm>
        </p:grpSpPr>
        <p:sp>
          <p:nvSpPr>
            <p:cNvPr id="271" name="Google Shape;271;p19"/>
            <p:cNvSpPr/>
            <p:nvPr/>
          </p:nvSpPr>
          <p:spPr>
            <a:xfrm rot="2700000">
              <a:off x="1270309" y="1053398"/>
              <a:ext cx="489601" cy="2989789"/>
            </a:xfrm>
            <a:prstGeom prst="roundRect">
              <a:avLst>
                <a:gd fmla="val 50000" name="adj"/>
              </a:avLst>
            </a:prstGeom>
            <a:solidFill>
              <a:srgbClr val="307AF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9"/>
            <p:cNvSpPr txBox="1"/>
            <p:nvPr/>
          </p:nvSpPr>
          <p:spPr>
            <a:xfrm rot="-2700000">
              <a:off x="387787" y="2236497"/>
              <a:ext cx="2549827" cy="342805"/>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b="1" sz="1500">
                <a:solidFill>
                  <a:schemeClr val="lt1"/>
                </a:solidFill>
                <a:latin typeface="Lato"/>
                <a:ea typeface="Lato"/>
                <a:cs typeface="Lato"/>
                <a:sym typeface="Lato"/>
              </a:endParaRPr>
            </a:p>
            <a:p>
              <a:pPr indent="0" lvl="0" marL="0" rtl="0" algn="l">
                <a:lnSpc>
                  <a:spcPct val="115000"/>
                </a:lnSpc>
                <a:spcBef>
                  <a:spcPts val="1200"/>
                </a:spcBef>
                <a:spcAft>
                  <a:spcPts val="0"/>
                </a:spcAft>
                <a:buNone/>
              </a:pPr>
              <a:r>
                <a:rPr b="1" lang="en-GB" sz="1500">
                  <a:solidFill>
                    <a:schemeClr val="lt1"/>
                  </a:solidFill>
                  <a:latin typeface="Lato"/>
                  <a:ea typeface="Lato"/>
                  <a:cs typeface="Lato"/>
                  <a:sym typeface="Lato"/>
                </a:rPr>
                <a:t>Flexibility &amp; Application </a:t>
              </a:r>
              <a:r>
                <a:rPr lang="en-GB" sz="1000">
                  <a:solidFill>
                    <a:schemeClr val="lt1"/>
                  </a:solidFill>
                  <a:latin typeface="Lato"/>
                  <a:ea typeface="Lato"/>
                  <a:cs typeface="Lato"/>
                  <a:sym typeface="Lato"/>
                </a:rPr>
                <a:t>(Smith et al., 2022) </a:t>
              </a:r>
              <a:endParaRPr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
          <p:nvSpPr>
            <p:cNvPr id="273" name="Google Shape;273;p19"/>
            <p:cNvSpPr/>
            <p:nvPr/>
          </p:nvSpPr>
          <p:spPr>
            <a:xfrm rot="-2700000">
              <a:off x="478602" y="3248194"/>
              <a:ext cx="338138" cy="347048"/>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rPr b="1" lang="en-GB" sz="900">
                  <a:solidFill>
                    <a:srgbClr val="8E7CC3"/>
                  </a:solidFill>
                  <a:latin typeface="Roboto"/>
                  <a:ea typeface="Roboto"/>
                  <a:cs typeface="Roboto"/>
                  <a:sym typeface="Roboto"/>
                </a:rPr>
                <a:t>10</a:t>
              </a:r>
              <a:endParaRPr b="1" sz="900">
                <a:solidFill>
                  <a:srgbClr val="8E7CC3"/>
                </a:solidFill>
                <a:latin typeface="Roboto"/>
                <a:ea typeface="Roboto"/>
                <a:cs typeface="Roboto"/>
                <a:sym typeface="Roboto"/>
              </a:endParaRPr>
            </a:p>
          </p:txBody>
        </p:sp>
      </p:grpSp>
      <p:sp>
        <p:nvSpPr>
          <p:cNvPr id="274" name="Google Shape;274;p19"/>
          <p:cNvSpPr txBox="1"/>
          <p:nvPr/>
        </p:nvSpPr>
        <p:spPr>
          <a:xfrm>
            <a:off x="1447800" y="4267200"/>
            <a:ext cx="3416700" cy="103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GB" sz="1500">
                <a:solidFill>
                  <a:schemeClr val="lt1"/>
                </a:solidFill>
                <a:latin typeface="Lato"/>
                <a:ea typeface="Lato"/>
                <a:cs typeface="Lato"/>
                <a:sym typeface="Lato"/>
              </a:rPr>
              <a:t>Lack of Engagement with Phenomenological Theory</a:t>
            </a:r>
            <a:r>
              <a:rPr b="1" lang="en-GB" sz="1000">
                <a:solidFill>
                  <a:schemeClr val="lt1"/>
                </a:solidFill>
                <a:latin typeface="Lato"/>
                <a:ea typeface="Lato"/>
                <a:cs typeface="Lato"/>
                <a:sym typeface="Lato"/>
              </a:rPr>
              <a:t> (McLeod, 2024) </a:t>
            </a:r>
            <a:endParaRPr b="1" sz="1000">
              <a:solidFill>
                <a:schemeClr val="lt1"/>
              </a:solidFill>
              <a:latin typeface="Lato"/>
              <a:ea typeface="Lato"/>
              <a:cs typeface="Lato"/>
              <a:sym typeface="Lato"/>
            </a:endParaRPr>
          </a:p>
          <a:p>
            <a:pPr indent="0" lvl="0" marL="0" rtl="0" algn="l">
              <a:lnSpc>
                <a:spcPct val="115000"/>
              </a:lnSpc>
              <a:spcBef>
                <a:spcPts val="1200"/>
              </a:spcBef>
              <a:spcAft>
                <a:spcPts val="1200"/>
              </a:spcAft>
              <a:buNone/>
            </a:pPr>
            <a:r>
              <a:t/>
            </a:r>
            <a:endParaRPr b="1" sz="1100">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grpSp>
        <p:nvGrpSpPr>
          <p:cNvPr id="279" name="Google Shape;279;p20"/>
          <p:cNvGrpSpPr/>
          <p:nvPr/>
        </p:nvGrpSpPr>
        <p:grpSpPr>
          <a:xfrm>
            <a:off x="2849415" y="1073555"/>
            <a:ext cx="2552268" cy="3022700"/>
            <a:chOff x="3071464" y="1994081"/>
            <a:chExt cx="1945178" cy="1631335"/>
          </a:xfrm>
        </p:grpSpPr>
        <p:sp>
          <p:nvSpPr>
            <p:cNvPr id="280" name="Google Shape;280;p20"/>
            <p:cNvSpPr/>
            <p:nvPr/>
          </p:nvSpPr>
          <p:spPr>
            <a:xfrm flipH="1" rot="10800000">
              <a:off x="3071464" y="1994081"/>
              <a:ext cx="1944600" cy="1589400"/>
            </a:xfrm>
            <a:prstGeom prst="round2DiagRect">
              <a:avLst>
                <a:gd fmla="val 0" name="adj1"/>
                <a:gd fmla="val 17764"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20"/>
            <p:cNvSpPr txBox="1"/>
            <p:nvPr/>
          </p:nvSpPr>
          <p:spPr>
            <a:xfrm>
              <a:off x="3194443" y="2001378"/>
              <a:ext cx="1822200" cy="17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rgbClr val="FFFFFF"/>
                  </a:solidFill>
                  <a:latin typeface="Roboto"/>
                  <a:ea typeface="Roboto"/>
                  <a:cs typeface="Roboto"/>
                  <a:sym typeface="Roboto"/>
                </a:rPr>
                <a:t>Psychology &amp; Sociology</a:t>
              </a:r>
              <a:endParaRPr sz="1500">
                <a:solidFill>
                  <a:srgbClr val="FFFFFF"/>
                </a:solidFill>
                <a:latin typeface="Roboto"/>
                <a:ea typeface="Roboto"/>
                <a:cs typeface="Roboto"/>
                <a:sym typeface="Roboto"/>
              </a:endParaRPr>
            </a:p>
          </p:txBody>
        </p:sp>
        <p:sp>
          <p:nvSpPr>
            <p:cNvPr id="282" name="Google Shape;282;p20"/>
            <p:cNvSpPr txBox="1"/>
            <p:nvPr/>
          </p:nvSpPr>
          <p:spPr>
            <a:xfrm>
              <a:off x="3141571" y="2189616"/>
              <a:ext cx="1822200" cy="1435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b="1" lang="en-GB" sz="1000">
                  <a:solidFill>
                    <a:schemeClr val="lt1"/>
                  </a:solidFill>
                </a:rPr>
                <a:t>Psychological Distress</a:t>
              </a:r>
              <a:r>
                <a:rPr lang="en-GB" sz="1000">
                  <a:solidFill>
                    <a:schemeClr val="lt1"/>
                  </a:solidFill>
                </a:rPr>
                <a:t>; Mental Health &amp; Illness, e.g. Psychosis </a:t>
              </a:r>
              <a:r>
                <a:rPr lang="en-GB" sz="800">
                  <a:solidFill>
                    <a:schemeClr val="lt1"/>
                  </a:solidFill>
                </a:rPr>
                <a:t>(Hutchins et al., 2016)</a:t>
              </a:r>
              <a:br>
                <a:rPr lang="en-GB" sz="800">
                  <a:solidFill>
                    <a:schemeClr val="lt1"/>
                  </a:solidFill>
                </a:rPr>
              </a:br>
              <a:br>
                <a:rPr lang="en-GB" sz="1000">
                  <a:solidFill>
                    <a:schemeClr val="lt1"/>
                  </a:solidFill>
                </a:rPr>
              </a:br>
              <a:r>
                <a:rPr b="1" lang="en-GB" sz="1000">
                  <a:solidFill>
                    <a:schemeClr val="lt1"/>
                  </a:solidFill>
                </a:rPr>
                <a:t>Therapeutic Processes </a:t>
              </a:r>
              <a:r>
                <a:rPr lang="en-GB" sz="1000">
                  <a:solidFill>
                    <a:schemeClr val="lt1"/>
                  </a:solidFill>
                </a:rPr>
                <a:t>&amp; Interventions </a:t>
              </a:r>
              <a:r>
                <a:rPr lang="en-GB" sz="800">
                  <a:solidFill>
                    <a:schemeClr val="lt1"/>
                  </a:solidFill>
                </a:rPr>
                <a:t>(Osborn &amp; Smith, 2008; Malcolm &amp; Golsworthy, 2020)</a:t>
              </a:r>
              <a:br>
                <a:rPr lang="en-GB" sz="1000">
                  <a:solidFill>
                    <a:schemeClr val="lt1"/>
                  </a:solidFill>
                </a:rPr>
              </a:br>
              <a:br>
                <a:rPr lang="en-GB" sz="1000">
                  <a:solidFill>
                    <a:schemeClr val="lt1"/>
                  </a:solidFill>
                </a:rPr>
              </a:br>
              <a:r>
                <a:rPr b="1" lang="en-GB" sz="1000">
                  <a:solidFill>
                    <a:schemeClr val="lt1"/>
                  </a:solidFill>
                </a:rPr>
                <a:t>Relational Dynamics:</a:t>
              </a:r>
              <a:r>
                <a:rPr lang="en-GB" sz="1000">
                  <a:solidFill>
                    <a:schemeClr val="lt1"/>
                  </a:solidFill>
                </a:rPr>
                <a:t> Familial, Romantic, Platonic, e.g. Having a best friend </a:t>
              </a:r>
              <a:r>
                <a:rPr lang="en-GB" sz="800">
                  <a:solidFill>
                    <a:schemeClr val="lt1"/>
                  </a:solidFill>
                </a:rPr>
                <a:t>(Hermes, 2023)</a:t>
              </a:r>
              <a:br>
                <a:rPr lang="en-GB" sz="1000">
                  <a:solidFill>
                    <a:schemeClr val="lt1"/>
                  </a:solidFill>
                </a:rPr>
              </a:br>
              <a:br>
                <a:rPr lang="en-GB" sz="1000">
                  <a:solidFill>
                    <a:schemeClr val="lt1"/>
                  </a:solidFill>
                </a:rPr>
              </a:br>
              <a:r>
                <a:rPr b="1" lang="en-GB" sz="1000">
                  <a:solidFill>
                    <a:schemeClr val="lt1"/>
                  </a:solidFill>
                </a:rPr>
                <a:t>Identities: </a:t>
              </a:r>
              <a:r>
                <a:rPr lang="en-GB" sz="1000">
                  <a:solidFill>
                    <a:schemeClr val="lt1"/>
                  </a:solidFill>
                </a:rPr>
                <a:t>Gender, Sexuality, Race, Class, Ability, Age, Profession, e.g. therapist, healthcare worker, teacher </a:t>
              </a:r>
              <a:endParaRPr sz="800">
                <a:solidFill>
                  <a:srgbClr val="FFFFFF"/>
                </a:solidFill>
                <a:latin typeface="Roboto"/>
                <a:ea typeface="Roboto"/>
                <a:cs typeface="Roboto"/>
                <a:sym typeface="Roboto"/>
              </a:endParaRPr>
            </a:p>
          </p:txBody>
        </p:sp>
      </p:grpSp>
      <p:grpSp>
        <p:nvGrpSpPr>
          <p:cNvPr id="283" name="Google Shape;283;p20"/>
          <p:cNvGrpSpPr/>
          <p:nvPr/>
        </p:nvGrpSpPr>
        <p:grpSpPr>
          <a:xfrm>
            <a:off x="300800" y="1073625"/>
            <a:ext cx="2551510" cy="2946825"/>
            <a:chOff x="1126869" y="1982389"/>
            <a:chExt cx="1944600" cy="1601100"/>
          </a:xfrm>
        </p:grpSpPr>
        <p:sp>
          <p:nvSpPr>
            <p:cNvPr id="284" name="Google Shape;284;p20"/>
            <p:cNvSpPr/>
            <p:nvPr/>
          </p:nvSpPr>
          <p:spPr>
            <a:xfrm>
              <a:off x="1126869" y="1982389"/>
              <a:ext cx="1944600" cy="1601100"/>
            </a:xfrm>
            <a:prstGeom prst="round2DiagRect">
              <a:avLst>
                <a:gd fmla="val 0" name="adj1"/>
                <a:gd fmla="val 17764" name="adj2"/>
              </a:avLst>
            </a:prstGeom>
            <a:solidFill>
              <a:srgbClr val="249C9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20"/>
            <p:cNvSpPr txBox="1"/>
            <p:nvPr/>
          </p:nvSpPr>
          <p:spPr>
            <a:xfrm>
              <a:off x="1351627" y="2004484"/>
              <a:ext cx="1451700" cy="45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rgbClr val="FFFFFF"/>
                  </a:solidFill>
                  <a:latin typeface="Roboto"/>
                  <a:ea typeface="Roboto"/>
                  <a:cs typeface="Roboto"/>
                  <a:sym typeface="Roboto"/>
                </a:rPr>
                <a:t>Health &amp; Illness</a:t>
              </a:r>
              <a:endParaRPr sz="1500">
                <a:solidFill>
                  <a:srgbClr val="FFFFFF"/>
                </a:solidFill>
                <a:latin typeface="Roboto"/>
                <a:ea typeface="Roboto"/>
                <a:cs typeface="Roboto"/>
                <a:sym typeface="Roboto"/>
              </a:endParaRPr>
            </a:p>
          </p:txBody>
        </p:sp>
        <p:sp>
          <p:nvSpPr>
            <p:cNvPr id="286" name="Google Shape;286;p20"/>
            <p:cNvSpPr txBox="1"/>
            <p:nvPr/>
          </p:nvSpPr>
          <p:spPr>
            <a:xfrm>
              <a:off x="1194947" y="2177635"/>
              <a:ext cx="1748400" cy="1405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b="1" lang="en-GB" sz="1000">
                  <a:solidFill>
                    <a:schemeClr val="lt1"/>
                  </a:solidFill>
                </a:rPr>
                <a:t>Chronic Illness &amp; Pain</a:t>
              </a:r>
              <a:r>
                <a:rPr lang="en-GB" sz="1000">
                  <a:solidFill>
                    <a:schemeClr val="lt1"/>
                  </a:solidFill>
                </a:rPr>
                <a:t> e.g. living with fibromyalgia, cancer, chronic back pain, HIV </a:t>
              </a:r>
              <a:r>
                <a:rPr lang="en-GB" sz="800">
                  <a:solidFill>
                    <a:schemeClr val="lt1"/>
                  </a:solidFill>
                </a:rPr>
                <a:t>(e.g. Smith &amp; Osborn, 2007; 2015; Flowers et al., 2011; McGeechan et al. 2018)</a:t>
              </a:r>
              <a:br>
                <a:rPr lang="en-GB" sz="1000">
                  <a:solidFill>
                    <a:schemeClr val="lt1"/>
                  </a:solidFill>
                </a:rPr>
              </a:br>
              <a:br>
                <a:rPr lang="en-GB" sz="1000">
                  <a:solidFill>
                    <a:schemeClr val="lt1"/>
                  </a:solidFill>
                </a:rPr>
              </a:br>
              <a:r>
                <a:rPr b="1" lang="en-GB" sz="1000">
                  <a:solidFill>
                    <a:schemeClr val="lt1"/>
                  </a:solidFill>
                </a:rPr>
                <a:t>Health Behaviours,</a:t>
              </a:r>
              <a:r>
                <a:rPr lang="en-GB" sz="1000">
                  <a:solidFill>
                    <a:schemeClr val="lt1"/>
                  </a:solidFill>
                </a:rPr>
                <a:t> e.g. diet, eating behaviours, substance use, sport &amp; exercise </a:t>
              </a:r>
              <a:r>
                <a:rPr lang="en-GB" sz="800">
                  <a:solidFill>
                    <a:schemeClr val="lt1"/>
                  </a:solidFill>
                </a:rPr>
                <a:t>(Smith, 2016) </a:t>
              </a:r>
              <a:br>
                <a:rPr lang="en-GB" sz="1000">
                  <a:solidFill>
                    <a:schemeClr val="lt1"/>
                  </a:solidFill>
                </a:rPr>
              </a:br>
              <a:br>
                <a:rPr lang="en-GB" sz="1000">
                  <a:solidFill>
                    <a:schemeClr val="lt1"/>
                  </a:solidFill>
                </a:rPr>
              </a:br>
              <a:r>
                <a:rPr b="1" lang="en-GB" sz="1000">
                  <a:solidFill>
                    <a:schemeClr val="lt1"/>
                  </a:solidFill>
                </a:rPr>
                <a:t>Patient Perspectives</a:t>
              </a:r>
              <a:r>
                <a:rPr lang="en-GB" sz="1000">
                  <a:solidFill>
                    <a:schemeClr val="lt1"/>
                  </a:solidFill>
                </a:rPr>
                <a:t>, e.g. impact of diagnosis, treatment and recovery from illness or surgery</a:t>
              </a:r>
              <a:r>
                <a:rPr lang="en-GB" sz="800">
                  <a:solidFill>
                    <a:schemeClr val="lt1"/>
                  </a:solidFill>
                </a:rPr>
                <a:t> (Spiers et al., 2016)</a:t>
              </a:r>
              <a:br>
                <a:rPr lang="en-GB" sz="800">
                  <a:solidFill>
                    <a:schemeClr val="lt1"/>
                  </a:solidFill>
                </a:rPr>
              </a:br>
              <a:endParaRPr sz="800">
                <a:solidFill>
                  <a:srgbClr val="FFFFFF"/>
                </a:solidFill>
                <a:latin typeface="Roboto"/>
                <a:ea typeface="Roboto"/>
                <a:cs typeface="Roboto"/>
                <a:sym typeface="Roboto"/>
              </a:endParaRPr>
            </a:p>
          </p:txBody>
        </p:sp>
      </p:grpSp>
      <p:grpSp>
        <p:nvGrpSpPr>
          <p:cNvPr id="287" name="Google Shape;287;p20"/>
          <p:cNvGrpSpPr/>
          <p:nvPr/>
        </p:nvGrpSpPr>
        <p:grpSpPr>
          <a:xfrm>
            <a:off x="5400867" y="1073621"/>
            <a:ext cx="3668430" cy="3985371"/>
            <a:chOff x="5015938" y="2013875"/>
            <a:chExt cx="3052192" cy="1569600"/>
          </a:xfrm>
        </p:grpSpPr>
        <p:sp>
          <p:nvSpPr>
            <p:cNvPr id="288" name="Google Shape;288;p20"/>
            <p:cNvSpPr/>
            <p:nvPr/>
          </p:nvSpPr>
          <p:spPr>
            <a:xfrm>
              <a:off x="5015938" y="2013875"/>
              <a:ext cx="3001200" cy="1569600"/>
            </a:xfrm>
            <a:prstGeom prst="round2DiagRect">
              <a:avLst>
                <a:gd fmla="val 0" name="adj1"/>
                <a:gd fmla="val 17764" name="adj2"/>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89" name="Google Shape;289;p20"/>
            <p:cNvSpPr txBox="1"/>
            <p:nvPr/>
          </p:nvSpPr>
          <p:spPr>
            <a:xfrm>
              <a:off x="5066930" y="2013880"/>
              <a:ext cx="3001200" cy="1510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sz="1100">
                  <a:solidFill>
                    <a:schemeClr val="lt1"/>
                  </a:solidFill>
                </a:rPr>
                <a:t>Coping &amp; Resilience:</a:t>
              </a:r>
              <a:r>
                <a:rPr lang="en-GB" sz="1100">
                  <a:solidFill>
                    <a:schemeClr val="lt1"/>
                  </a:solidFill>
                </a:rPr>
                <a:t> Addiction &amp; Recovery (e.g. Murphy et al., 2023)</a:t>
              </a:r>
              <a:br>
                <a:rPr lang="en-GB" sz="1100">
                  <a:solidFill>
                    <a:schemeClr val="lt1"/>
                  </a:solidFill>
                </a:rPr>
              </a:br>
              <a:r>
                <a:rPr b="1" lang="en-GB" sz="1100">
                  <a:solidFill>
                    <a:schemeClr val="lt1"/>
                  </a:solidFill>
                </a:rPr>
                <a:t>Spousal Loss &amp; Resilience</a:t>
              </a:r>
              <a:r>
                <a:rPr lang="en-GB" sz="1100">
                  <a:solidFill>
                    <a:schemeClr val="lt1"/>
                  </a:solidFill>
                </a:rPr>
                <a:t> (</a:t>
              </a:r>
              <a:r>
                <a:rPr lang="en-GB" sz="900">
                  <a:solidFill>
                    <a:schemeClr val="lt1"/>
                  </a:solidFill>
                </a:rPr>
                <a:t>Beeris et al., 2025)</a:t>
              </a:r>
              <a:br>
                <a:rPr lang="en-GB" sz="900">
                  <a:solidFill>
                    <a:schemeClr val="lt1"/>
                  </a:solidFill>
                </a:rPr>
              </a:br>
              <a:r>
                <a:rPr b="1" lang="en-GB" sz="1100">
                  <a:solidFill>
                    <a:schemeClr val="lt1"/>
                  </a:solidFill>
                </a:rPr>
                <a:t>Being a Carer for Stroke Survivors</a:t>
              </a:r>
              <a:r>
                <a:rPr lang="en-GB" sz="1100">
                  <a:solidFill>
                    <a:schemeClr val="lt1"/>
                  </a:solidFill>
                </a:rPr>
                <a:t> </a:t>
              </a:r>
              <a:r>
                <a:rPr lang="en-GB" sz="900">
                  <a:solidFill>
                    <a:schemeClr val="lt1"/>
                  </a:solidFill>
                </a:rPr>
                <a:t>(Hunt &amp; Smith, 2004)</a:t>
              </a:r>
              <a:endParaRPr sz="900">
                <a:solidFill>
                  <a:schemeClr val="lt1"/>
                </a:solidFill>
              </a:endParaRPr>
            </a:p>
            <a:p>
              <a:pPr indent="0" lvl="0" marL="0" rtl="0" algn="l">
                <a:lnSpc>
                  <a:spcPct val="115000"/>
                </a:lnSpc>
                <a:spcBef>
                  <a:spcPts val="1200"/>
                </a:spcBef>
                <a:spcAft>
                  <a:spcPts val="0"/>
                </a:spcAft>
                <a:buNone/>
              </a:pPr>
              <a:r>
                <a:rPr b="1" lang="en-GB" sz="1300">
                  <a:solidFill>
                    <a:schemeClr val="lt1"/>
                  </a:solidFill>
                </a:rPr>
                <a:t> Non-Binary &amp; Gender Diverse People &amp; Their  Health</a:t>
              </a:r>
              <a:r>
                <a:rPr lang="en-GB" sz="1300">
                  <a:solidFill>
                    <a:schemeClr val="lt1"/>
                  </a:solidFill>
                </a:rPr>
                <a:t> </a:t>
              </a:r>
              <a:r>
                <a:rPr lang="en-GB" sz="900">
                  <a:solidFill>
                    <a:schemeClr val="lt1"/>
                  </a:solidFill>
                </a:rPr>
                <a:t>(Veney, 2025)</a:t>
              </a:r>
              <a:endParaRPr sz="900">
                <a:solidFill>
                  <a:schemeClr val="lt1"/>
                </a:solidFill>
              </a:endParaRPr>
            </a:p>
            <a:p>
              <a:pPr indent="-298450" lvl="0" marL="457200" rtl="0" algn="l">
                <a:lnSpc>
                  <a:spcPct val="115000"/>
                </a:lnSpc>
                <a:spcBef>
                  <a:spcPts val="1200"/>
                </a:spcBef>
                <a:spcAft>
                  <a:spcPts val="0"/>
                </a:spcAft>
                <a:buClr>
                  <a:schemeClr val="lt1"/>
                </a:buClr>
                <a:buSzPts val="1100"/>
                <a:buChar char="●"/>
              </a:pPr>
              <a:r>
                <a:rPr lang="en-GB" sz="1100">
                  <a:solidFill>
                    <a:schemeClr val="lt1"/>
                  </a:solidFill>
                </a:rPr>
                <a:t>Seven NBGD participants; two-semi structured interviews; open-ended questions about: definitions of health, impacting factors, their future health </a:t>
              </a:r>
              <a:endParaRPr sz="1100">
                <a:solidFill>
                  <a:schemeClr val="lt1"/>
                </a:solidFill>
              </a:endParaRPr>
            </a:p>
            <a:p>
              <a:pPr indent="-298450" lvl="0" marL="457200" rtl="0" algn="l">
                <a:lnSpc>
                  <a:spcPct val="115000"/>
                </a:lnSpc>
                <a:spcBef>
                  <a:spcPts val="0"/>
                </a:spcBef>
                <a:spcAft>
                  <a:spcPts val="0"/>
                </a:spcAft>
                <a:buClr>
                  <a:schemeClr val="lt1"/>
                </a:buClr>
                <a:buSzPts val="1100"/>
                <a:buChar char="●"/>
              </a:pPr>
              <a:r>
                <a:rPr lang="en-GB" sz="1100">
                  <a:solidFill>
                    <a:schemeClr val="lt1"/>
                  </a:solidFill>
                </a:rPr>
                <a:t>Key Themes: Trauma, Gender, Intersectionality &amp; Invisibility of Identity</a:t>
              </a:r>
              <a:endParaRPr sz="1100">
                <a:solidFill>
                  <a:schemeClr val="lt1"/>
                </a:solidFill>
              </a:endParaRPr>
            </a:p>
            <a:p>
              <a:pPr indent="-292100" lvl="0" marL="457200" rtl="0" algn="l">
                <a:lnSpc>
                  <a:spcPct val="115000"/>
                </a:lnSpc>
                <a:spcBef>
                  <a:spcPts val="0"/>
                </a:spcBef>
                <a:spcAft>
                  <a:spcPts val="0"/>
                </a:spcAft>
                <a:buClr>
                  <a:schemeClr val="lt1"/>
                </a:buClr>
                <a:buSzPts val="1000"/>
                <a:buChar char="●"/>
              </a:pPr>
              <a:r>
                <a:rPr lang="en-GB" sz="1100">
                  <a:solidFill>
                    <a:schemeClr val="lt1"/>
                  </a:solidFill>
                </a:rPr>
                <a:t>Effective in contributing to understanding of this specific intersection of identity and supports existing theory, i.e. Minority Stress Theory &amp; applications to inclusive/ affirmative and trauma-informed care </a:t>
              </a:r>
              <a:r>
                <a:rPr lang="en-GB" sz="900">
                  <a:solidFill>
                    <a:schemeClr val="lt1"/>
                  </a:solidFill>
                </a:rPr>
                <a:t>(Harris &amp; Fallot, 2001; Meyer, 2003; Burger &amp; Pachankis, 2024)</a:t>
              </a:r>
              <a:br>
                <a:rPr lang="en-GB" sz="1000">
                  <a:solidFill>
                    <a:schemeClr val="lt1"/>
                  </a:solidFill>
                </a:rPr>
              </a:br>
              <a:r>
                <a:rPr lang="en-GB" sz="1000">
                  <a:solidFill>
                    <a:schemeClr val="lt1"/>
                  </a:solidFill>
                </a:rPr>
                <a:t>	</a:t>
              </a:r>
              <a:br>
                <a:rPr lang="en-GB" sz="1000">
                  <a:solidFill>
                    <a:schemeClr val="lt1"/>
                  </a:solidFill>
                </a:rPr>
              </a:br>
              <a:br>
                <a:rPr lang="en-GB" sz="1000">
                  <a:solidFill>
                    <a:schemeClr val="lt1"/>
                  </a:solidFill>
                </a:rPr>
              </a:br>
              <a:endParaRPr sz="1000">
                <a:solidFill>
                  <a:schemeClr val="lt1"/>
                </a:solidFill>
              </a:endParaRPr>
            </a:p>
          </p:txBody>
        </p:sp>
      </p:grpSp>
      <p:grpSp>
        <p:nvGrpSpPr>
          <p:cNvPr id="290" name="Google Shape;290;p20"/>
          <p:cNvGrpSpPr/>
          <p:nvPr/>
        </p:nvGrpSpPr>
        <p:grpSpPr>
          <a:xfrm>
            <a:off x="5247365" y="2388510"/>
            <a:ext cx="313277" cy="315063"/>
            <a:chOff x="4858109" y="2631368"/>
            <a:chExt cx="316442" cy="315000"/>
          </a:xfrm>
        </p:grpSpPr>
        <p:sp>
          <p:nvSpPr>
            <p:cNvPr id="291" name="Google Shape;291;p20"/>
            <p:cNvSpPr/>
            <p:nvPr/>
          </p:nvSpPr>
          <p:spPr>
            <a:xfrm>
              <a:off x="4859551" y="2631368"/>
              <a:ext cx="315000" cy="31500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20"/>
            <p:cNvSpPr/>
            <p:nvPr/>
          </p:nvSpPr>
          <p:spPr>
            <a:xfrm>
              <a:off x="4858109" y="2739300"/>
              <a:ext cx="239100" cy="99000"/>
            </a:xfrm>
            <a:prstGeom prst="rightArrow">
              <a:avLst>
                <a:gd fmla="val 32020" name="adj1"/>
                <a:gd fmla="val 66970" name="adj2"/>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br>
                <a:rPr lang="en-GB"/>
              </a:br>
              <a:endParaRPr/>
            </a:p>
          </p:txBody>
        </p:sp>
      </p:grpSp>
      <p:grpSp>
        <p:nvGrpSpPr>
          <p:cNvPr id="293" name="Google Shape;293;p20"/>
          <p:cNvGrpSpPr/>
          <p:nvPr/>
        </p:nvGrpSpPr>
        <p:grpSpPr>
          <a:xfrm>
            <a:off x="418943" y="4020091"/>
            <a:ext cx="4982843" cy="1038918"/>
            <a:chOff x="3071457" y="2013875"/>
            <a:chExt cx="1944600" cy="1569600"/>
          </a:xfrm>
        </p:grpSpPr>
        <p:sp>
          <p:nvSpPr>
            <p:cNvPr id="294" name="Google Shape;294;p20"/>
            <p:cNvSpPr/>
            <p:nvPr/>
          </p:nvSpPr>
          <p:spPr>
            <a:xfrm flipH="1" rot="10800000">
              <a:off x="3071457" y="2013875"/>
              <a:ext cx="1944600" cy="1569600"/>
            </a:xfrm>
            <a:prstGeom prst="round2DiagRect">
              <a:avLst>
                <a:gd fmla="val 0" name="adj1"/>
                <a:gd fmla="val 17764" name="adj2"/>
              </a:avLst>
            </a:prstGeom>
            <a:solidFill>
              <a:srgbClr val="64717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20"/>
            <p:cNvSpPr txBox="1"/>
            <p:nvPr/>
          </p:nvSpPr>
          <p:spPr>
            <a:xfrm>
              <a:off x="3195542" y="2067451"/>
              <a:ext cx="1713000" cy="45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rgbClr val="FFFFFF"/>
                  </a:solidFill>
                  <a:latin typeface="Roboto"/>
                  <a:ea typeface="Roboto"/>
                  <a:cs typeface="Roboto"/>
                  <a:sym typeface="Roboto"/>
                </a:rPr>
                <a:t>Significant Transitions &amp; Life Events </a:t>
              </a:r>
              <a:endParaRPr sz="1500">
                <a:solidFill>
                  <a:srgbClr val="FFFFFF"/>
                </a:solidFill>
                <a:latin typeface="Roboto"/>
                <a:ea typeface="Roboto"/>
                <a:cs typeface="Roboto"/>
                <a:sym typeface="Roboto"/>
              </a:endParaRPr>
            </a:p>
          </p:txBody>
        </p:sp>
        <p:sp>
          <p:nvSpPr>
            <p:cNvPr id="296" name="Google Shape;296;p20"/>
            <p:cNvSpPr txBox="1"/>
            <p:nvPr/>
          </p:nvSpPr>
          <p:spPr>
            <a:xfrm>
              <a:off x="3195547" y="2565966"/>
              <a:ext cx="1713000" cy="914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GB" sz="1000">
                  <a:solidFill>
                    <a:schemeClr val="lt1"/>
                  </a:solidFill>
                </a:rPr>
                <a:t>Loss of family member or loved one </a:t>
              </a:r>
              <a:r>
                <a:rPr lang="en-GB" sz="800">
                  <a:solidFill>
                    <a:schemeClr val="lt1"/>
                  </a:solidFill>
                </a:rPr>
                <a:t>(e.g. from COVID-19, Bratt et al., 2024)</a:t>
              </a:r>
              <a:br>
                <a:rPr lang="en-GB" sz="800">
                  <a:solidFill>
                    <a:schemeClr val="lt1"/>
                  </a:solidFill>
                </a:rPr>
              </a:br>
              <a:r>
                <a:rPr lang="en-GB" sz="1000">
                  <a:solidFill>
                    <a:schemeClr val="lt1"/>
                  </a:solidFill>
                </a:rPr>
                <a:t>Moving house, changing profession, having children, retirement </a:t>
              </a:r>
              <a:r>
                <a:rPr lang="en-GB" sz="800">
                  <a:solidFill>
                    <a:schemeClr val="lt1"/>
                  </a:solidFill>
                </a:rPr>
                <a:t>(e.g. Taylor, 2022)</a:t>
              </a:r>
              <a:br>
                <a:rPr lang="en-GB" sz="800">
                  <a:solidFill>
                    <a:schemeClr val="lt1"/>
                  </a:solidFill>
                </a:rPr>
              </a:br>
              <a:endParaRPr sz="800">
                <a:solidFill>
                  <a:srgbClr val="FFFFFF"/>
                </a:solidFill>
                <a:latin typeface="Roboto"/>
                <a:ea typeface="Roboto"/>
                <a:cs typeface="Roboto"/>
                <a:sym typeface="Roboto"/>
              </a:endParaRPr>
            </a:p>
          </p:txBody>
        </p:sp>
      </p:grpSp>
      <p:grpSp>
        <p:nvGrpSpPr>
          <p:cNvPr id="297" name="Google Shape;297;p20"/>
          <p:cNvGrpSpPr/>
          <p:nvPr/>
        </p:nvGrpSpPr>
        <p:grpSpPr>
          <a:xfrm>
            <a:off x="2698907" y="3827853"/>
            <a:ext cx="311875" cy="315074"/>
            <a:chOff x="3157188" y="909150"/>
            <a:chExt cx="470400" cy="470400"/>
          </a:xfrm>
        </p:grpSpPr>
        <p:sp>
          <p:nvSpPr>
            <p:cNvPr id="298" name="Google Shape;298;p20"/>
            <p:cNvSpPr/>
            <p:nvPr/>
          </p:nvSpPr>
          <p:spPr>
            <a:xfrm>
              <a:off x="3157188" y="909150"/>
              <a:ext cx="470400" cy="47040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20"/>
            <p:cNvSpPr/>
            <p:nvPr/>
          </p:nvSpPr>
          <p:spPr>
            <a:xfrm>
              <a:off x="3243138" y="995100"/>
              <a:ext cx="298500" cy="298500"/>
            </a:xfrm>
            <a:prstGeom prst="mathPlus">
              <a:avLst>
                <a:gd fmla="val 9900" name="adj1"/>
              </a:avLst>
            </a:prstGeom>
            <a:solidFill>
              <a:srgbClr val="43434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0" name="Google Shape;300;p20"/>
          <p:cNvSpPr txBox="1"/>
          <p:nvPr>
            <p:ph idx="4294967295" type="body"/>
          </p:nvPr>
        </p:nvSpPr>
        <p:spPr>
          <a:xfrm>
            <a:off x="1246975" y="77225"/>
            <a:ext cx="6501300" cy="5238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200">
                <a:latin typeface="Montserrat Medium"/>
                <a:ea typeface="Montserrat Medium"/>
                <a:cs typeface="Montserrat Medium"/>
                <a:sym typeface="Montserrat Medium"/>
              </a:rPr>
              <a:t>Practical Applications &amp; Previous Research</a:t>
            </a:r>
            <a:endParaRPr sz="2200">
              <a:latin typeface="Montserrat Medium"/>
              <a:ea typeface="Montserrat Medium"/>
              <a:cs typeface="Montserrat Medium"/>
              <a:sym typeface="Montserrat Medium"/>
            </a:endParaRPr>
          </a:p>
        </p:txBody>
      </p:sp>
      <p:sp>
        <p:nvSpPr>
          <p:cNvPr id="301" name="Google Shape;301;p20"/>
          <p:cNvSpPr txBox="1"/>
          <p:nvPr/>
        </p:nvSpPr>
        <p:spPr>
          <a:xfrm>
            <a:off x="300750" y="448625"/>
            <a:ext cx="8542500" cy="615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GB" sz="1300">
                <a:solidFill>
                  <a:schemeClr val="lt1"/>
                </a:solidFill>
              </a:rPr>
              <a:t>Psychology, Sociology, Healthcare, Education, Business &amp; Marketing </a:t>
            </a:r>
            <a:r>
              <a:rPr lang="en-GB" sz="800">
                <a:solidFill>
                  <a:schemeClr val="lt1"/>
                </a:solidFill>
              </a:rPr>
              <a:t>(Noon, 2018)</a:t>
            </a:r>
            <a:endParaRPr sz="800">
              <a:solidFill>
                <a:schemeClr val="lt1"/>
              </a:solidFill>
            </a:endParaRPr>
          </a:p>
          <a:p>
            <a:pPr indent="0" lvl="0" marL="0" rtl="0" algn="l">
              <a:lnSpc>
                <a:spcPct val="115000"/>
              </a:lnSpc>
              <a:spcBef>
                <a:spcPts val="0"/>
              </a:spcBef>
              <a:spcAft>
                <a:spcPts val="0"/>
              </a:spcAft>
              <a:buNone/>
            </a:pPr>
            <a:r>
              <a:rPr b="1" lang="en-GB" sz="1300">
                <a:solidFill>
                  <a:schemeClr val="lt1"/>
                </a:solidFill>
              </a:rPr>
              <a:t>Occupational Therapy &amp; Film Studies</a:t>
            </a:r>
            <a:r>
              <a:rPr lang="en-GB" sz="1300">
                <a:solidFill>
                  <a:schemeClr val="lt1"/>
                </a:solidFill>
              </a:rPr>
              <a:t> as possible new areas </a:t>
            </a:r>
            <a:r>
              <a:rPr lang="en-GB" sz="800">
                <a:solidFill>
                  <a:schemeClr val="lt1"/>
                </a:solidFill>
              </a:rPr>
              <a:t>(Smith, et al., 2022)</a:t>
            </a:r>
            <a:endParaRPr sz="800">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21"/>
          <p:cNvSpPr txBox="1"/>
          <p:nvPr>
            <p:ph type="title"/>
          </p:nvPr>
        </p:nvSpPr>
        <p:spPr>
          <a:xfrm>
            <a:off x="292725" y="39900"/>
            <a:ext cx="8366700" cy="11487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latin typeface="Montserrat Medium"/>
                <a:ea typeface="Montserrat Medium"/>
                <a:cs typeface="Montserrat Medium"/>
                <a:sym typeface="Montserrat Medium"/>
              </a:rPr>
              <a:t>Neurodiversity &amp; Psychotherapy </a:t>
            </a:r>
            <a:endParaRPr>
              <a:latin typeface="Montserrat Medium"/>
              <a:ea typeface="Montserrat Medium"/>
              <a:cs typeface="Montserrat Medium"/>
              <a:sym typeface="Montserrat Medium"/>
            </a:endParaRPr>
          </a:p>
        </p:txBody>
      </p:sp>
      <p:sp>
        <p:nvSpPr>
          <p:cNvPr id="307" name="Google Shape;307;p21"/>
          <p:cNvSpPr txBox="1"/>
          <p:nvPr/>
        </p:nvSpPr>
        <p:spPr>
          <a:xfrm>
            <a:off x="372400" y="1112400"/>
            <a:ext cx="8366700" cy="3381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i="1" lang="en-GB" sz="1600">
                <a:solidFill>
                  <a:schemeClr val="lt1"/>
                </a:solidFill>
              </a:rPr>
              <a:t>How can I explore and gain greater understanding of </a:t>
            </a:r>
            <a:r>
              <a:rPr b="1" i="1" lang="en-GB" sz="1600">
                <a:solidFill>
                  <a:schemeClr val="lt1"/>
                </a:solidFill>
                <a:highlight>
                  <a:srgbClr val="249C91"/>
                </a:highlight>
              </a:rPr>
              <a:t>neurodivergent people’s </a:t>
            </a:r>
            <a:r>
              <a:rPr b="1" i="1" lang="en-GB" sz="1600">
                <a:solidFill>
                  <a:schemeClr val="lt1"/>
                </a:solidFill>
                <a:highlight>
                  <a:schemeClr val="accent1"/>
                </a:highlight>
              </a:rPr>
              <a:t>experiences of therapy</a:t>
            </a:r>
            <a:r>
              <a:rPr b="1" i="1" lang="en-GB" sz="1600">
                <a:solidFill>
                  <a:schemeClr val="lt1"/>
                </a:solidFill>
              </a:rPr>
              <a:t> in order to contribute to existing literature and understandings of neurodivergent-affirmative psychotherapeutic practice?</a:t>
            </a:r>
            <a:endParaRPr b="1" i="1" sz="1600">
              <a:solidFill>
                <a:schemeClr val="lt1"/>
              </a:solidFill>
            </a:endParaRPr>
          </a:p>
          <a:p>
            <a:pPr indent="0" lvl="0" marL="0" rtl="0" algn="l">
              <a:lnSpc>
                <a:spcPct val="115000"/>
              </a:lnSpc>
              <a:spcBef>
                <a:spcPts val="0"/>
              </a:spcBef>
              <a:spcAft>
                <a:spcPts val="0"/>
              </a:spcAft>
              <a:buNone/>
            </a:pPr>
            <a:r>
              <a:t/>
            </a:r>
            <a:endParaRPr b="1" i="1" sz="1600">
              <a:solidFill>
                <a:schemeClr val="lt1"/>
              </a:solidFill>
            </a:endParaRPr>
          </a:p>
          <a:p>
            <a:pPr indent="0" lvl="0" marL="0" rtl="0" algn="l">
              <a:lnSpc>
                <a:spcPct val="115000"/>
              </a:lnSpc>
              <a:spcBef>
                <a:spcPts val="0"/>
              </a:spcBef>
              <a:spcAft>
                <a:spcPts val="0"/>
              </a:spcAft>
              <a:buNone/>
            </a:pPr>
            <a:r>
              <a:t/>
            </a:r>
            <a:endParaRPr b="1" i="1" sz="1600">
              <a:solidFill>
                <a:schemeClr val="lt1"/>
              </a:solidFill>
            </a:endParaRPr>
          </a:p>
          <a:p>
            <a:pPr indent="0" lvl="0" marL="0" rtl="0" algn="l">
              <a:lnSpc>
                <a:spcPct val="115000"/>
              </a:lnSpc>
              <a:spcBef>
                <a:spcPts val="0"/>
              </a:spcBef>
              <a:spcAft>
                <a:spcPts val="0"/>
              </a:spcAft>
              <a:buNone/>
            </a:pPr>
            <a:r>
              <a:rPr b="1" i="1" lang="en-GB" sz="1600">
                <a:solidFill>
                  <a:schemeClr val="lt1"/>
                </a:solidFill>
              </a:rPr>
              <a:t>To </a:t>
            </a:r>
            <a:r>
              <a:rPr b="1" i="1" lang="en-GB" sz="1600">
                <a:solidFill>
                  <a:schemeClr val="lt1"/>
                </a:solidFill>
                <a:highlight>
                  <a:srgbClr val="0D5CDF"/>
                </a:highlight>
              </a:rPr>
              <a:t>encourage </a:t>
            </a:r>
            <a:r>
              <a:rPr b="1" i="1" lang="en-GB" sz="1600">
                <a:solidFill>
                  <a:schemeClr val="lt1"/>
                </a:solidFill>
                <a:highlight>
                  <a:srgbClr val="0D5CDF"/>
                </a:highlight>
              </a:rPr>
              <a:t>accessibility</a:t>
            </a:r>
            <a:r>
              <a:rPr b="1" i="1" lang="en-GB" sz="1600">
                <a:solidFill>
                  <a:schemeClr val="lt1"/>
                </a:solidFill>
              </a:rPr>
              <a:t>, </a:t>
            </a:r>
            <a:r>
              <a:rPr b="1" i="1" lang="en-GB" sz="1600">
                <a:solidFill>
                  <a:schemeClr val="lt1"/>
                </a:solidFill>
                <a:highlight>
                  <a:srgbClr val="249C91"/>
                </a:highlight>
              </a:rPr>
              <a:t>enhance therapeutic effectiveness</a:t>
            </a:r>
            <a:r>
              <a:rPr b="1" i="1" lang="en-GB" sz="1600">
                <a:solidFill>
                  <a:schemeClr val="lt1"/>
                </a:solidFill>
              </a:rPr>
              <a:t> and </a:t>
            </a:r>
            <a:r>
              <a:rPr b="1" i="1" lang="en-GB" sz="1600">
                <a:solidFill>
                  <a:schemeClr val="lt1"/>
                </a:solidFill>
                <a:highlight>
                  <a:schemeClr val="accent5"/>
                </a:highlight>
              </a:rPr>
              <a:t>minimise harm</a:t>
            </a:r>
            <a:r>
              <a:rPr b="1" i="1" lang="en-GB" sz="1600">
                <a:solidFill>
                  <a:schemeClr val="lt1"/>
                </a:solidFill>
              </a:rPr>
              <a:t> for this demographic</a:t>
            </a:r>
            <a:endParaRPr b="1" i="1" sz="1600">
              <a:solidFill>
                <a:schemeClr val="lt1"/>
              </a:solidFill>
            </a:endParaRPr>
          </a:p>
          <a:p>
            <a:pPr indent="0" lvl="0" marL="0" rtl="0" algn="l">
              <a:lnSpc>
                <a:spcPct val="115000"/>
              </a:lnSpc>
              <a:spcBef>
                <a:spcPts val="0"/>
              </a:spcBef>
              <a:spcAft>
                <a:spcPts val="0"/>
              </a:spcAft>
              <a:buNone/>
            </a:pPr>
            <a:r>
              <a:t/>
            </a:r>
            <a:endParaRPr b="1" i="1" sz="1600">
              <a:solidFill>
                <a:schemeClr val="lt1"/>
              </a:solidFill>
            </a:endParaRPr>
          </a:p>
          <a:p>
            <a:pPr indent="0" lvl="0" marL="0" rtl="0" algn="l">
              <a:lnSpc>
                <a:spcPct val="115000"/>
              </a:lnSpc>
              <a:spcBef>
                <a:spcPts val="0"/>
              </a:spcBef>
              <a:spcAft>
                <a:spcPts val="0"/>
              </a:spcAft>
              <a:buNone/>
            </a:pPr>
            <a:r>
              <a:t/>
            </a:r>
            <a:endParaRPr b="1" i="1" sz="1600">
              <a:solidFill>
                <a:schemeClr val="lt1"/>
              </a:solidFill>
            </a:endParaRPr>
          </a:p>
          <a:p>
            <a:pPr indent="0" lvl="0" marL="0" rtl="0" algn="l">
              <a:lnSpc>
                <a:spcPct val="115000"/>
              </a:lnSpc>
              <a:spcBef>
                <a:spcPts val="0"/>
              </a:spcBef>
              <a:spcAft>
                <a:spcPts val="0"/>
              </a:spcAft>
              <a:buNone/>
            </a:pPr>
            <a:r>
              <a:rPr b="1" i="1" lang="en-GB" sz="1600">
                <a:solidFill>
                  <a:schemeClr val="lt1"/>
                </a:solidFill>
              </a:rPr>
              <a:t>What does it mean to be neurodivergent and in therapy?</a:t>
            </a:r>
            <a:endParaRPr b="1" i="1" sz="1600">
              <a:solidFill>
                <a:schemeClr val="lt1"/>
              </a:solidFill>
            </a:endParaRPr>
          </a:p>
          <a:p>
            <a:pPr indent="0" lvl="0" marL="0" rtl="0" algn="l">
              <a:lnSpc>
                <a:spcPct val="115000"/>
              </a:lnSpc>
              <a:spcBef>
                <a:spcPts val="0"/>
              </a:spcBef>
              <a:spcAft>
                <a:spcPts val="0"/>
              </a:spcAft>
              <a:buNone/>
            </a:pPr>
            <a:r>
              <a:t/>
            </a:r>
            <a:endParaRPr b="1" sz="1100">
              <a:solidFill>
                <a:schemeClr val="lt1"/>
              </a:solidFill>
            </a:endParaRPr>
          </a:p>
          <a:p>
            <a:pPr indent="0" lvl="0" marL="0" rtl="0" algn="l">
              <a:lnSpc>
                <a:spcPct val="115000"/>
              </a:lnSpc>
              <a:spcBef>
                <a:spcPts val="0"/>
              </a:spcBef>
              <a:spcAft>
                <a:spcPts val="0"/>
              </a:spcAft>
              <a:buNone/>
            </a:pPr>
            <a:r>
              <a:t/>
            </a:r>
            <a:endParaRPr b="1" sz="11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p22"/>
          <p:cNvSpPr txBox="1"/>
          <p:nvPr>
            <p:ph type="title"/>
          </p:nvPr>
        </p:nvSpPr>
        <p:spPr>
          <a:xfrm>
            <a:off x="3278700" y="88950"/>
            <a:ext cx="2111400" cy="548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None/>
            </a:pPr>
            <a:r>
              <a:rPr lang="en-GB" sz="2000">
                <a:latin typeface="Montserrat Medium"/>
                <a:ea typeface="Montserrat Medium"/>
                <a:cs typeface="Montserrat Medium"/>
                <a:sym typeface="Montserrat Medium"/>
              </a:rPr>
              <a:t>Why Use IPA?</a:t>
            </a:r>
            <a:endParaRPr sz="3500">
              <a:latin typeface="Montserrat Medium"/>
              <a:ea typeface="Montserrat Medium"/>
              <a:cs typeface="Montserrat Medium"/>
              <a:sym typeface="Montserrat Medium"/>
            </a:endParaRPr>
          </a:p>
        </p:txBody>
      </p:sp>
      <p:sp>
        <p:nvSpPr>
          <p:cNvPr id="313" name="Google Shape;313;p22"/>
          <p:cNvSpPr txBox="1"/>
          <p:nvPr/>
        </p:nvSpPr>
        <p:spPr>
          <a:xfrm>
            <a:off x="1027750" y="637350"/>
            <a:ext cx="8001000" cy="424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chemeClr val="lt1"/>
                </a:solidFill>
                <a:latin typeface="Lato"/>
                <a:ea typeface="Lato"/>
                <a:cs typeface="Lato"/>
                <a:sym typeface="Lato"/>
              </a:rPr>
              <a:t>Idiographic &amp; Focus on Meaning-Making </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b="1" sz="1500">
              <a:solidFill>
                <a:schemeClr val="lt1"/>
              </a:solidFill>
              <a:latin typeface="Lato"/>
              <a:ea typeface="Lato"/>
              <a:cs typeface="Lato"/>
              <a:sym typeface="Lato"/>
            </a:endParaRPr>
          </a:p>
          <a:p>
            <a:pPr indent="0" lvl="0" marL="0" rtl="0" algn="l">
              <a:spcBef>
                <a:spcPts val="0"/>
              </a:spcBef>
              <a:spcAft>
                <a:spcPts val="0"/>
              </a:spcAft>
              <a:buNone/>
            </a:pPr>
            <a:r>
              <a:rPr b="1" lang="en-GB" sz="1500">
                <a:solidFill>
                  <a:schemeClr val="lt1"/>
                </a:solidFill>
                <a:latin typeface="Lato"/>
                <a:ea typeface="Lato"/>
                <a:cs typeface="Lato"/>
                <a:sym typeface="Lato"/>
              </a:rPr>
              <a:t>Sensitive Topics &amp; Empowerment </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b="1" sz="1500">
              <a:solidFill>
                <a:schemeClr val="lt1"/>
              </a:solidFill>
              <a:latin typeface="Lato"/>
              <a:ea typeface="Lato"/>
              <a:cs typeface="Lato"/>
              <a:sym typeface="Lato"/>
            </a:endParaRPr>
          </a:p>
          <a:p>
            <a:pPr indent="0" lvl="0" marL="0" rtl="0" algn="l">
              <a:spcBef>
                <a:spcPts val="0"/>
              </a:spcBef>
              <a:spcAft>
                <a:spcPts val="0"/>
              </a:spcAft>
              <a:buNone/>
            </a:pPr>
            <a:r>
              <a:rPr b="1" lang="en-GB" sz="1500">
                <a:solidFill>
                  <a:schemeClr val="lt1"/>
                </a:solidFill>
                <a:latin typeface="Lato"/>
                <a:ea typeface="Lato"/>
                <a:cs typeface="Lato"/>
                <a:sym typeface="Lato"/>
              </a:rPr>
              <a:t>Considering Wider Context &amp; The Researcher </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highlight>
                  <a:srgbClr val="249C91"/>
                </a:highlight>
                <a:latin typeface="Lato"/>
                <a:ea typeface="Lato"/>
                <a:cs typeface="Lato"/>
                <a:sym typeface="Lato"/>
              </a:rPr>
              <a:t>Existing literature highlights suitability and utility of phenomenological methods like IPA in addressing research question</a:t>
            </a:r>
            <a:r>
              <a:rPr lang="en-GB" sz="1000">
                <a:solidFill>
                  <a:schemeClr val="lt1"/>
                </a:solidFill>
                <a:latin typeface="Lato"/>
                <a:ea typeface="Lato"/>
                <a:cs typeface="Lato"/>
                <a:sym typeface="Lato"/>
              </a:rPr>
              <a:t> (Yau, 2021; Yau et al., 2023 P</a:t>
            </a:r>
            <a:r>
              <a:rPr lang="en-GB" sz="1000">
                <a:solidFill>
                  <a:schemeClr val="lt1"/>
                </a:solidFill>
                <a:latin typeface="Lato"/>
                <a:ea typeface="Lato"/>
                <a:cs typeface="Lato"/>
                <a:sym typeface="Lato"/>
              </a:rPr>
              <a:t>antazakos &amp; Vanaken, 2023; Jones, Hamilton &amp; Kargas, 2025)</a:t>
            </a:r>
            <a:br>
              <a:rPr lang="en-GB" sz="1000">
                <a:solidFill>
                  <a:schemeClr val="lt1"/>
                </a:solidFill>
                <a:latin typeface="Lato"/>
                <a:ea typeface="Lato"/>
                <a:cs typeface="Lato"/>
                <a:sym typeface="Lato"/>
              </a:rPr>
            </a:br>
            <a:endParaRPr sz="10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highlight>
                  <a:srgbClr val="0942A1"/>
                </a:highlight>
                <a:latin typeface="Lato"/>
                <a:ea typeface="Lato"/>
                <a:cs typeface="Lato"/>
                <a:sym typeface="Lato"/>
              </a:rPr>
              <a:t>Need further investigation into participant backgrounds to find a richer depth and context to the existing narrative </a:t>
            </a:r>
            <a:r>
              <a:rPr lang="en-GB" sz="1500">
                <a:solidFill>
                  <a:schemeClr val="lt1"/>
                </a:solidFill>
                <a:latin typeface="Lato"/>
                <a:ea typeface="Lato"/>
                <a:cs typeface="Lato"/>
                <a:sym typeface="Lato"/>
              </a:rPr>
              <a:t> </a:t>
            </a:r>
            <a:r>
              <a:rPr lang="en-GB" sz="1000">
                <a:solidFill>
                  <a:schemeClr val="lt1"/>
                </a:solidFill>
                <a:latin typeface="Lato"/>
                <a:ea typeface="Lato"/>
                <a:cs typeface="Lato"/>
                <a:sym typeface="Lato"/>
              </a:rPr>
              <a:t>(Jones, Hamilton &amp; Kargas, 2025). </a:t>
            </a:r>
            <a:br>
              <a:rPr lang="en-GB" sz="1000">
                <a:solidFill>
                  <a:schemeClr val="lt1"/>
                </a:solidFill>
                <a:latin typeface="Lato"/>
                <a:ea typeface="Lato"/>
                <a:cs typeface="Lato"/>
                <a:sym typeface="Lato"/>
              </a:rPr>
            </a:br>
            <a:endParaRPr sz="10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highlight>
                  <a:schemeClr val="accent6"/>
                </a:highlight>
                <a:latin typeface="Lato"/>
                <a:ea typeface="Lato"/>
                <a:cs typeface="Lato"/>
                <a:sym typeface="Lato"/>
              </a:rPr>
              <a:t>Greater &amp; more nuanced insight into neurodivergent people’s experiences of therapy; prevent broad generalisations about the community; contribute to person-centred and neurodivergent informed &amp; affirmative-therapy </a:t>
            </a:r>
            <a:r>
              <a:rPr lang="en-GB" sz="1000">
                <a:solidFill>
                  <a:schemeClr val="lt1"/>
                </a:solidFill>
                <a:latin typeface="Lato"/>
                <a:ea typeface="Lato"/>
                <a:cs typeface="Lato"/>
                <a:sym typeface="Lato"/>
              </a:rPr>
              <a:t>(Yau, 2021; Chapman &amp; Botha, 2023).</a:t>
            </a:r>
            <a:endParaRPr sz="1000">
              <a:solidFill>
                <a:schemeClr val="lt1"/>
              </a:solidFill>
              <a:latin typeface="Lato"/>
              <a:ea typeface="Lato"/>
              <a:cs typeface="Lato"/>
              <a:sym typeface="Lato"/>
            </a:endParaRPr>
          </a:p>
          <a:p>
            <a:pPr indent="0" lvl="0" marL="45720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highlight>
                  <a:schemeClr val="accent5"/>
                </a:highlight>
                <a:latin typeface="Lato"/>
                <a:ea typeface="Lato"/>
                <a:cs typeface="Lato"/>
                <a:sym typeface="Lato"/>
              </a:rPr>
              <a:t>Sample Heterogeneity:</a:t>
            </a:r>
            <a:r>
              <a:rPr lang="en-GB" sz="1500">
                <a:solidFill>
                  <a:schemeClr val="lt1"/>
                </a:solidFill>
                <a:latin typeface="Lato"/>
                <a:ea typeface="Lato"/>
                <a:cs typeface="Lato"/>
                <a:sym typeface="Lato"/>
              </a:rPr>
              <a:t> Modality, Amount of/Time in Therapy, Different Neurotypes</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highlight>
                  <a:schemeClr val="accent3"/>
                </a:highlight>
                <a:latin typeface="Lato"/>
                <a:ea typeface="Lato"/>
                <a:cs typeface="Lato"/>
                <a:sym typeface="Lato"/>
              </a:rPr>
              <a:t>Demographic Homogeneity</a:t>
            </a:r>
            <a:r>
              <a:rPr lang="en-GB" sz="1500">
                <a:solidFill>
                  <a:schemeClr val="lt1"/>
                </a:solidFill>
                <a:latin typeface="Lato"/>
                <a:ea typeface="Lato"/>
                <a:cs typeface="Lato"/>
                <a:sym typeface="Lato"/>
              </a:rPr>
              <a:t>; Mostly white, women, young adults in UK or US</a:t>
            </a:r>
            <a:endParaRPr sz="1500">
              <a:solidFill>
                <a:schemeClr val="lt1"/>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7" name="Shape 317"/>
        <p:cNvGrpSpPr/>
        <p:nvPr/>
      </p:nvGrpSpPr>
      <p:grpSpPr>
        <a:xfrm>
          <a:off x="0" y="0"/>
          <a:ext cx="0" cy="0"/>
          <a:chOff x="0" y="0"/>
          <a:chExt cx="0" cy="0"/>
        </a:xfrm>
      </p:grpSpPr>
      <p:sp>
        <p:nvSpPr>
          <p:cNvPr id="318" name="Google Shape;318;p23"/>
          <p:cNvSpPr txBox="1"/>
          <p:nvPr/>
        </p:nvSpPr>
        <p:spPr>
          <a:xfrm>
            <a:off x="409525" y="753775"/>
            <a:ext cx="7889400" cy="376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chemeClr val="lt1"/>
                </a:solidFill>
                <a:latin typeface="Lato"/>
                <a:ea typeface="Lato"/>
                <a:cs typeface="Lato"/>
                <a:sym typeface="Lato"/>
              </a:rPr>
              <a:t>Small Sample Size &amp; Time-Sensitive Research </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b="1" sz="1500">
              <a:solidFill>
                <a:schemeClr val="lt1"/>
              </a:solidFill>
              <a:latin typeface="Lato"/>
              <a:ea typeface="Lato"/>
              <a:cs typeface="Lato"/>
              <a:sym typeface="Lato"/>
            </a:endParaRPr>
          </a:p>
          <a:p>
            <a:pPr indent="0" lvl="0" marL="0" rtl="0" algn="l">
              <a:spcBef>
                <a:spcPts val="0"/>
              </a:spcBef>
              <a:spcAft>
                <a:spcPts val="0"/>
              </a:spcAft>
              <a:buNone/>
            </a:pPr>
            <a:r>
              <a:rPr b="1" lang="en-GB" sz="1500">
                <a:solidFill>
                  <a:schemeClr val="lt1"/>
                </a:solidFill>
                <a:latin typeface="Lato"/>
                <a:ea typeface="Lato"/>
                <a:cs typeface="Lato"/>
                <a:sym typeface="Lato"/>
              </a:rPr>
              <a:t>Researcher Identity &amp; Bias </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b="1" sz="1500">
              <a:solidFill>
                <a:schemeClr val="lt1"/>
              </a:solidFill>
              <a:latin typeface="Lato"/>
              <a:ea typeface="Lato"/>
              <a:cs typeface="Lato"/>
              <a:sym typeface="Lato"/>
            </a:endParaRPr>
          </a:p>
          <a:p>
            <a:pPr indent="0" lvl="0" marL="0" rtl="0" algn="l">
              <a:spcBef>
                <a:spcPts val="0"/>
              </a:spcBef>
              <a:spcAft>
                <a:spcPts val="0"/>
              </a:spcAft>
              <a:buNone/>
            </a:pPr>
            <a:r>
              <a:rPr b="1" lang="en-GB" sz="1500">
                <a:solidFill>
                  <a:schemeClr val="lt1"/>
                </a:solidFill>
                <a:latin typeface="Lato"/>
                <a:ea typeface="Lato"/>
                <a:cs typeface="Lato"/>
                <a:sym typeface="Lato"/>
              </a:rPr>
              <a:t>Limited Practical Application &amp; Generalisability</a:t>
            </a:r>
            <a:endParaRPr b="1" sz="1500">
              <a:solidFill>
                <a:schemeClr val="lt1"/>
              </a:solidFill>
              <a:latin typeface="Lato"/>
              <a:ea typeface="Lato"/>
              <a:cs typeface="Lato"/>
              <a:sym typeface="Lato"/>
            </a:endParaRPr>
          </a:p>
          <a:p>
            <a:pPr indent="0" lvl="0" marL="0" rtl="0" algn="l">
              <a:spcBef>
                <a:spcPts val="0"/>
              </a:spcBef>
              <a:spcAft>
                <a:spcPts val="0"/>
              </a:spcAft>
              <a:buNone/>
            </a:pPr>
            <a:r>
              <a:t/>
            </a:r>
            <a:endParaRPr b="1" sz="1500">
              <a:solidFill>
                <a:schemeClr val="lt1"/>
              </a:solidFill>
              <a:latin typeface="Lato"/>
              <a:ea typeface="Lato"/>
              <a:cs typeface="Lato"/>
              <a:sym typeface="Lato"/>
            </a:endParaRPr>
          </a:p>
          <a:p>
            <a:pPr indent="0" lvl="0" marL="0" rtl="0" algn="l">
              <a:spcBef>
                <a:spcPts val="0"/>
              </a:spcBef>
              <a:spcAft>
                <a:spcPts val="0"/>
              </a:spcAft>
              <a:buNone/>
            </a:pPr>
            <a:r>
              <a:rPr b="1" lang="en-GB" sz="1500">
                <a:solidFill>
                  <a:schemeClr val="lt1"/>
                </a:solidFill>
                <a:latin typeface="Lato"/>
                <a:ea typeface="Lato"/>
                <a:cs typeface="Lato"/>
                <a:sym typeface="Lato"/>
              </a:rPr>
              <a:t>Alternative Methodologies </a:t>
            </a:r>
            <a:br>
              <a:rPr b="1" lang="en-GB" sz="1500">
                <a:solidFill>
                  <a:schemeClr val="lt1"/>
                </a:solidFill>
                <a:latin typeface="Lato"/>
                <a:ea typeface="Lato"/>
                <a:cs typeface="Lato"/>
                <a:sym typeface="Lato"/>
              </a:rPr>
            </a:br>
            <a:endParaRPr b="1" sz="1500">
              <a:solidFill>
                <a:schemeClr val="lt1"/>
              </a:solidFill>
              <a:latin typeface="Lato"/>
              <a:ea typeface="Lato"/>
              <a:cs typeface="Lato"/>
              <a:sym typeface="Lato"/>
            </a:endParaRPr>
          </a:p>
          <a:p>
            <a:pPr indent="-323850" lvl="0" marL="457200" rtl="0" algn="l">
              <a:spcBef>
                <a:spcPts val="0"/>
              </a:spcBef>
              <a:spcAft>
                <a:spcPts val="0"/>
              </a:spcAft>
              <a:buClr>
                <a:schemeClr val="lt1"/>
              </a:buClr>
              <a:buSzPts val="1500"/>
              <a:buFont typeface="Lato"/>
              <a:buChar char="●"/>
            </a:pPr>
            <a:r>
              <a:rPr lang="en-GB" sz="1500">
                <a:solidFill>
                  <a:schemeClr val="lt1"/>
                </a:solidFill>
                <a:latin typeface="Lato"/>
                <a:ea typeface="Lato"/>
                <a:cs typeface="Lato"/>
                <a:sym typeface="Lato"/>
              </a:rPr>
              <a:t>Grounded Theory </a:t>
            </a:r>
            <a:r>
              <a:rPr lang="en-GB" sz="1000">
                <a:solidFill>
                  <a:schemeClr val="lt1"/>
                </a:solidFill>
                <a:latin typeface="Lato"/>
                <a:ea typeface="Lato"/>
                <a:cs typeface="Lato"/>
                <a:sym typeface="Lato"/>
              </a:rPr>
              <a:t>(Andoni, 2024)</a:t>
            </a:r>
            <a:endParaRPr sz="1000">
              <a:solidFill>
                <a:schemeClr val="lt1"/>
              </a:solidFill>
              <a:latin typeface="Lato"/>
              <a:ea typeface="Lato"/>
              <a:cs typeface="Lato"/>
              <a:sym typeface="Lato"/>
            </a:endParaRPr>
          </a:p>
          <a:p>
            <a:pPr indent="-323850" lvl="0" marL="457200" rtl="0" algn="l">
              <a:spcBef>
                <a:spcPts val="0"/>
              </a:spcBef>
              <a:spcAft>
                <a:spcPts val="0"/>
              </a:spcAft>
              <a:buClr>
                <a:schemeClr val="lt1"/>
              </a:buClr>
              <a:buSzPts val="1500"/>
              <a:buFont typeface="Lato"/>
              <a:buChar char="●"/>
            </a:pPr>
            <a:r>
              <a:rPr lang="en-GB" sz="1500">
                <a:solidFill>
                  <a:schemeClr val="lt1"/>
                </a:solidFill>
                <a:latin typeface="Lato"/>
                <a:ea typeface="Lato"/>
                <a:cs typeface="Lato"/>
                <a:sym typeface="Lato"/>
              </a:rPr>
              <a:t>Case Studies </a:t>
            </a:r>
            <a:endParaRPr sz="1500">
              <a:solidFill>
                <a:schemeClr val="lt1"/>
              </a:solidFill>
              <a:latin typeface="Lato"/>
              <a:ea typeface="Lato"/>
              <a:cs typeface="Lato"/>
              <a:sym typeface="Lato"/>
            </a:endParaRPr>
          </a:p>
          <a:p>
            <a:pPr indent="-323850" lvl="0" marL="457200" rtl="0" algn="l">
              <a:spcBef>
                <a:spcPts val="0"/>
              </a:spcBef>
              <a:spcAft>
                <a:spcPts val="0"/>
              </a:spcAft>
              <a:buClr>
                <a:schemeClr val="lt1"/>
              </a:buClr>
              <a:buSzPts val="1500"/>
              <a:buFont typeface="Lato"/>
              <a:buChar char="●"/>
            </a:pPr>
            <a:r>
              <a:rPr lang="en-GB" sz="1500">
                <a:solidFill>
                  <a:schemeClr val="lt1"/>
                </a:solidFill>
                <a:latin typeface="Lato"/>
                <a:ea typeface="Lato"/>
                <a:cs typeface="Lato"/>
                <a:sym typeface="Lato"/>
              </a:rPr>
              <a:t>Narrative Inquiry  </a:t>
            </a:r>
            <a:r>
              <a:rPr lang="en-GB" sz="1000">
                <a:solidFill>
                  <a:schemeClr val="lt1"/>
                </a:solidFill>
                <a:latin typeface="Lato"/>
                <a:ea typeface="Lato"/>
                <a:cs typeface="Lato"/>
                <a:sym typeface="Lato"/>
              </a:rPr>
              <a:t>(Butler, 2023) </a:t>
            </a:r>
            <a:endParaRPr sz="1000">
              <a:solidFill>
                <a:schemeClr val="lt1"/>
              </a:solidFill>
              <a:latin typeface="Lato"/>
              <a:ea typeface="Lato"/>
              <a:cs typeface="Lato"/>
              <a:sym typeface="Lato"/>
            </a:endParaRPr>
          </a:p>
          <a:p>
            <a:pPr indent="-323850" lvl="0" marL="457200" rtl="0" algn="l">
              <a:spcBef>
                <a:spcPts val="0"/>
              </a:spcBef>
              <a:spcAft>
                <a:spcPts val="0"/>
              </a:spcAft>
              <a:buClr>
                <a:schemeClr val="lt1"/>
              </a:buClr>
              <a:buSzPts val="1500"/>
              <a:buFont typeface="Lato"/>
              <a:buChar char="●"/>
            </a:pPr>
            <a:r>
              <a:rPr lang="en-GB" sz="1500">
                <a:solidFill>
                  <a:schemeClr val="lt1"/>
                </a:solidFill>
                <a:latin typeface="Lato"/>
                <a:ea typeface="Lato"/>
                <a:cs typeface="Lato"/>
                <a:sym typeface="Lato"/>
              </a:rPr>
              <a:t>Ethnography &amp; Thematic Analysis </a:t>
            </a:r>
            <a:r>
              <a:rPr lang="en-GB" sz="1000">
                <a:solidFill>
                  <a:schemeClr val="lt1"/>
                </a:solidFill>
                <a:latin typeface="Lato"/>
                <a:ea typeface="Lato"/>
                <a:cs typeface="Lato"/>
                <a:sym typeface="Lato"/>
              </a:rPr>
              <a:t>(Turville, 2024) </a:t>
            </a:r>
            <a:endParaRPr sz="1000">
              <a:solidFill>
                <a:schemeClr val="lt1"/>
              </a:solidFill>
              <a:latin typeface="Lato"/>
              <a:ea typeface="Lato"/>
              <a:cs typeface="Lato"/>
              <a:sym typeface="Lato"/>
            </a:endParaRPr>
          </a:p>
          <a:p>
            <a:pPr indent="-323850" lvl="0" marL="457200" rtl="0" algn="l">
              <a:spcBef>
                <a:spcPts val="0"/>
              </a:spcBef>
              <a:spcAft>
                <a:spcPts val="0"/>
              </a:spcAft>
              <a:buClr>
                <a:schemeClr val="lt1"/>
              </a:buClr>
              <a:buSzPts val="1500"/>
              <a:buFont typeface="Lato"/>
              <a:buChar char="●"/>
            </a:pPr>
            <a:r>
              <a:rPr lang="en-GB" sz="1500">
                <a:solidFill>
                  <a:schemeClr val="lt1"/>
                </a:solidFill>
                <a:latin typeface="Lato"/>
                <a:ea typeface="Lato"/>
                <a:cs typeface="Lato"/>
                <a:sym typeface="Lato"/>
              </a:rPr>
              <a:t>Mixed-Methods: </a:t>
            </a:r>
            <a:r>
              <a:rPr lang="en-GB" sz="1500">
                <a:solidFill>
                  <a:schemeClr val="lt1"/>
                </a:solidFill>
                <a:latin typeface="Lato"/>
                <a:ea typeface="Lato"/>
                <a:cs typeface="Lato"/>
                <a:sym typeface="Lato"/>
              </a:rPr>
              <a:t>Questionnaire, Interviews &amp; Thematic Analysis </a:t>
            </a:r>
            <a:br>
              <a:rPr lang="en-GB" sz="1500">
                <a:solidFill>
                  <a:schemeClr val="lt1"/>
                </a:solidFill>
                <a:latin typeface="Lato"/>
                <a:ea typeface="Lato"/>
                <a:cs typeface="Lato"/>
                <a:sym typeface="Lato"/>
              </a:rPr>
            </a:br>
            <a:r>
              <a:rPr lang="en-GB" sz="1000">
                <a:solidFill>
                  <a:schemeClr val="lt1"/>
                </a:solidFill>
                <a:latin typeface="Lato"/>
                <a:ea typeface="Lato"/>
                <a:cs typeface="Lato"/>
                <a:sym typeface="Lato"/>
              </a:rPr>
              <a:t>(</a:t>
            </a:r>
            <a:r>
              <a:rPr lang="en-GB" sz="1000">
                <a:solidFill>
                  <a:schemeClr val="lt1"/>
                </a:solidFill>
                <a:latin typeface="Lato"/>
                <a:ea typeface="Lato"/>
                <a:cs typeface="Lato"/>
                <a:sym typeface="Lato"/>
              </a:rPr>
              <a:t>Mazurek et al., 2023;  Pappagianopoulos et al., 2024)</a:t>
            </a:r>
            <a:endParaRPr sz="10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
        <p:nvSpPr>
          <p:cNvPr id="319" name="Google Shape;319;p23"/>
          <p:cNvSpPr txBox="1"/>
          <p:nvPr>
            <p:ph type="title"/>
          </p:nvPr>
        </p:nvSpPr>
        <p:spPr>
          <a:xfrm>
            <a:off x="3278700" y="88950"/>
            <a:ext cx="2111400" cy="548400"/>
          </a:xfrm>
          <a:prstGeom prst="rect">
            <a:avLst/>
          </a:prstGeom>
        </p:spPr>
        <p:txBody>
          <a:bodyPr anchorCtr="0" anchor="ctr" bIns="91425" lIns="91425" spcFirstLastPara="1" rIns="91425" wrap="square" tIns="91425">
            <a:normAutofit/>
          </a:bodyPr>
          <a:lstStyle/>
          <a:p>
            <a:pPr indent="0" lvl="0" marL="0" rtl="0" algn="l">
              <a:lnSpc>
                <a:spcPct val="115000"/>
              </a:lnSpc>
              <a:spcBef>
                <a:spcPts val="0"/>
              </a:spcBef>
              <a:spcAft>
                <a:spcPts val="1200"/>
              </a:spcAft>
              <a:buNone/>
            </a:pPr>
            <a:r>
              <a:rPr lang="en-GB" sz="2000">
                <a:latin typeface="Montserrat Medium"/>
                <a:ea typeface="Montserrat Medium"/>
                <a:cs typeface="Montserrat Medium"/>
                <a:sym typeface="Montserrat Medium"/>
              </a:rPr>
              <a:t>Why Not IPA?</a:t>
            </a:r>
            <a:endParaRPr sz="3500">
              <a:latin typeface="Montserrat Medium"/>
              <a:ea typeface="Montserrat Medium"/>
              <a:cs typeface="Montserrat Medium"/>
              <a:sym typeface="Montserrat Medium"/>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3" name="Shape 323"/>
        <p:cNvGrpSpPr/>
        <p:nvPr/>
      </p:nvGrpSpPr>
      <p:grpSpPr>
        <a:xfrm>
          <a:off x="0" y="0"/>
          <a:ext cx="0" cy="0"/>
          <a:chOff x="0" y="0"/>
          <a:chExt cx="0" cy="0"/>
        </a:xfrm>
      </p:grpSpPr>
      <p:sp>
        <p:nvSpPr>
          <p:cNvPr id="324" name="Google Shape;324;p24"/>
          <p:cNvSpPr txBox="1"/>
          <p:nvPr>
            <p:ph type="ctrTitle"/>
          </p:nvPr>
        </p:nvSpPr>
        <p:spPr>
          <a:xfrm>
            <a:off x="4180050" y="319275"/>
            <a:ext cx="3612900" cy="911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Conclusion </a:t>
            </a:r>
            <a:endParaRPr/>
          </a:p>
        </p:txBody>
      </p:sp>
      <p:sp>
        <p:nvSpPr>
          <p:cNvPr id="325" name="Google Shape;325;p24"/>
          <p:cNvSpPr txBox="1"/>
          <p:nvPr>
            <p:ph idx="1" type="subTitle"/>
          </p:nvPr>
        </p:nvSpPr>
        <p:spPr>
          <a:xfrm>
            <a:off x="3311650" y="1145350"/>
            <a:ext cx="5512800" cy="36300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700"/>
              <a:t>IPA is an flexible, idiographic methodology which allows for in-depth detailed analysis; placing value within unique </a:t>
            </a:r>
            <a:r>
              <a:rPr lang="en-GB" sz="1700"/>
              <a:t>subjective interpretations and meanings of experiences </a:t>
            </a:r>
            <a:endParaRPr sz="1700"/>
          </a:p>
          <a:p>
            <a:pPr indent="0" lvl="0" marL="0" rtl="0" algn="l">
              <a:spcBef>
                <a:spcPts val="0"/>
              </a:spcBef>
              <a:spcAft>
                <a:spcPts val="0"/>
              </a:spcAft>
              <a:buNone/>
            </a:pPr>
            <a:r>
              <a:t/>
            </a:r>
            <a:endParaRPr sz="1700"/>
          </a:p>
          <a:p>
            <a:pPr indent="0" lvl="0" marL="0" rtl="0" algn="l">
              <a:spcBef>
                <a:spcPts val="0"/>
              </a:spcBef>
              <a:spcAft>
                <a:spcPts val="0"/>
              </a:spcAft>
              <a:buNone/>
            </a:pPr>
            <a:r>
              <a:rPr lang="en-GB" sz="1700"/>
              <a:t>Although potential limitations like sample size, time consuming data analysis and limited generalisability of findings </a:t>
            </a:r>
            <a:endParaRPr sz="1700"/>
          </a:p>
          <a:p>
            <a:pPr indent="0" lvl="0" marL="0" rtl="0" algn="l">
              <a:spcBef>
                <a:spcPts val="0"/>
              </a:spcBef>
              <a:spcAft>
                <a:spcPts val="0"/>
              </a:spcAft>
              <a:buNone/>
            </a:pPr>
            <a:r>
              <a:t/>
            </a:r>
            <a:endParaRPr sz="1700"/>
          </a:p>
          <a:p>
            <a:pPr indent="0" lvl="0" marL="0" rtl="0" algn="l">
              <a:spcBef>
                <a:spcPts val="0"/>
              </a:spcBef>
              <a:spcAft>
                <a:spcPts val="0"/>
              </a:spcAft>
              <a:buNone/>
            </a:pPr>
            <a:r>
              <a:rPr lang="en-GB" sz="1700"/>
              <a:t>IPA is suited for exploring the personal and nuanced nature of neurodivergent people’s experiences of therapy </a:t>
            </a:r>
            <a:endParaRPr sz="1700"/>
          </a:p>
          <a:p>
            <a:pPr indent="0" lvl="0" marL="0" rtl="0" algn="l">
              <a:spcBef>
                <a:spcPts val="0"/>
              </a:spcBef>
              <a:spcAft>
                <a:spcPts val="0"/>
              </a:spcAft>
              <a:buNone/>
            </a:pPr>
            <a:r>
              <a:t/>
            </a:r>
            <a:endParaRPr sz="1700"/>
          </a:p>
          <a:p>
            <a:pPr indent="0" lvl="0" marL="0" rtl="0" algn="l">
              <a:spcBef>
                <a:spcPts val="0"/>
              </a:spcBef>
              <a:spcAft>
                <a:spcPts val="0"/>
              </a:spcAft>
              <a:buNone/>
            </a:pPr>
            <a:r>
              <a:t/>
            </a:r>
            <a:endParaRPr sz="17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sp>
        <p:nvSpPr>
          <p:cNvPr id="330" name="Google Shape;330;p25"/>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
        <p:nvSpPr>
          <p:cNvPr id="331" name="Google Shape;331;p25"/>
          <p:cNvSpPr txBox="1"/>
          <p:nvPr/>
        </p:nvSpPr>
        <p:spPr>
          <a:xfrm>
            <a:off x="364700" y="343975"/>
            <a:ext cx="8438100" cy="4725600"/>
          </a:xfrm>
          <a:prstGeom prst="rect">
            <a:avLst/>
          </a:prstGeom>
          <a:noFill/>
          <a:ln>
            <a:noFill/>
          </a:ln>
        </p:spPr>
        <p:txBody>
          <a:bodyPr anchorCtr="0" anchor="t" bIns="91425" lIns="91425" spcFirstLastPara="1" rIns="91425" wrap="square" tIns="91425">
            <a:noAutofit/>
          </a:bodyPr>
          <a:lstStyle/>
          <a:p>
            <a:pPr indent="0" lvl="0" marL="0" rtl="0" algn="l">
              <a:spcBef>
                <a:spcPts val="1200"/>
              </a:spcBef>
              <a:spcAft>
                <a:spcPts val="0"/>
              </a:spcAft>
              <a:buNone/>
            </a:pPr>
            <a:r>
              <a:rPr lang="en-GB" sz="1200">
                <a:solidFill>
                  <a:srgbClr val="FFFFFF"/>
                </a:solidFill>
              </a:rPr>
              <a:t>Andoni, L., 2024. </a:t>
            </a:r>
            <a:r>
              <a:rPr i="1" lang="en-GB" sz="1200">
                <a:solidFill>
                  <a:srgbClr val="FFFFFF"/>
                </a:solidFill>
              </a:rPr>
              <a:t>Autistic Adults’ Ableist and Neurodiversity Affirming Experiences in Therapy </a:t>
            </a:r>
            <a:r>
              <a:rPr lang="en-GB" sz="1200">
                <a:solidFill>
                  <a:srgbClr val="FFFFFF"/>
                </a:solidFill>
              </a:rPr>
              <a:t>(Doctoral dissertation, University of Massachusetts Boston).</a:t>
            </a:r>
            <a:endParaRPr sz="1200">
              <a:solidFill>
                <a:srgbClr val="FFFFFF"/>
              </a:solidFill>
            </a:endParaRPr>
          </a:p>
          <a:p>
            <a:pPr indent="0" lvl="0" marL="0" rtl="0" algn="l">
              <a:spcBef>
                <a:spcPts val="1200"/>
              </a:spcBef>
              <a:spcAft>
                <a:spcPts val="0"/>
              </a:spcAft>
              <a:buNone/>
            </a:pPr>
            <a:r>
              <a:rPr lang="en-GB" sz="1200">
                <a:solidFill>
                  <a:srgbClr val="FFFFFF"/>
                </a:solidFill>
              </a:rPr>
              <a:t>Beeris, Chloe, Alistair Niemeijer, Rob Bisseling, and Anja Machielse. "“From my life, she will never be gone, even though she is no longer here”–a single case interpretative phenomenological analysis on spousal loss and resilience."</a:t>
            </a:r>
            <a:r>
              <a:rPr i="1" lang="en-GB" sz="1200">
                <a:solidFill>
                  <a:srgbClr val="FFFFFF"/>
                </a:solidFill>
              </a:rPr>
              <a:t> International Journal of Qualitative Studies on Health and Well-being</a:t>
            </a:r>
            <a:r>
              <a:rPr lang="en-GB" sz="1200">
                <a:solidFill>
                  <a:srgbClr val="FFFFFF"/>
                </a:solidFill>
              </a:rPr>
              <a:t> 20, no. 1 (2025): 2477372.</a:t>
            </a:r>
            <a:endParaRPr sz="1200">
              <a:solidFill>
                <a:srgbClr val="FFFFFF"/>
              </a:solidFill>
            </a:endParaRPr>
          </a:p>
          <a:p>
            <a:pPr indent="0" lvl="0" marL="0" rtl="0" algn="l">
              <a:spcBef>
                <a:spcPts val="1200"/>
              </a:spcBef>
              <a:spcAft>
                <a:spcPts val="0"/>
              </a:spcAft>
              <a:buNone/>
            </a:pPr>
            <a:r>
              <a:rPr lang="en-GB" sz="1200">
                <a:solidFill>
                  <a:srgbClr val="FFFFFF"/>
                </a:solidFill>
              </a:rPr>
              <a:t>Bratt, A.S., Carlsson, V., Meakin, E. and Gustafsson, I.L., 2024. Relatives’ lived experiences of losing a loved one to COVID-19: an interpretative phenomenological analysis. </a:t>
            </a:r>
            <a:r>
              <a:rPr i="1" lang="en-GB" sz="1200">
                <a:solidFill>
                  <a:srgbClr val="FFFFFF"/>
                </a:solidFill>
              </a:rPr>
              <a:t>Nordic Psychology</a:t>
            </a:r>
            <a:r>
              <a:rPr lang="en-GB" sz="1200">
                <a:solidFill>
                  <a:srgbClr val="FFFFFF"/>
                </a:solidFill>
              </a:rPr>
              <a:t>, 76(3), pp.395-410.</a:t>
            </a:r>
            <a:endParaRPr sz="1200">
              <a:solidFill>
                <a:srgbClr val="FFFFFF"/>
              </a:solidFill>
            </a:endParaRPr>
          </a:p>
          <a:p>
            <a:pPr indent="0" lvl="0" marL="0" rtl="0" algn="l">
              <a:spcBef>
                <a:spcPts val="1200"/>
              </a:spcBef>
              <a:spcAft>
                <a:spcPts val="0"/>
              </a:spcAft>
              <a:buNone/>
            </a:pPr>
            <a:r>
              <a:rPr lang="en-GB" sz="1200">
                <a:solidFill>
                  <a:srgbClr val="FFFFFF"/>
                </a:solidFill>
              </a:rPr>
              <a:t>Burger, J. and Pachankis, J.E., 2024. State of the science: LGBTQ-affirmative psychotherapy. </a:t>
            </a:r>
            <a:r>
              <a:rPr i="1" lang="en-GB" sz="1200">
                <a:solidFill>
                  <a:srgbClr val="FFFFFF"/>
                </a:solidFill>
              </a:rPr>
              <a:t>Behavior Therapy.</a:t>
            </a:r>
            <a:endParaRPr i="1" sz="1200">
              <a:solidFill>
                <a:srgbClr val="FFFFFF"/>
              </a:solidFill>
            </a:endParaRPr>
          </a:p>
          <a:p>
            <a:pPr indent="0" lvl="0" marL="0" rtl="0" algn="l">
              <a:spcBef>
                <a:spcPts val="1200"/>
              </a:spcBef>
              <a:spcAft>
                <a:spcPts val="0"/>
              </a:spcAft>
              <a:buNone/>
            </a:pPr>
            <a:r>
              <a:rPr lang="en-GB" sz="1200">
                <a:solidFill>
                  <a:srgbClr val="FFFFFF"/>
                </a:solidFill>
              </a:rPr>
              <a:t>Butler, S., 2023. </a:t>
            </a:r>
            <a:r>
              <a:rPr i="1" lang="en-GB" sz="1200">
                <a:solidFill>
                  <a:srgbClr val="FFFFFF"/>
                </a:solidFill>
              </a:rPr>
              <a:t>A Narrative Inquiry Into the Neurodivergent Identity</a:t>
            </a:r>
            <a:r>
              <a:rPr lang="en-GB" sz="1200">
                <a:solidFill>
                  <a:srgbClr val="FFFFFF"/>
                </a:solidFill>
              </a:rPr>
              <a:t> (Doctoral dissertation, California State University, Fresno).</a:t>
            </a:r>
            <a:endParaRPr sz="1200">
              <a:solidFill>
                <a:srgbClr val="FFFFFF"/>
              </a:solidFill>
            </a:endParaRPr>
          </a:p>
          <a:p>
            <a:pPr indent="0" lvl="0" marL="0" rtl="0" algn="l">
              <a:spcBef>
                <a:spcPts val="1200"/>
              </a:spcBef>
              <a:spcAft>
                <a:spcPts val="0"/>
              </a:spcAft>
              <a:buNone/>
            </a:pPr>
            <a:r>
              <a:rPr lang="en-GB" sz="1200">
                <a:solidFill>
                  <a:srgbClr val="FFFFFF"/>
                </a:solidFill>
              </a:rPr>
              <a:t>Chapman, R. and Botha, M., 2023. Neurodivergence‐informed therapy. </a:t>
            </a:r>
            <a:r>
              <a:rPr i="1" lang="en-GB" sz="1200">
                <a:solidFill>
                  <a:srgbClr val="FFFFFF"/>
                </a:solidFill>
              </a:rPr>
              <a:t>Developmental Medicine &amp; Child Neurology</a:t>
            </a:r>
            <a:r>
              <a:rPr lang="en-GB" sz="1200">
                <a:solidFill>
                  <a:srgbClr val="FFFFFF"/>
                </a:solidFill>
              </a:rPr>
              <a:t>, 65(3), pp.310-317.</a:t>
            </a:r>
            <a:endParaRPr sz="1200">
              <a:solidFill>
                <a:srgbClr val="FFFFFF"/>
              </a:solidFill>
            </a:endParaRPr>
          </a:p>
          <a:p>
            <a:pPr indent="0" lvl="0" marL="0" rtl="0" algn="l">
              <a:spcBef>
                <a:spcPts val="1200"/>
              </a:spcBef>
              <a:spcAft>
                <a:spcPts val="0"/>
              </a:spcAft>
              <a:buNone/>
            </a:pPr>
            <a:r>
              <a:rPr lang="en-GB" sz="1200">
                <a:solidFill>
                  <a:srgbClr val="FFFFFF"/>
                </a:solidFill>
              </a:rPr>
              <a:t>Descartes, R., 2016. Meditations on first philosophy. In </a:t>
            </a:r>
            <a:r>
              <a:rPr i="1" lang="en-GB" sz="1200">
                <a:solidFill>
                  <a:srgbClr val="FFFFFF"/>
                </a:solidFill>
              </a:rPr>
              <a:t>Seven masterpieces of philosophy</a:t>
            </a:r>
            <a:r>
              <a:rPr lang="en-GB" sz="1200">
                <a:solidFill>
                  <a:srgbClr val="FFFFFF"/>
                </a:solidFill>
              </a:rPr>
              <a:t> (pp. 63-108). Routledge.</a:t>
            </a:r>
            <a:endParaRPr sz="1200">
              <a:solidFill>
                <a:srgbClr val="FFFFFF"/>
              </a:solidFill>
            </a:endParaRPr>
          </a:p>
          <a:p>
            <a:pPr indent="0" lvl="0" marL="0" rtl="0" algn="l">
              <a:spcBef>
                <a:spcPts val="1200"/>
              </a:spcBef>
              <a:spcAft>
                <a:spcPts val="0"/>
              </a:spcAft>
              <a:buNone/>
            </a:pPr>
            <a:r>
              <a:rPr lang="en-GB" sz="1200">
                <a:solidFill>
                  <a:srgbClr val="FFFFFF"/>
                </a:solidFill>
              </a:rPr>
              <a:t>Dilthey, W., 1976. </a:t>
            </a:r>
            <a:r>
              <a:rPr i="1" lang="en-GB" sz="1200">
                <a:solidFill>
                  <a:srgbClr val="FFFFFF"/>
                </a:solidFill>
              </a:rPr>
              <a:t>Dilthey selected writings</a:t>
            </a:r>
            <a:r>
              <a:rPr lang="en-GB" sz="1200">
                <a:solidFill>
                  <a:srgbClr val="FFFFFF"/>
                </a:solidFill>
              </a:rPr>
              <a:t>. CUP Archive.</a:t>
            </a:r>
            <a:endParaRPr sz="1200">
              <a:solidFill>
                <a:srgbClr val="FFFFFF"/>
              </a:solidFill>
            </a:endParaRPr>
          </a:p>
          <a:p>
            <a:pPr indent="0" lvl="0" marL="0" rtl="0" algn="l">
              <a:spcBef>
                <a:spcPts val="1200"/>
              </a:spcBef>
              <a:spcAft>
                <a:spcPts val="0"/>
              </a:spcAft>
              <a:buNone/>
            </a:pPr>
            <a:r>
              <a:rPr lang="en-GB" sz="1200">
                <a:solidFill>
                  <a:srgbClr val="FFFFFF"/>
                </a:solidFill>
              </a:rPr>
              <a:t>Flowers, P., Davis, M.M., Larkin, M., Church, S. and Marriott, C., 2011. Understanding the impact of HIV diagnosis amongst gay men in Scotland: An interpretative phenomenological analysis. </a:t>
            </a:r>
            <a:r>
              <a:rPr i="1" lang="en-GB" sz="1200">
                <a:solidFill>
                  <a:srgbClr val="FFFFFF"/>
                </a:solidFill>
              </a:rPr>
              <a:t>Psychology &amp; Health</a:t>
            </a:r>
            <a:r>
              <a:rPr lang="en-GB" sz="1200">
                <a:solidFill>
                  <a:srgbClr val="FFFFFF"/>
                </a:solidFill>
              </a:rPr>
              <a:t>, 26(10), pp.1378-1391.</a:t>
            </a:r>
            <a:endParaRPr sz="1200">
              <a:solidFill>
                <a:srgbClr val="FFFFFF"/>
              </a:solidFill>
            </a:endParaRPr>
          </a:p>
          <a:p>
            <a:pPr indent="0" lvl="0" marL="0" rtl="0" algn="l">
              <a:spcBef>
                <a:spcPts val="1200"/>
              </a:spcBef>
              <a:spcAft>
                <a:spcPts val="0"/>
              </a:spcAft>
              <a:buNone/>
            </a:pPr>
            <a:r>
              <a:rPr lang="en-GB" sz="1200">
                <a:solidFill>
                  <a:srgbClr val="FFFFFF"/>
                </a:solidFill>
              </a:rPr>
              <a:t>Gadamer, H., 1990[1960]. </a:t>
            </a:r>
            <a:r>
              <a:rPr i="1" lang="en-GB" sz="1200">
                <a:solidFill>
                  <a:srgbClr val="FFFFFF"/>
                </a:solidFill>
              </a:rPr>
              <a:t>Truth and Method</a:t>
            </a:r>
            <a:r>
              <a:rPr lang="en-GB" sz="1200">
                <a:solidFill>
                  <a:srgbClr val="FFFFFF"/>
                </a:solidFill>
              </a:rPr>
              <a:t> (2nd rev. edn). New York: Crossroad</a:t>
            </a:r>
            <a:endParaRPr sz="1200">
              <a:solidFill>
                <a:srgbClr val="FFFFFF"/>
              </a:solidFill>
            </a:endParaRPr>
          </a:p>
          <a:p>
            <a:pPr indent="0" lvl="0" marL="0" rtl="0" algn="l">
              <a:spcBef>
                <a:spcPts val="1200"/>
              </a:spcBef>
              <a:spcAft>
                <a:spcPts val="1200"/>
              </a:spcAft>
              <a:buNone/>
            </a:pPr>
            <a:r>
              <a:t/>
            </a:r>
            <a:endParaRPr sz="1300">
              <a:solidFill>
                <a:schemeClr val="lt1"/>
              </a:solidFill>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5" name="Shape 335"/>
        <p:cNvGrpSpPr/>
        <p:nvPr/>
      </p:nvGrpSpPr>
      <p:grpSpPr>
        <a:xfrm>
          <a:off x="0" y="0"/>
          <a:ext cx="0" cy="0"/>
          <a:chOff x="0" y="0"/>
          <a:chExt cx="0" cy="0"/>
        </a:xfrm>
      </p:grpSpPr>
      <p:sp>
        <p:nvSpPr>
          <p:cNvPr id="336" name="Google Shape;336;p26"/>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
        <p:nvSpPr>
          <p:cNvPr id="337" name="Google Shape;337;p26"/>
          <p:cNvSpPr txBox="1"/>
          <p:nvPr/>
        </p:nvSpPr>
        <p:spPr>
          <a:xfrm>
            <a:off x="228600" y="457200"/>
            <a:ext cx="8753700" cy="48639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sz="1200">
                <a:solidFill>
                  <a:srgbClr val="FFFFFF"/>
                </a:solidFill>
              </a:rPr>
              <a:t>Giorgi, A., 2010. Phenomenology and the practice of science. </a:t>
            </a:r>
            <a:r>
              <a:rPr i="1" lang="en-GB" sz="1200">
                <a:solidFill>
                  <a:srgbClr val="FFFFFF"/>
                </a:solidFill>
              </a:rPr>
              <a:t>Existential Analysis: Journal of the Society for Existential Analysis</a:t>
            </a:r>
            <a:r>
              <a:rPr lang="en-GB" sz="1200">
                <a:solidFill>
                  <a:srgbClr val="FFFFFF"/>
                </a:solidFill>
              </a:rPr>
              <a:t>, 21(1).</a:t>
            </a:r>
            <a:endParaRPr sz="1200">
              <a:solidFill>
                <a:srgbClr val="FFFFFF"/>
              </a:solidFill>
            </a:endParaRPr>
          </a:p>
          <a:p>
            <a:pPr indent="0" lvl="0" marL="0" rtl="0" algn="l">
              <a:spcBef>
                <a:spcPts val="1200"/>
              </a:spcBef>
              <a:spcAft>
                <a:spcPts val="0"/>
              </a:spcAft>
              <a:buNone/>
            </a:pPr>
            <a:r>
              <a:rPr lang="en-GB" sz="1200">
                <a:solidFill>
                  <a:srgbClr val="FFFFFF"/>
                </a:solidFill>
              </a:rPr>
              <a:t>Harré, R., 1979. </a:t>
            </a:r>
            <a:r>
              <a:rPr i="1" lang="en-GB" sz="1200">
                <a:solidFill>
                  <a:srgbClr val="FFFFFF"/>
                </a:solidFill>
              </a:rPr>
              <a:t>Social Being</a:t>
            </a:r>
            <a:r>
              <a:rPr lang="en-GB" sz="1200">
                <a:solidFill>
                  <a:srgbClr val="FFFFFF"/>
                </a:solidFill>
              </a:rPr>
              <a:t>. Oxford: Blackwell</a:t>
            </a:r>
            <a:endParaRPr sz="1300">
              <a:solidFill>
                <a:schemeClr val="lt1"/>
              </a:solidFill>
              <a:latin typeface="Lato"/>
              <a:ea typeface="Lato"/>
              <a:cs typeface="Lato"/>
              <a:sym typeface="Lato"/>
            </a:endParaRPr>
          </a:p>
          <a:p>
            <a:pPr indent="0" lvl="0" marL="0" rtl="0" algn="l">
              <a:spcBef>
                <a:spcPts val="1200"/>
              </a:spcBef>
              <a:spcAft>
                <a:spcPts val="0"/>
              </a:spcAft>
              <a:buNone/>
            </a:pPr>
            <a:r>
              <a:rPr lang="en-GB" sz="1200">
                <a:solidFill>
                  <a:srgbClr val="FFFFFF"/>
                </a:solidFill>
              </a:rPr>
              <a:t>Harris, M. and Fallot, R.D., 2001. Envisioning a trauma‐informed service system: A vital paradigm shift. </a:t>
            </a:r>
            <a:r>
              <a:rPr i="1" lang="en-GB" sz="1200">
                <a:solidFill>
                  <a:srgbClr val="FFFFFF"/>
                </a:solidFill>
              </a:rPr>
              <a:t>New directions for mental health services</a:t>
            </a:r>
            <a:r>
              <a:rPr lang="en-GB" sz="1200">
                <a:solidFill>
                  <a:srgbClr val="FFFFFF"/>
                </a:solidFill>
              </a:rPr>
              <a:t>, 2001(89), pp.3-22.</a:t>
            </a:r>
            <a:endParaRPr sz="1200">
              <a:solidFill>
                <a:srgbClr val="FFFFFF"/>
              </a:solidFill>
            </a:endParaRPr>
          </a:p>
          <a:p>
            <a:pPr indent="0" lvl="0" marL="0" rtl="0" algn="l">
              <a:spcBef>
                <a:spcPts val="1200"/>
              </a:spcBef>
              <a:spcAft>
                <a:spcPts val="0"/>
              </a:spcAft>
              <a:buNone/>
            </a:pPr>
            <a:r>
              <a:rPr lang="en-GB" sz="1200">
                <a:solidFill>
                  <a:srgbClr val="FFFFFF"/>
                </a:solidFill>
              </a:rPr>
              <a:t>Hefferon, K. and Gil-Rodriguez, E., 2011. Interpretative phenomenological analysis. </a:t>
            </a:r>
            <a:r>
              <a:rPr i="1" lang="en-GB" sz="1200">
                <a:solidFill>
                  <a:srgbClr val="FFFFFF"/>
                </a:solidFill>
              </a:rPr>
              <a:t>The psychologist.</a:t>
            </a:r>
            <a:endParaRPr i="1" sz="1200">
              <a:solidFill>
                <a:srgbClr val="FFFFFF"/>
              </a:solidFill>
            </a:endParaRPr>
          </a:p>
          <a:p>
            <a:pPr indent="0" lvl="0" marL="0" rtl="0" algn="l">
              <a:spcBef>
                <a:spcPts val="1200"/>
              </a:spcBef>
              <a:spcAft>
                <a:spcPts val="0"/>
              </a:spcAft>
              <a:buNone/>
            </a:pPr>
            <a:r>
              <a:rPr lang="en-GB" sz="1200">
                <a:solidFill>
                  <a:srgbClr val="FFFFFF"/>
                </a:solidFill>
              </a:rPr>
              <a:t>Heidegger, M., 1961[1927]. </a:t>
            </a:r>
            <a:r>
              <a:rPr i="1" lang="en-GB" sz="1200">
                <a:solidFill>
                  <a:srgbClr val="FFFFFF"/>
                </a:solidFill>
              </a:rPr>
              <a:t>Being and Time.</a:t>
            </a:r>
            <a:r>
              <a:rPr lang="en-GB" sz="1200">
                <a:solidFill>
                  <a:srgbClr val="FFFFFF"/>
                </a:solidFill>
              </a:rPr>
              <a:t> Oxford: Blackwell</a:t>
            </a:r>
            <a:endParaRPr sz="1200">
              <a:solidFill>
                <a:srgbClr val="FFFFFF"/>
              </a:solidFill>
            </a:endParaRPr>
          </a:p>
          <a:p>
            <a:pPr indent="0" lvl="0" marL="0" rtl="0" algn="l">
              <a:spcBef>
                <a:spcPts val="1200"/>
              </a:spcBef>
              <a:spcAft>
                <a:spcPts val="0"/>
              </a:spcAft>
              <a:buNone/>
            </a:pPr>
            <a:r>
              <a:rPr lang="en-GB" sz="1200">
                <a:solidFill>
                  <a:srgbClr val="FFFFFF"/>
                </a:solidFill>
              </a:rPr>
              <a:t>Hermes, J., 2023. </a:t>
            </a:r>
            <a:r>
              <a:rPr i="1" lang="en-GB" sz="1200">
                <a:solidFill>
                  <a:srgbClr val="FFFFFF"/>
                </a:solidFill>
              </a:rPr>
              <a:t>In Light of Friendship: A Study of Lived Experience and Meaning of Loving Friendship</a:t>
            </a:r>
            <a:r>
              <a:rPr lang="en-GB" sz="1200">
                <a:solidFill>
                  <a:srgbClr val="FFFFFF"/>
                </a:solidFill>
              </a:rPr>
              <a:t>. Sofia University.</a:t>
            </a:r>
            <a:endParaRPr sz="1200">
              <a:solidFill>
                <a:srgbClr val="FFFFFF"/>
              </a:solidFill>
            </a:endParaRPr>
          </a:p>
          <a:p>
            <a:pPr indent="0" lvl="0" marL="0" rtl="0" algn="l">
              <a:spcBef>
                <a:spcPts val="1200"/>
              </a:spcBef>
              <a:spcAft>
                <a:spcPts val="0"/>
              </a:spcAft>
              <a:buNone/>
            </a:pPr>
            <a:r>
              <a:rPr lang="en-GB" sz="1200">
                <a:solidFill>
                  <a:srgbClr val="FFFFFF"/>
                </a:solidFill>
              </a:rPr>
              <a:t>Hunt, D. and Smith, J.A., 2004. The personal experience of carers of stroke survivors: an interpretative phenomenological analysis. </a:t>
            </a:r>
            <a:r>
              <a:rPr i="1" lang="en-GB" sz="1200">
                <a:solidFill>
                  <a:srgbClr val="FFFFFF"/>
                </a:solidFill>
              </a:rPr>
              <a:t>Disability and rehabilitation,</a:t>
            </a:r>
            <a:r>
              <a:rPr lang="en-GB" sz="1200">
                <a:solidFill>
                  <a:srgbClr val="FFFFFF"/>
                </a:solidFill>
              </a:rPr>
              <a:t> 26(16), pp.1000-1011.</a:t>
            </a:r>
            <a:endParaRPr sz="1200">
              <a:solidFill>
                <a:srgbClr val="FFFFFF"/>
              </a:solidFill>
            </a:endParaRPr>
          </a:p>
          <a:p>
            <a:pPr indent="0" lvl="0" marL="0" rtl="0" algn="l">
              <a:spcBef>
                <a:spcPts val="1200"/>
              </a:spcBef>
              <a:spcAft>
                <a:spcPts val="0"/>
              </a:spcAft>
              <a:buNone/>
            </a:pPr>
            <a:r>
              <a:rPr lang="en-GB" sz="1200">
                <a:solidFill>
                  <a:srgbClr val="FFFFFF"/>
                </a:solidFill>
              </a:rPr>
              <a:t>Husserl, E., 1927. </a:t>
            </a:r>
            <a:r>
              <a:rPr i="1" lang="en-GB" sz="1200">
                <a:solidFill>
                  <a:srgbClr val="FFFFFF"/>
                </a:solidFill>
              </a:rPr>
              <a:t>Phenomenology. For Encyclopedia Britannica</a:t>
            </a:r>
            <a:r>
              <a:rPr lang="en-GB" sz="1200">
                <a:solidFill>
                  <a:srgbClr val="FFFFFF"/>
                </a:solidFill>
              </a:rPr>
              <a:t> (R. Palmer, Trans. And revised). Available at:</a:t>
            </a:r>
            <a:r>
              <a:rPr lang="en-GB" sz="1200">
                <a:solidFill>
                  <a:srgbClr val="FFFFFF"/>
                </a:solidFill>
                <a:uFill>
                  <a:noFill/>
                </a:uFill>
                <a:hlinkClick r:id="rId3">
                  <a:extLst>
                    <a:ext uri="{A12FA001-AC4F-418D-AE19-62706E023703}">
                      <ahyp:hlinkClr val="tx"/>
                    </a:ext>
                  </a:extLst>
                </a:hlinkClick>
              </a:rPr>
              <a:t> </a:t>
            </a:r>
            <a:r>
              <a:rPr lang="en-GB" sz="1200" u="sng">
                <a:solidFill>
                  <a:srgbClr val="FFFFFF"/>
                </a:solidFill>
                <a:hlinkClick r:id="rId4">
                  <a:extLst>
                    <a:ext uri="{A12FA001-AC4F-418D-AE19-62706E023703}">
                      <ahyp:hlinkClr val="tx"/>
                    </a:ext>
                  </a:extLst>
                </a:hlinkClick>
              </a:rPr>
              <a:t>www.hfu.edu.tw/~huangkm/phenom/husserl-britanica.htm</a:t>
            </a:r>
            <a:endParaRPr sz="1200">
              <a:solidFill>
                <a:srgbClr val="FFFFFF"/>
              </a:solidFill>
            </a:endParaRPr>
          </a:p>
          <a:p>
            <a:pPr indent="0" lvl="0" marL="0" rtl="0" algn="l">
              <a:spcBef>
                <a:spcPts val="1200"/>
              </a:spcBef>
              <a:spcAft>
                <a:spcPts val="0"/>
              </a:spcAft>
              <a:buNone/>
            </a:pPr>
            <a:r>
              <a:rPr lang="en-GB" sz="1200">
                <a:solidFill>
                  <a:srgbClr val="FFFFFF"/>
                </a:solidFill>
              </a:rPr>
              <a:t>Husserl, E., 1970. </a:t>
            </a:r>
            <a:r>
              <a:rPr i="1" lang="en-GB" sz="1200">
                <a:solidFill>
                  <a:srgbClr val="FFFFFF"/>
                </a:solidFill>
              </a:rPr>
              <a:t>The Crisis of European Sciences and Transcendental Phenomenology</a:t>
            </a:r>
            <a:r>
              <a:rPr lang="en-GB" sz="1200">
                <a:solidFill>
                  <a:srgbClr val="FFFFFF"/>
                </a:solidFill>
              </a:rPr>
              <a:t> (D. Carr, trans.) Evanston, IL: Northwestern University Press.</a:t>
            </a:r>
            <a:endParaRPr sz="1200">
              <a:solidFill>
                <a:srgbClr val="FFFFFF"/>
              </a:solidFill>
            </a:endParaRPr>
          </a:p>
          <a:p>
            <a:pPr indent="0" lvl="0" marL="0" rtl="0" algn="l">
              <a:spcBef>
                <a:spcPts val="1200"/>
              </a:spcBef>
              <a:spcAft>
                <a:spcPts val="0"/>
              </a:spcAft>
              <a:buNone/>
            </a:pPr>
            <a:r>
              <a:rPr lang="en-GB" sz="1200">
                <a:solidFill>
                  <a:srgbClr val="FFFFFF"/>
                </a:solidFill>
              </a:rPr>
              <a:t>Hutchins, J., Rhodes, J. and Keville, S., 2016. Emotional earthquakes in the landscape of psychosis: an interpretative phenomenology.</a:t>
            </a:r>
            <a:r>
              <a:rPr i="1" lang="en-GB" sz="1200">
                <a:solidFill>
                  <a:srgbClr val="FFFFFF"/>
                </a:solidFill>
              </a:rPr>
              <a:t> The Cognitive Behaviour Therapist</a:t>
            </a:r>
            <a:r>
              <a:rPr lang="en-GB" sz="1200">
                <a:solidFill>
                  <a:srgbClr val="FFFFFF"/>
                </a:solidFill>
              </a:rPr>
              <a:t>, 9, p.e30.</a:t>
            </a:r>
            <a:endParaRPr sz="1200">
              <a:solidFill>
                <a:srgbClr val="FFFFFF"/>
              </a:solidFill>
            </a:endParaRPr>
          </a:p>
          <a:p>
            <a:pPr indent="0" lvl="0" marL="0" rtl="0" algn="l">
              <a:spcBef>
                <a:spcPts val="1200"/>
              </a:spcBef>
              <a:spcAft>
                <a:spcPts val="1200"/>
              </a:spcAft>
              <a:buNone/>
            </a:pPr>
            <a:r>
              <a:t/>
            </a:r>
            <a:endParaRPr sz="1200">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27"/>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
        <p:nvSpPr>
          <p:cNvPr id="343" name="Google Shape;343;p27"/>
          <p:cNvSpPr txBox="1"/>
          <p:nvPr/>
        </p:nvSpPr>
        <p:spPr>
          <a:xfrm>
            <a:off x="152400" y="457200"/>
            <a:ext cx="8836500" cy="47100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sz="1200">
                <a:solidFill>
                  <a:srgbClr val="FFFFFF"/>
                </a:solidFill>
              </a:rPr>
              <a:t>James, W., 1977. </a:t>
            </a:r>
            <a:r>
              <a:rPr i="1" lang="en-GB" sz="1200">
                <a:solidFill>
                  <a:srgbClr val="FFFFFF"/>
                </a:solidFill>
              </a:rPr>
              <a:t>A pluralistic universe</a:t>
            </a:r>
            <a:r>
              <a:rPr lang="en-GB" sz="1200">
                <a:solidFill>
                  <a:srgbClr val="FFFFFF"/>
                </a:solidFill>
              </a:rPr>
              <a:t>. Harvard University Press.</a:t>
            </a:r>
            <a:endParaRPr sz="1200">
              <a:solidFill>
                <a:srgbClr val="FFFFFF"/>
              </a:solidFill>
            </a:endParaRPr>
          </a:p>
          <a:p>
            <a:pPr indent="0" lvl="0" marL="0" rtl="0" algn="l">
              <a:spcBef>
                <a:spcPts val="1200"/>
              </a:spcBef>
              <a:spcAft>
                <a:spcPts val="0"/>
              </a:spcAft>
              <a:buNone/>
            </a:pPr>
            <a:r>
              <a:rPr lang="en-GB" sz="1200">
                <a:solidFill>
                  <a:srgbClr val="FFFFFF"/>
                </a:solidFill>
              </a:rPr>
              <a:t>Jones, F., Hamilton, J. and Kargas, N., 2025. Accessibility and affirmation in counselling: An exploration into neurodivergent clients' experiences.</a:t>
            </a:r>
            <a:r>
              <a:rPr i="1" lang="en-GB" sz="1200">
                <a:solidFill>
                  <a:srgbClr val="FFFFFF"/>
                </a:solidFill>
              </a:rPr>
              <a:t> Counselling and Psychotherapy Research</a:t>
            </a:r>
            <a:r>
              <a:rPr lang="en-GB" sz="1200">
                <a:solidFill>
                  <a:srgbClr val="FFFFFF"/>
                </a:solidFill>
              </a:rPr>
              <a:t>, 25(1), p.e12742.</a:t>
            </a:r>
            <a:endParaRPr sz="1200">
              <a:solidFill>
                <a:srgbClr val="FFFFFF"/>
              </a:solidFill>
            </a:endParaRPr>
          </a:p>
          <a:p>
            <a:pPr indent="0" lvl="0" marL="0" rtl="0" algn="l">
              <a:spcBef>
                <a:spcPts val="1200"/>
              </a:spcBef>
              <a:spcAft>
                <a:spcPts val="0"/>
              </a:spcAft>
              <a:buNone/>
            </a:pPr>
            <a:r>
              <a:rPr lang="en-GB" sz="1200">
                <a:solidFill>
                  <a:srgbClr val="FFFFFF"/>
                </a:solidFill>
              </a:rPr>
              <a:t>Larkin, M., Shaw, R. and Flowers, P., 2019. Multiperspectival designs and processes in interpretative phenomenological analysis research. </a:t>
            </a:r>
            <a:r>
              <a:rPr i="1" lang="en-GB" sz="1200">
                <a:solidFill>
                  <a:srgbClr val="FFFFFF"/>
                </a:solidFill>
              </a:rPr>
              <a:t>Qualitative research in psychology</a:t>
            </a:r>
            <a:r>
              <a:rPr lang="en-GB" sz="1200">
                <a:solidFill>
                  <a:srgbClr val="FFFFFF"/>
                </a:solidFill>
              </a:rPr>
              <a:t>, 16(2), pp.182-198.</a:t>
            </a:r>
            <a:endParaRPr sz="1200">
              <a:solidFill>
                <a:srgbClr val="FFFFFF"/>
              </a:solidFill>
            </a:endParaRPr>
          </a:p>
          <a:p>
            <a:pPr indent="0" lvl="0" marL="0" rtl="0" algn="l">
              <a:spcBef>
                <a:spcPts val="1200"/>
              </a:spcBef>
              <a:spcAft>
                <a:spcPts val="0"/>
              </a:spcAft>
              <a:buNone/>
            </a:pPr>
            <a:r>
              <a:rPr lang="en-GB" sz="1200">
                <a:solidFill>
                  <a:srgbClr val="FFFFFF"/>
                </a:solidFill>
              </a:rPr>
              <a:t>Larkin, M., Watts, S. and Clifton, E., 2006. Giving voice and making sense in interpretative phenomenological analysis. </a:t>
            </a:r>
            <a:r>
              <a:rPr i="1" lang="en-GB" sz="1200">
                <a:solidFill>
                  <a:srgbClr val="FFFFFF"/>
                </a:solidFill>
              </a:rPr>
              <a:t>Qualitative research in psychology</a:t>
            </a:r>
            <a:r>
              <a:rPr lang="en-GB" sz="1200">
                <a:solidFill>
                  <a:srgbClr val="FFFFFF"/>
                </a:solidFill>
              </a:rPr>
              <a:t>, 3(2), pp.102-120.</a:t>
            </a:r>
            <a:endParaRPr sz="1200">
              <a:solidFill>
                <a:srgbClr val="FFFFFF"/>
              </a:solidFill>
            </a:endParaRPr>
          </a:p>
          <a:p>
            <a:pPr indent="0" lvl="0" marL="0" rtl="0" algn="l">
              <a:spcBef>
                <a:spcPts val="1200"/>
              </a:spcBef>
              <a:spcAft>
                <a:spcPts val="0"/>
              </a:spcAft>
              <a:buNone/>
            </a:pPr>
            <a:r>
              <a:rPr lang="en-GB" sz="1200">
                <a:solidFill>
                  <a:srgbClr val="FFFFFF"/>
                </a:solidFill>
              </a:rPr>
              <a:t>Malcolm, C. and Golsworthy, R., 2020. Working relationally with clients who have experienced abuse: Exploring counselling psychologists’ experiences using IPA. </a:t>
            </a:r>
            <a:r>
              <a:rPr i="1" lang="en-GB" sz="1200">
                <a:solidFill>
                  <a:srgbClr val="FFFFFF"/>
                </a:solidFill>
              </a:rPr>
              <a:t>The European Journal of Counselling Psychology</a:t>
            </a:r>
            <a:r>
              <a:rPr lang="en-GB" sz="1200">
                <a:solidFill>
                  <a:srgbClr val="FFFFFF"/>
                </a:solidFill>
              </a:rPr>
              <a:t>, 8(1), pp.144-162.</a:t>
            </a:r>
            <a:endParaRPr sz="1200">
              <a:solidFill>
                <a:srgbClr val="FFFFFF"/>
              </a:solidFill>
            </a:endParaRPr>
          </a:p>
          <a:p>
            <a:pPr indent="0" lvl="0" marL="0" rtl="0" algn="l">
              <a:spcBef>
                <a:spcPts val="1200"/>
              </a:spcBef>
              <a:spcAft>
                <a:spcPts val="0"/>
              </a:spcAft>
              <a:buNone/>
            </a:pPr>
            <a:r>
              <a:rPr lang="en-GB" sz="1200">
                <a:solidFill>
                  <a:srgbClr val="FFFFFF"/>
                </a:solidFill>
              </a:rPr>
              <a:t>Mazurek, M.O., Papagianopoulos, J., Brunt, S., Sadikova, E., Nevill, R., Menezes, M. and Harkins, C., 2023. A mixed methods study of autistic adults' mental health therapy experiences. </a:t>
            </a:r>
            <a:r>
              <a:rPr i="1" lang="en-GB" sz="1200">
                <a:solidFill>
                  <a:srgbClr val="FFFFFF"/>
                </a:solidFill>
              </a:rPr>
              <a:t>Clinical psychology &amp; psychotherapy</a:t>
            </a:r>
            <a:r>
              <a:rPr lang="en-GB" sz="1200">
                <a:solidFill>
                  <a:srgbClr val="FFFFFF"/>
                </a:solidFill>
              </a:rPr>
              <a:t>, 30(4), pp.767-779.</a:t>
            </a:r>
            <a:endParaRPr sz="1200">
              <a:solidFill>
                <a:srgbClr val="FFFFFF"/>
              </a:solidFill>
            </a:endParaRPr>
          </a:p>
          <a:p>
            <a:pPr indent="0" lvl="0" marL="0" rtl="0" algn="l">
              <a:spcBef>
                <a:spcPts val="1200"/>
              </a:spcBef>
              <a:spcAft>
                <a:spcPts val="0"/>
              </a:spcAft>
              <a:buNone/>
            </a:pPr>
            <a:r>
              <a:rPr lang="en-GB" sz="1200">
                <a:solidFill>
                  <a:srgbClr val="FFFFFF"/>
                </a:solidFill>
              </a:rPr>
              <a:t>McGeechan, G.J., McPherson, K.E. and Roberts, K., 2018. An interpretative phenomenological analysis of the experience of living with colorectal cancer as a chronic illness. </a:t>
            </a:r>
            <a:r>
              <a:rPr i="1" lang="en-GB" sz="1200">
                <a:solidFill>
                  <a:srgbClr val="FFFFFF"/>
                </a:solidFill>
              </a:rPr>
              <a:t>Journal of clinical nursing</a:t>
            </a:r>
            <a:r>
              <a:rPr lang="en-GB" sz="1200">
                <a:solidFill>
                  <a:srgbClr val="FFFFFF"/>
                </a:solidFill>
              </a:rPr>
              <a:t>, 27(15-16), pp.3148-3156.</a:t>
            </a:r>
            <a:endParaRPr sz="1200">
              <a:solidFill>
                <a:srgbClr val="FFFFFF"/>
              </a:solidFill>
            </a:endParaRPr>
          </a:p>
          <a:p>
            <a:pPr indent="0" lvl="0" marL="0" rtl="0" algn="l">
              <a:spcBef>
                <a:spcPts val="1200"/>
              </a:spcBef>
              <a:spcAft>
                <a:spcPts val="0"/>
              </a:spcAft>
              <a:buNone/>
            </a:pPr>
            <a:r>
              <a:rPr lang="en-GB" sz="1200">
                <a:solidFill>
                  <a:srgbClr val="FFFFFF"/>
                </a:solidFill>
              </a:rPr>
              <a:t>McLeod, S. 2024. Interpretative Phenomenological Analysis (IPA). </a:t>
            </a:r>
            <a:r>
              <a:rPr i="1" lang="en-GB" sz="1200">
                <a:solidFill>
                  <a:srgbClr val="FFFFFF"/>
                </a:solidFill>
              </a:rPr>
              <a:t>Simply Psychology.</a:t>
            </a:r>
            <a:r>
              <a:rPr lang="en-GB" sz="1200">
                <a:solidFill>
                  <a:srgbClr val="FFFFFF"/>
                </a:solidFill>
              </a:rPr>
              <a:t> Available at:</a:t>
            </a:r>
            <a:r>
              <a:rPr lang="en-GB" sz="1200" u="sng">
                <a:solidFill>
                  <a:srgbClr val="FFFFFF"/>
                </a:solidFill>
                <a:hlinkClick r:id="rId3">
                  <a:extLst>
                    <a:ext uri="{A12FA001-AC4F-418D-AE19-62706E023703}">
                      <ahyp:hlinkClr val="tx"/>
                    </a:ext>
                  </a:extLst>
                </a:hlinkClick>
              </a:rPr>
              <a:t> https://www.simplypsychology.org/interpretative-phenomenological-analysis.html</a:t>
            </a:r>
            <a:r>
              <a:rPr lang="en-GB" sz="1200">
                <a:solidFill>
                  <a:srgbClr val="FFFFFF"/>
                </a:solidFill>
              </a:rPr>
              <a:t> [Accessed 7 April 2025].</a:t>
            </a:r>
            <a:endParaRPr sz="1200">
              <a:solidFill>
                <a:srgbClr val="FFFFFF"/>
              </a:solidFill>
            </a:endParaRPr>
          </a:p>
          <a:p>
            <a:pPr indent="0" lvl="0" marL="0" rtl="0" algn="l">
              <a:spcBef>
                <a:spcPts val="1200"/>
              </a:spcBef>
              <a:spcAft>
                <a:spcPts val="0"/>
              </a:spcAft>
              <a:buNone/>
            </a:pPr>
            <a:r>
              <a:rPr lang="en-GB" sz="1200">
                <a:solidFill>
                  <a:srgbClr val="FFFFFF"/>
                </a:solidFill>
              </a:rPr>
              <a:t>Merleau-Ponty, M., 1962. </a:t>
            </a:r>
            <a:r>
              <a:rPr i="1" lang="en-GB" sz="1200">
                <a:solidFill>
                  <a:srgbClr val="FFFFFF"/>
                </a:solidFill>
              </a:rPr>
              <a:t>Phenomenology of Perception</a:t>
            </a:r>
            <a:r>
              <a:rPr lang="en-GB" sz="1200">
                <a:solidFill>
                  <a:srgbClr val="FFFFFF"/>
                </a:solidFill>
              </a:rPr>
              <a:t>. London: Routledge</a:t>
            </a:r>
            <a:endParaRPr sz="1200">
              <a:solidFill>
                <a:srgbClr val="FFFFFF"/>
              </a:solidFill>
            </a:endParaRPr>
          </a:p>
          <a:p>
            <a:pPr indent="0" lvl="0" marL="0" rtl="0" algn="l">
              <a:spcBef>
                <a:spcPts val="1200"/>
              </a:spcBef>
              <a:spcAft>
                <a:spcPts val="1200"/>
              </a:spcAft>
              <a:buNone/>
            </a:pPr>
            <a:r>
              <a:t/>
            </a:r>
            <a:endParaRPr sz="12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28"/>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
        <p:nvSpPr>
          <p:cNvPr id="349" name="Google Shape;349;p28"/>
          <p:cNvSpPr txBox="1"/>
          <p:nvPr/>
        </p:nvSpPr>
        <p:spPr>
          <a:xfrm>
            <a:off x="76200" y="381000"/>
            <a:ext cx="8973300" cy="47409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sz="1200">
                <a:solidFill>
                  <a:srgbClr val="FFFFFF"/>
                </a:solidFill>
              </a:rPr>
              <a:t>Meyer, I.H., 2003. Prejudice, social stress, and mental health in lesbian, gay, and bisexual populations: conceptual issues and research evidence. </a:t>
            </a:r>
            <a:r>
              <a:rPr i="1" lang="en-GB" sz="1200">
                <a:solidFill>
                  <a:srgbClr val="FFFFFF"/>
                </a:solidFill>
              </a:rPr>
              <a:t>Psychological bulletin, </a:t>
            </a:r>
            <a:r>
              <a:rPr lang="en-GB" sz="1200">
                <a:solidFill>
                  <a:srgbClr val="FFFFFF"/>
                </a:solidFill>
              </a:rPr>
              <a:t>129(5), p.674.</a:t>
            </a:r>
            <a:endParaRPr sz="1200">
              <a:solidFill>
                <a:srgbClr val="FFFFFF"/>
              </a:solidFill>
            </a:endParaRPr>
          </a:p>
          <a:p>
            <a:pPr indent="0" lvl="0" marL="0" rtl="0" algn="l">
              <a:spcBef>
                <a:spcPts val="1200"/>
              </a:spcBef>
              <a:spcAft>
                <a:spcPts val="0"/>
              </a:spcAft>
              <a:buNone/>
            </a:pPr>
            <a:r>
              <a:rPr lang="en-GB" sz="1200">
                <a:solidFill>
                  <a:srgbClr val="FFFFFF"/>
                </a:solidFill>
              </a:rPr>
              <a:t>Murphy, J., Mulcahy, H., Mahony, J.O. and Bradley, S., 2023. Exploring individuals’ experiences of hope in mental health recovery: An interpretative phenomenological analysis. </a:t>
            </a:r>
            <a:r>
              <a:rPr i="1" lang="en-GB" sz="1200">
                <a:solidFill>
                  <a:srgbClr val="FFFFFF"/>
                </a:solidFill>
              </a:rPr>
              <a:t>Journal of Psychiatric and Mental Health Nursing</a:t>
            </a:r>
            <a:r>
              <a:rPr lang="en-GB" sz="1200">
                <a:solidFill>
                  <a:srgbClr val="FFFFFF"/>
                </a:solidFill>
              </a:rPr>
              <a:t>, 30(1), pp.101-109.</a:t>
            </a:r>
            <a:endParaRPr sz="1200">
              <a:solidFill>
                <a:srgbClr val="FFFFFF"/>
              </a:solidFill>
            </a:endParaRPr>
          </a:p>
          <a:p>
            <a:pPr indent="0" lvl="0" marL="0" rtl="0" algn="l">
              <a:spcBef>
                <a:spcPts val="1200"/>
              </a:spcBef>
              <a:spcAft>
                <a:spcPts val="0"/>
              </a:spcAft>
              <a:buNone/>
            </a:pPr>
            <a:r>
              <a:rPr lang="en-GB" sz="1200">
                <a:solidFill>
                  <a:srgbClr val="FFFFFF"/>
                </a:solidFill>
              </a:rPr>
              <a:t>Nizza, I.E., Farr, J. and Smith, J.A., 2021. Achieving excellence in interpretative phenomenological analysis (IPA): Four markers of high quality. </a:t>
            </a:r>
            <a:r>
              <a:rPr i="1" lang="en-GB" sz="1200">
                <a:solidFill>
                  <a:srgbClr val="FFFFFF"/>
                </a:solidFill>
              </a:rPr>
              <a:t>Qualitative research in psychology</a:t>
            </a:r>
            <a:r>
              <a:rPr lang="en-GB" sz="1200">
                <a:solidFill>
                  <a:srgbClr val="FFFFFF"/>
                </a:solidFill>
              </a:rPr>
              <a:t>, </a:t>
            </a:r>
            <a:r>
              <a:rPr i="1" lang="en-GB" sz="1200">
                <a:solidFill>
                  <a:srgbClr val="FFFFFF"/>
                </a:solidFill>
              </a:rPr>
              <a:t>18</a:t>
            </a:r>
            <a:r>
              <a:rPr lang="en-GB" sz="1200">
                <a:solidFill>
                  <a:srgbClr val="FFFFFF"/>
                </a:solidFill>
              </a:rPr>
              <a:t>(3), pp.369-386.</a:t>
            </a:r>
            <a:endParaRPr sz="1200">
              <a:solidFill>
                <a:srgbClr val="FFFFFF"/>
              </a:solidFill>
            </a:endParaRPr>
          </a:p>
          <a:p>
            <a:pPr indent="0" lvl="0" marL="0" rtl="0" algn="l">
              <a:spcBef>
                <a:spcPts val="1200"/>
              </a:spcBef>
              <a:spcAft>
                <a:spcPts val="0"/>
              </a:spcAft>
              <a:buNone/>
            </a:pPr>
            <a:r>
              <a:rPr lang="en-GB" sz="1200">
                <a:solidFill>
                  <a:srgbClr val="FFFFFF"/>
                </a:solidFill>
              </a:rPr>
              <a:t>Noon, E.J., 2018. Interpretive phenomenological analysis: An appropriate methodology for educational research?. </a:t>
            </a:r>
            <a:r>
              <a:rPr i="1" lang="en-GB" sz="1200">
                <a:solidFill>
                  <a:srgbClr val="FFFFFF"/>
                </a:solidFill>
              </a:rPr>
              <a:t>Journal of perspectives in applied academic practice</a:t>
            </a:r>
            <a:r>
              <a:rPr lang="en-GB" sz="1200">
                <a:solidFill>
                  <a:srgbClr val="FFFFFF"/>
                </a:solidFill>
              </a:rPr>
              <a:t>, 6(1), pp.75-83.</a:t>
            </a:r>
            <a:endParaRPr sz="1200">
              <a:solidFill>
                <a:srgbClr val="FFFFFF"/>
              </a:solidFill>
            </a:endParaRPr>
          </a:p>
          <a:p>
            <a:pPr indent="0" lvl="0" marL="0" rtl="0" algn="l">
              <a:spcBef>
                <a:spcPts val="1200"/>
              </a:spcBef>
              <a:spcAft>
                <a:spcPts val="0"/>
              </a:spcAft>
              <a:buNone/>
            </a:pPr>
            <a:r>
              <a:rPr lang="en-GB" sz="1200">
                <a:solidFill>
                  <a:srgbClr val="FFFFFF"/>
                </a:solidFill>
              </a:rPr>
              <a:t>Osborn, M. and Smith, J.A., 2008. The fearfulness of chronic pain and the centrality of the therapeutic relationship in containing it: An interpretative phenomenological analysis. </a:t>
            </a:r>
            <a:r>
              <a:rPr i="1" lang="en-GB" sz="1200">
                <a:solidFill>
                  <a:srgbClr val="FFFFFF"/>
                </a:solidFill>
              </a:rPr>
              <a:t>Qualitative Research in Psychology</a:t>
            </a:r>
            <a:r>
              <a:rPr lang="en-GB" sz="1200">
                <a:solidFill>
                  <a:srgbClr val="FFFFFF"/>
                </a:solidFill>
              </a:rPr>
              <a:t>, 5(4), pp.276-288.</a:t>
            </a:r>
            <a:endParaRPr sz="1200">
              <a:solidFill>
                <a:srgbClr val="FFFFFF"/>
              </a:solidFill>
            </a:endParaRPr>
          </a:p>
          <a:p>
            <a:pPr indent="0" lvl="0" marL="0" rtl="0" algn="l">
              <a:spcBef>
                <a:spcPts val="1200"/>
              </a:spcBef>
              <a:spcAft>
                <a:spcPts val="0"/>
              </a:spcAft>
              <a:buNone/>
            </a:pPr>
            <a:r>
              <a:rPr lang="en-GB" sz="1200">
                <a:solidFill>
                  <a:srgbClr val="FFFFFF"/>
                </a:solidFill>
              </a:rPr>
              <a:t>Pantazakos, T. and Vanaken, G.J., 2023. Addressing the autism mental health crisis: the potential of phenomenology in neurodiversity-affirming clinical practices. </a:t>
            </a:r>
            <a:r>
              <a:rPr i="1" lang="en-GB" sz="1200">
                <a:solidFill>
                  <a:srgbClr val="FFFFFF"/>
                </a:solidFill>
              </a:rPr>
              <a:t>Frontiers in Psychology</a:t>
            </a:r>
            <a:r>
              <a:rPr lang="en-GB" sz="1200">
                <a:solidFill>
                  <a:srgbClr val="FFFFFF"/>
                </a:solidFill>
              </a:rPr>
              <a:t>, 14, p.1225152.</a:t>
            </a:r>
            <a:endParaRPr sz="1200">
              <a:solidFill>
                <a:srgbClr val="FFFFFF"/>
              </a:solidFill>
            </a:endParaRPr>
          </a:p>
          <a:p>
            <a:pPr indent="0" lvl="0" marL="0" rtl="0" algn="l">
              <a:spcBef>
                <a:spcPts val="1200"/>
              </a:spcBef>
              <a:spcAft>
                <a:spcPts val="0"/>
              </a:spcAft>
              <a:buNone/>
            </a:pPr>
            <a:r>
              <a:rPr lang="en-GB" sz="1200">
                <a:solidFill>
                  <a:srgbClr val="FFFFFF"/>
                </a:solidFill>
              </a:rPr>
              <a:t>Pappagianopoulos, J., Brunt, S., Smith, J.V., Menezes, M., Howard, M., Sadikova, E., Burroughs, C. and Mazurek, M.O., 2024. ‘Therapy Through the Lens of Autism’: Qualitative exploration of autistic adults' therapy experiences. </a:t>
            </a:r>
            <a:r>
              <a:rPr i="1" lang="en-GB" sz="1200">
                <a:solidFill>
                  <a:srgbClr val="FFFFFF"/>
                </a:solidFill>
              </a:rPr>
              <a:t>Counselling and Psychotherapy Research</a:t>
            </a:r>
            <a:r>
              <a:rPr lang="en-GB" sz="1200">
                <a:solidFill>
                  <a:srgbClr val="FFFFFF"/>
                </a:solidFill>
              </a:rPr>
              <a:t>.</a:t>
            </a:r>
            <a:endParaRPr sz="1200">
              <a:solidFill>
                <a:srgbClr val="FFFFFF"/>
              </a:solidFill>
            </a:endParaRPr>
          </a:p>
          <a:p>
            <a:pPr indent="0" lvl="0" marL="0" rtl="0" algn="l">
              <a:spcBef>
                <a:spcPts val="1200"/>
              </a:spcBef>
              <a:spcAft>
                <a:spcPts val="0"/>
              </a:spcAft>
              <a:buNone/>
            </a:pPr>
            <a:r>
              <a:rPr lang="en-GB" sz="1200">
                <a:solidFill>
                  <a:srgbClr val="FFFFFF"/>
                </a:solidFill>
              </a:rPr>
              <a:t>Reid, K., Flowers, P. and Larkin, M., 2005. Interpretative phenomenological analysis: An overview and methodological review. </a:t>
            </a:r>
            <a:r>
              <a:rPr i="1" lang="en-GB" sz="1200">
                <a:solidFill>
                  <a:srgbClr val="FFFFFF"/>
                </a:solidFill>
              </a:rPr>
              <a:t>The Psychologist</a:t>
            </a:r>
            <a:r>
              <a:rPr lang="en-GB" sz="1200">
                <a:solidFill>
                  <a:srgbClr val="FFFFFF"/>
                </a:solidFill>
              </a:rPr>
              <a:t>, 18(1), pp.20-23.</a:t>
            </a:r>
            <a:endParaRPr sz="1200">
              <a:solidFill>
                <a:srgbClr val="FFFFFF"/>
              </a:solidFill>
            </a:endParaRPr>
          </a:p>
          <a:p>
            <a:pPr indent="0" lvl="0" marL="0" rtl="0" algn="l">
              <a:spcBef>
                <a:spcPts val="1200"/>
              </a:spcBef>
              <a:spcAft>
                <a:spcPts val="1200"/>
              </a:spcAft>
              <a:buNone/>
            </a:pPr>
            <a:r>
              <a:rPr lang="en-GB" sz="1200">
                <a:solidFill>
                  <a:srgbClr val="FFFFFF"/>
                </a:solidFill>
              </a:rPr>
              <a:t>Schleiermacher, F., 1998.</a:t>
            </a:r>
            <a:r>
              <a:rPr i="1" lang="en-GB" sz="1200">
                <a:solidFill>
                  <a:srgbClr val="FFFFFF"/>
                </a:solidFill>
              </a:rPr>
              <a:t> Hermeneutics and criticism and other writings</a:t>
            </a:r>
            <a:r>
              <a:rPr lang="en-GB" sz="1200">
                <a:solidFill>
                  <a:srgbClr val="FFFFFF"/>
                </a:solidFill>
              </a:rPr>
              <a:t>. Cambridge University Press.</a:t>
            </a:r>
            <a:endParaRPr sz="12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3" name="Shape 353"/>
        <p:cNvGrpSpPr/>
        <p:nvPr/>
      </p:nvGrpSpPr>
      <p:grpSpPr>
        <a:xfrm>
          <a:off x="0" y="0"/>
          <a:ext cx="0" cy="0"/>
          <a:chOff x="0" y="0"/>
          <a:chExt cx="0" cy="0"/>
        </a:xfrm>
      </p:grpSpPr>
      <p:sp>
        <p:nvSpPr>
          <p:cNvPr id="354" name="Google Shape;354;p29"/>
          <p:cNvSpPr txBox="1"/>
          <p:nvPr/>
        </p:nvSpPr>
        <p:spPr>
          <a:xfrm>
            <a:off x="76200" y="457200"/>
            <a:ext cx="8926200" cy="47100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sz="1200">
                <a:solidFill>
                  <a:srgbClr val="FFFFFF"/>
                </a:solidFill>
              </a:rPr>
              <a:t>Smith, J. A., and Osborn, M., 2003.</a:t>
            </a:r>
            <a:r>
              <a:rPr i="1" lang="en-GB" sz="1200">
                <a:solidFill>
                  <a:srgbClr val="FFFFFF"/>
                </a:solidFill>
              </a:rPr>
              <a:t> Interpretative phenomenological analysis.</a:t>
            </a:r>
            <a:r>
              <a:rPr lang="en-GB" sz="1200">
                <a:solidFill>
                  <a:srgbClr val="FFFFFF"/>
                </a:solidFill>
              </a:rPr>
              <a:t> In J. A. Smith (Ed.), Qualitative psychology: A practical guide to research methods (pp. 51–80). Sage Publications, Inc.</a:t>
            </a:r>
            <a:endParaRPr sz="1200">
              <a:solidFill>
                <a:srgbClr val="FFFFFF"/>
              </a:solidFill>
            </a:endParaRPr>
          </a:p>
          <a:p>
            <a:pPr indent="0" lvl="0" marL="0" rtl="0" algn="l">
              <a:spcBef>
                <a:spcPts val="1200"/>
              </a:spcBef>
              <a:spcAft>
                <a:spcPts val="0"/>
              </a:spcAft>
              <a:buNone/>
            </a:pPr>
            <a:r>
              <a:rPr lang="en-GB" sz="1200">
                <a:solidFill>
                  <a:srgbClr val="FFFFFF"/>
                </a:solidFill>
              </a:rPr>
              <a:t>Smith, J.A. and Osborn, M., 2007. Pain as an assault on the self: An interpretative phenomenological analysis of the psychological impact of chronic benign low back pain. </a:t>
            </a:r>
            <a:r>
              <a:rPr i="1" lang="en-GB" sz="1200">
                <a:solidFill>
                  <a:srgbClr val="FFFFFF"/>
                </a:solidFill>
              </a:rPr>
              <a:t>Psychology and health</a:t>
            </a:r>
            <a:r>
              <a:rPr lang="en-GB" sz="1200">
                <a:solidFill>
                  <a:srgbClr val="FFFFFF"/>
                </a:solidFill>
              </a:rPr>
              <a:t>, 22(5), pp.517-534.</a:t>
            </a:r>
            <a:endParaRPr sz="1200">
              <a:solidFill>
                <a:srgbClr val="FFFFFF"/>
              </a:solidFill>
            </a:endParaRPr>
          </a:p>
          <a:p>
            <a:pPr indent="0" lvl="0" marL="0" rtl="0" algn="l">
              <a:spcBef>
                <a:spcPts val="1200"/>
              </a:spcBef>
              <a:spcAft>
                <a:spcPts val="0"/>
              </a:spcAft>
              <a:buNone/>
            </a:pPr>
            <a:r>
              <a:rPr lang="en-GB" sz="1200">
                <a:solidFill>
                  <a:srgbClr val="FFFFFF"/>
                </a:solidFill>
              </a:rPr>
              <a:t>Smith, J.A. and Osborn, M., 2015. Interpretative phenomenological analysis as a useful methodology for research on the lived experience of pain. </a:t>
            </a:r>
            <a:r>
              <a:rPr i="1" lang="en-GB" sz="1200">
                <a:solidFill>
                  <a:srgbClr val="FFFFFF"/>
                </a:solidFill>
              </a:rPr>
              <a:t>British journal of pain</a:t>
            </a:r>
            <a:r>
              <a:rPr lang="en-GB" sz="1200">
                <a:solidFill>
                  <a:srgbClr val="FFFFFF"/>
                </a:solidFill>
              </a:rPr>
              <a:t>, 9(1), pp.41-42.</a:t>
            </a:r>
            <a:endParaRPr sz="1200">
              <a:solidFill>
                <a:srgbClr val="FFFFFF"/>
              </a:solidFill>
            </a:endParaRPr>
          </a:p>
          <a:p>
            <a:pPr indent="0" lvl="0" marL="0" rtl="0" algn="l">
              <a:spcBef>
                <a:spcPts val="1200"/>
              </a:spcBef>
              <a:spcAft>
                <a:spcPts val="0"/>
              </a:spcAft>
              <a:buNone/>
            </a:pPr>
            <a:r>
              <a:rPr lang="en-GB" sz="1200">
                <a:solidFill>
                  <a:srgbClr val="FFFFFF"/>
                </a:solidFill>
              </a:rPr>
              <a:t>Smith, J.A., 2016. </a:t>
            </a:r>
            <a:r>
              <a:rPr i="1" lang="en-GB" sz="1200">
                <a:solidFill>
                  <a:srgbClr val="FFFFFF"/>
                </a:solidFill>
              </a:rPr>
              <a:t>Interpretative phenomenological analysis in sport and exercise: Getting at experience</a:t>
            </a:r>
            <a:r>
              <a:rPr lang="en-GB" sz="1200">
                <a:solidFill>
                  <a:srgbClr val="FFFFFF"/>
                </a:solidFill>
              </a:rPr>
              <a:t>. In Routledge handbook of qualitative research in sport and exercise (pp. 241-251). Routledge.</a:t>
            </a:r>
            <a:endParaRPr sz="1200">
              <a:solidFill>
                <a:srgbClr val="FFFFFF"/>
              </a:solidFill>
            </a:endParaRPr>
          </a:p>
          <a:p>
            <a:pPr indent="0" lvl="0" marL="0" rtl="0" algn="l">
              <a:spcBef>
                <a:spcPts val="1200"/>
              </a:spcBef>
              <a:spcAft>
                <a:spcPts val="0"/>
              </a:spcAft>
              <a:buNone/>
            </a:pPr>
            <a:r>
              <a:rPr lang="en-GB" sz="1200">
                <a:solidFill>
                  <a:srgbClr val="FFFFFF"/>
                </a:solidFill>
              </a:rPr>
              <a:t>Smith, J.A., Flowers, P. and Larkin, M., 2009. </a:t>
            </a:r>
            <a:r>
              <a:rPr i="1" lang="en-GB" sz="1200">
                <a:solidFill>
                  <a:srgbClr val="FFFFFF"/>
                </a:solidFill>
              </a:rPr>
              <a:t>Interpretative Phenomenological Analysis</a:t>
            </a:r>
            <a:r>
              <a:rPr lang="en-GB" sz="1200">
                <a:solidFill>
                  <a:srgbClr val="FFFFFF"/>
                </a:solidFill>
              </a:rPr>
              <a:t>. London: Sage.</a:t>
            </a:r>
            <a:endParaRPr sz="1200">
              <a:solidFill>
                <a:srgbClr val="FFFFFF"/>
              </a:solidFill>
            </a:endParaRPr>
          </a:p>
          <a:p>
            <a:pPr indent="0" lvl="0" marL="0" rtl="0" algn="l">
              <a:spcBef>
                <a:spcPts val="1200"/>
              </a:spcBef>
              <a:spcAft>
                <a:spcPts val="0"/>
              </a:spcAft>
              <a:buNone/>
            </a:pPr>
            <a:r>
              <a:rPr lang="en-GB" sz="1200">
                <a:solidFill>
                  <a:srgbClr val="FFFFFF"/>
                </a:solidFill>
              </a:rPr>
              <a:t>Smith, J.A., Larkin, M. and Flowers, P., 2022. </a:t>
            </a:r>
            <a:r>
              <a:rPr i="1" lang="en-GB" sz="1200">
                <a:solidFill>
                  <a:srgbClr val="FFFFFF"/>
                </a:solidFill>
              </a:rPr>
              <a:t>Interpretative phenomenological analysis</a:t>
            </a:r>
            <a:r>
              <a:rPr lang="en-GB" sz="1200">
                <a:solidFill>
                  <a:srgbClr val="FFFFFF"/>
                </a:solidFill>
              </a:rPr>
              <a:t>: Theory, method and research.</a:t>
            </a:r>
            <a:endParaRPr sz="1200">
              <a:solidFill>
                <a:srgbClr val="FFFFFF"/>
              </a:solidFill>
            </a:endParaRPr>
          </a:p>
          <a:p>
            <a:pPr indent="0" lvl="0" marL="0" rtl="0" algn="l">
              <a:spcBef>
                <a:spcPts val="1200"/>
              </a:spcBef>
              <a:spcAft>
                <a:spcPts val="0"/>
              </a:spcAft>
              <a:buNone/>
            </a:pPr>
            <a:r>
              <a:rPr lang="en-GB" sz="1200">
                <a:solidFill>
                  <a:srgbClr val="FFFFFF"/>
                </a:solidFill>
              </a:rPr>
              <a:t>Spiers, J., Smith, J.A., Simpson, P. and Nicholls, A.R., 2016. The treatment experiences of people living with ileostomies: an interpretative phenomenological analysis. </a:t>
            </a:r>
            <a:r>
              <a:rPr i="1" lang="en-GB" sz="1200">
                <a:solidFill>
                  <a:srgbClr val="FFFFFF"/>
                </a:solidFill>
              </a:rPr>
              <a:t>Journal of advanced nursing</a:t>
            </a:r>
            <a:r>
              <a:rPr lang="en-GB" sz="1200">
                <a:solidFill>
                  <a:srgbClr val="FFFFFF"/>
                </a:solidFill>
              </a:rPr>
              <a:t>, 72(11), pp.2662-2671.</a:t>
            </a:r>
            <a:endParaRPr sz="1200">
              <a:solidFill>
                <a:srgbClr val="FFFFFF"/>
              </a:solidFill>
            </a:endParaRPr>
          </a:p>
          <a:p>
            <a:pPr indent="0" lvl="0" marL="0" rtl="0" algn="l">
              <a:spcBef>
                <a:spcPts val="1200"/>
              </a:spcBef>
              <a:spcAft>
                <a:spcPts val="0"/>
              </a:spcAft>
              <a:buNone/>
            </a:pPr>
            <a:r>
              <a:rPr lang="en-GB" sz="1200">
                <a:solidFill>
                  <a:srgbClr val="FFFFFF"/>
                </a:solidFill>
              </a:rPr>
              <a:t>Taylor, D.K., 2022. </a:t>
            </a:r>
            <a:r>
              <a:rPr i="1" lang="en-GB" sz="1200">
                <a:solidFill>
                  <a:srgbClr val="FFFFFF"/>
                </a:solidFill>
              </a:rPr>
              <a:t>How do people find meaning after retirement from full-time work and what are the psychological factors that help?</a:t>
            </a:r>
            <a:r>
              <a:rPr lang="en-GB" sz="1200">
                <a:solidFill>
                  <a:srgbClr val="FFFFFF"/>
                </a:solidFill>
              </a:rPr>
              <a:t> (Doctoral dissertation, Birkbeck, University of London).</a:t>
            </a:r>
            <a:endParaRPr sz="1200">
              <a:solidFill>
                <a:srgbClr val="FFFFFF"/>
              </a:solidFill>
            </a:endParaRPr>
          </a:p>
          <a:p>
            <a:pPr indent="0" lvl="0" marL="0" rtl="0" algn="l">
              <a:spcBef>
                <a:spcPts val="1200"/>
              </a:spcBef>
              <a:spcAft>
                <a:spcPts val="0"/>
              </a:spcAft>
              <a:buNone/>
            </a:pPr>
            <a:r>
              <a:rPr lang="en-GB" sz="1200">
                <a:solidFill>
                  <a:srgbClr val="FFFFFF"/>
                </a:solidFill>
              </a:rPr>
              <a:t>Tuffour, I., 2017. A critical overview of interpretative phenomenological analysis: A contemporary qualitative research approach. </a:t>
            </a:r>
            <a:r>
              <a:rPr i="1" lang="en-GB" sz="1200">
                <a:solidFill>
                  <a:srgbClr val="FFFFFF"/>
                </a:solidFill>
              </a:rPr>
              <a:t>Journal of healthcare communications</a:t>
            </a:r>
            <a:r>
              <a:rPr lang="en-GB" sz="1200">
                <a:solidFill>
                  <a:srgbClr val="FFFFFF"/>
                </a:solidFill>
              </a:rPr>
              <a:t>, 2(4), p.52.</a:t>
            </a:r>
            <a:endParaRPr sz="1200">
              <a:solidFill>
                <a:srgbClr val="FFFFFF"/>
              </a:solidFill>
            </a:endParaRPr>
          </a:p>
          <a:p>
            <a:pPr indent="0" lvl="0" marL="0" rtl="0" algn="l">
              <a:spcBef>
                <a:spcPts val="1200"/>
              </a:spcBef>
              <a:spcAft>
                <a:spcPts val="1200"/>
              </a:spcAft>
              <a:buNone/>
            </a:pPr>
            <a:r>
              <a:rPr lang="en-GB" sz="1200">
                <a:solidFill>
                  <a:srgbClr val="FFFFFF"/>
                </a:solidFill>
              </a:rPr>
              <a:t>Turville, S., 2024. </a:t>
            </a:r>
            <a:r>
              <a:rPr i="1" lang="en-GB" sz="1200">
                <a:solidFill>
                  <a:srgbClr val="FFFFFF"/>
                </a:solidFill>
              </a:rPr>
              <a:t>Experiences of Neurodivergent People in Therapy.</a:t>
            </a:r>
            <a:endParaRPr sz="1200">
              <a:solidFill>
                <a:srgbClr val="FFFFFF"/>
              </a:solidFill>
            </a:endParaRPr>
          </a:p>
        </p:txBody>
      </p:sp>
      <p:sp>
        <p:nvSpPr>
          <p:cNvPr id="355" name="Google Shape;355;p29"/>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30"/>
          <p:cNvSpPr txBox="1"/>
          <p:nvPr>
            <p:ph idx="1" type="body"/>
          </p:nvPr>
        </p:nvSpPr>
        <p:spPr>
          <a:xfrm>
            <a:off x="3833800" y="88500"/>
            <a:ext cx="2708400" cy="523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b="1" lang="en-GB" sz="1500"/>
              <a:t>References</a:t>
            </a:r>
            <a:r>
              <a:rPr lang="en-GB"/>
              <a:t> </a:t>
            </a:r>
            <a:endParaRPr/>
          </a:p>
        </p:txBody>
      </p:sp>
      <p:sp>
        <p:nvSpPr>
          <p:cNvPr id="361" name="Google Shape;361;p30"/>
          <p:cNvSpPr txBox="1"/>
          <p:nvPr/>
        </p:nvSpPr>
        <p:spPr>
          <a:xfrm>
            <a:off x="152400" y="457200"/>
            <a:ext cx="8941800" cy="28014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sz="1200">
                <a:solidFill>
                  <a:srgbClr val="FFFFFF"/>
                </a:solidFill>
              </a:rPr>
              <a:t>Veney, A.J., 2025. </a:t>
            </a:r>
            <a:r>
              <a:rPr i="1" lang="en-GB" sz="1200">
                <a:solidFill>
                  <a:srgbClr val="FFFFFF"/>
                </a:solidFill>
              </a:rPr>
              <a:t>"The Body Keeps the Score": An Interpretative Phenomenological Analysis of the Health of Nonbinary and Gender Diverse People</a:t>
            </a:r>
            <a:r>
              <a:rPr lang="en-GB" sz="1200">
                <a:solidFill>
                  <a:srgbClr val="FFFFFF"/>
                </a:solidFill>
              </a:rPr>
              <a:t> (Doctoral dissertation, Kent State University).</a:t>
            </a:r>
            <a:endParaRPr sz="1200">
              <a:solidFill>
                <a:srgbClr val="FFFFFF"/>
              </a:solidFill>
            </a:endParaRPr>
          </a:p>
          <a:p>
            <a:pPr indent="0" lvl="0" marL="0" rtl="0" algn="l">
              <a:spcBef>
                <a:spcPts val="1200"/>
              </a:spcBef>
              <a:spcAft>
                <a:spcPts val="0"/>
              </a:spcAft>
              <a:buNone/>
            </a:pPr>
            <a:r>
              <a:rPr lang="en-GB" sz="1200">
                <a:solidFill>
                  <a:srgbClr val="FFFFFF"/>
                </a:solidFill>
              </a:rPr>
              <a:t>Willig, C., 2008. A phenomenological investigation of the experience of taking part in Extreme sports'. </a:t>
            </a:r>
            <a:r>
              <a:rPr i="1" lang="en-GB" sz="1200">
                <a:solidFill>
                  <a:srgbClr val="FFFFFF"/>
                </a:solidFill>
              </a:rPr>
              <a:t>Journal of health psychology</a:t>
            </a:r>
            <a:r>
              <a:rPr lang="en-GB" sz="1200">
                <a:solidFill>
                  <a:srgbClr val="FFFFFF"/>
                </a:solidFill>
              </a:rPr>
              <a:t>, 13(5), pp.690-702.</a:t>
            </a:r>
            <a:endParaRPr sz="1200">
              <a:solidFill>
                <a:srgbClr val="FFFFFF"/>
              </a:solidFill>
            </a:endParaRPr>
          </a:p>
          <a:p>
            <a:pPr indent="0" lvl="0" marL="0" rtl="0" algn="l">
              <a:spcBef>
                <a:spcPts val="1200"/>
              </a:spcBef>
              <a:spcAft>
                <a:spcPts val="0"/>
              </a:spcAft>
              <a:buNone/>
            </a:pPr>
            <a:r>
              <a:rPr lang="en-GB" sz="1200">
                <a:solidFill>
                  <a:srgbClr val="FFFFFF"/>
                </a:solidFill>
              </a:rPr>
              <a:t>Yau, N., 2021. </a:t>
            </a:r>
            <a:r>
              <a:rPr i="1" lang="en-GB" sz="1200">
                <a:solidFill>
                  <a:srgbClr val="FFFFFF"/>
                </a:solidFill>
              </a:rPr>
              <a:t>Autistic adults' experiences of psychological therapy and wellbeing: a qualitative analysis </a:t>
            </a:r>
            <a:r>
              <a:rPr lang="en-GB" sz="1200">
                <a:solidFill>
                  <a:srgbClr val="FFFFFF"/>
                </a:solidFill>
              </a:rPr>
              <a:t>(Doctoral dissertation, Lancaster University).</a:t>
            </a:r>
            <a:endParaRPr sz="1200">
              <a:solidFill>
                <a:srgbClr val="FFFFFF"/>
              </a:solidFill>
            </a:endParaRPr>
          </a:p>
          <a:p>
            <a:pPr indent="0" lvl="0" marL="0" rtl="0" algn="l">
              <a:spcBef>
                <a:spcPts val="1200"/>
              </a:spcBef>
              <a:spcAft>
                <a:spcPts val="0"/>
              </a:spcAft>
              <a:buNone/>
            </a:pPr>
            <a:r>
              <a:rPr lang="en-GB" sz="1200">
                <a:solidFill>
                  <a:srgbClr val="FFFFFF"/>
                </a:solidFill>
              </a:rPr>
              <a:t>Yau, N., Anderson, S. and Smith, I.C., 2023. How is psychological wellbeing experienced by autistic women? Challenges and protective factors: A meta-synthesis. </a:t>
            </a:r>
            <a:r>
              <a:rPr i="1" lang="en-GB" sz="1200">
                <a:solidFill>
                  <a:srgbClr val="FFFFFF"/>
                </a:solidFill>
              </a:rPr>
              <a:t>Research in Autism Spectrum Disorders,</a:t>
            </a:r>
            <a:r>
              <a:rPr lang="en-GB" sz="1200">
                <a:solidFill>
                  <a:srgbClr val="FFFFFF"/>
                </a:solidFill>
              </a:rPr>
              <a:t> 102, p.102101.</a:t>
            </a:r>
            <a:endParaRPr sz="1200">
              <a:solidFill>
                <a:srgbClr val="FFFFFF"/>
              </a:solidFill>
            </a:endParaRPr>
          </a:p>
          <a:p>
            <a:pPr indent="0" lvl="0" marL="0" rtl="0" algn="l">
              <a:spcBef>
                <a:spcPts val="1200"/>
              </a:spcBef>
              <a:spcAft>
                <a:spcPts val="0"/>
              </a:spcAft>
              <a:buNone/>
            </a:pPr>
            <a:r>
              <a:t/>
            </a:r>
            <a:endParaRPr sz="1200">
              <a:solidFill>
                <a:srgbClr val="FFFFFF"/>
              </a:solidFill>
            </a:endParaRPr>
          </a:p>
          <a:p>
            <a:pPr indent="0" lvl="0" marL="0" rtl="0" algn="l">
              <a:spcBef>
                <a:spcPts val="1200"/>
              </a:spcBef>
              <a:spcAft>
                <a:spcPts val="1200"/>
              </a:spcAft>
              <a:buNone/>
            </a:pPr>
            <a:r>
              <a:t/>
            </a:r>
            <a:endParaRPr sz="1200">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