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8" r:id="rId5"/>
    <p:sldId id="259" r:id="rId6"/>
    <p:sldId id="260" r:id="rId7"/>
    <p:sldId id="274" r:id="rId8"/>
    <p:sldId id="276" r:id="rId9"/>
    <p:sldId id="261" r:id="rId10"/>
    <p:sldId id="263" r:id="rId11"/>
    <p:sldId id="262" r:id="rId12"/>
    <p:sldId id="264" r:id="rId13"/>
    <p:sldId id="265" r:id="rId14"/>
    <p:sldId id="277" r:id="rId15"/>
    <p:sldId id="266" r:id="rId16"/>
    <p:sldId id="267" r:id="rId17"/>
    <p:sldId id="268" r:id="rId18"/>
    <p:sldId id="269" r:id="rId19"/>
    <p:sldId id="270" r:id="rId20"/>
    <p:sldId id="271" r:id="rId21"/>
    <p:sldId id="258" r:id="rId22"/>
    <p:sldId id="281" r:id="rId23"/>
    <p:sldId id="282"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7101" autoAdjust="0"/>
  </p:normalViewPr>
  <p:slideViewPr>
    <p:cSldViewPr>
      <p:cViewPr varScale="1">
        <p:scale>
          <a:sx n="61" d="100"/>
          <a:sy n="61" d="100"/>
        </p:scale>
        <p:origin x="241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02/02/2024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and</a:t>
            </a:r>
            <a:r>
              <a:rPr lang="en-GB" baseline="0" dirty="0"/>
              <a:t> the docks</a:t>
            </a:r>
            <a:r>
              <a:rPr lang="en-GB" dirty="0"/>
              <a: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When the sea level went up possibly due</a:t>
            </a:r>
            <a:r>
              <a:rPr lang="en-GB" baseline="0" dirty="0"/>
              <a:t> to ice caps melting the sea level would go up swamping the coalfields around South Wales and the swamps were submerged and marine clays and </a:t>
            </a:r>
            <a:r>
              <a:rPr lang="en-GB" baseline="0" dirty="0" err="1"/>
              <a:t>muds</a:t>
            </a:r>
            <a:r>
              <a:rPr lang="en-GB" baseline="0" dirty="0"/>
              <a:t> would be put down on top of the organic matter which had previously been put down in the swamps. As the ice caps freeze up again the sea level regresses and the South Wales coalfields become swamp deltas again with organic matter being deposited on top of the marine </a:t>
            </a:r>
            <a:r>
              <a:rPr lang="en-GB" baseline="0" dirty="0" err="1"/>
              <a:t>muds</a:t>
            </a:r>
            <a:r>
              <a:rPr lang="en-GB" baseline="0" dirty="0"/>
              <a:t>, clays and sands deposited. </a:t>
            </a:r>
          </a:p>
          <a:p>
            <a:r>
              <a:rPr lang="en-GB" baseline="0" dirty="0"/>
              <a:t>This cycle continues giving your </a:t>
            </a:r>
            <a:r>
              <a:rPr lang="en-GB" baseline="0" dirty="0" err="1"/>
              <a:t>cyolothems</a:t>
            </a:r>
            <a:r>
              <a:rPr lang="en-GB" baseline="0" dirty="0"/>
              <a:t> of </a:t>
            </a:r>
            <a:r>
              <a:rPr lang="en-GB" baseline="0" dirty="0" err="1"/>
              <a:t>rosk</a:t>
            </a:r>
            <a:r>
              <a:rPr lang="en-GB" baseline="0" dirty="0"/>
              <a:t> strata. </a:t>
            </a:r>
          </a:p>
          <a:p>
            <a:endParaRPr lang="en-GB" baseline="0" dirty="0"/>
          </a:p>
          <a:p>
            <a:r>
              <a:rPr lang="en-GB" sz="1200" b="0" i="0" kern="1200" dirty="0">
                <a:solidFill>
                  <a:schemeClr val="tx1"/>
                </a:solidFill>
                <a:latin typeface="+mn-lt"/>
                <a:ea typeface="+mn-ea"/>
                <a:cs typeface="+mn-cs"/>
              </a:rPr>
              <a:t>During much of the Carboniferous Period, world sea-levels were fluctuating in response to the growth and decline of a series of major ice-caps over the continents then clustered around the South</a:t>
            </a:r>
            <a:r>
              <a:rPr lang="en-GB" sz="1200" b="0" i="0" kern="1200" baseline="0" dirty="0">
                <a:solidFill>
                  <a:schemeClr val="tx1"/>
                </a:solidFill>
                <a:latin typeface="+mn-lt"/>
                <a:ea typeface="+mn-ea"/>
                <a:cs typeface="+mn-cs"/>
              </a:rPr>
              <a:t> Pole</a:t>
            </a:r>
            <a:r>
              <a:rPr lang="en-GB" sz="1200" b="0" i="0" kern="1200" dirty="0">
                <a:solidFill>
                  <a:schemeClr val="tx1"/>
                </a:solidFill>
                <a:latin typeface="+mn-lt"/>
                <a:ea typeface="+mn-ea"/>
                <a:cs typeface="+mn-cs"/>
              </a:rPr>
              <a:t>. Britain lay in the equatorial region. At times of high sea-level, silt and mud accumulated within the Pennine basin whilst at times of low sea-level, major deltas </a:t>
            </a:r>
            <a:r>
              <a:rPr lang="en-GB" sz="1200" b="0" i="0" kern="1200" dirty="0" err="1">
                <a:solidFill>
                  <a:schemeClr val="tx1"/>
                </a:solidFill>
                <a:latin typeface="+mn-lt"/>
                <a:ea typeface="+mn-ea"/>
                <a:cs typeface="+mn-cs"/>
              </a:rPr>
              <a:t>prograded</a:t>
            </a:r>
            <a:r>
              <a:rPr lang="en-GB" sz="1200" b="0" i="0" kern="1200" dirty="0">
                <a:solidFill>
                  <a:schemeClr val="tx1"/>
                </a:solidFill>
                <a:latin typeface="+mn-lt"/>
                <a:ea typeface="+mn-ea"/>
                <a:cs typeface="+mn-cs"/>
              </a:rPr>
              <a:t> across the region, their legacy being the thick sandstone beds of the Millstone Grit Group (Sandstone).</a:t>
            </a: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In </a:t>
            </a:r>
            <a:r>
              <a:rPr lang="en-GB" sz="1200" b="0" i="0" kern="1200" dirty="0" err="1">
                <a:solidFill>
                  <a:schemeClr val="tx1"/>
                </a:solidFill>
                <a:latin typeface="+mn-lt"/>
                <a:ea typeface="+mn-ea"/>
                <a:cs typeface="+mn-cs"/>
              </a:rPr>
              <a:t>Devoniain</a:t>
            </a:r>
            <a:r>
              <a:rPr lang="en-GB" sz="1200" b="0" i="0" kern="1200" dirty="0">
                <a:solidFill>
                  <a:schemeClr val="tx1"/>
                </a:solidFill>
                <a:latin typeface="+mn-lt"/>
                <a:ea typeface="+mn-ea"/>
                <a:cs typeface="+mn-cs"/>
              </a:rPr>
              <a:t> times before the Carboniferous time the UK was a large body of </a:t>
            </a:r>
            <a:r>
              <a:rPr lang="en-GB" sz="1200" b="0" i="0" kern="1200" dirty="0" err="1">
                <a:solidFill>
                  <a:schemeClr val="tx1"/>
                </a:solidFill>
                <a:latin typeface="+mn-lt"/>
                <a:ea typeface="+mn-ea"/>
                <a:cs typeface="+mn-cs"/>
              </a:rPr>
              <a:t>contient</a:t>
            </a:r>
            <a:r>
              <a:rPr lang="en-GB" sz="1200" b="0" i="0" kern="1200" baseline="0" dirty="0">
                <a:solidFill>
                  <a:schemeClr val="tx1"/>
                </a:solidFill>
                <a:latin typeface="+mn-lt"/>
                <a:ea typeface="+mn-ea"/>
                <a:cs typeface="+mn-cs"/>
              </a:rPr>
              <a:t> called St Georges land as Ice caps melted it began to become submerged with central </a:t>
            </a:r>
            <a:r>
              <a:rPr lang="en-GB" sz="1200" b="0" i="0" kern="1200" baseline="0" dirty="0" err="1">
                <a:solidFill>
                  <a:schemeClr val="tx1"/>
                </a:solidFill>
                <a:latin typeface="+mn-lt"/>
                <a:ea typeface="+mn-ea"/>
                <a:cs typeface="+mn-cs"/>
              </a:rPr>
              <a:t>wales</a:t>
            </a:r>
            <a:r>
              <a:rPr lang="en-GB" sz="1200" b="0" i="0" kern="1200" baseline="0" dirty="0">
                <a:solidFill>
                  <a:schemeClr val="tx1"/>
                </a:solidFill>
                <a:latin typeface="+mn-lt"/>
                <a:ea typeface="+mn-ea"/>
                <a:cs typeface="+mn-cs"/>
              </a:rPr>
              <a:t> being a land mass and south Wales and North Wales forming coastal areas and shallow seas. </a:t>
            </a:r>
            <a:r>
              <a:rPr lang="en-GB" sz="1200" b="0" i="0" kern="1200" dirty="0">
                <a:solidFill>
                  <a:schemeClr val="tx1"/>
                </a:solidFill>
                <a:latin typeface="+mn-lt"/>
                <a:ea typeface="+mn-ea"/>
                <a:cs typeface="+mn-cs"/>
              </a:rPr>
              <a:t>From about 300 million years ago, large rivers from adjacent continents to the North began to drain into the sea and deposit silt, which was gradually compressed to form rocks. The first layers of silt were fine and formed rocks now known as shale as can be seen, but later deposits were very coarse with large lumps of gravel in them and they laid down thick layers of sediment which was hardened to form Millstone Grit.</a:t>
            </a:r>
            <a:r>
              <a:rPr lang="en-GB" sz="1200" b="0" i="0" kern="1200" baseline="0" dirty="0">
                <a:solidFill>
                  <a:schemeClr val="tx1"/>
                </a:solidFill>
                <a:latin typeface="+mn-lt"/>
                <a:ea typeface="+mn-ea"/>
                <a:cs typeface="+mn-cs"/>
              </a:rPr>
              <a:t> As the ice caps partially refroze the sea level rose again a bit </a:t>
            </a:r>
            <a:r>
              <a:rPr lang="en-GB" sz="1200" b="0" i="0" kern="1200" dirty="0">
                <a:solidFill>
                  <a:schemeClr val="tx1"/>
                </a:solidFill>
                <a:latin typeface="+mn-lt"/>
                <a:ea typeface="+mn-ea"/>
                <a:cs typeface="+mn-cs"/>
              </a:rPr>
              <a:t>islands of land formed and became richly vegetated, with trees and huge ferns. However, in this period the land was constantly sinking and rivers were changing their course, so areas of land often would subside and become covered in water again. This laid down a series of layers of alternating shale and vegetable deposits which are now known as the Coal Measures.</a:t>
            </a:r>
          </a:p>
          <a:p>
            <a:endParaRPr lang="en-GB" sz="1200" b="0" i="0" kern="1200" baseline="0" dirty="0">
              <a:solidFill>
                <a:schemeClr val="tx1"/>
              </a:solidFill>
              <a:latin typeface="+mn-lt"/>
              <a:ea typeface="+mn-ea"/>
              <a:cs typeface="+mn-cs"/>
            </a:endParaRPr>
          </a:p>
          <a:p>
            <a:br>
              <a:rPr lang="en-GB" dirty="0"/>
            </a:br>
            <a:endParaRPr lang="en-GB" baseline="0"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13</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Llanelli 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24</a:t>
            </a:fld>
            <a:endParaRPr lang="en-GB"/>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02/02/2024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02/02/2024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MBeXRRTGjN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dirty="0"/>
              <a:t>Llanelli 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normAutofit/>
          </a:bodyPr>
          <a:lstStyle/>
          <a:p>
            <a:r>
              <a:rPr lang="en-GB" dirty="0"/>
              <a:t>What is coal</a:t>
            </a:r>
          </a:p>
          <a:p>
            <a:r>
              <a:rPr lang="en-GB" dirty="0"/>
              <a:t>Coal is the largest source of generating electricity in the world currently</a:t>
            </a:r>
          </a:p>
          <a:p>
            <a:r>
              <a:rPr lang="en-GB"/>
              <a:t>Used </a:t>
            </a:r>
            <a:r>
              <a:rPr lang="en-GB" dirty="0"/>
              <a:t>in Copper and Metal production in the 18th and </a:t>
            </a:r>
            <a:r>
              <a:rPr lang="en-GB"/>
              <a:t>19th centuries</a:t>
            </a:r>
            <a:endParaRPr lang="en-GB" dirty="0"/>
          </a:p>
          <a:p>
            <a:r>
              <a:rPr lang="en-GB" dirty="0"/>
              <a:t>Much coal was transported from the docks and by rail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032" y="620688"/>
            <a:ext cx="8866968" cy="580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86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Coal formation - </a:t>
            </a:r>
            <a:r>
              <a:rPr lang="en-GB" dirty="0" err="1"/>
              <a:t>Cyclothems</a:t>
            </a:r>
            <a:endParaRPr lang="en-GB" dirty="0"/>
          </a:p>
        </p:txBody>
      </p:sp>
      <p:sp>
        <p:nvSpPr>
          <p:cNvPr id="8" name="Content Placeholder 7"/>
          <p:cNvSpPr>
            <a:spLocks noGrp="1"/>
          </p:cNvSpPr>
          <p:nvPr>
            <p:ph idx="1"/>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1475656" y="908720"/>
            <a:ext cx="4800600" cy="56769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t>
            </a:r>
            <a:r>
              <a:rPr lang="en-GB" dirty="0" err="1"/>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Llanelli coal</a:t>
            </a:r>
            <a:endParaRPr lang="en-GB" dirty="0"/>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Anthracite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Coal formation video</a:t>
            </a:r>
          </a:p>
          <a:p>
            <a:pPr>
              <a:buNone/>
            </a:pPr>
            <a:r>
              <a:rPr lang="en-GB" dirty="0">
                <a:hlinkClick r:id="rId2"/>
              </a:rPr>
              <a:t>https://www.youtube.com/watch?v=MBeXRRTGjNE</a:t>
            </a:r>
            <a:endParaRPr lang="en-GB" dirty="0"/>
          </a:p>
          <a:p>
            <a:pPr>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213</TotalTime>
  <Words>3282</Words>
  <Application>Microsoft Office PowerPoint</Application>
  <PresentationFormat>On-screen Show (4:3)</PresentationFormat>
  <Paragraphs>150</Paragraphs>
  <Slides>25</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Calibri</vt:lpstr>
      <vt:lpstr>Office Theme</vt:lpstr>
      <vt:lpstr>Llanelli and Coal</vt:lpstr>
      <vt:lpstr>Coal</vt:lpstr>
      <vt:lpstr>Coal formation South Wales </vt:lpstr>
      <vt:lpstr>PowerPoint Presentation</vt:lpstr>
      <vt:lpstr>Coal formation</vt:lpstr>
      <vt:lpstr>Coal formation</vt:lpstr>
      <vt:lpstr>Coal formation</vt:lpstr>
      <vt:lpstr>Coal formation - Cyclothems</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Llanelli coal</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46</cp:revision>
  <dcterms:created xsi:type="dcterms:W3CDTF">2018-01-26T11:44:31Z</dcterms:created>
  <dcterms:modified xsi:type="dcterms:W3CDTF">2024-02-02T12:04:51Z</dcterms:modified>
</cp:coreProperties>
</file>