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746875" cy="9913938"/>
  <p:embeddedFontLst>
    <p:embeddedFont>
      <p:font typeface="Open Sans" panose="020B0604020202020204" charset="0"/>
      <p:regular r:id="rId15"/>
      <p:bold r:id="rId16"/>
      <p:italic r:id="rId17"/>
      <p:boldItalic r:id="rId18"/>
    </p:embeddedFont>
    <p:embeddedFont>
      <p:font typeface="Verdana" panose="020B0604030504040204" pitchFamily="34" charset="0"/>
      <p:regular r:id="rId19"/>
      <p:bold r:id="rId20"/>
      <p:italic r:id="rId21"/>
      <p:boldItalic r:id="rId2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76" name="Google Shape;7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2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3" name="Google Shape;8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3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r>
              <a:rPr lang="en-GB" dirty="0"/>
              <a:t>Ask students if they know of this approach. Engage and draw from their lived experiences to enhance the session.</a:t>
            </a:r>
            <a:endParaRPr dirty="0"/>
          </a:p>
        </p:txBody>
      </p:sp>
      <p:sp>
        <p:nvSpPr>
          <p:cNvPr id="91" name="Google Shape;9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4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06" name="Google Shape;106;p5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07" name="Google Shape;107;p5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14" name="Google Shape;114;p6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15" name="Google Shape;115;p6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23" name="Google Shape;123;p7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marR="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24" name="Google Shape;124;p7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8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36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1" name="Google Shape;13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9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39" name="Google Shape;139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800" cy="37179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47" name="Google Shape;147;p10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48" name="Google Shape;148;p10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55" name="Google Shape;155;p11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56" name="Google Shape;156;p11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rPr>
              <a:t>11</a:t>
            </a:fld>
            <a:endParaRPr sz="1200" b="0" i="0" u="none" strike="noStrike" cap="none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2950"/>
            <a:ext cx="4957763" cy="371792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165" name="Google Shape;165;p12:notes"/>
          <p:cNvSpPr txBox="1">
            <a:spLocks noGrp="1"/>
          </p:cNvSpPr>
          <p:nvPr>
            <p:ph type="body" idx="1"/>
          </p:nvPr>
        </p:nvSpPr>
        <p:spPr>
          <a:xfrm>
            <a:off x="900113" y="4708525"/>
            <a:ext cx="4946700" cy="44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400"/>
              <a:buNone/>
            </a:pPr>
            <a:endParaRPr dirty="0"/>
          </a:p>
        </p:txBody>
      </p:sp>
      <p:sp>
        <p:nvSpPr>
          <p:cNvPr id="166" name="Google Shape;166;p12:notes"/>
          <p:cNvSpPr txBox="1">
            <a:spLocks noGrp="1"/>
          </p:cNvSpPr>
          <p:nvPr>
            <p:ph type="sldNum" idx="12"/>
          </p:nvPr>
        </p:nvSpPr>
        <p:spPr>
          <a:xfrm>
            <a:off x="3822700" y="9418638"/>
            <a:ext cx="2924100" cy="49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fld id="{00000000-1234-1234-1234-123412341234}" type="slidenum">
              <a:rPr lang="en-GB"/>
              <a:t>12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2"/>
          <p:cNvSpPr txBox="1"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dt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ft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ft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4000" b="1" cap="none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body" idx="2"/>
          </p:nvPr>
        </p:nvSpPr>
        <p:spPr>
          <a:xfrm>
            <a:off x="4648200" y="1600201"/>
            <a:ext cx="4038600" cy="39890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4143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" name="Google Shape;50;p8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1721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31800" algn="l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5" name="Google Shape;55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0298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0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2000" b="1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38243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  <a:defRPr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61" name="Google Shape;61;p10"/>
          <p:cNvSpPr txBox="1">
            <a:spLocks noGrp="1"/>
          </p:cNvSpPr>
          <p:nvPr>
            <p:ph type="body" idx="1"/>
          </p:nvPr>
        </p:nvSpPr>
        <p:spPr>
          <a:xfrm>
            <a:off x="1792288" y="5157192"/>
            <a:ext cx="5486400" cy="4320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100000"/>
              </a:lnSpc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lnSpc>
                <a:spcPct val="100000"/>
              </a:lnSpc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lnSpc>
                <a:spcPct val="100000"/>
              </a:lnSpc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2" name="Google Shape;62;p10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1"/>
          <p:cNvSpPr txBox="1">
            <a:spLocks noGrp="1"/>
          </p:cNvSpPr>
          <p:nvPr>
            <p:ph type="body" idx="1"/>
          </p:nvPr>
        </p:nvSpPr>
        <p:spPr>
          <a:xfrm rot="5400000">
            <a:off x="2613818" y="-556419"/>
            <a:ext cx="39163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7" name="Google Shape;67;p1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2"/>
          <p:cNvSpPr txBox="1">
            <a:spLocks noGrp="1"/>
          </p:cNvSpPr>
          <p:nvPr>
            <p:ph type="title"/>
          </p:nvPr>
        </p:nvSpPr>
        <p:spPr>
          <a:xfrm rot="5400000">
            <a:off x="5036803" y="1867236"/>
            <a:ext cx="5242594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2"/>
          <p:cNvSpPr txBox="1">
            <a:spLocks noGrp="1"/>
          </p:cNvSpPr>
          <p:nvPr>
            <p:ph type="body" idx="1"/>
          </p:nvPr>
        </p:nvSpPr>
        <p:spPr>
          <a:xfrm rot="5400000">
            <a:off x="845803" y="-113964"/>
            <a:ext cx="5242594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2" name="Google Shape;72;p12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4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43180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406400" algn="l" rtl="0">
              <a:lnSpc>
                <a:spcPct val="100000"/>
              </a:lnSpc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81000" algn="l" rtl="0">
              <a:lnSpc>
                <a:spcPct val="100000"/>
              </a:lnSpc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55600" algn="l" rtl="0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050" b="0" i="0" u="none" strike="noStrike" cap="none">
                <a:solidFill>
                  <a:srgbClr val="888888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  <a:defRPr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in-pictures-44613043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KpKEYo3me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3"/>
          <p:cNvSpPr txBox="1">
            <a:spLocks noGrp="1"/>
          </p:cNvSpPr>
          <p:nvPr>
            <p:ph type="ctrTitle"/>
          </p:nvPr>
        </p:nvSpPr>
        <p:spPr>
          <a:xfrm>
            <a:off x="914400" y="2205038"/>
            <a:ext cx="7772400" cy="15128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BMHP 5001</a:t>
            </a:r>
            <a:endParaRPr/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 Complementary Therapies</a:t>
            </a:r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dt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1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4"/>
          <p:cNvSpPr txBox="1">
            <a:spLocks noGrp="1"/>
          </p:cNvSpPr>
          <p:nvPr>
            <p:ph type="title"/>
          </p:nvPr>
        </p:nvSpPr>
        <p:spPr>
          <a:xfrm>
            <a:off x="457200" y="114300"/>
            <a:ext cx="8229600" cy="866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Lesson Aims</a:t>
            </a:r>
            <a:endParaRPr/>
          </a:p>
        </p:txBody>
      </p:sp>
      <p:sp>
        <p:nvSpPr>
          <p:cNvPr id="86" name="Google Shape;86;p14"/>
          <p:cNvSpPr txBox="1">
            <a:spLocks noGrp="1"/>
          </p:cNvSpPr>
          <p:nvPr>
            <p:ph type="body" idx="1"/>
          </p:nvPr>
        </p:nvSpPr>
        <p:spPr>
          <a:xfrm>
            <a:off x="6350" y="965200"/>
            <a:ext cx="9144000" cy="47672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GB"/>
              <a:t>  An introduction to Traditional Chinese Medicine</a:t>
            </a:r>
            <a:endParaRPr/>
          </a:p>
        </p:txBody>
      </p:sp>
      <p:sp>
        <p:nvSpPr>
          <p:cNvPr id="87" name="Google Shape;87;p14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88" name="Google Shape;88;p1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2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5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Objectives</a:t>
            </a:r>
            <a:endParaRPr/>
          </a:p>
        </p:txBody>
      </p:sp>
      <p:sp>
        <p:nvSpPr>
          <p:cNvPr id="94" name="Google Shape;94;p1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To consider Traditional Chinese Medicine in the context of healing</a:t>
            </a:r>
            <a:endParaRPr/>
          </a:p>
        </p:txBody>
      </p:sp>
      <p:sp>
        <p:nvSpPr>
          <p:cNvPr id="95" name="Google Shape;95;p15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96" name="Google Shape;96;p15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898989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3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Meaning:</a:t>
            </a:r>
            <a:endParaRPr/>
          </a:p>
        </p:txBody>
      </p:sp>
      <p:sp>
        <p:nvSpPr>
          <p:cNvPr id="102" name="Google Shape;102;p16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45720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The core belief 中医, zhōng yī, /jong ee/) is about the yin-yang (阴阳, yīnyáng) or qi balance in the body and its organs</a:t>
            </a:r>
            <a:endParaRPr/>
          </a:p>
          <a:p>
            <a:pPr marL="45720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/>
          </a:p>
        </p:txBody>
      </p:sp>
      <p:sp>
        <p:nvSpPr>
          <p:cNvPr id="103" name="Google Shape;103;p16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4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What is 'Qi'?</a:t>
            </a:r>
            <a:endParaRPr/>
          </a:p>
        </p:txBody>
      </p:sp>
      <p:sp>
        <p:nvSpPr>
          <p:cNvPr id="110" name="Google Shape;110;p17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Qi is life energy and its flow in the body  depends on the environment and what happens to the body. </a:t>
            </a:r>
            <a:endParaRPr/>
          </a:p>
        </p:txBody>
      </p:sp>
      <p:sp>
        <p:nvSpPr>
          <p:cNvPr id="111" name="Google Shape;111;p17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5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1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 dirty="0"/>
              <a:t> - Do you recognise this?</a:t>
            </a:r>
            <a:endParaRPr dirty="0"/>
          </a:p>
        </p:txBody>
      </p:sp>
      <p:sp>
        <p:nvSpPr>
          <p:cNvPr id="118" name="Google Shape;118;p18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/>
          </a:p>
        </p:txBody>
      </p:sp>
      <p:sp>
        <p:nvSpPr>
          <p:cNvPr id="119" name="Google Shape;119;p18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6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20" name="Google Shape;120;p18" descr="Image result for picture of yin yang symbol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07875" y="1804725"/>
            <a:ext cx="4572000" cy="3712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Obtaining a 'Qi' balance</a:t>
            </a:r>
            <a:endParaRPr/>
          </a:p>
        </p:txBody>
      </p:sp>
      <p:sp>
        <p:nvSpPr>
          <p:cNvPr id="127" name="Google Shape;127;p19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None/>
            </a:pPr>
            <a:r>
              <a:rPr lang="en-GB"/>
              <a:t>It is believed a 'Qi' imbalance creates poor (ill) health and this can be corrected by eating a proper diet, herbs, medicine, physical manipulation (eg. cupping, moxibustion, acupuncture, massage), meditation or physical exercise.</a:t>
            </a:r>
            <a:endParaRPr/>
          </a:p>
        </p:txBody>
      </p:sp>
      <p:sp>
        <p:nvSpPr>
          <p:cNvPr id="128" name="Google Shape;128;p19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7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0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The Meridians</a:t>
            </a:r>
            <a:endParaRPr/>
          </a:p>
        </p:txBody>
      </p:sp>
      <p:sp>
        <p:nvSpPr>
          <p:cNvPr id="134" name="Google Shape;134;p20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lvl="0" indent="-22860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</a:pPr>
            <a:endParaRPr/>
          </a:p>
        </p:txBody>
      </p:sp>
      <p:sp>
        <p:nvSpPr>
          <p:cNvPr id="135" name="Google Shape;135;p20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 sz="1200" b="0" i="0" u="none" strike="noStrike" cap="none">
                <a:solidFill>
                  <a:srgbClr val="898989"/>
                </a:solidFill>
                <a:latin typeface="Open Sans"/>
                <a:ea typeface="Open Sans"/>
                <a:cs typeface="Open Sans"/>
                <a:sym typeface="Open Sans"/>
              </a:rPr>
              <a:t>8</a:t>
            </a:fld>
            <a:endParaRPr sz="1200" b="0" i="0" u="none" strike="noStrike" cap="none">
              <a:solidFill>
                <a:srgbClr val="898989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36" name="Google Shape;136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143125" y="1725975"/>
            <a:ext cx="4755700" cy="3791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Google Shape;141;p2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Origins</a:t>
            </a:r>
            <a:endParaRPr/>
          </a:p>
        </p:txBody>
      </p:sp>
      <p:sp>
        <p:nvSpPr>
          <p:cNvPr id="142" name="Google Shape;142;p21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3429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/>
              <a:t>Written records date to second century BC</a:t>
            </a:r>
            <a:endParaRPr/>
          </a:p>
          <a:p>
            <a:pPr marL="3429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/>
              <a:t>First clear medical treatise 'Yellow Emperors Inner Canon' (The Neijing) </a:t>
            </a:r>
            <a:endParaRPr/>
          </a:p>
          <a:p>
            <a:pPr marL="3429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/>
              <a:t>A classic within Taoism</a:t>
            </a:r>
            <a:endParaRPr/>
          </a:p>
          <a:p>
            <a:pPr marL="34290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GB"/>
              <a:t>Authorship attributed to Huang Di, Emperor 3rd millenium BC.</a:t>
            </a:r>
            <a:endParaRPr/>
          </a:p>
          <a:p>
            <a:pPr marL="45720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21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144" name="Google Shape;144;p21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</a:pPr>
            <a:fld id="{00000000-1234-1234-1234-123412341234}" type="slidenum">
              <a:rPr lang="en-GB"/>
              <a:t>9</a:t>
            </a:fld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2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Principles</a:t>
            </a:r>
            <a:endParaRPr/>
          </a:p>
        </p:txBody>
      </p:sp>
      <p:sp>
        <p:nvSpPr>
          <p:cNvPr id="151" name="Google Shape;151;p22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/>
              <a:t>Your body is an integrated whole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/>
              <a:t>You are completely connected to nature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/>
              <a:t>You were born with a natural self-healing ability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/>
              <a:t>Prevention is the best cure</a:t>
            </a:r>
            <a:endParaRPr/>
          </a:p>
        </p:txBody>
      </p:sp>
      <p:sp>
        <p:nvSpPr>
          <p:cNvPr id="152" name="Google Shape;152;p22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10</a:t>
            </a:fld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Five Element Framework/5 Major Organs</a:t>
            </a:r>
            <a:endParaRPr/>
          </a:p>
        </p:txBody>
      </p:sp>
      <p:sp>
        <p:nvSpPr>
          <p:cNvPr id="159" name="Google Shape;159;p23"/>
          <p:cNvSpPr txBox="1">
            <a:spLocks noGrp="1"/>
          </p:cNvSpPr>
          <p:nvPr>
            <p:ph type="body" idx="1"/>
          </p:nvPr>
        </p:nvSpPr>
        <p:spPr>
          <a:xfrm>
            <a:off x="825025" y="1600200"/>
            <a:ext cx="7861800" cy="391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 u="sng">
              <a:solidFill>
                <a:schemeClr val="hlink"/>
              </a:solidFill>
              <a:hlinkClick r:id="rId3"/>
            </a:endParaRPr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 u="sng">
              <a:solidFill>
                <a:schemeClr val="hlink"/>
              </a:solidFill>
              <a:hlinkClick r:id="rId3"/>
            </a:endParaRPr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r>
              <a:rPr lang="en-GB"/>
              <a:t>     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None/>
            </a:pPr>
            <a:endParaRPr/>
          </a:p>
        </p:txBody>
      </p:sp>
      <p:sp>
        <p:nvSpPr>
          <p:cNvPr id="160" name="Google Shape;160;p23"/>
          <p:cNvSpPr txBox="1">
            <a:spLocks noGrp="1"/>
          </p:cNvSpPr>
          <p:nvPr>
            <p:ph type="dt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16/01/2020</a:t>
            </a:r>
            <a:endParaRPr/>
          </a:p>
        </p:txBody>
      </p:sp>
      <p:sp>
        <p:nvSpPr>
          <p:cNvPr id="161" name="Google Shape;161;p23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</a:pPr>
            <a:fld id="{00000000-1234-1234-1234-123412341234}" type="slidenum">
              <a:rPr lang="en-GB" sz="32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11</a:t>
            </a:fld>
            <a:endParaRPr sz="3200" b="0" i="0" u="none" strike="noStrike" cap="none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pic>
        <p:nvPicPr>
          <p:cNvPr id="162" name="Google Shape;162;p23" descr="the-five-elements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8475" y="1857375"/>
            <a:ext cx="7551975" cy="3102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rPr lang="en-GB"/>
              <a:t>Lets lead on…….</a:t>
            </a:r>
            <a:endParaRPr/>
          </a:p>
        </p:txBody>
      </p:sp>
      <p:sp>
        <p:nvSpPr>
          <p:cNvPr id="169" name="Google Shape;169;p24"/>
          <p:cNvSpPr txBox="1">
            <a:spLocks noGrp="1"/>
          </p:cNvSpPr>
          <p:nvPr>
            <p:ph type="body" idx="1"/>
          </p:nvPr>
        </p:nvSpPr>
        <p:spPr>
          <a:xfrm>
            <a:off x="457200" y="1600201"/>
            <a:ext cx="8229600" cy="391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 dirty="0"/>
          </a:p>
          <a:p>
            <a:pPr marL="0" lvl="0" indent="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 u="sng" dirty="0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https://www.youtube.com/watch?v=WKpKEYo3me0</a:t>
            </a:r>
            <a:endParaRPr sz="2400" dirty="0"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endParaRPr sz="1800" dirty="0"/>
          </a:p>
          <a:p>
            <a:pPr marL="0" lvl="0" indent="0" algn="l" rtl="0">
              <a:lnSpc>
                <a:spcPct val="100000"/>
              </a:lnSpc>
              <a:spcBef>
                <a:spcPts val="360"/>
              </a:spcBef>
              <a:spcAft>
                <a:spcPts val="0"/>
              </a:spcAft>
              <a:buSzPts val="1800"/>
              <a:buNone/>
            </a:pPr>
            <a:r>
              <a:rPr lang="en-GB" dirty="0"/>
              <a:t>Introduction to TCM. D. Miller. USA. </a:t>
            </a:r>
            <a:r>
              <a:rPr lang="en-GB"/>
              <a:t>1.5 hours. </a:t>
            </a:r>
            <a:r>
              <a:rPr lang="en-GB" dirty="0"/>
              <a:t>06.07.2016.</a:t>
            </a:r>
            <a:endParaRPr dirty="0"/>
          </a:p>
        </p:txBody>
      </p:sp>
      <p:sp>
        <p:nvSpPr>
          <p:cNvPr id="170" name="Google Shape;170;p24"/>
          <p:cNvSpPr txBox="1">
            <a:spLocks noGrp="1"/>
          </p:cNvSpPr>
          <p:nvPr>
            <p:ph type="sldNum" idx="12"/>
          </p:nvPr>
        </p:nvSpPr>
        <p:spPr>
          <a:xfrm>
            <a:off x="7956550" y="6381750"/>
            <a:ext cx="730200" cy="33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GB"/>
              <a:t>12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288</Words>
  <Application>Microsoft Office PowerPoint</Application>
  <PresentationFormat>On-screen Show (4:3)</PresentationFormat>
  <Paragraphs>62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Verdana</vt:lpstr>
      <vt:lpstr>Open Sans</vt:lpstr>
      <vt:lpstr>20140311PresentationUWTSDTemplate</vt:lpstr>
      <vt:lpstr>BMHP 5001  Complementary Therapies</vt:lpstr>
      <vt:lpstr>Lesson Aims</vt:lpstr>
      <vt:lpstr>Objectives</vt:lpstr>
      <vt:lpstr>Meaning:</vt:lpstr>
      <vt:lpstr>What is 'Qi'?</vt:lpstr>
      <vt:lpstr> - Do you recognise this?</vt:lpstr>
      <vt:lpstr>Obtaining a 'Qi' balance</vt:lpstr>
      <vt:lpstr>The Meridians</vt:lpstr>
      <vt:lpstr>Origins</vt:lpstr>
      <vt:lpstr>Principles</vt:lpstr>
      <vt:lpstr>Five Element Framework/5 Major Organs</vt:lpstr>
      <vt:lpstr>Lets lead on…….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 5001  Complementary Therapies</dc:title>
  <cp:lastModifiedBy>Joanna Walsh</cp:lastModifiedBy>
  <cp:revision>3</cp:revision>
  <dcterms:modified xsi:type="dcterms:W3CDTF">2020-07-17T16:13:41Z</dcterms:modified>
</cp:coreProperties>
</file>