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24"/>
  </p:notesMasterIdLst>
  <p:handoutMasterIdLst>
    <p:handoutMasterId r:id="rId25"/>
  </p:handoutMasterIdLst>
  <p:sldIdLst>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56" r:id="rId22"/>
    <p:sldId id="257" r:id="rId23"/>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934"/>
  </p:normalViewPr>
  <p:slideViewPr>
    <p:cSldViewPr snapToGrid="0">
      <p:cViewPr varScale="1">
        <p:scale>
          <a:sx n="95" d="100"/>
          <a:sy n="95" d="100"/>
        </p:scale>
        <p:origin x="58" y="291"/>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79089A-91ED-470B-9621-4F8BA93764E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9F274B-1F09-4ECF-9C7A-FE64A4CB5C07}">
      <dgm:prSet/>
      <dgm:spPr/>
      <dgm:t>
        <a:bodyPr/>
        <a:lstStyle/>
        <a:p>
          <a:r>
            <a:rPr lang="en-US" b="1" baseline="0"/>
            <a:t>What do you know?</a:t>
          </a:r>
          <a:endParaRPr lang="en-US"/>
        </a:p>
      </dgm:t>
    </dgm:pt>
    <dgm:pt modelId="{C5AA9BF5-2CB9-41F8-9742-38954217DBC1}" type="parTrans" cxnId="{AEEAD5C3-9D84-4F79-8015-FE7C3AEDC85C}">
      <dgm:prSet/>
      <dgm:spPr/>
      <dgm:t>
        <a:bodyPr/>
        <a:lstStyle/>
        <a:p>
          <a:endParaRPr lang="en-US"/>
        </a:p>
      </dgm:t>
    </dgm:pt>
    <dgm:pt modelId="{A35BB828-3663-418A-BB0E-8A41BAEC498A}" type="sibTrans" cxnId="{AEEAD5C3-9D84-4F79-8015-FE7C3AEDC85C}">
      <dgm:prSet/>
      <dgm:spPr/>
      <dgm:t>
        <a:bodyPr/>
        <a:lstStyle/>
        <a:p>
          <a:endParaRPr lang="en-US"/>
        </a:p>
      </dgm:t>
    </dgm:pt>
    <dgm:pt modelId="{AB3600DB-46C3-470C-91E9-DE3519D611D0}">
      <dgm:prSet/>
      <dgm:spPr/>
      <dgm:t>
        <a:bodyPr/>
        <a:lstStyle/>
        <a:p>
          <a:r>
            <a:rPr lang="en-US" b="1" baseline="0"/>
            <a:t>What will you do?</a:t>
          </a:r>
          <a:endParaRPr lang="en-US"/>
        </a:p>
      </dgm:t>
    </dgm:pt>
    <dgm:pt modelId="{FB69BB3A-D25F-4CD4-A39B-12874ACB10CE}" type="parTrans" cxnId="{06014790-80E3-4B29-9EE9-A2A337E3D2B7}">
      <dgm:prSet/>
      <dgm:spPr/>
      <dgm:t>
        <a:bodyPr/>
        <a:lstStyle/>
        <a:p>
          <a:endParaRPr lang="en-US"/>
        </a:p>
      </dgm:t>
    </dgm:pt>
    <dgm:pt modelId="{38A314F4-4D89-4145-944F-E05436E01A95}" type="sibTrans" cxnId="{06014790-80E3-4B29-9EE9-A2A337E3D2B7}">
      <dgm:prSet/>
      <dgm:spPr/>
      <dgm:t>
        <a:bodyPr/>
        <a:lstStyle/>
        <a:p>
          <a:endParaRPr lang="en-US"/>
        </a:p>
      </dgm:t>
    </dgm:pt>
    <dgm:pt modelId="{0ECE6FDD-9145-4CC3-BEC4-022EA826D712}">
      <dgm:prSet/>
      <dgm:spPr/>
      <dgm:t>
        <a:bodyPr/>
        <a:lstStyle/>
        <a:p>
          <a:r>
            <a:rPr lang="en-US" b="1" baseline="0"/>
            <a:t>How?</a:t>
          </a:r>
          <a:endParaRPr lang="en-US"/>
        </a:p>
      </dgm:t>
    </dgm:pt>
    <dgm:pt modelId="{4B7F6E99-E9F0-4850-9C56-97186E293A3C}" type="parTrans" cxnId="{BCA1406A-2DE4-402B-922C-034570D3A89E}">
      <dgm:prSet/>
      <dgm:spPr/>
      <dgm:t>
        <a:bodyPr/>
        <a:lstStyle/>
        <a:p>
          <a:endParaRPr lang="en-US"/>
        </a:p>
      </dgm:t>
    </dgm:pt>
    <dgm:pt modelId="{BE421994-D86B-44CE-8DBC-57D3CCBF218E}" type="sibTrans" cxnId="{BCA1406A-2DE4-402B-922C-034570D3A89E}">
      <dgm:prSet/>
      <dgm:spPr/>
      <dgm:t>
        <a:bodyPr/>
        <a:lstStyle/>
        <a:p>
          <a:endParaRPr lang="en-US"/>
        </a:p>
      </dgm:t>
    </dgm:pt>
    <dgm:pt modelId="{6B71F234-013D-417C-B5F9-F835CF1B7026}" type="pres">
      <dgm:prSet presAssocID="{4C79089A-91ED-470B-9621-4F8BA93764EE}" presName="root" presStyleCnt="0">
        <dgm:presLayoutVars>
          <dgm:dir/>
          <dgm:resizeHandles val="exact"/>
        </dgm:presLayoutVars>
      </dgm:prSet>
      <dgm:spPr/>
    </dgm:pt>
    <dgm:pt modelId="{88E6D6D0-A0A4-440A-B726-B1BE5F776F13}" type="pres">
      <dgm:prSet presAssocID="{039F274B-1F09-4ECF-9C7A-FE64A4CB5C07}" presName="compNode" presStyleCnt="0"/>
      <dgm:spPr/>
    </dgm:pt>
    <dgm:pt modelId="{4FCAC187-C998-4D80-A5A8-9195D21F6054}" type="pres">
      <dgm:prSet presAssocID="{039F274B-1F09-4ECF-9C7A-FE64A4CB5C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6DA6A652-63BC-4576-8B11-D32B8E314C00}" type="pres">
      <dgm:prSet presAssocID="{039F274B-1F09-4ECF-9C7A-FE64A4CB5C07}" presName="spaceRect" presStyleCnt="0"/>
      <dgm:spPr/>
    </dgm:pt>
    <dgm:pt modelId="{372E6C13-205F-47A0-AB8C-0F2A44C8E19E}" type="pres">
      <dgm:prSet presAssocID="{039F274B-1F09-4ECF-9C7A-FE64A4CB5C07}" presName="textRect" presStyleLbl="revTx" presStyleIdx="0" presStyleCnt="3">
        <dgm:presLayoutVars>
          <dgm:chMax val="1"/>
          <dgm:chPref val="1"/>
        </dgm:presLayoutVars>
      </dgm:prSet>
      <dgm:spPr/>
    </dgm:pt>
    <dgm:pt modelId="{05F85590-5845-438E-BA81-E1F1C99EBCE2}" type="pres">
      <dgm:prSet presAssocID="{A35BB828-3663-418A-BB0E-8A41BAEC498A}" presName="sibTrans" presStyleCnt="0"/>
      <dgm:spPr/>
    </dgm:pt>
    <dgm:pt modelId="{D01DBCAF-BC42-475E-BF72-ED5D2F70246F}" type="pres">
      <dgm:prSet presAssocID="{AB3600DB-46C3-470C-91E9-DE3519D611D0}" presName="compNode" presStyleCnt="0"/>
      <dgm:spPr/>
    </dgm:pt>
    <dgm:pt modelId="{3CC1653F-317B-4A7E-871B-2CEC22911F9E}" type="pres">
      <dgm:prSet presAssocID="{AB3600DB-46C3-470C-91E9-DE3519D611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690FD76F-3D90-411F-869C-D548064A6523}" type="pres">
      <dgm:prSet presAssocID="{AB3600DB-46C3-470C-91E9-DE3519D611D0}" presName="spaceRect" presStyleCnt="0"/>
      <dgm:spPr/>
    </dgm:pt>
    <dgm:pt modelId="{F43ECBBD-18F7-434F-AF50-7CD39715D370}" type="pres">
      <dgm:prSet presAssocID="{AB3600DB-46C3-470C-91E9-DE3519D611D0}" presName="textRect" presStyleLbl="revTx" presStyleIdx="1" presStyleCnt="3">
        <dgm:presLayoutVars>
          <dgm:chMax val="1"/>
          <dgm:chPref val="1"/>
        </dgm:presLayoutVars>
      </dgm:prSet>
      <dgm:spPr/>
    </dgm:pt>
    <dgm:pt modelId="{3D8E66AC-7337-4B1B-B4FB-F41D6213882C}" type="pres">
      <dgm:prSet presAssocID="{38A314F4-4D89-4145-944F-E05436E01A95}" presName="sibTrans" presStyleCnt="0"/>
      <dgm:spPr/>
    </dgm:pt>
    <dgm:pt modelId="{BEE7D580-AD03-4821-8505-8719ADA5A864}" type="pres">
      <dgm:prSet presAssocID="{0ECE6FDD-9145-4CC3-BEC4-022EA826D712}" presName="compNode" presStyleCnt="0"/>
      <dgm:spPr/>
    </dgm:pt>
    <dgm:pt modelId="{80BD7E4D-BBDC-4F6E-9D3D-95CF9BAEFE70}" type="pres">
      <dgm:prSet presAssocID="{0ECE6FDD-9145-4CC3-BEC4-022EA826D71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edit card"/>
        </a:ext>
      </dgm:extLst>
    </dgm:pt>
    <dgm:pt modelId="{0BB10B07-3FF4-4B1E-B4FA-8560E3A98803}" type="pres">
      <dgm:prSet presAssocID="{0ECE6FDD-9145-4CC3-BEC4-022EA826D712}" presName="spaceRect" presStyleCnt="0"/>
      <dgm:spPr/>
    </dgm:pt>
    <dgm:pt modelId="{8996E0C6-0C0E-4583-A57C-6F99E596EAB2}" type="pres">
      <dgm:prSet presAssocID="{0ECE6FDD-9145-4CC3-BEC4-022EA826D712}" presName="textRect" presStyleLbl="revTx" presStyleIdx="2" presStyleCnt="3">
        <dgm:presLayoutVars>
          <dgm:chMax val="1"/>
          <dgm:chPref val="1"/>
        </dgm:presLayoutVars>
      </dgm:prSet>
      <dgm:spPr/>
    </dgm:pt>
  </dgm:ptLst>
  <dgm:cxnLst>
    <dgm:cxn modelId="{BCA1406A-2DE4-402B-922C-034570D3A89E}" srcId="{4C79089A-91ED-470B-9621-4F8BA93764EE}" destId="{0ECE6FDD-9145-4CC3-BEC4-022EA826D712}" srcOrd="2" destOrd="0" parTransId="{4B7F6E99-E9F0-4850-9C56-97186E293A3C}" sibTransId="{BE421994-D86B-44CE-8DBC-57D3CCBF218E}"/>
    <dgm:cxn modelId="{E6765E6F-CCE0-40AE-912C-132E8470C13F}" type="presOf" srcId="{039F274B-1F09-4ECF-9C7A-FE64A4CB5C07}" destId="{372E6C13-205F-47A0-AB8C-0F2A44C8E19E}" srcOrd="0" destOrd="0" presId="urn:microsoft.com/office/officeart/2018/2/layout/IconLabelList"/>
    <dgm:cxn modelId="{06014790-80E3-4B29-9EE9-A2A337E3D2B7}" srcId="{4C79089A-91ED-470B-9621-4F8BA93764EE}" destId="{AB3600DB-46C3-470C-91E9-DE3519D611D0}" srcOrd="1" destOrd="0" parTransId="{FB69BB3A-D25F-4CD4-A39B-12874ACB10CE}" sibTransId="{38A314F4-4D89-4145-944F-E05436E01A95}"/>
    <dgm:cxn modelId="{F2593E95-8C31-4792-8369-FFE2DB993B52}" type="presOf" srcId="{AB3600DB-46C3-470C-91E9-DE3519D611D0}" destId="{F43ECBBD-18F7-434F-AF50-7CD39715D370}" srcOrd="0" destOrd="0" presId="urn:microsoft.com/office/officeart/2018/2/layout/IconLabelList"/>
    <dgm:cxn modelId="{824FD4C3-25A4-49FD-B2F0-F380BBEF9562}" type="presOf" srcId="{4C79089A-91ED-470B-9621-4F8BA93764EE}" destId="{6B71F234-013D-417C-B5F9-F835CF1B7026}" srcOrd="0" destOrd="0" presId="urn:microsoft.com/office/officeart/2018/2/layout/IconLabelList"/>
    <dgm:cxn modelId="{AEEAD5C3-9D84-4F79-8015-FE7C3AEDC85C}" srcId="{4C79089A-91ED-470B-9621-4F8BA93764EE}" destId="{039F274B-1F09-4ECF-9C7A-FE64A4CB5C07}" srcOrd="0" destOrd="0" parTransId="{C5AA9BF5-2CB9-41F8-9742-38954217DBC1}" sibTransId="{A35BB828-3663-418A-BB0E-8A41BAEC498A}"/>
    <dgm:cxn modelId="{666E58E3-CB65-4E10-AD7A-68E00BB9FAE6}" type="presOf" srcId="{0ECE6FDD-9145-4CC3-BEC4-022EA826D712}" destId="{8996E0C6-0C0E-4583-A57C-6F99E596EAB2}" srcOrd="0" destOrd="0" presId="urn:microsoft.com/office/officeart/2018/2/layout/IconLabelList"/>
    <dgm:cxn modelId="{72231450-6AA2-496E-97EC-29978D638DDE}" type="presParOf" srcId="{6B71F234-013D-417C-B5F9-F835CF1B7026}" destId="{88E6D6D0-A0A4-440A-B726-B1BE5F776F13}" srcOrd="0" destOrd="0" presId="urn:microsoft.com/office/officeart/2018/2/layout/IconLabelList"/>
    <dgm:cxn modelId="{0DD40766-AEC9-4A12-B053-CC1426BACB55}" type="presParOf" srcId="{88E6D6D0-A0A4-440A-B726-B1BE5F776F13}" destId="{4FCAC187-C998-4D80-A5A8-9195D21F6054}" srcOrd="0" destOrd="0" presId="urn:microsoft.com/office/officeart/2018/2/layout/IconLabelList"/>
    <dgm:cxn modelId="{E582F4A2-DCB3-4A9E-AA4F-7B6650B908D0}" type="presParOf" srcId="{88E6D6D0-A0A4-440A-B726-B1BE5F776F13}" destId="{6DA6A652-63BC-4576-8B11-D32B8E314C00}" srcOrd="1" destOrd="0" presId="urn:microsoft.com/office/officeart/2018/2/layout/IconLabelList"/>
    <dgm:cxn modelId="{5ECB1999-46DE-43A2-AC95-71151B1E0812}" type="presParOf" srcId="{88E6D6D0-A0A4-440A-B726-B1BE5F776F13}" destId="{372E6C13-205F-47A0-AB8C-0F2A44C8E19E}" srcOrd="2" destOrd="0" presId="urn:microsoft.com/office/officeart/2018/2/layout/IconLabelList"/>
    <dgm:cxn modelId="{33C15DEE-6777-4E03-A795-D9337E46B78B}" type="presParOf" srcId="{6B71F234-013D-417C-B5F9-F835CF1B7026}" destId="{05F85590-5845-438E-BA81-E1F1C99EBCE2}" srcOrd="1" destOrd="0" presId="urn:microsoft.com/office/officeart/2018/2/layout/IconLabelList"/>
    <dgm:cxn modelId="{D3D30854-1EE8-4719-B193-F5B73D73129D}" type="presParOf" srcId="{6B71F234-013D-417C-B5F9-F835CF1B7026}" destId="{D01DBCAF-BC42-475E-BF72-ED5D2F70246F}" srcOrd="2" destOrd="0" presId="urn:microsoft.com/office/officeart/2018/2/layout/IconLabelList"/>
    <dgm:cxn modelId="{5B332F1C-5A92-4798-A74D-05BA268FDF74}" type="presParOf" srcId="{D01DBCAF-BC42-475E-BF72-ED5D2F70246F}" destId="{3CC1653F-317B-4A7E-871B-2CEC22911F9E}" srcOrd="0" destOrd="0" presId="urn:microsoft.com/office/officeart/2018/2/layout/IconLabelList"/>
    <dgm:cxn modelId="{21B32FE3-7FE2-42FC-B7AA-4008E8B8E7EA}" type="presParOf" srcId="{D01DBCAF-BC42-475E-BF72-ED5D2F70246F}" destId="{690FD76F-3D90-411F-869C-D548064A6523}" srcOrd="1" destOrd="0" presId="urn:microsoft.com/office/officeart/2018/2/layout/IconLabelList"/>
    <dgm:cxn modelId="{7B312EA6-60DF-47B2-9ABA-F803F27380BF}" type="presParOf" srcId="{D01DBCAF-BC42-475E-BF72-ED5D2F70246F}" destId="{F43ECBBD-18F7-434F-AF50-7CD39715D370}" srcOrd="2" destOrd="0" presId="urn:microsoft.com/office/officeart/2018/2/layout/IconLabelList"/>
    <dgm:cxn modelId="{7B0D8F39-7D68-4598-B2F2-FDEE061AC8F9}" type="presParOf" srcId="{6B71F234-013D-417C-B5F9-F835CF1B7026}" destId="{3D8E66AC-7337-4B1B-B4FB-F41D6213882C}" srcOrd="3" destOrd="0" presId="urn:microsoft.com/office/officeart/2018/2/layout/IconLabelList"/>
    <dgm:cxn modelId="{20F2A5A6-D02C-4F57-B01E-3B16A776C8FD}" type="presParOf" srcId="{6B71F234-013D-417C-B5F9-F835CF1B7026}" destId="{BEE7D580-AD03-4821-8505-8719ADA5A864}" srcOrd="4" destOrd="0" presId="urn:microsoft.com/office/officeart/2018/2/layout/IconLabelList"/>
    <dgm:cxn modelId="{C7A95367-79FC-4287-AEBC-A134ED7E57F1}" type="presParOf" srcId="{BEE7D580-AD03-4821-8505-8719ADA5A864}" destId="{80BD7E4D-BBDC-4F6E-9D3D-95CF9BAEFE70}" srcOrd="0" destOrd="0" presId="urn:microsoft.com/office/officeart/2018/2/layout/IconLabelList"/>
    <dgm:cxn modelId="{EABE1335-80C6-4AD6-91CA-A575441FDACC}" type="presParOf" srcId="{BEE7D580-AD03-4821-8505-8719ADA5A864}" destId="{0BB10B07-3FF4-4B1E-B4FA-8560E3A98803}" srcOrd="1" destOrd="0" presId="urn:microsoft.com/office/officeart/2018/2/layout/IconLabelList"/>
    <dgm:cxn modelId="{4EA38E18-5089-48AD-9BE7-7F57A0C7A19D}" type="presParOf" srcId="{BEE7D580-AD03-4821-8505-8719ADA5A864}" destId="{8996E0C6-0C0E-4583-A57C-6F99E596EAB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158BEE-8F89-433F-8F70-1CC349E9849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0FA37FF-3A7F-457D-A86F-04AB89E98003}">
      <dgm:prSet/>
      <dgm:spPr/>
      <dgm:t>
        <a:bodyPr/>
        <a:lstStyle/>
        <a:p>
          <a:r>
            <a:rPr lang="en-US"/>
            <a:t>Helps prevent mission creep</a:t>
          </a:r>
        </a:p>
      </dgm:t>
    </dgm:pt>
    <dgm:pt modelId="{867F98A9-C57B-4213-8248-82378C662518}" type="parTrans" cxnId="{87FB8CF5-0CE1-4D64-9B5A-EB3654D7146D}">
      <dgm:prSet/>
      <dgm:spPr/>
      <dgm:t>
        <a:bodyPr/>
        <a:lstStyle/>
        <a:p>
          <a:endParaRPr lang="en-US"/>
        </a:p>
      </dgm:t>
    </dgm:pt>
    <dgm:pt modelId="{2A0A3970-227C-4BC7-87E1-EBE92F7832B6}" type="sibTrans" cxnId="{87FB8CF5-0CE1-4D64-9B5A-EB3654D7146D}">
      <dgm:prSet/>
      <dgm:spPr/>
      <dgm:t>
        <a:bodyPr/>
        <a:lstStyle/>
        <a:p>
          <a:endParaRPr lang="en-US"/>
        </a:p>
      </dgm:t>
    </dgm:pt>
    <dgm:pt modelId="{39EA8DAC-96E2-4B76-937B-81908EE00024}">
      <dgm:prSet/>
      <dgm:spPr/>
      <dgm:t>
        <a:bodyPr/>
        <a:lstStyle/>
        <a:p>
          <a:r>
            <a:rPr lang="en-US"/>
            <a:t>Identifies priorities for the intelligence effort involved in the investigation </a:t>
          </a:r>
        </a:p>
      </dgm:t>
    </dgm:pt>
    <dgm:pt modelId="{B6823170-5452-4381-8A20-845F665CD8C0}" type="parTrans" cxnId="{20E337A3-FD65-4F17-8D08-EAC9AC16D095}">
      <dgm:prSet/>
      <dgm:spPr/>
      <dgm:t>
        <a:bodyPr/>
        <a:lstStyle/>
        <a:p>
          <a:endParaRPr lang="en-US"/>
        </a:p>
      </dgm:t>
    </dgm:pt>
    <dgm:pt modelId="{5FCC4242-7D59-497A-A9C1-40F3F0E05CC1}" type="sibTrans" cxnId="{20E337A3-FD65-4F17-8D08-EAC9AC16D095}">
      <dgm:prSet/>
      <dgm:spPr/>
      <dgm:t>
        <a:bodyPr/>
        <a:lstStyle/>
        <a:p>
          <a:endParaRPr lang="en-US"/>
        </a:p>
      </dgm:t>
    </dgm:pt>
    <dgm:pt modelId="{7F486F83-E52E-48D3-A8ED-42064159F123}">
      <dgm:prSet/>
      <dgm:spPr/>
      <dgm:t>
        <a:bodyPr/>
        <a:lstStyle/>
        <a:p>
          <a:r>
            <a:rPr lang="en-US"/>
            <a:t>Focusses decisions and resources </a:t>
          </a:r>
        </a:p>
      </dgm:t>
    </dgm:pt>
    <dgm:pt modelId="{0C618FDF-6110-474B-AB1F-1C1D8D42CD96}" type="parTrans" cxnId="{D85F1420-63B3-490A-8A68-948CE5ADE53D}">
      <dgm:prSet/>
      <dgm:spPr/>
      <dgm:t>
        <a:bodyPr/>
        <a:lstStyle/>
        <a:p>
          <a:endParaRPr lang="en-US"/>
        </a:p>
      </dgm:t>
    </dgm:pt>
    <dgm:pt modelId="{265BA977-03E5-4D3A-A159-08C2507BC3CB}" type="sibTrans" cxnId="{D85F1420-63B3-490A-8A68-948CE5ADE53D}">
      <dgm:prSet/>
      <dgm:spPr/>
      <dgm:t>
        <a:bodyPr/>
        <a:lstStyle/>
        <a:p>
          <a:endParaRPr lang="en-US"/>
        </a:p>
      </dgm:t>
    </dgm:pt>
    <dgm:pt modelId="{3A64EB10-CCB5-D641-B4C0-EE6D5D85C46C}" type="pres">
      <dgm:prSet presAssocID="{A6158BEE-8F89-433F-8F70-1CC349E98493}" presName="linear" presStyleCnt="0">
        <dgm:presLayoutVars>
          <dgm:animLvl val="lvl"/>
          <dgm:resizeHandles val="exact"/>
        </dgm:presLayoutVars>
      </dgm:prSet>
      <dgm:spPr/>
    </dgm:pt>
    <dgm:pt modelId="{6C6810D1-B3C3-CB40-A87F-0530AEF4E77D}" type="pres">
      <dgm:prSet presAssocID="{F0FA37FF-3A7F-457D-A86F-04AB89E98003}" presName="parentText" presStyleLbl="node1" presStyleIdx="0" presStyleCnt="3">
        <dgm:presLayoutVars>
          <dgm:chMax val="0"/>
          <dgm:bulletEnabled val="1"/>
        </dgm:presLayoutVars>
      </dgm:prSet>
      <dgm:spPr/>
    </dgm:pt>
    <dgm:pt modelId="{C3EA14FC-E692-9E4E-BB11-0F653063E9AB}" type="pres">
      <dgm:prSet presAssocID="{2A0A3970-227C-4BC7-87E1-EBE92F7832B6}" presName="spacer" presStyleCnt="0"/>
      <dgm:spPr/>
    </dgm:pt>
    <dgm:pt modelId="{3EFD2A8F-7EC3-164F-B182-B18BAC3B3BD6}" type="pres">
      <dgm:prSet presAssocID="{39EA8DAC-96E2-4B76-937B-81908EE00024}" presName="parentText" presStyleLbl="node1" presStyleIdx="1" presStyleCnt="3">
        <dgm:presLayoutVars>
          <dgm:chMax val="0"/>
          <dgm:bulletEnabled val="1"/>
        </dgm:presLayoutVars>
      </dgm:prSet>
      <dgm:spPr/>
    </dgm:pt>
    <dgm:pt modelId="{F600E03E-5DB6-D140-823D-119A81A172EE}" type="pres">
      <dgm:prSet presAssocID="{5FCC4242-7D59-497A-A9C1-40F3F0E05CC1}" presName="spacer" presStyleCnt="0"/>
      <dgm:spPr/>
    </dgm:pt>
    <dgm:pt modelId="{3DB26DDD-B92B-8E4C-BD24-80C3662E4A31}" type="pres">
      <dgm:prSet presAssocID="{7F486F83-E52E-48D3-A8ED-42064159F123}" presName="parentText" presStyleLbl="node1" presStyleIdx="2" presStyleCnt="3">
        <dgm:presLayoutVars>
          <dgm:chMax val="0"/>
          <dgm:bulletEnabled val="1"/>
        </dgm:presLayoutVars>
      </dgm:prSet>
      <dgm:spPr/>
    </dgm:pt>
  </dgm:ptLst>
  <dgm:cxnLst>
    <dgm:cxn modelId="{D85F1420-63B3-490A-8A68-948CE5ADE53D}" srcId="{A6158BEE-8F89-433F-8F70-1CC349E98493}" destId="{7F486F83-E52E-48D3-A8ED-42064159F123}" srcOrd="2" destOrd="0" parTransId="{0C618FDF-6110-474B-AB1F-1C1D8D42CD96}" sibTransId="{265BA977-03E5-4D3A-A159-08C2507BC3CB}"/>
    <dgm:cxn modelId="{A2CB106A-FA51-4045-8FBB-3138EED35ACC}" type="presOf" srcId="{7F486F83-E52E-48D3-A8ED-42064159F123}" destId="{3DB26DDD-B92B-8E4C-BD24-80C3662E4A31}" srcOrd="0" destOrd="0" presId="urn:microsoft.com/office/officeart/2005/8/layout/vList2"/>
    <dgm:cxn modelId="{20E337A3-FD65-4F17-8D08-EAC9AC16D095}" srcId="{A6158BEE-8F89-433F-8F70-1CC349E98493}" destId="{39EA8DAC-96E2-4B76-937B-81908EE00024}" srcOrd="1" destOrd="0" parTransId="{B6823170-5452-4381-8A20-845F665CD8C0}" sibTransId="{5FCC4242-7D59-497A-A9C1-40F3F0E05CC1}"/>
    <dgm:cxn modelId="{CC0094AA-E948-EC4C-8BE8-95143B1FB98B}" type="presOf" srcId="{39EA8DAC-96E2-4B76-937B-81908EE00024}" destId="{3EFD2A8F-7EC3-164F-B182-B18BAC3B3BD6}" srcOrd="0" destOrd="0" presId="urn:microsoft.com/office/officeart/2005/8/layout/vList2"/>
    <dgm:cxn modelId="{DB05D2AD-4F1C-B34A-B9E4-69931C3F28F6}" type="presOf" srcId="{A6158BEE-8F89-433F-8F70-1CC349E98493}" destId="{3A64EB10-CCB5-D641-B4C0-EE6D5D85C46C}" srcOrd="0" destOrd="0" presId="urn:microsoft.com/office/officeart/2005/8/layout/vList2"/>
    <dgm:cxn modelId="{996547EB-74BF-7648-A642-A5141691E0EC}" type="presOf" srcId="{F0FA37FF-3A7F-457D-A86F-04AB89E98003}" destId="{6C6810D1-B3C3-CB40-A87F-0530AEF4E77D}" srcOrd="0" destOrd="0" presId="urn:microsoft.com/office/officeart/2005/8/layout/vList2"/>
    <dgm:cxn modelId="{87FB8CF5-0CE1-4D64-9B5A-EB3654D7146D}" srcId="{A6158BEE-8F89-433F-8F70-1CC349E98493}" destId="{F0FA37FF-3A7F-457D-A86F-04AB89E98003}" srcOrd="0" destOrd="0" parTransId="{867F98A9-C57B-4213-8248-82378C662518}" sibTransId="{2A0A3970-227C-4BC7-87E1-EBE92F7832B6}"/>
    <dgm:cxn modelId="{0333C1A3-B8E3-2347-B9BC-A44E55B2326B}" type="presParOf" srcId="{3A64EB10-CCB5-D641-B4C0-EE6D5D85C46C}" destId="{6C6810D1-B3C3-CB40-A87F-0530AEF4E77D}" srcOrd="0" destOrd="0" presId="urn:microsoft.com/office/officeart/2005/8/layout/vList2"/>
    <dgm:cxn modelId="{CCD164B5-190A-7F4D-BB99-3F65F58A2725}" type="presParOf" srcId="{3A64EB10-CCB5-D641-B4C0-EE6D5D85C46C}" destId="{C3EA14FC-E692-9E4E-BB11-0F653063E9AB}" srcOrd="1" destOrd="0" presId="urn:microsoft.com/office/officeart/2005/8/layout/vList2"/>
    <dgm:cxn modelId="{8E53A3C1-CC1A-A04F-8C04-710C2C78D71C}" type="presParOf" srcId="{3A64EB10-CCB5-D641-B4C0-EE6D5D85C46C}" destId="{3EFD2A8F-7EC3-164F-B182-B18BAC3B3BD6}" srcOrd="2" destOrd="0" presId="urn:microsoft.com/office/officeart/2005/8/layout/vList2"/>
    <dgm:cxn modelId="{5CE12A0E-546B-894C-BB67-FFE953CC810E}" type="presParOf" srcId="{3A64EB10-CCB5-D641-B4C0-EE6D5D85C46C}" destId="{F600E03E-5DB6-D140-823D-119A81A172EE}" srcOrd="3" destOrd="0" presId="urn:microsoft.com/office/officeart/2005/8/layout/vList2"/>
    <dgm:cxn modelId="{D0F1C248-D8A9-154B-A3FC-4D9054A54B7B}" type="presParOf" srcId="{3A64EB10-CCB5-D641-B4C0-EE6D5D85C46C}" destId="{3DB26DDD-B92B-8E4C-BD24-80C3662E4A3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4FCFA7-8FC7-400A-9701-14E794D66C75}" type="doc">
      <dgm:prSet loTypeId="urn:microsoft.com/office/officeart/2005/8/layout/bProcess2" loCatId="process" qsTypeId="urn:microsoft.com/office/officeart/2005/8/quickstyle/simple1" qsCatId="simple" csTypeId="urn:microsoft.com/office/officeart/2005/8/colors/accent1_2" csCatId="accent1"/>
      <dgm:spPr/>
      <dgm:t>
        <a:bodyPr/>
        <a:lstStyle/>
        <a:p>
          <a:endParaRPr lang="en-US"/>
        </a:p>
      </dgm:t>
    </dgm:pt>
    <dgm:pt modelId="{7982F11F-65FC-4ECE-A5EA-91DFCF76D422}">
      <dgm:prSet/>
      <dgm:spPr/>
      <dgm:t>
        <a:bodyPr/>
        <a:lstStyle/>
        <a:p>
          <a:r>
            <a:rPr lang="en-GB"/>
            <a:t>Analysis supports strategic decision making and the tactical deployment of resources to prevent, reduce and detect crime and disorder. </a:t>
          </a:r>
          <a:endParaRPr lang="en-US"/>
        </a:p>
      </dgm:t>
    </dgm:pt>
    <dgm:pt modelId="{698EAA5E-4E2A-438F-8F14-9829DDFCE8D1}" type="parTrans" cxnId="{37EDB54C-FDED-44E5-8864-D5C65C75F17D}">
      <dgm:prSet/>
      <dgm:spPr/>
      <dgm:t>
        <a:bodyPr/>
        <a:lstStyle/>
        <a:p>
          <a:endParaRPr lang="en-US"/>
        </a:p>
      </dgm:t>
    </dgm:pt>
    <dgm:pt modelId="{B636A289-626C-4E03-AE3A-BCD8BF2932AD}" type="sibTrans" cxnId="{37EDB54C-FDED-44E5-8864-D5C65C75F17D}">
      <dgm:prSet/>
      <dgm:spPr/>
      <dgm:t>
        <a:bodyPr/>
        <a:lstStyle/>
        <a:p>
          <a:endParaRPr lang="en-US"/>
        </a:p>
      </dgm:t>
    </dgm:pt>
    <dgm:pt modelId="{6FA805CD-332F-416A-8CC4-80E85033019F}">
      <dgm:prSet/>
      <dgm:spPr/>
      <dgm:t>
        <a:bodyPr/>
        <a:lstStyle/>
        <a:p>
          <a:r>
            <a:rPr lang="en-GB"/>
            <a:t>Also identifies effective practice and lessons learnt through a review of tactical and strategic activity. </a:t>
          </a:r>
          <a:endParaRPr lang="en-US"/>
        </a:p>
      </dgm:t>
    </dgm:pt>
    <dgm:pt modelId="{0EBCDA8A-64D5-4D5B-A6E6-14068DB85C4B}" type="parTrans" cxnId="{FA11C07A-9ABC-42FD-9058-AB6AF405A1D9}">
      <dgm:prSet/>
      <dgm:spPr/>
      <dgm:t>
        <a:bodyPr/>
        <a:lstStyle/>
        <a:p>
          <a:endParaRPr lang="en-US"/>
        </a:p>
      </dgm:t>
    </dgm:pt>
    <dgm:pt modelId="{C2867F60-30AE-485D-ADEC-834B8FF03CD4}" type="sibTrans" cxnId="{FA11C07A-9ABC-42FD-9058-AB6AF405A1D9}">
      <dgm:prSet/>
      <dgm:spPr/>
      <dgm:t>
        <a:bodyPr/>
        <a:lstStyle/>
        <a:p>
          <a:endParaRPr lang="en-US"/>
        </a:p>
      </dgm:t>
    </dgm:pt>
    <dgm:pt modelId="{98DC3840-3171-45C6-A412-0C704CF4BBBE}" type="pres">
      <dgm:prSet presAssocID="{AA4FCFA7-8FC7-400A-9701-14E794D66C75}" presName="diagram" presStyleCnt="0">
        <dgm:presLayoutVars>
          <dgm:dir/>
          <dgm:resizeHandles/>
        </dgm:presLayoutVars>
      </dgm:prSet>
      <dgm:spPr/>
    </dgm:pt>
    <dgm:pt modelId="{A54DE16A-AAC6-4895-B025-1AE70628BD3C}" type="pres">
      <dgm:prSet presAssocID="{7982F11F-65FC-4ECE-A5EA-91DFCF76D422}" presName="firstNode" presStyleLbl="node1" presStyleIdx="0" presStyleCnt="2">
        <dgm:presLayoutVars>
          <dgm:bulletEnabled val="1"/>
        </dgm:presLayoutVars>
      </dgm:prSet>
      <dgm:spPr/>
    </dgm:pt>
    <dgm:pt modelId="{6EB4C125-4739-4086-BA64-5D66BCA6A200}" type="pres">
      <dgm:prSet presAssocID="{B636A289-626C-4E03-AE3A-BCD8BF2932AD}" presName="sibTrans" presStyleLbl="sibTrans2D1" presStyleIdx="0" presStyleCnt="1"/>
      <dgm:spPr/>
    </dgm:pt>
    <dgm:pt modelId="{ECFC805D-74A7-4076-93EC-28E9A1C9C13B}" type="pres">
      <dgm:prSet presAssocID="{6FA805CD-332F-416A-8CC4-80E85033019F}" presName="lastNode" presStyleLbl="node1" presStyleIdx="1" presStyleCnt="2">
        <dgm:presLayoutVars>
          <dgm:bulletEnabled val="1"/>
        </dgm:presLayoutVars>
      </dgm:prSet>
      <dgm:spPr/>
    </dgm:pt>
  </dgm:ptLst>
  <dgm:cxnLst>
    <dgm:cxn modelId="{040EBC21-0855-4CD3-9DDB-B928E30001F1}" type="presOf" srcId="{B636A289-626C-4E03-AE3A-BCD8BF2932AD}" destId="{6EB4C125-4739-4086-BA64-5D66BCA6A200}" srcOrd="0" destOrd="0" presId="urn:microsoft.com/office/officeart/2005/8/layout/bProcess2"/>
    <dgm:cxn modelId="{CC42F929-8E66-42DA-9017-C5423E940F58}" type="presOf" srcId="{AA4FCFA7-8FC7-400A-9701-14E794D66C75}" destId="{98DC3840-3171-45C6-A412-0C704CF4BBBE}" srcOrd="0" destOrd="0" presId="urn:microsoft.com/office/officeart/2005/8/layout/bProcess2"/>
    <dgm:cxn modelId="{F5B53B31-9992-4C67-B663-85CC19C8CA7C}" type="presOf" srcId="{6FA805CD-332F-416A-8CC4-80E85033019F}" destId="{ECFC805D-74A7-4076-93EC-28E9A1C9C13B}" srcOrd="0" destOrd="0" presId="urn:microsoft.com/office/officeart/2005/8/layout/bProcess2"/>
    <dgm:cxn modelId="{37EDB54C-FDED-44E5-8864-D5C65C75F17D}" srcId="{AA4FCFA7-8FC7-400A-9701-14E794D66C75}" destId="{7982F11F-65FC-4ECE-A5EA-91DFCF76D422}" srcOrd="0" destOrd="0" parTransId="{698EAA5E-4E2A-438F-8F14-9829DDFCE8D1}" sibTransId="{B636A289-626C-4E03-AE3A-BCD8BF2932AD}"/>
    <dgm:cxn modelId="{FA11C07A-9ABC-42FD-9058-AB6AF405A1D9}" srcId="{AA4FCFA7-8FC7-400A-9701-14E794D66C75}" destId="{6FA805CD-332F-416A-8CC4-80E85033019F}" srcOrd="1" destOrd="0" parTransId="{0EBCDA8A-64D5-4D5B-A6E6-14068DB85C4B}" sibTransId="{C2867F60-30AE-485D-ADEC-834B8FF03CD4}"/>
    <dgm:cxn modelId="{F59A80B0-04AF-494F-BCBE-0E23AF7E0419}" type="presOf" srcId="{7982F11F-65FC-4ECE-A5EA-91DFCF76D422}" destId="{A54DE16A-AAC6-4895-B025-1AE70628BD3C}" srcOrd="0" destOrd="0" presId="urn:microsoft.com/office/officeart/2005/8/layout/bProcess2"/>
    <dgm:cxn modelId="{80D78A63-EF49-4DB2-BD92-8AABF639B9B2}" type="presParOf" srcId="{98DC3840-3171-45C6-A412-0C704CF4BBBE}" destId="{A54DE16A-AAC6-4895-B025-1AE70628BD3C}" srcOrd="0" destOrd="0" presId="urn:microsoft.com/office/officeart/2005/8/layout/bProcess2"/>
    <dgm:cxn modelId="{6F813C62-6623-4C11-9530-4F1551AC7563}" type="presParOf" srcId="{98DC3840-3171-45C6-A412-0C704CF4BBBE}" destId="{6EB4C125-4739-4086-BA64-5D66BCA6A200}" srcOrd="1" destOrd="0" presId="urn:microsoft.com/office/officeart/2005/8/layout/bProcess2"/>
    <dgm:cxn modelId="{E903C876-4BF8-41EE-873C-86BC3DEC134D}" type="presParOf" srcId="{98DC3840-3171-45C6-A412-0C704CF4BBBE}" destId="{ECFC805D-74A7-4076-93EC-28E9A1C9C13B}"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D3185C-C673-4F84-B288-D3B90C22C85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CD9BC6A-7060-4AB3-B3B8-B79D147FD58D}">
      <dgm:prSet/>
      <dgm:spPr/>
      <dgm:t>
        <a:bodyPr/>
        <a:lstStyle/>
        <a:p>
          <a:r>
            <a:rPr lang="en-GB"/>
            <a:t>Provides many insights into what is happening and why. </a:t>
          </a:r>
          <a:endParaRPr lang="en-US"/>
        </a:p>
      </dgm:t>
    </dgm:pt>
    <dgm:pt modelId="{0129938D-C4CA-48C7-A6BA-C420E297A46A}" type="parTrans" cxnId="{8E1932DA-6C67-4A1D-993F-4AC20C783A80}">
      <dgm:prSet/>
      <dgm:spPr/>
      <dgm:t>
        <a:bodyPr/>
        <a:lstStyle/>
        <a:p>
          <a:endParaRPr lang="en-US"/>
        </a:p>
      </dgm:t>
    </dgm:pt>
    <dgm:pt modelId="{18949E90-789B-41CF-8765-52365BBA6BDD}" type="sibTrans" cxnId="{8E1932DA-6C67-4A1D-993F-4AC20C783A80}">
      <dgm:prSet/>
      <dgm:spPr/>
      <dgm:t>
        <a:bodyPr/>
        <a:lstStyle/>
        <a:p>
          <a:endParaRPr lang="en-US"/>
        </a:p>
      </dgm:t>
    </dgm:pt>
    <dgm:pt modelId="{1BD883B1-C14C-4A8D-9E4B-FF794350DD5D}">
      <dgm:prSet/>
      <dgm:spPr/>
      <dgm:t>
        <a:bodyPr/>
        <a:lstStyle/>
        <a:p>
          <a:r>
            <a:rPr lang="en-GB"/>
            <a:t>It clarifies and details the following:</a:t>
          </a:r>
          <a:endParaRPr lang="en-US"/>
        </a:p>
      </dgm:t>
    </dgm:pt>
    <dgm:pt modelId="{FA87956C-C9DB-4869-AB9C-EDAC5FCE4315}" type="parTrans" cxnId="{C3168EDF-2281-4E7D-9CEA-457316777E1F}">
      <dgm:prSet/>
      <dgm:spPr/>
      <dgm:t>
        <a:bodyPr/>
        <a:lstStyle/>
        <a:p>
          <a:endParaRPr lang="en-US"/>
        </a:p>
      </dgm:t>
    </dgm:pt>
    <dgm:pt modelId="{072536C2-33C1-4393-B7EB-75574CFB9EB0}" type="sibTrans" cxnId="{C3168EDF-2281-4E7D-9CEA-457316777E1F}">
      <dgm:prSet/>
      <dgm:spPr/>
      <dgm:t>
        <a:bodyPr/>
        <a:lstStyle/>
        <a:p>
          <a:endParaRPr lang="en-US"/>
        </a:p>
      </dgm:t>
    </dgm:pt>
    <dgm:pt modelId="{C52647EA-D290-4298-BC83-EE9158B33055}">
      <dgm:prSet/>
      <dgm:spPr/>
      <dgm:t>
        <a:bodyPr/>
        <a:lstStyle/>
        <a:p>
          <a:r>
            <a:rPr lang="en-GB"/>
            <a:t>What has happened</a:t>
          </a:r>
          <a:endParaRPr lang="en-US"/>
        </a:p>
      </dgm:t>
    </dgm:pt>
    <dgm:pt modelId="{54264E4C-56EC-4CD7-AB94-6C400083919B}" type="parTrans" cxnId="{DCCBAFB5-C362-495E-80A5-D4261FBA7D60}">
      <dgm:prSet/>
      <dgm:spPr/>
      <dgm:t>
        <a:bodyPr/>
        <a:lstStyle/>
        <a:p>
          <a:endParaRPr lang="en-US"/>
        </a:p>
      </dgm:t>
    </dgm:pt>
    <dgm:pt modelId="{67C651CF-FE79-4573-B307-F3A0BE64F174}" type="sibTrans" cxnId="{DCCBAFB5-C362-495E-80A5-D4261FBA7D60}">
      <dgm:prSet/>
      <dgm:spPr/>
      <dgm:t>
        <a:bodyPr/>
        <a:lstStyle/>
        <a:p>
          <a:endParaRPr lang="en-US"/>
        </a:p>
      </dgm:t>
    </dgm:pt>
    <dgm:pt modelId="{BF1AF1C1-BED1-4F2A-9C1E-8261510A3485}">
      <dgm:prSet/>
      <dgm:spPr/>
      <dgm:t>
        <a:bodyPr/>
        <a:lstStyle/>
        <a:p>
          <a:r>
            <a:rPr lang="en-GB"/>
            <a:t>Why this is important </a:t>
          </a:r>
          <a:endParaRPr lang="en-US"/>
        </a:p>
      </dgm:t>
    </dgm:pt>
    <dgm:pt modelId="{DA49F27F-2B22-4833-A906-15269642E657}" type="parTrans" cxnId="{6003700D-C49B-488E-8034-6AFF53B296BE}">
      <dgm:prSet/>
      <dgm:spPr/>
      <dgm:t>
        <a:bodyPr/>
        <a:lstStyle/>
        <a:p>
          <a:endParaRPr lang="en-US"/>
        </a:p>
      </dgm:t>
    </dgm:pt>
    <dgm:pt modelId="{6AFAC466-BF66-4ED5-A262-13DB0739C1D8}" type="sibTrans" cxnId="{6003700D-C49B-488E-8034-6AFF53B296BE}">
      <dgm:prSet/>
      <dgm:spPr/>
      <dgm:t>
        <a:bodyPr/>
        <a:lstStyle/>
        <a:p>
          <a:endParaRPr lang="en-US"/>
        </a:p>
      </dgm:t>
    </dgm:pt>
    <dgm:pt modelId="{F08783D4-7BDE-48F5-948F-AA93965FB08D}">
      <dgm:prSet/>
      <dgm:spPr/>
      <dgm:t>
        <a:bodyPr/>
        <a:lstStyle/>
        <a:p>
          <a:r>
            <a:rPr lang="en-GB"/>
            <a:t>Context around the bigger picture </a:t>
          </a:r>
          <a:endParaRPr lang="en-US"/>
        </a:p>
      </dgm:t>
    </dgm:pt>
    <dgm:pt modelId="{7E674210-5E7C-4A15-90DF-F14B4614B5B9}" type="parTrans" cxnId="{FE7E836E-25AD-494C-9EFA-010C72A25E7D}">
      <dgm:prSet/>
      <dgm:spPr/>
      <dgm:t>
        <a:bodyPr/>
        <a:lstStyle/>
        <a:p>
          <a:endParaRPr lang="en-US"/>
        </a:p>
      </dgm:t>
    </dgm:pt>
    <dgm:pt modelId="{7C05C5CD-CA84-47B9-B9C9-05D2195D2C29}" type="sibTrans" cxnId="{FE7E836E-25AD-494C-9EFA-010C72A25E7D}">
      <dgm:prSet/>
      <dgm:spPr/>
      <dgm:t>
        <a:bodyPr/>
        <a:lstStyle/>
        <a:p>
          <a:endParaRPr lang="en-US"/>
        </a:p>
      </dgm:t>
    </dgm:pt>
    <dgm:pt modelId="{4FFFCE88-014D-4CE6-AA2F-9FDA9F108B6A}">
      <dgm:prSet/>
      <dgm:spPr/>
      <dgm:t>
        <a:bodyPr/>
        <a:lstStyle/>
        <a:p>
          <a:r>
            <a:rPr lang="en-GB"/>
            <a:t>What could happen next</a:t>
          </a:r>
          <a:endParaRPr lang="en-US"/>
        </a:p>
      </dgm:t>
    </dgm:pt>
    <dgm:pt modelId="{90784696-1F47-47DF-BA70-88DD48A9CF4E}" type="parTrans" cxnId="{B695DD10-D1EC-44AD-BE7E-A6DED390741C}">
      <dgm:prSet/>
      <dgm:spPr/>
      <dgm:t>
        <a:bodyPr/>
        <a:lstStyle/>
        <a:p>
          <a:endParaRPr lang="en-US"/>
        </a:p>
      </dgm:t>
    </dgm:pt>
    <dgm:pt modelId="{CED6AEC3-5152-4EC1-8EF7-DA28337E977D}" type="sibTrans" cxnId="{B695DD10-D1EC-44AD-BE7E-A6DED390741C}">
      <dgm:prSet/>
      <dgm:spPr/>
      <dgm:t>
        <a:bodyPr/>
        <a:lstStyle/>
        <a:p>
          <a:endParaRPr lang="en-US"/>
        </a:p>
      </dgm:t>
    </dgm:pt>
    <dgm:pt modelId="{DEF2CD52-2E27-4DCF-A5B8-AB26A878F206}" type="pres">
      <dgm:prSet presAssocID="{99D3185C-C673-4F84-B288-D3B90C22C858}" presName="linear" presStyleCnt="0">
        <dgm:presLayoutVars>
          <dgm:animLvl val="lvl"/>
          <dgm:resizeHandles val="exact"/>
        </dgm:presLayoutVars>
      </dgm:prSet>
      <dgm:spPr/>
    </dgm:pt>
    <dgm:pt modelId="{10F30A9A-9623-4DCF-9EA5-073FD42CBDB2}" type="pres">
      <dgm:prSet presAssocID="{2CD9BC6A-7060-4AB3-B3B8-B79D147FD58D}" presName="parentText" presStyleLbl="node1" presStyleIdx="0" presStyleCnt="6">
        <dgm:presLayoutVars>
          <dgm:chMax val="0"/>
          <dgm:bulletEnabled val="1"/>
        </dgm:presLayoutVars>
      </dgm:prSet>
      <dgm:spPr/>
    </dgm:pt>
    <dgm:pt modelId="{29A1783D-440C-4F02-A4F5-84BC618CFA44}" type="pres">
      <dgm:prSet presAssocID="{18949E90-789B-41CF-8765-52365BBA6BDD}" presName="spacer" presStyleCnt="0"/>
      <dgm:spPr/>
    </dgm:pt>
    <dgm:pt modelId="{F4120AB6-2C18-4ECA-BFA6-95DDE90747E7}" type="pres">
      <dgm:prSet presAssocID="{1BD883B1-C14C-4A8D-9E4B-FF794350DD5D}" presName="parentText" presStyleLbl="node1" presStyleIdx="1" presStyleCnt="6">
        <dgm:presLayoutVars>
          <dgm:chMax val="0"/>
          <dgm:bulletEnabled val="1"/>
        </dgm:presLayoutVars>
      </dgm:prSet>
      <dgm:spPr/>
    </dgm:pt>
    <dgm:pt modelId="{DB7DEDEF-1732-402E-BAAF-C99D96B5C490}" type="pres">
      <dgm:prSet presAssocID="{072536C2-33C1-4393-B7EB-75574CFB9EB0}" presName="spacer" presStyleCnt="0"/>
      <dgm:spPr/>
    </dgm:pt>
    <dgm:pt modelId="{1317D0CF-BF8F-4B2C-9285-A6CD7323865E}" type="pres">
      <dgm:prSet presAssocID="{C52647EA-D290-4298-BC83-EE9158B33055}" presName="parentText" presStyleLbl="node1" presStyleIdx="2" presStyleCnt="6">
        <dgm:presLayoutVars>
          <dgm:chMax val="0"/>
          <dgm:bulletEnabled val="1"/>
        </dgm:presLayoutVars>
      </dgm:prSet>
      <dgm:spPr/>
    </dgm:pt>
    <dgm:pt modelId="{1EB4D347-E18C-44B8-A1E1-3E73DAF08D2E}" type="pres">
      <dgm:prSet presAssocID="{67C651CF-FE79-4573-B307-F3A0BE64F174}" presName="spacer" presStyleCnt="0"/>
      <dgm:spPr/>
    </dgm:pt>
    <dgm:pt modelId="{C8F6EFBA-3DC2-41D6-BABD-9B3DE46E1296}" type="pres">
      <dgm:prSet presAssocID="{BF1AF1C1-BED1-4F2A-9C1E-8261510A3485}" presName="parentText" presStyleLbl="node1" presStyleIdx="3" presStyleCnt="6">
        <dgm:presLayoutVars>
          <dgm:chMax val="0"/>
          <dgm:bulletEnabled val="1"/>
        </dgm:presLayoutVars>
      </dgm:prSet>
      <dgm:spPr/>
    </dgm:pt>
    <dgm:pt modelId="{5A0A5337-E0DE-40F8-BC9B-AA4088CA6C2C}" type="pres">
      <dgm:prSet presAssocID="{6AFAC466-BF66-4ED5-A262-13DB0739C1D8}" presName="spacer" presStyleCnt="0"/>
      <dgm:spPr/>
    </dgm:pt>
    <dgm:pt modelId="{72ECA19B-4F68-44EC-89A8-A4374686A89F}" type="pres">
      <dgm:prSet presAssocID="{F08783D4-7BDE-48F5-948F-AA93965FB08D}" presName="parentText" presStyleLbl="node1" presStyleIdx="4" presStyleCnt="6">
        <dgm:presLayoutVars>
          <dgm:chMax val="0"/>
          <dgm:bulletEnabled val="1"/>
        </dgm:presLayoutVars>
      </dgm:prSet>
      <dgm:spPr/>
    </dgm:pt>
    <dgm:pt modelId="{C8A67F5E-8715-40BE-911B-8FF230CD923F}" type="pres">
      <dgm:prSet presAssocID="{7C05C5CD-CA84-47B9-B9C9-05D2195D2C29}" presName="spacer" presStyleCnt="0"/>
      <dgm:spPr/>
    </dgm:pt>
    <dgm:pt modelId="{391524BF-3DA4-4B15-8701-1E22DB5C6CF7}" type="pres">
      <dgm:prSet presAssocID="{4FFFCE88-014D-4CE6-AA2F-9FDA9F108B6A}" presName="parentText" presStyleLbl="node1" presStyleIdx="5" presStyleCnt="6">
        <dgm:presLayoutVars>
          <dgm:chMax val="0"/>
          <dgm:bulletEnabled val="1"/>
        </dgm:presLayoutVars>
      </dgm:prSet>
      <dgm:spPr/>
    </dgm:pt>
  </dgm:ptLst>
  <dgm:cxnLst>
    <dgm:cxn modelId="{6003700D-C49B-488E-8034-6AFF53B296BE}" srcId="{99D3185C-C673-4F84-B288-D3B90C22C858}" destId="{BF1AF1C1-BED1-4F2A-9C1E-8261510A3485}" srcOrd="3" destOrd="0" parTransId="{DA49F27F-2B22-4833-A906-15269642E657}" sibTransId="{6AFAC466-BF66-4ED5-A262-13DB0739C1D8}"/>
    <dgm:cxn modelId="{B695DD10-D1EC-44AD-BE7E-A6DED390741C}" srcId="{99D3185C-C673-4F84-B288-D3B90C22C858}" destId="{4FFFCE88-014D-4CE6-AA2F-9FDA9F108B6A}" srcOrd="5" destOrd="0" parTransId="{90784696-1F47-47DF-BA70-88DD48A9CF4E}" sibTransId="{CED6AEC3-5152-4EC1-8EF7-DA28337E977D}"/>
    <dgm:cxn modelId="{B23D4D1F-CBC4-43C1-992F-612FA98A1A55}" type="presOf" srcId="{99D3185C-C673-4F84-B288-D3B90C22C858}" destId="{DEF2CD52-2E27-4DCF-A5B8-AB26A878F206}" srcOrd="0" destOrd="0" presId="urn:microsoft.com/office/officeart/2005/8/layout/vList2"/>
    <dgm:cxn modelId="{EDDD3930-7CCC-4A12-A30D-F95DE3945F89}" type="presOf" srcId="{BF1AF1C1-BED1-4F2A-9C1E-8261510A3485}" destId="{C8F6EFBA-3DC2-41D6-BABD-9B3DE46E1296}" srcOrd="0" destOrd="0" presId="urn:microsoft.com/office/officeart/2005/8/layout/vList2"/>
    <dgm:cxn modelId="{B6F6D13F-4EEE-45E7-9D4D-4E42815E6340}" type="presOf" srcId="{4FFFCE88-014D-4CE6-AA2F-9FDA9F108B6A}" destId="{391524BF-3DA4-4B15-8701-1E22DB5C6CF7}" srcOrd="0" destOrd="0" presId="urn:microsoft.com/office/officeart/2005/8/layout/vList2"/>
    <dgm:cxn modelId="{A2D4896B-3E1A-41FC-B6E5-69B76DE49B58}" type="presOf" srcId="{1BD883B1-C14C-4A8D-9E4B-FF794350DD5D}" destId="{F4120AB6-2C18-4ECA-BFA6-95DDE90747E7}" srcOrd="0" destOrd="0" presId="urn:microsoft.com/office/officeart/2005/8/layout/vList2"/>
    <dgm:cxn modelId="{FE7E836E-25AD-494C-9EFA-010C72A25E7D}" srcId="{99D3185C-C673-4F84-B288-D3B90C22C858}" destId="{F08783D4-7BDE-48F5-948F-AA93965FB08D}" srcOrd="4" destOrd="0" parTransId="{7E674210-5E7C-4A15-90DF-F14B4614B5B9}" sibTransId="{7C05C5CD-CA84-47B9-B9C9-05D2195D2C29}"/>
    <dgm:cxn modelId="{DCCBAFB5-C362-495E-80A5-D4261FBA7D60}" srcId="{99D3185C-C673-4F84-B288-D3B90C22C858}" destId="{C52647EA-D290-4298-BC83-EE9158B33055}" srcOrd="2" destOrd="0" parTransId="{54264E4C-56EC-4CD7-AB94-6C400083919B}" sibTransId="{67C651CF-FE79-4573-B307-F3A0BE64F174}"/>
    <dgm:cxn modelId="{E280B8BA-F36E-4E1A-A11C-73C1AFE0782B}" type="presOf" srcId="{2CD9BC6A-7060-4AB3-B3B8-B79D147FD58D}" destId="{10F30A9A-9623-4DCF-9EA5-073FD42CBDB2}" srcOrd="0" destOrd="0" presId="urn:microsoft.com/office/officeart/2005/8/layout/vList2"/>
    <dgm:cxn modelId="{7F7C96CF-6167-4E9F-BBAE-1BD3B009665A}" type="presOf" srcId="{C52647EA-D290-4298-BC83-EE9158B33055}" destId="{1317D0CF-BF8F-4B2C-9285-A6CD7323865E}" srcOrd="0" destOrd="0" presId="urn:microsoft.com/office/officeart/2005/8/layout/vList2"/>
    <dgm:cxn modelId="{8E1932DA-6C67-4A1D-993F-4AC20C783A80}" srcId="{99D3185C-C673-4F84-B288-D3B90C22C858}" destId="{2CD9BC6A-7060-4AB3-B3B8-B79D147FD58D}" srcOrd="0" destOrd="0" parTransId="{0129938D-C4CA-48C7-A6BA-C420E297A46A}" sibTransId="{18949E90-789B-41CF-8765-52365BBA6BDD}"/>
    <dgm:cxn modelId="{C3168EDF-2281-4E7D-9CEA-457316777E1F}" srcId="{99D3185C-C673-4F84-B288-D3B90C22C858}" destId="{1BD883B1-C14C-4A8D-9E4B-FF794350DD5D}" srcOrd="1" destOrd="0" parTransId="{FA87956C-C9DB-4869-AB9C-EDAC5FCE4315}" sibTransId="{072536C2-33C1-4393-B7EB-75574CFB9EB0}"/>
    <dgm:cxn modelId="{91C41DFB-5CC6-43F9-BC52-D8FC3085AC96}" type="presOf" srcId="{F08783D4-7BDE-48F5-948F-AA93965FB08D}" destId="{72ECA19B-4F68-44EC-89A8-A4374686A89F}" srcOrd="0" destOrd="0" presId="urn:microsoft.com/office/officeart/2005/8/layout/vList2"/>
    <dgm:cxn modelId="{302BB1E1-3948-4681-9ADC-143B6D158DDE}" type="presParOf" srcId="{DEF2CD52-2E27-4DCF-A5B8-AB26A878F206}" destId="{10F30A9A-9623-4DCF-9EA5-073FD42CBDB2}" srcOrd="0" destOrd="0" presId="urn:microsoft.com/office/officeart/2005/8/layout/vList2"/>
    <dgm:cxn modelId="{22FDF917-2600-420D-AD97-E79DDA62936E}" type="presParOf" srcId="{DEF2CD52-2E27-4DCF-A5B8-AB26A878F206}" destId="{29A1783D-440C-4F02-A4F5-84BC618CFA44}" srcOrd="1" destOrd="0" presId="urn:microsoft.com/office/officeart/2005/8/layout/vList2"/>
    <dgm:cxn modelId="{45B156A1-07FB-4AB9-997D-7D536EB3E089}" type="presParOf" srcId="{DEF2CD52-2E27-4DCF-A5B8-AB26A878F206}" destId="{F4120AB6-2C18-4ECA-BFA6-95DDE90747E7}" srcOrd="2" destOrd="0" presId="urn:microsoft.com/office/officeart/2005/8/layout/vList2"/>
    <dgm:cxn modelId="{6299B976-8128-40E2-B9FF-74F75E3F5620}" type="presParOf" srcId="{DEF2CD52-2E27-4DCF-A5B8-AB26A878F206}" destId="{DB7DEDEF-1732-402E-BAAF-C99D96B5C490}" srcOrd="3" destOrd="0" presId="urn:microsoft.com/office/officeart/2005/8/layout/vList2"/>
    <dgm:cxn modelId="{48100136-2BD9-4D7E-A03F-918094D5BA7B}" type="presParOf" srcId="{DEF2CD52-2E27-4DCF-A5B8-AB26A878F206}" destId="{1317D0CF-BF8F-4B2C-9285-A6CD7323865E}" srcOrd="4" destOrd="0" presId="urn:microsoft.com/office/officeart/2005/8/layout/vList2"/>
    <dgm:cxn modelId="{1CAF638B-E82B-4113-A424-2E49318AC108}" type="presParOf" srcId="{DEF2CD52-2E27-4DCF-A5B8-AB26A878F206}" destId="{1EB4D347-E18C-44B8-A1E1-3E73DAF08D2E}" srcOrd="5" destOrd="0" presId="urn:microsoft.com/office/officeart/2005/8/layout/vList2"/>
    <dgm:cxn modelId="{C061E268-9A73-44B6-9DF0-FD3DC2C589DC}" type="presParOf" srcId="{DEF2CD52-2E27-4DCF-A5B8-AB26A878F206}" destId="{C8F6EFBA-3DC2-41D6-BABD-9B3DE46E1296}" srcOrd="6" destOrd="0" presId="urn:microsoft.com/office/officeart/2005/8/layout/vList2"/>
    <dgm:cxn modelId="{9472193B-91A8-4761-94F5-FBB1C33BC8F9}" type="presParOf" srcId="{DEF2CD52-2E27-4DCF-A5B8-AB26A878F206}" destId="{5A0A5337-E0DE-40F8-BC9B-AA4088CA6C2C}" srcOrd="7" destOrd="0" presId="urn:microsoft.com/office/officeart/2005/8/layout/vList2"/>
    <dgm:cxn modelId="{815E00EF-51BF-4E4D-9D64-CE4C23E8EB7A}" type="presParOf" srcId="{DEF2CD52-2E27-4DCF-A5B8-AB26A878F206}" destId="{72ECA19B-4F68-44EC-89A8-A4374686A89F}" srcOrd="8" destOrd="0" presId="urn:microsoft.com/office/officeart/2005/8/layout/vList2"/>
    <dgm:cxn modelId="{6A73AFA9-E83E-4643-B0CA-597BB13FC95A}" type="presParOf" srcId="{DEF2CD52-2E27-4DCF-A5B8-AB26A878F206}" destId="{C8A67F5E-8715-40BE-911B-8FF230CD923F}" srcOrd="9" destOrd="0" presId="urn:microsoft.com/office/officeart/2005/8/layout/vList2"/>
    <dgm:cxn modelId="{D38E23CC-AD44-4DBC-9BC5-1A0B11FB18E5}" type="presParOf" srcId="{DEF2CD52-2E27-4DCF-A5B8-AB26A878F206}" destId="{391524BF-3DA4-4B15-8701-1E22DB5C6CF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AC187-C998-4D80-A5A8-9195D21F6054}">
      <dsp:nvSpPr>
        <dsp:cNvPr id="0" name=""/>
        <dsp:cNvSpPr/>
      </dsp:nvSpPr>
      <dsp:spPr>
        <a:xfrm>
          <a:off x="991403" y="512910"/>
          <a:ext cx="1261973" cy="12619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2E6C13-205F-47A0-AB8C-0F2A44C8E19E}">
      <dsp:nvSpPr>
        <dsp:cNvPr id="0" name=""/>
        <dsp:cNvSpPr/>
      </dsp:nvSpPr>
      <dsp:spPr>
        <a:xfrm>
          <a:off x="220197" y="2124677"/>
          <a:ext cx="2804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b="1" kern="1200" baseline="0"/>
            <a:t>What do you know?</a:t>
          </a:r>
          <a:endParaRPr lang="en-US" sz="2100" kern="1200"/>
        </a:p>
      </dsp:txBody>
      <dsp:txXfrm>
        <a:off x="220197" y="2124677"/>
        <a:ext cx="2804385" cy="720000"/>
      </dsp:txXfrm>
    </dsp:sp>
    <dsp:sp modelId="{3CC1653F-317B-4A7E-871B-2CEC22911F9E}">
      <dsp:nvSpPr>
        <dsp:cNvPr id="0" name=""/>
        <dsp:cNvSpPr/>
      </dsp:nvSpPr>
      <dsp:spPr>
        <a:xfrm>
          <a:off x="4286556" y="512910"/>
          <a:ext cx="1261973" cy="12619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3ECBBD-18F7-434F-AF50-7CD39715D370}">
      <dsp:nvSpPr>
        <dsp:cNvPr id="0" name=""/>
        <dsp:cNvSpPr/>
      </dsp:nvSpPr>
      <dsp:spPr>
        <a:xfrm>
          <a:off x="3515350" y="2124677"/>
          <a:ext cx="2804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b="1" kern="1200" baseline="0"/>
            <a:t>What will you do?</a:t>
          </a:r>
          <a:endParaRPr lang="en-US" sz="2100" kern="1200"/>
        </a:p>
      </dsp:txBody>
      <dsp:txXfrm>
        <a:off x="3515350" y="2124677"/>
        <a:ext cx="2804385" cy="720000"/>
      </dsp:txXfrm>
    </dsp:sp>
    <dsp:sp modelId="{80BD7E4D-BBDC-4F6E-9D3D-95CF9BAEFE70}">
      <dsp:nvSpPr>
        <dsp:cNvPr id="0" name=""/>
        <dsp:cNvSpPr/>
      </dsp:nvSpPr>
      <dsp:spPr>
        <a:xfrm>
          <a:off x="7581710" y="512910"/>
          <a:ext cx="1261973" cy="12619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96E0C6-0C0E-4583-A57C-6F99E596EAB2}">
      <dsp:nvSpPr>
        <dsp:cNvPr id="0" name=""/>
        <dsp:cNvSpPr/>
      </dsp:nvSpPr>
      <dsp:spPr>
        <a:xfrm>
          <a:off x="6810503" y="2124677"/>
          <a:ext cx="2804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b="1" kern="1200" baseline="0"/>
            <a:t>How?</a:t>
          </a:r>
          <a:endParaRPr lang="en-US" sz="2100" kern="1200"/>
        </a:p>
      </dsp:txBody>
      <dsp:txXfrm>
        <a:off x="6810503" y="2124677"/>
        <a:ext cx="280438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810D1-B3C3-CB40-A87F-0530AEF4E77D}">
      <dsp:nvSpPr>
        <dsp:cNvPr id="0" name=""/>
        <dsp:cNvSpPr/>
      </dsp:nvSpPr>
      <dsp:spPr>
        <a:xfrm>
          <a:off x="0" y="377704"/>
          <a:ext cx="6790606" cy="1152029"/>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Helps prevent mission creep</a:t>
          </a:r>
        </a:p>
      </dsp:txBody>
      <dsp:txXfrm>
        <a:off x="56237" y="433941"/>
        <a:ext cx="6678132" cy="1039555"/>
      </dsp:txXfrm>
    </dsp:sp>
    <dsp:sp modelId="{3EFD2A8F-7EC3-164F-B182-B18BAC3B3BD6}">
      <dsp:nvSpPr>
        <dsp:cNvPr id="0" name=""/>
        <dsp:cNvSpPr/>
      </dsp:nvSpPr>
      <dsp:spPr>
        <a:xfrm>
          <a:off x="0" y="1613254"/>
          <a:ext cx="6790606" cy="1152029"/>
        </a:xfrm>
        <a:prstGeom prst="roundRect">
          <a:avLst/>
        </a:prstGeom>
        <a:solidFill>
          <a:schemeClr val="accent2">
            <a:hueOff val="-3040001"/>
            <a:satOff val="-8572"/>
            <a:lumOff val="-362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Identifies priorities for the intelligence effort involved in the investigation </a:t>
          </a:r>
        </a:p>
      </dsp:txBody>
      <dsp:txXfrm>
        <a:off x="56237" y="1669491"/>
        <a:ext cx="6678132" cy="1039555"/>
      </dsp:txXfrm>
    </dsp:sp>
    <dsp:sp modelId="{3DB26DDD-B92B-8E4C-BD24-80C3662E4A31}">
      <dsp:nvSpPr>
        <dsp:cNvPr id="0" name=""/>
        <dsp:cNvSpPr/>
      </dsp:nvSpPr>
      <dsp:spPr>
        <a:xfrm>
          <a:off x="0" y="2848803"/>
          <a:ext cx="6790606" cy="1152029"/>
        </a:xfrm>
        <a:prstGeom prst="roundRect">
          <a:avLst/>
        </a:prstGeom>
        <a:solidFill>
          <a:schemeClr val="accent2">
            <a:hueOff val="-6080002"/>
            <a:satOff val="-17144"/>
            <a:lumOff val="-725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Focusses decisions and resources </a:t>
          </a:r>
        </a:p>
      </dsp:txBody>
      <dsp:txXfrm>
        <a:off x="56237" y="2905040"/>
        <a:ext cx="6678132" cy="10395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DE16A-AAC6-4895-B025-1AE70628BD3C}">
      <dsp:nvSpPr>
        <dsp:cNvPr id="0" name=""/>
        <dsp:cNvSpPr/>
      </dsp:nvSpPr>
      <dsp:spPr>
        <a:xfrm>
          <a:off x="1283" y="73062"/>
          <a:ext cx="4205213" cy="420521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Analysis supports strategic decision making and the tactical deployment of resources to prevent, reduce and detect crime and disorder. </a:t>
          </a:r>
          <a:endParaRPr lang="en-US" sz="1400" kern="1200"/>
        </a:p>
      </dsp:txBody>
      <dsp:txXfrm>
        <a:off x="617122" y="688901"/>
        <a:ext cx="2973535" cy="2973535"/>
      </dsp:txXfrm>
    </dsp:sp>
    <dsp:sp modelId="{6EB4C125-4739-4086-BA64-5D66BCA6A200}">
      <dsp:nvSpPr>
        <dsp:cNvPr id="0" name=""/>
        <dsp:cNvSpPr/>
      </dsp:nvSpPr>
      <dsp:spPr>
        <a:xfrm rot="5400000">
          <a:off x="4553426" y="1618478"/>
          <a:ext cx="1471824" cy="1114381"/>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CFC805D-74A7-4076-93EC-28E9A1C9C13B}">
      <dsp:nvSpPr>
        <dsp:cNvPr id="0" name=""/>
        <dsp:cNvSpPr/>
      </dsp:nvSpPr>
      <dsp:spPr>
        <a:xfrm>
          <a:off x="6309103" y="73062"/>
          <a:ext cx="4205213" cy="4205213"/>
        </a:xfrm>
        <a:prstGeom prst="ellips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Also identifies effective practice and lessons learnt through a review of tactical and strategic activity. </a:t>
          </a:r>
          <a:endParaRPr lang="en-US" sz="1400" kern="1200"/>
        </a:p>
      </dsp:txBody>
      <dsp:txXfrm>
        <a:off x="6924942" y="688901"/>
        <a:ext cx="2973535" cy="29735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30A9A-9623-4DCF-9EA5-073FD42CBDB2}">
      <dsp:nvSpPr>
        <dsp:cNvPr id="0" name=""/>
        <dsp:cNvSpPr/>
      </dsp:nvSpPr>
      <dsp:spPr>
        <a:xfrm>
          <a:off x="0" y="72008"/>
          <a:ext cx="10515600" cy="6388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Provides many insights into what is happening and why. </a:t>
          </a:r>
          <a:endParaRPr lang="en-US" sz="2600" kern="1200"/>
        </a:p>
      </dsp:txBody>
      <dsp:txXfrm>
        <a:off x="31185" y="103193"/>
        <a:ext cx="10453230" cy="576450"/>
      </dsp:txXfrm>
    </dsp:sp>
    <dsp:sp modelId="{F4120AB6-2C18-4ECA-BFA6-95DDE90747E7}">
      <dsp:nvSpPr>
        <dsp:cNvPr id="0" name=""/>
        <dsp:cNvSpPr/>
      </dsp:nvSpPr>
      <dsp:spPr>
        <a:xfrm>
          <a:off x="0" y="785709"/>
          <a:ext cx="10515600" cy="6388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clarifies and details the following:</a:t>
          </a:r>
          <a:endParaRPr lang="en-US" sz="2600" kern="1200"/>
        </a:p>
      </dsp:txBody>
      <dsp:txXfrm>
        <a:off x="31185" y="816894"/>
        <a:ext cx="10453230" cy="576450"/>
      </dsp:txXfrm>
    </dsp:sp>
    <dsp:sp modelId="{1317D0CF-BF8F-4B2C-9285-A6CD7323865E}">
      <dsp:nvSpPr>
        <dsp:cNvPr id="0" name=""/>
        <dsp:cNvSpPr/>
      </dsp:nvSpPr>
      <dsp:spPr>
        <a:xfrm>
          <a:off x="0" y="1499409"/>
          <a:ext cx="10515600" cy="6388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has happened</a:t>
          </a:r>
          <a:endParaRPr lang="en-US" sz="2600" kern="1200"/>
        </a:p>
      </dsp:txBody>
      <dsp:txXfrm>
        <a:off x="31185" y="1530594"/>
        <a:ext cx="10453230" cy="576450"/>
      </dsp:txXfrm>
    </dsp:sp>
    <dsp:sp modelId="{C8F6EFBA-3DC2-41D6-BABD-9B3DE46E1296}">
      <dsp:nvSpPr>
        <dsp:cNvPr id="0" name=""/>
        <dsp:cNvSpPr/>
      </dsp:nvSpPr>
      <dsp:spPr>
        <a:xfrm>
          <a:off x="0" y="2213109"/>
          <a:ext cx="10515600" cy="6388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Why this is important </a:t>
          </a:r>
          <a:endParaRPr lang="en-US" sz="2600" kern="1200"/>
        </a:p>
      </dsp:txBody>
      <dsp:txXfrm>
        <a:off x="31185" y="2244294"/>
        <a:ext cx="10453230" cy="576450"/>
      </dsp:txXfrm>
    </dsp:sp>
    <dsp:sp modelId="{72ECA19B-4F68-44EC-89A8-A4374686A89F}">
      <dsp:nvSpPr>
        <dsp:cNvPr id="0" name=""/>
        <dsp:cNvSpPr/>
      </dsp:nvSpPr>
      <dsp:spPr>
        <a:xfrm>
          <a:off x="0" y="2926809"/>
          <a:ext cx="10515600" cy="6388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Context around the bigger picture </a:t>
          </a:r>
          <a:endParaRPr lang="en-US" sz="2600" kern="1200"/>
        </a:p>
      </dsp:txBody>
      <dsp:txXfrm>
        <a:off x="31185" y="2957994"/>
        <a:ext cx="10453230" cy="576450"/>
      </dsp:txXfrm>
    </dsp:sp>
    <dsp:sp modelId="{391524BF-3DA4-4B15-8701-1E22DB5C6CF7}">
      <dsp:nvSpPr>
        <dsp:cNvPr id="0" name=""/>
        <dsp:cNvSpPr/>
      </dsp:nvSpPr>
      <dsp:spPr>
        <a:xfrm>
          <a:off x="0" y="3640509"/>
          <a:ext cx="10515600" cy="63882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could happen next</a:t>
          </a:r>
          <a:endParaRPr lang="en-US" sz="2600" kern="1200"/>
        </a:p>
      </dsp:txBody>
      <dsp:txXfrm>
        <a:off x="31185" y="3671694"/>
        <a:ext cx="10453230" cy="57645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17/04/2024</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17/04/2024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1DDDBF-EC87-1437-862D-444AACE823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3594E5-9501-2E01-63CC-318C032789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F6D013-791E-0DE4-6E84-E61CCF201AB9}"/>
              </a:ext>
            </a:extLst>
          </p:cNvPr>
          <p:cNvSpPr>
            <a:spLocks noGrp="1"/>
          </p:cNvSpPr>
          <p:nvPr>
            <p:ph type="body" idx="1"/>
          </p:nvPr>
        </p:nvSpPr>
        <p:spPr/>
        <p:txBody>
          <a:bodyPr rtlCol="0"/>
          <a:lstStyle/>
          <a:p>
            <a:pPr rtl="0"/>
            <a:endParaRPr lang="en-GB"/>
          </a:p>
        </p:txBody>
      </p:sp>
      <p:sp>
        <p:nvSpPr>
          <p:cNvPr id="4" name="Slide Number Placeholder 3">
            <a:extLst>
              <a:ext uri="{FF2B5EF4-FFF2-40B4-BE49-F238E27FC236}">
                <a16:creationId xmlns:a16="http://schemas.microsoft.com/office/drawing/2014/main" id="{1A8E7ADA-C6A0-17A1-8EFA-E54C1BE1A8EC}"/>
              </a:ext>
            </a:extLst>
          </p:cNvPr>
          <p:cNvSpPr>
            <a:spLocks noGrp="1"/>
          </p:cNvSpPr>
          <p:nvPr>
            <p:ph type="sldNum" sz="quarter" idx="5"/>
          </p:nvPr>
        </p:nvSpPr>
        <p:spPr/>
        <p:txBody>
          <a:bodyPr rtlCol="0"/>
          <a:lstStyle/>
          <a:p>
            <a:pPr rtl="0"/>
            <a:fld id="{5B8B270D-091D-4ED2-8C85-0898DD7D9F21}" type="slidenum">
              <a:rPr lang="en-GB" smtClean="0"/>
              <a:t>18</a:t>
            </a:fld>
            <a:endParaRPr lang="en-GB"/>
          </a:p>
        </p:txBody>
      </p:sp>
    </p:spTree>
    <p:extLst>
      <p:ext uri="{BB962C8B-B14F-4D97-AF65-F5344CB8AC3E}">
        <p14:creationId xmlns:p14="http://schemas.microsoft.com/office/powerpoint/2010/main" val="5527764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US" noProof="0"/>
              <a:t>Click to edit Master title style</a:t>
            </a:r>
            <a:endParaRPr lang="en-GB" noProof="0"/>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US" noProof="0"/>
              <a:t>Click icon to add picture</a:t>
            </a:r>
            <a:endParaRPr lang="en-GB" noProof="0"/>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US" noProof="0"/>
              <a:t>Click icon to add picture</a:t>
            </a:r>
            <a:endParaRPr lang="en-GB" noProof="0"/>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US" noProof="0"/>
              <a:t>Click icon to add picture</a:t>
            </a:r>
            <a:endParaRPr lang="en-GB" noProof="0"/>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US" noProof="0"/>
              <a:t>Click icon to add picture</a:t>
            </a:r>
            <a:endParaRPr lang="en-GB" noProof="0"/>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US" noProof="0"/>
              <a:t>Click icon to add picture</a:t>
            </a:r>
            <a:endParaRPr lang="en-GB" noProof="0"/>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US" noProof="0"/>
              <a:t>Click icon to add picture</a:t>
            </a:r>
            <a:endParaRPr lang="en-GB" noProof="0"/>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US" noProof="0"/>
              <a:t>Click icon to add picture</a:t>
            </a:r>
            <a:endParaRPr lang="en-GB" noProof="0"/>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US" noProof="0"/>
              <a:t>Click icon to add picture</a:t>
            </a:r>
            <a:endParaRPr lang="en-GB" noProof="0"/>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US" noProof="0"/>
              <a:t>Click icon to add picture</a:t>
            </a:r>
            <a:endParaRPr lang="en-GB" noProof="0"/>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US"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US" noProof="0"/>
              <a:t>Click to edit Master title style</a:t>
            </a:r>
            <a:endParaRPr lang="en-GB" noProof="0"/>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US" noProof="0"/>
              <a:t>Click icon to add picture</a:t>
            </a:r>
            <a:endParaRPr lang="en-GB" noProof="0"/>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US" noProof="0"/>
              <a:t>Click icon to add picture</a:t>
            </a:r>
            <a:endParaRPr lang="en-GB" noProof="0"/>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US" noProof="0"/>
              <a:t>Click icon to add picture</a:t>
            </a:r>
            <a:endParaRPr lang="en-GB" noProof="0"/>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US"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4/17/2024</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48713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 id="2147483681" r:id="rId14"/>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hyperlink" Target="https://www.app.college.police.uk/app-content/information-management/sharing/#information-sharing-agreement"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rain made out of yellow balls">
            <a:extLst>
              <a:ext uri="{FF2B5EF4-FFF2-40B4-BE49-F238E27FC236}">
                <a16:creationId xmlns:a16="http://schemas.microsoft.com/office/drawing/2014/main" id="{B8233137-0039-8A1D-B8DF-83403DE36101}"/>
              </a:ext>
            </a:extLst>
          </p:cNvPr>
          <p:cNvPicPr>
            <a:picLocks noChangeAspect="1"/>
          </p:cNvPicPr>
          <p:nvPr/>
        </p:nvPicPr>
        <p:blipFill rotWithShape="1">
          <a:blip r:embed="rId2"/>
          <a:srcRect r="-2" b="4365"/>
          <a:stretch/>
        </p:blipFill>
        <p:spPr>
          <a:xfrm>
            <a:off x="20" y="1074544"/>
            <a:ext cx="7573364" cy="5069861"/>
          </a:xfrm>
          <a:prstGeom prst="rect">
            <a:avLst/>
          </a:prstGeom>
        </p:spPr>
      </p:pic>
      <p:sp>
        <p:nvSpPr>
          <p:cNvPr id="2" name="Title 1">
            <a:extLst>
              <a:ext uri="{FF2B5EF4-FFF2-40B4-BE49-F238E27FC236}">
                <a16:creationId xmlns:a16="http://schemas.microsoft.com/office/drawing/2014/main" id="{6AC27854-C532-FC37-0E64-6457510B8FAB}"/>
              </a:ext>
            </a:extLst>
          </p:cNvPr>
          <p:cNvSpPr>
            <a:spLocks noGrp="1"/>
          </p:cNvSpPr>
          <p:nvPr>
            <p:ph type="ctrTitle"/>
          </p:nvPr>
        </p:nvSpPr>
        <p:spPr>
          <a:xfrm>
            <a:off x="7973503" y="1709530"/>
            <a:ext cx="3754671" cy="2528515"/>
          </a:xfrm>
        </p:spPr>
        <p:txBody>
          <a:bodyPr anchor="b">
            <a:normAutofit/>
          </a:bodyPr>
          <a:lstStyle/>
          <a:p>
            <a:r>
              <a:rPr lang="en-US" sz="3300" dirty="0">
                <a:solidFill>
                  <a:srgbClr val="FF0000"/>
                </a:solidFill>
              </a:rPr>
              <a:t>The intelligence cycle </a:t>
            </a:r>
          </a:p>
        </p:txBody>
      </p:sp>
      <p:sp>
        <p:nvSpPr>
          <p:cNvPr id="3" name="Subtitle 2">
            <a:extLst>
              <a:ext uri="{FF2B5EF4-FFF2-40B4-BE49-F238E27FC236}">
                <a16:creationId xmlns:a16="http://schemas.microsoft.com/office/drawing/2014/main" id="{93E61723-C3FA-D253-043A-7C7BC98B4E5D}"/>
              </a:ext>
            </a:extLst>
          </p:cNvPr>
          <p:cNvSpPr>
            <a:spLocks noGrp="1"/>
          </p:cNvSpPr>
          <p:nvPr>
            <p:ph type="subTitle" idx="1"/>
          </p:nvPr>
        </p:nvSpPr>
        <p:spPr>
          <a:xfrm>
            <a:off x="7976915" y="4238046"/>
            <a:ext cx="3751260" cy="1741404"/>
          </a:xfrm>
        </p:spPr>
        <p:txBody>
          <a:bodyPr anchor="t">
            <a:normAutofit/>
          </a:bodyPr>
          <a:lstStyle/>
          <a:p>
            <a:r>
              <a:rPr lang="en-US" sz="2000" dirty="0">
                <a:solidFill>
                  <a:srgbClr val="FF0000"/>
                </a:solidFill>
              </a:rPr>
              <a:t>DIRECTION </a:t>
            </a:r>
          </a:p>
        </p:txBody>
      </p:sp>
    </p:spTree>
    <p:extLst>
      <p:ext uri="{BB962C8B-B14F-4D97-AF65-F5344CB8AC3E}">
        <p14:creationId xmlns:p14="http://schemas.microsoft.com/office/powerpoint/2010/main" val="375618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82E204-5394-34C3-8ADE-709A5EE6AFAD}"/>
              </a:ext>
            </a:extLst>
          </p:cNvPr>
          <p:cNvPicPr>
            <a:picLocks noChangeAspect="1"/>
          </p:cNvPicPr>
          <p:nvPr/>
        </p:nvPicPr>
        <p:blipFill rotWithShape="1">
          <a:blip r:embed="rId2"/>
          <a:srcRect/>
          <a:stretch/>
        </p:blipFill>
        <p:spPr>
          <a:xfrm>
            <a:off x="20" y="-2"/>
            <a:ext cx="12191980" cy="6858002"/>
          </a:xfrm>
          <a:prstGeom prst="rect">
            <a:avLst/>
          </a:prstGeom>
        </p:spPr>
      </p:pic>
      <p:sp>
        <p:nvSpPr>
          <p:cNvPr id="2" name="Title 1">
            <a:extLst>
              <a:ext uri="{FF2B5EF4-FFF2-40B4-BE49-F238E27FC236}">
                <a16:creationId xmlns:a16="http://schemas.microsoft.com/office/drawing/2014/main" id="{5AD35FC5-1021-6744-03DA-3B1728E16848}"/>
              </a:ext>
            </a:extLst>
          </p:cNvPr>
          <p:cNvSpPr>
            <a:spLocks noGrp="1"/>
          </p:cNvSpPr>
          <p:nvPr>
            <p:ph type="title"/>
          </p:nvPr>
        </p:nvSpPr>
        <p:spPr>
          <a:xfrm>
            <a:off x="855663" y="863600"/>
            <a:ext cx="6007100" cy="3366494"/>
          </a:xfrm>
        </p:spPr>
        <p:txBody>
          <a:bodyPr vert="horz" lIns="109728" tIns="109728" rIns="109728" bIns="91440" rtlCol="0" anchor="b">
            <a:normAutofit/>
          </a:bodyPr>
          <a:lstStyle/>
          <a:p>
            <a:pPr>
              <a:lnSpc>
                <a:spcPct val="115000"/>
              </a:lnSpc>
            </a:pPr>
            <a:r>
              <a:rPr lang="en-US" sz="6000" b="0" cap="all">
                <a:solidFill>
                  <a:schemeClr val="bg1"/>
                </a:solidFill>
              </a:rPr>
              <a:t>Is the first stage of the cycle </a:t>
            </a:r>
          </a:p>
        </p:txBody>
      </p:sp>
    </p:spTree>
    <p:extLst>
      <p:ext uri="{BB962C8B-B14F-4D97-AF65-F5344CB8AC3E}">
        <p14:creationId xmlns:p14="http://schemas.microsoft.com/office/powerpoint/2010/main" val="3255498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Light bulb on yellow background with sketched light beams and cord">
            <a:extLst>
              <a:ext uri="{FF2B5EF4-FFF2-40B4-BE49-F238E27FC236}">
                <a16:creationId xmlns:a16="http://schemas.microsoft.com/office/drawing/2014/main" id="{95D701DF-1701-1D69-64E2-B93EDC3B71A5}"/>
              </a:ext>
            </a:extLst>
          </p:cNvPr>
          <p:cNvPicPr>
            <a:picLocks noChangeAspect="1"/>
          </p:cNvPicPr>
          <p:nvPr/>
        </p:nvPicPr>
        <p:blipFill rotWithShape="1">
          <a:blip r:embed="rId2"/>
          <a:srcRect l="36970" r="-1" b="-1"/>
          <a:stretch/>
        </p:blipFill>
        <p:spPr>
          <a:xfrm>
            <a:off x="20" y="1804072"/>
            <a:ext cx="4458058" cy="4349801"/>
          </a:xfrm>
          <a:prstGeom prst="rect">
            <a:avLst/>
          </a:prstGeom>
        </p:spPr>
      </p:pic>
      <p:sp>
        <p:nvSpPr>
          <p:cNvPr id="2" name="Title 1">
            <a:extLst>
              <a:ext uri="{FF2B5EF4-FFF2-40B4-BE49-F238E27FC236}">
                <a16:creationId xmlns:a16="http://schemas.microsoft.com/office/drawing/2014/main" id="{6B70F9BE-A9E1-3DBB-10EC-F3685414FA1C}"/>
              </a:ext>
            </a:extLst>
          </p:cNvPr>
          <p:cNvSpPr>
            <a:spLocks noGrp="1"/>
          </p:cNvSpPr>
          <p:nvPr>
            <p:ph type="title"/>
          </p:nvPr>
        </p:nvSpPr>
        <p:spPr>
          <a:xfrm>
            <a:off x="4794634" y="332450"/>
            <a:ext cx="6754447" cy="1471622"/>
          </a:xfrm>
        </p:spPr>
        <p:txBody>
          <a:bodyPr anchor="b">
            <a:normAutofit/>
          </a:bodyPr>
          <a:lstStyle/>
          <a:p>
            <a:endParaRPr lang="en-US"/>
          </a:p>
        </p:txBody>
      </p:sp>
      <p:sp>
        <p:nvSpPr>
          <p:cNvPr id="3" name="Content Placeholder 2">
            <a:extLst>
              <a:ext uri="{FF2B5EF4-FFF2-40B4-BE49-F238E27FC236}">
                <a16:creationId xmlns:a16="http://schemas.microsoft.com/office/drawing/2014/main" id="{4A661A80-8041-9430-9184-E9F52E7FDE3B}"/>
              </a:ext>
            </a:extLst>
          </p:cNvPr>
          <p:cNvSpPr>
            <a:spLocks noGrp="1"/>
          </p:cNvSpPr>
          <p:nvPr>
            <p:ph idx="1"/>
          </p:nvPr>
        </p:nvSpPr>
        <p:spPr>
          <a:xfrm>
            <a:off x="4794637" y="1940001"/>
            <a:ext cx="6754446" cy="3834594"/>
          </a:xfrm>
        </p:spPr>
        <p:txBody>
          <a:bodyPr anchor="t">
            <a:normAutofit fontScale="70000" lnSpcReduction="20000"/>
          </a:bodyPr>
          <a:lstStyle/>
          <a:p>
            <a:pPr latinLnBrk="0"/>
            <a:r>
              <a:rPr lang="en-GB" sz="3600" b="0" dirty="0">
                <a:latin typeface="Regola"/>
              </a:rPr>
              <a:t>It d</a:t>
            </a:r>
            <a:r>
              <a:rPr lang="en-GB" sz="3600" b="0" i="0" u="none" strike="noStrike" dirty="0">
                <a:effectLst/>
                <a:latin typeface="Regola"/>
              </a:rPr>
              <a:t>etermines the intelligence requirements and to plan the collection efforts – creating a clear focus and list of priorities for the intelligence team and ensuring that all information gathered is geared towards a clear purpose.</a:t>
            </a:r>
          </a:p>
          <a:p>
            <a:br>
              <a:rPr lang="en-GB" dirty="0"/>
            </a:br>
            <a:endParaRPr lang="en-US" dirty="0"/>
          </a:p>
        </p:txBody>
      </p:sp>
    </p:spTree>
    <p:extLst>
      <p:ext uri="{BB962C8B-B14F-4D97-AF65-F5344CB8AC3E}">
        <p14:creationId xmlns:p14="http://schemas.microsoft.com/office/powerpoint/2010/main" val="157215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8FD4F-8744-E63E-27CD-CA97E4C6F984}"/>
              </a:ext>
            </a:extLst>
          </p:cNvPr>
          <p:cNvSpPr>
            <a:spLocks noGrp="1"/>
          </p:cNvSpPr>
          <p:nvPr>
            <p:ph type="title"/>
          </p:nvPr>
        </p:nvSpPr>
        <p:spPr>
          <a:xfrm>
            <a:off x="1535371" y="1044054"/>
            <a:ext cx="10013709" cy="1030360"/>
          </a:xfrm>
        </p:spPr>
        <p:txBody>
          <a:bodyPr>
            <a:normAutofit/>
          </a:bodyPr>
          <a:lstStyle/>
          <a:p>
            <a:r>
              <a:rPr lang="en-US" dirty="0">
                <a:solidFill>
                  <a:schemeClr val="bg1"/>
                </a:solidFill>
              </a:rPr>
              <a:t>THE PLAN</a:t>
            </a:r>
          </a:p>
        </p:txBody>
      </p:sp>
      <p:graphicFrame>
        <p:nvGraphicFramePr>
          <p:cNvPr id="5" name="Content Placeholder 2">
            <a:extLst>
              <a:ext uri="{FF2B5EF4-FFF2-40B4-BE49-F238E27FC236}">
                <a16:creationId xmlns:a16="http://schemas.microsoft.com/office/drawing/2014/main" id="{7397529E-AC1F-01CD-A233-E209892CAC21}"/>
              </a:ext>
            </a:extLst>
          </p:cNvPr>
          <p:cNvGraphicFramePr>
            <a:graphicFrameLocks noGrp="1"/>
          </p:cNvGraphicFramePr>
          <p:nvPr>
            <p:ph idx="1"/>
          </p:nvPr>
        </p:nvGraphicFramePr>
        <p:xfrm>
          <a:off x="1713976" y="2887824"/>
          <a:ext cx="9835087" cy="3357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8978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ins in a map">
            <a:extLst>
              <a:ext uri="{FF2B5EF4-FFF2-40B4-BE49-F238E27FC236}">
                <a16:creationId xmlns:a16="http://schemas.microsoft.com/office/drawing/2014/main" id="{35B8ED78-83E5-DAA0-6409-D4BD512047F6}"/>
              </a:ext>
            </a:extLst>
          </p:cNvPr>
          <p:cNvPicPr>
            <a:picLocks noChangeAspect="1"/>
          </p:cNvPicPr>
          <p:nvPr/>
        </p:nvPicPr>
        <p:blipFill rotWithShape="1">
          <a:blip r:embed="rId2"/>
          <a:srcRect l="16732" r="14855" b="-2"/>
          <a:stretch/>
        </p:blipFill>
        <p:spPr>
          <a:xfrm>
            <a:off x="20" y="1804072"/>
            <a:ext cx="4458058" cy="4349801"/>
          </a:xfrm>
          <a:prstGeom prst="rect">
            <a:avLst/>
          </a:prstGeom>
        </p:spPr>
      </p:pic>
      <p:sp>
        <p:nvSpPr>
          <p:cNvPr id="2" name="Title 1">
            <a:extLst>
              <a:ext uri="{FF2B5EF4-FFF2-40B4-BE49-F238E27FC236}">
                <a16:creationId xmlns:a16="http://schemas.microsoft.com/office/drawing/2014/main" id="{92661C30-3A7C-B92F-FB51-106FC778C1FE}"/>
              </a:ext>
            </a:extLst>
          </p:cNvPr>
          <p:cNvSpPr>
            <a:spLocks noGrp="1"/>
          </p:cNvSpPr>
          <p:nvPr>
            <p:ph type="title"/>
          </p:nvPr>
        </p:nvSpPr>
        <p:spPr>
          <a:xfrm>
            <a:off x="4794634" y="332450"/>
            <a:ext cx="6754447" cy="1471622"/>
          </a:xfrm>
        </p:spPr>
        <p:txBody>
          <a:bodyPr anchor="b">
            <a:normAutofit/>
          </a:bodyPr>
          <a:lstStyle/>
          <a:p>
            <a:r>
              <a:rPr lang="en-GB" sz="3600" b="0" dirty="0">
                <a:latin typeface="Regola"/>
              </a:rPr>
              <a:t>A</a:t>
            </a:r>
            <a:r>
              <a:rPr lang="en-GB" sz="3600" b="0" i="0" u="none" strike="noStrike" dirty="0">
                <a:effectLst/>
                <a:latin typeface="Regola"/>
              </a:rPr>
              <a:t>im to understand:</a:t>
            </a:r>
            <a:endParaRPr lang="en-US" dirty="0"/>
          </a:p>
        </p:txBody>
      </p:sp>
      <p:sp>
        <p:nvSpPr>
          <p:cNvPr id="3" name="Content Placeholder 2">
            <a:extLst>
              <a:ext uri="{FF2B5EF4-FFF2-40B4-BE49-F238E27FC236}">
                <a16:creationId xmlns:a16="http://schemas.microsoft.com/office/drawing/2014/main" id="{136663B1-CD9B-2F49-B4A4-166652BC6A67}"/>
              </a:ext>
            </a:extLst>
          </p:cNvPr>
          <p:cNvSpPr>
            <a:spLocks noGrp="1"/>
          </p:cNvSpPr>
          <p:nvPr>
            <p:ph idx="1"/>
          </p:nvPr>
        </p:nvSpPr>
        <p:spPr>
          <a:xfrm>
            <a:off x="4794637" y="1940001"/>
            <a:ext cx="6754446" cy="3834594"/>
          </a:xfrm>
        </p:spPr>
        <p:txBody>
          <a:bodyPr anchor="t">
            <a:normAutofit/>
          </a:bodyPr>
          <a:lstStyle/>
          <a:p>
            <a:pPr>
              <a:lnSpc>
                <a:spcPct val="130000"/>
              </a:lnSpc>
              <a:buFont typeface="Arial" panose="020B0604020202020204" pitchFamily="34" charset="0"/>
              <a:buChar char="•"/>
            </a:pPr>
            <a:r>
              <a:rPr lang="en-GB" sz="1400" b="0" i="0" u="none" strike="noStrike" dirty="0">
                <a:effectLst/>
                <a:latin typeface="Regola"/>
              </a:rPr>
              <a:t>If there are any gaps in your current intelligence collection</a:t>
            </a:r>
          </a:p>
          <a:p>
            <a:pPr>
              <a:lnSpc>
                <a:spcPct val="130000"/>
              </a:lnSpc>
              <a:buFont typeface="Arial" panose="020B0604020202020204" pitchFamily="34" charset="0"/>
              <a:buChar char="•"/>
            </a:pPr>
            <a:r>
              <a:rPr lang="en-GB" sz="1400" b="0" i="0" u="none" strike="noStrike" dirty="0">
                <a:effectLst/>
                <a:latin typeface="Regola"/>
              </a:rPr>
              <a:t>The geographical areas you operate in and any plans for future expansion</a:t>
            </a:r>
          </a:p>
          <a:p>
            <a:pPr>
              <a:lnSpc>
                <a:spcPct val="130000"/>
              </a:lnSpc>
              <a:buFont typeface="Arial" panose="020B0604020202020204" pitchFamily="34" charset="0"/>
              <a:buChar char="•"/>
            </a:pPr>
            <a:r>
              <a:rPr lang="en-GB" sz="1400" b="0" i="0" u="none" strike="noStrike" dirty="0">
                <a:effectLst/>
                <a:latin typeface="Regola"/>
              </a:rPr>
              <a:t>Any properties or assets across the globe you’ll be monitoring</a:t>
            </a:r>
          </a:p>
          <a:p>
            <a:pPr>
              <a:lnSpc>
                <a:spcPct val="130000"/>
              </a:lnSpc>
              <a:buFont typeface="Arial" panose="020B0604020202020204" pitchFamily="34" charset="0"/>
              <a:buChar char="•"/>
            </a:pPr>
            <a:r>
              <a:rPr lang="en-GB" sz="1400" b="0" i="0" u="none" strike="noStrike" dirty="0">
                <a:effectLst/>
                <a:latin typeface="Regola"/>
              </a:rPr>
              <a:t>Where your people and employees regularly travel</a:t>
            </a:r>
          </a:p>
          <a:p>
            <a:pPr>
              <a:lnSpc>
                <a:spcPct val="130000"/>
              </a:lnSpc>
              <a:buFont typeface="Arial" panose="020B0604020202020204" pitchFamily="34" charset="0"/>
              <a:buChar char="•"/>
            </a:pPr>
            <a:r>
              <a:rPr lang="en-GB" sz="1400" b="0" i="0" u="none" strike="noStrike" dirty="0">
                <a:effectLst/>
                <a:latin typeface="Regola"/>
              </a:rPr>
              <a:t>If there are particular routes they take, accommodation that they stay in or places they visit</a:t>
            </a:r>
          </a:p>
          <a:p>
            <a:pPr>
              <a:lnSpc>
                <a:spcPct val="130000"/>
              </a:lnSpc>
              <a:buFont typeface="Arial" panose="020B0604020202020204" pitchFamily="34" charset="0"/>
              <a:buChar char="•"/>
            </a:pPr>
            <a:r>
              <a:rPr lang="en-GB" sz="1400" b="0" i="0" u="none" strike="noStrike" dirty="0">
                <a:effectLst/>
                <a:latin typeface="Regola"/>
              </a:rPr>
              <a:t>Groups of interest, including activists, terrorists and extremists</a:t>
            </a:r>
          </a:p>
          <a:p>
            <a:pPr>
              <a:lnSpc>
                <a:spcPct val="130000"/>
              </a:lnSpc>
              <a:buFont typeface="Arial" panose="020B0604020202020204" pitchFamily="34" charset="0"/>
              <a:buChar char="•"/>
            </a:pPr>
            <a:r>
              <a:rPr lang="en-GB" sz="1400" b="0" i="0" u="none" strike="noStrike" dirty="0">
                <a:effectLst/>
                <a:latin typeface="Regola"/>
              </a:rPr>
              <a:t>Historical threats to your business or the industry as a whole</a:t>
            </a:r>
          </a:p>
          <a:p>
            <a:pPr>
              <a:lnSpc>
                <a:spcPct val="130000"/>
              </a:lnSpc>
            </a:pPr>
            <a:endParaRPr lang="en-US" sz="1400" dirty="0"/>
          </a:p>
        </p:txBody>
      </p:sp>
    </p:spTree>
    <p:extLst>
      <p:ext uri="{BB962C8B-B14F-4D97-AF65-F5344CB8AC3E}">
        <p14:creationId xmlns:p14="http://schemas.microsoft.com/office/powerpoint/2010/main" val="2541200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008C5-C7C4-76FB-1378-C4027B8121D2}"/>
              </a:ext>
            </a:extLst>
          </p:cNvPr>
          <p:cNvSpPr>
            <a:spLocks noGrp="1"/>
          </p:cNvSpPr>
          <p:nvPr>
            <p:ph type="title"/>
          </p:nvPr>
        </p:nvSpPr>
        <p:spPr>
          <a:xfrm>
            <a:off x="645459" y="1200863"/>
            <a:ext cx="3119717" cy="4306007"/>
          </a:xfrm>
        </p:spPr>
        <p:txBody>
          <a:bodyPr>
            <a:normAutofit/>
          </a:bodyPr>
          <a:lstStyle/>
          <a:p>
            <a:r>
              <a:rPr lang="en-US" sz="3300">
                <a:solidFill>
                  <a:schemeClr val="bg1"/>
                </a:solidFill>
              </a:rPr>
              <a:t>Advantages </a:t>
            </a:r>
          </a:p>
        </p:txBody>
      </p:sp>
      <p:graphicFrame>
        <p:nvGraphicFramePr>
          <p:cNvPr id="8" name="Content Placeholder 5">
            <a:extLst>
              <a:ext uri="{FF2B5EF4-FFF2-40B4-BE49-F238E27FC236}">
                <a16:creationId xmlns:a16="http://schemas.microsoft.com/office/drawing/2014/main" id="{7BEF8E3C-9706-A83A-96E7-1840DCBFCF5A}"/>
              </a:ext>
            </a:extLst>
          </p:cNvPr>
          <p:cNvGraphicFramePr>
            <a:graphicFrameLocks noGrp="1"/>
          </p:cNvGraphicFramePr>
          <p:nvPr>
            <p:ph idx="1"/>
          </p:nvPr>
        </p:nvGraphicFramePr>
        <p:xfrm>
          <a:off x="4757929" y="1164597"/>
          <a:ext cx="6790606" cy="43785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5357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D1F9D-F450-5224-5C83-57749CCAD80E}"/>
              </a:ext>
            </a:extLst>
          </p:cNvPr>
          <p:cNvSpPr>
            <a:spLocks noGrp="1"/>
          </p:cNvSpPr>
          <p:nvPr>
            <p:ph type="ctrTitle"/>
          </p:nvPr>
        </p:nvSpPr>
        <p:spPr>
          <a:xfrm>
            <a:off x="745044" y="2444161"/>
            <a:ext cx="5139812" cy="2070330"/>
          </a:xfrm>
        </p:spPr>
        <p:txBody>
          <a:bodyPr anchor="b">
            <a:normAutofit fontScale="90000"/>
          </a:bodyPr>
          <a:lstStyle/>
          <a:p>
            <a:r>
              <a:rPr lang="en-GB" dirty="0"/>
              <a:t>Collection </a:t>
            </a:r>
          </a:p>
        </p:txBody>
      </p:sp>
      <p:sp>
        <p:nvSpPr>
          <p:cNvPr id="3" name="Subtitle 2">
            <a:extLst>
              <a:ext uri="{FF2B5EF4-FFF2-40B4-BE49-F238E27FC236}">
                <a16:creationId xmlns:a16="http://schemas.microsoft.com/office/drawing/2014/main" id="{6359D7EB-E81D-0B03-85C3-E9A58C8C08DF}"/>
              </a:ext>
            </a:extLst>
          </p:cNvPr>
          <p:cNvSpPr>
            <a:spLocks noGrp="1"/>
          </p:cNvSpPr>
          <p:nvPr>
            <p:ph type="subTitle" idx="1"/>
          </p:nvPr>
        </p:nvSpPr>
        <p:spPr>
          <a:xfrm>
            <a:off x="775866" y="4514492"/>
            <a:ext cx="4482952" cy="624246"/>
          </a:xfrm>
        </p:spPr>
        <p:txBody>
          <a:bodyPr anchor="t">
            <a:normAutofit/>
          </a:bodyPr>
          <a:lstStyle/>
          <a:p>
            <a:endParaRPr lang="en-GB"/>
          </a:p>
        </p:txBody>
      </p:sp>
      <p:pic>
        <p:nvPicPr>
          <p:cNvPr id="4" name="Picture 3" descr="Topview of mint green workspace with laptop, coffee, notebook, pen, glasses, and mouse">
            <a:extLst>
              <a:ext uri="{FF2B5EF4-FFF2-40B4-BE49-F238E27FC236}">
                <a16:creationId xmlns:a16="http://schemas.microsoft.com/office/drawing/2014/main" id="{546463D1-542D-75E3-50D1-2122837B0917}"/>
              </a:ext>
            </a:extLst>
          </p:cNvPr>
          <p:cNvPicPr>
            <a:picLocks noChangeAspect="1"/>
          </p:cNvPicPr>
          <p:nvPr/>
        </p:nvPicPr>
        <p:blipFill rotWithShape="1">
          <a:blip r:embed="rId2"/>
          <a:srcRect r="54669" b="-1"/>
          <a:stretch/>
        </p:blipFill>
        <p:spPr>
          <a:xfrm>
            <a:off x="7534655" y="10"/>
            <a:ext cx="4657346" cy="6857990"/>
          </a:xfrm>
          <a:prstGeom prst="rect">
            <a:avLst/>
          </a:prstGeom>
        </p:spPr>
      </p:pic>
    </p:spTree>
    <p:extLst>
      <p:ext uri="{BB962C8B-B14F-4D97-AF65-F5344CB8AC3E}">
        <p14:creationId xmlns:p14="http://schemas.microsoft.com/office/powerpoint/2010/main" val="639840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93A1E-C539-5326-740F-0C7C7DF636D5}"/>
              </a:ext>
            </a:extLst>
          </p:cNvPr>
          <p:cNvSpPr>
            <a:spLocks noGrp="1"/>
          </p:cNvSpPr>
          <p:nvPr>
            <p:ph type="title"/>
          </p:nvPr>
        </p:nvSpPr>
        <p:spPr/>
        <p:txBody>
          <a:bodyPr/>
          <a:lstStyle/>
          <a:p>
            <a:r>
              <a:rPr lang="en-GB" dirty="0"/>
              <a:t>Collection?</a:t>
            </a:r>
          </a:p>
        </p:txBody>
      </p:sp>
      <p:sp>
        <p:nvSpPr>
          <p:cNvPr id="3" name="Content Placeholder 2">
            <a:extLst>
              <a:ext uri="{FF2B5EF4-FFF2-40B4-BE49-F238E27FC236}">
                <a16:creationId xmlns:a16="http://schemas.microsoft.com/office/drawing/2014/main" id="{61A9FBE7-9489-EC14-22A8-EBC553BBC7BE}"/>
              </a:ext>
            </a:extLst>
          </p:cNvPr>
          <p:cNvSpPr>
            <a:spLocks noGrp="1"/>
          </p:cNvSpPr>
          <p:nvPr>
            <p:ph idx="1"/>
          </p:nvPr>
        </p:nvSpPr>
        <p:spPr/>
        <p:txBody>
          <a:bodyPr>
            <a:normAutofit fontScale="85000" lnSpcReduction="10000"/>
          </a:bodyPr>
          <a:lstStyle/>
          <a:p>
            <a:r>
              <a:rPr lang="en-GB" dirty="0"/>
              <a:t>Is the gathering of the raw information needed to produce finished intelligence.</a:t>
            </a:r>
          </a:p>
          <a:p>
            <a:r>
              <a:rPr lang="en-GB" dirty="0"/>
              <a:t>There are many sources of information including open sources such as foreign broadcasts, newspapers, periodicals, and books.</a:t>
            </a:r>
          </a:p>
          <a:p>
            <a:r>
              <a:rPr lang="en-GB" dirty="0"/>
              <a:t>Open-source reporting is integral to CIA’s analytical capabilities. </a:t>
            </a:r>
          </a:p>
          <a:p>
            <a:r>
              <a:rPr lang="en-GB" dirty="0"/>
              <a:t>Also secret sources of information. CIA’s operations officers collect such information from agents abroad who provide information obtainable in no other way.</a:t>
            </a:r>
          </a:p>
          <a:p>
            <a:r>
              <a:rPr lang="en-GB" dirty="0"/>
              <a:t>Technical collection- electronics and satellite photography- plays an indispensable role in modern intelligence, such as monitoring arms control agreements and providing direct support to military forces.</a:t>
            </a:r>
          </a:p>
        </p:txBody>
      </p:sp>
    </p:spTree>
    <p:extLst>
      <p:ext uri="{BB962C8B-B14F-4D97-AF65-F5344CB8AC3E}">
        <p14:creationId xmlns:p14="http://schemas.microsoft.com/office/powerpoint/2010/main" val="2988740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E0B9C-3233-BEAC-8317-2433A4730CAA}"/>
              </a:ext>
            </a:extLst>
          </p:cNvPr>
          <p:cNvSpPr>
            <a:spLocks noGrp="1"/>
          </p:cNvSpPr>
          <p:nvPr>
            <p:ph type="title"/>
          </p:nvPr>
        </p:nvSpPr>
        <p:spPr/>
        <p:txBody>
          <a:bodyPr/>
          <a:lstStyle/>
          <a:p>
            <a:r>
              <a:rPr lang="en-GB" dirty="0"/>
              <a:t>Collection?</a:t>
            </a:r>
          </a:p>
        </p:txBody>
      </p:sp>
      <p:sp>
        <p:nvSpPr>
          <p:cNvPr id="3" name="Content Placeholder 2">
            <a:extLst>
              <a:ext uri="{FF2B5EF4-FFF2-40B4-BE49-F238E27FC236}">
                <a16:creationId xmlns:a16="http://schemas.microsoft.com/office/drawing/2014/main" id="{C41AEFDD-7BE5-4E15-7854-96809A5D3894}"/>
              </a:ext>
            </a:extLst>
          </p:cNvPr>
          <p:cNvSpPr>
            <a:spLocks noGrp="1"/>
          </p:cNvSpPr>
          <p:nvPr>
            <p:ph idx="1"/>
          </p:nvPr>
        </p:nvSpPr>
        <p:spPr/>
        <p:txBody>
          <a:bodyPr>
            <a:normAutofit fontScale="92500" lnSpcReduction="20000"/>
          </a:bodyPr>
          <a:lstStyle/>
          <a:p>
            <a:r>
              <a:rPr lang="en-GB" dirty="0"/>
              <a:t>It is essential that information is collected, recorded and evaluated in a consistent manner across organisational and force boundaries.</a:t>
            </a:r>
          </a:p>
          <a:p>
            <a:r>
              <a:rPr lang="en-GB" dirty="0"/>
              <a:t>Should not matter where information originates from and should be available to support policing purposes across the country. </a:t>
            </a:r>
          </a:p>
          <a:p>
            <a:r>
              <a:rPr lang="en-GB" dirty="0"/>
              <a:t>This is information that is collected as part of routine operational policing activity. Most is relevant only for the specific policing purposes, but some will prove to be relevant to an entirely different policing purpose. </a:t>
            </a:r>
          </a:p>
          <a:p>
            <a:r>
              <a:rPr lang="en-GB" dirty="0">
                <a:highlight>
                  <a:srgbClr val="00FF00"/>
                </a:highlight>
              </a:rPr>
              <a:t>Information is collected in one of three ways: routine collection, tasked information, volunteered information </a:t>
            </a:r>
          </a:p>
        </p:txBody>
      </p:sp>
    </p:spTree>
    <p:extLst>
      <p:ext uri="{BB962C8B-B14F-4D97-AF65-F5344CB8AC3E}">
        <p14:creationId xmlns:p14="http://schemas.microsoft.com/office/powerpoint/2010/main" val="385757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60712-D1FB-3EA3-A1D8-CE34B13EE7C7}"/>
              </a:ext>
            </a:extLst>
          </p:cNvPr>
          <p:cNvSpPr>
            <a:spLocks noGrp="1"/>
          </p:cNvSpPr>
          <p:nvPr>
            <p:ph type="ctrTitle"/>
          </p:nvPr>
        </p:nvSpPr>
        <p:spPr>
          <a:xfrm>
            <a:off x="1028700" y="1967266"/>
            <a:ext cx="3468538" cy="2547257"/>
          </a:xfrm>
          <a:noFill/>
        </p:spPr>
        <p:txBody>
          <a:bodyPr vert="horz" lIns="91440" tIns="45720" rIns="91440" bIns="45720" rtlCol="0" anchor="ctr">
            <a:normAutofit fontScale="90000"/>
          </a:bodyPr>
          <a:lstStyle/>
          <a:p>
            <a:r>
              <a:rPr lang="en-US" sz="3600" kern="1200" dirty="0">
                <a:solidFill>
                  <a:srgbClr val="FFFFFF"/>
                </a:solidFill>
                <a:latin typeface="+mj-lt"/>
                <a:ea typeface="+mj-ea"/>
                <a:cs typeface="+mj-cs"/>
              </a:rPr>
              <a:t>The Intelligence Cycle Part 3 – Evaluation</a:t>
            </a:r>
          </a:p>
        </p:txBody>
      </p:sp>
      <p:pic>
        <p:nvPicPr>
          <p:cNvPr id="1026" name="Picture 2" descr="The Intelligence Cycle - Intelligence Studies - LibGuides at Naval War  College">
            <a:extLst>
              <a:ext uri="{FF2B5EF4-FFF2-40B4-BE49-F238E27FC236}">
                <a16:creationId xmlns:a16="http://schemas.microsoft.com/office/drawing/2014/main" id="{193C3F3C-931C-06D2-4451-7782C593747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62256" y="643466"/>
            <a:ext cx="5610820"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9772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FF72C-36CB-77BB-44B3-9901FF3AB363}"/>
              </a:ext>
            </a:extLst>
          </p:cNvPr>
          <p:cNvSpPr>
            <a:spLocks noGrp="1"/>
          </p:cNvSpPr>
          <p:nvPr>
            <p:ph type="title"/>
          </p:nvPr>
        </p:nvSpPr>
        <p:spPr>
          <a:xfrm>
            <a:off x="1171074" y="1396686"/>
            <a:ext cx="3240506" cy="4064628"/>
          </a:xfrm>
        </p:spPr>
        <p:txBody>
          <a:bodyPr>
            <a:normAutofit/>
          </a:bodyPr>
          <a:lstStyle/>
          <a:p>
            <a:r>
              <a:rPr lang="en-US">
                <a:solidFill>
                  <a:srgbClr val="FFFFFF"/>
                </a:solidFill>
              </a:rPr>
              <a:t>What is the evaluation process?</a:t>
            </a:r>
          </a:p>
        </p:txBody>
      </p:sp>
      <p:sp>
        <p:nvSpPr>
          <p:cNvPr id="3" name="Content Placeholder 2">
            <a:extLst>
              <a:ext uri="{FF2B5EF4-FFF2-40B4-BE49-F238E27FC236}">
                <a16:creationId xmlns:a16="http://schemas.microsoft.com/office/drawing/2014/main" id="{41CEE0C1-54C8-BF30-72D1-541E51D21554}"/>
              </a:ext>
            </a:extLst>
          </p:cNvPr>
          <p:cNvSpPr>
            <a:spLocks noGrp="1"/>
          </p:cNvSpPr>
          <p:nvPr>
            <p:ph idx="1"/>
          </p:nvPr>
        </p:nvSpPr>
        <p:spPr>
          <a:xfrm>
            <a:off x="5370153" y="1526033"/>
            <a:ext cx="5536397" cy="3935281"/>
          </a:xfrm>
        </p:spPr>
        <p:txBody>
          <a:bodyPr>
            <a:normAutofit fontScale="85000" lnSpcReduction="20000"/>
          </a:bodyPr>
          <a:lstStyle/>
          <a:p>
            <a:pPr marL="0" indent="0">
              <a:buNone/>
            </a:pPr>
            <a:r>
              <a:rPr lang="en-GB" sz="2400" b="0" i="0" u="none" strike="noStrike" dirty="0">
                <a:effectLst/>
                <a:highlight>
                  <a:srgbClr val="FFFFFF"/>
                </a:highlight>
                <a:latin typeface="Lato" panose="020F0502020204030203" pitchFamily="34" charset="0"/>
              </a:rPr>
              <a:t>Having completed the collection plan from phase 2, the evaluation phase consists of then obtaining a measure of confidence in the data that you have collected. </a:t>
            </a:r>
          </a:p>
          <a:p>
            <a:pPr marL="0" indent="0">
              <a:buNone/>
            </a:pPr>
            <a:r>
              <a:rPr lang="en-GB" sz="2400" dirty="0">
                <a:highlight>
                  <a:srgbClr val="FFFFFF"/>
                </a:highlight>
                <a:latin typeface="Lato" panose="020F0502020204030203" pitchFamily="34" charset="0"/>
              </a:rPr>
              <a:t>It</a:t>
            </a:r>
            <a:r>
              <a:rPr lang="en-GB" sz="2400" b="0" i="0" u="none" strike="noStrike" dirty="0">
                <a:effectLst/>
                <a:highlight>
                  <a:srgbClr val="FFFFFF"/>
                </a:highlight>
                <a:latin typeface="Lato" panose="020F0502020204030203" pitchFamily="34" charset="0"/>
              </a:rPr>
              <a:t> requires analysing how reliable, truthful and valid you consider the source (person or system providing the information) to be, and how the reliable the information being provided by that source is.</a:t>
            </a:r>
            <a:endParaRPr lang="en-US" sz="2400" dirty="0"/>
          </a:p>
        </p:txBody>
      </p:sp>
    </p:spTree>
    <p:extLst>
      <p:ext uri="{BB962C8B-B14F-4D97-AF65-F5344CB8AC3E}">
        <p14:creationId xmlns:p14="http://schemas.microsoft.com/office/powerpoint/2010/main" val="1410422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A76F-9407-03F7-033E-462B2AC7F1CC}"/>
              </a:ext>
            </a:extLst>
          </p:cNvPr>
          <p:cNvSpPr>
            <a:spLocks noGrp="1"/>
          </p:cNvSpPr>
          <p:nvPr>
            <p:ph type="title"/>
          </p:nvPr>
        </p:nvSpPr>
        <p:spPr>
          <a:xfrm>
            <a:off x="1389278" y="1233241"/>
            <a:ext cx="3240506" cy="4064628"/>
          </a:xfrm>
        </p:spPr>
        <p:txBody>
          <a:bodyPr>
            <a:normAutofit/>
          </a:bodyPr>
          <a:lstStyle/>
          <a:p>
            <a:r>
              <a:rPr lang="en-GB" sz="3400" b="0" i="0" u="none" strike="noStrike">
                <a:solidFill>
                  <a:srgbClr val="FFFFFF"/>
                </a:solidFill>
                <a:effectLst/>
                <a:latin typeface="Lato" panose="020F0502020204030203" pitchFamily="34" charset="0"/>
              </a:rPr>
              <a:t>There are three significant stages to go through during the evaluation phase:</a:t>
            </a:r>
            <a:br>
              <a:rPr lang="en-GB" sz="3400" b="0" i="0" u="none" strike="noStrike">
                <a:solidFill>
                  <a:srgbClr val="FFFFFF"/>
                </a:solidFill>
                <a:effectLst/>
                <a:latin typeface="Lato" panose="020F0502020204030203" pitchFamily="34" charset="0"/>
              </a:rPr>
            </a:br>
            <a:endParaRPr lang="en-US" sz="3400">
              <a:solidFill>
                <a:srgbClr val="FFFFFF"/>
              </a:solidFill>
            </a:endParaRPr>
          </a:p>
        </p:txBody>
      </p:sp>
      <p:sp>
        <p:nvSpPr>
          <p:cNvPr id="3" name="Content Placeholder 2">
            <a:extLst>
              <a:ext uri="{FF2B5EF4-FFF2-40B4-BE49-F238E27FC236}">
                <a16:creationId xmlns:a16="http://schemas.microsoft.com/office/drawing/2014/main" id="{63364D4C-304B-DD01-72F5-5E00E755DA60}"/>
              </a:ext>
            </a:extLst>
          </p:cNvPr>
          <p:cNvSpPr>
            <a:spLocks noGrp="1"/>
          </p:cNvSpPr>
          <p:nvPr>
            <p:ph idx="1"/>
          </p:nvPr>
        </p:nvSpPr>
        <p:spPr>
          <a:xfrm>
            <a:off x="6096000" y="820880"/>
            <a:ext cx="5257799" cy="4889350"/>
          </a:xfrm>
        </p:spPr>
        <p:txBody>
          <a:bodyPr anchor="t">
            <a:normAutofit fontScale="77500" lnSpcReduction="20000"/>
          </a:bodyPr>
          <a:lstStyle/>
          <a:p>
            <a:pPr marL="0" indent="0" fontAlgn="base">
              <a:buNone/>
            </a:pPr>
            <a:r>
              <a:rPr lang="en-GB" sz="2400" b="0" i="0" u="none" strike="noStrike">
                <a:effectLst/>
                <a:latin typeface="Lato" panose="020F0502020204030203" pitchFamily="34" charset="0"/>
              </a:rPr>
              <a:t>1. </a:t>
            </a:r>
            <a:r>
              <a:rPr lang="en-GB" sz="2400" b="1" i="0" u="none" strike="noStrike">
                <a:effectLst/>
                <a:latin typeface="Lato" panose="020F0502020204030203" pitchFamily="34" charset="0"/>
              </a:rPr>
              <a:t>Source Evaluation –</a:t>
            </a:r>
            <a:r>
              <a:rPr lang="en-GB" sz="2400" b="0" i="0" u="none" strike="noStrike">
                <a:effectLst/>
                <a:latin typeface="Lato" panose="020F0502020204030203" pitchFamily="34" charset="0"/>
              </a:rPr>
              <a:t> you need to evaluate the source to see whether they are reliable</a:t>
            </a:r>
          </a:p>
          <a:p>
            <a:pPr marL="0" indent="0" fontAlgn="base">
              <a:buNone/>
            </a:pPr>
            <a:br>
              <a:rPr lang="en-GB" sz="2400" b="0" i="0" u="none" strike="noStrike">
                <a:effectLst/>
                <a:latin typeface="Lato" panose="020F0502020204030203" pitchFamily="34" charset="0"/>
              </a:rPr>
            </a:br>
            <a:r>
              <a:rPr lang="en-GB" sz="2400" b="0" i="0" u="none" strike="noStrike">
                <a:effectLst/>
                <a:latin typeface="Lato" panose="020F0502020204030203" pitchFamily="34" charset="0"/>
              </a:rPr>
              <a:t>2. </a:t>
            </a:r>
            <a:r>
              <a:rPr lang="en-GB" sz="2400" b="1" i="0" u="none" strike="noStrike">
                <a:effectLst/>
                <a:latin typeface="Lato" panose="020F0502020204030203" pitchFamily="34" charset="0"/>
              </a:rPr>
              <a:t>Information Evaluation</a:t>
            </a:r>
            <a:r>
              <a:rPr lang="en-GB" sz="2400" b="0" i="0" u="none" strike="noStrike">
                <a:effectLst/>
                <a:latin typeface="Lato" panose="020F0502020204030203" pitchFamily="34" charset="0"/>
              </a:rPr>
              <a:t> – you need to then evaluate the information provided by the source, using a grading matrix</a:t>
            </a:r>
          </a:p>
          <a:p>
            <a:pPr marL="0" indent="0" fontAlgn="base">
              <a:buNone/>
            </a:pPr>
            <a:br>
              <a:rPr lang="en-GB" sz="2400" b="0" i="0" u="none" strike="noStrike">
                <a:effectLst/>
                <a:latin typeface="Lato" panose="020F0502020204030203" pitchFamily="34" charset="0"/>
              </a:rPr>
            </a:br>
            <a:r>
              <a:rPr lang="en-GB" sz="2400" b="0" i="0" u="none" strike="noStrike">
                <a:effectLst/>
                <a:latin typeface="Lato" panose="020F0502020204030203" pitchFamily="34" charset="0"/>
              </a:rPr>
              <a:t>3. </a:t>
            </a:r>
            <a:r>
              <a:rPr lang="en-GB" sz="2400" b="1" i="0" u="none" strike="noStrike">
                <a:effectLst/>
                <a:latin typeface="Lato" panose="020F0502020204030203" pitchFamily="34" charset="0"/>
              </a:rPr>
              <a:t>Data Dissemination</a:t>
            </a:r>
            <a:r>
              <a:rPr lang="en-GB" sz="2400" b="0" i="0" u="none" strike="noStrike">
                <a:effectLst/>
                <a:latin typeface="Lato" panose="020F0502020204030203" pitchFamily="34" charset="0"/>
              </a:rPr>
              <a:t> – you need to consider the handling and sharing of the data once the previous two steps have been taken</a:t>
            </a:r>
          </a:p>
          <a:p>
            <a:pPr marL="0" indent="0" fontAlgn="base">
              <a:buNone/>
            </a:pPr>
            <a:endParaRPr lang="en-GB" sz="2400" b="0" i="0" u="none" strike="noStrike">
              <a:effectLst/>
              <a:latin typeface="Lato" panose="020F0502020204030203" pitchFamily="34" charset="0"/>
            </a:endParaRPr>
          </a:p>
          <a:p>
            <a:pPr marL="0" indent="0">
              <a:buNone/>
            </a:pPr>
            <a:endParaRPr lang="en-US" sz="2400"/>
          </a:p>
        </p:txBody>
      </p:sp>
    </p:spTree>
    <p:extLst>
      <p:ext uri="{BB962C8B-B14F-4D97-AF65-F5344CB8AC3E}">
        <p14:creationId xmlns:p14="http://schemas.microsoft.com/office/powerpoint/2010/main" val="2911315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97101" y="735283"/>
            <a:ext cx="4978399" cy="3165045"/>
          </a:xfrm>
        </p:spPr>
        <p:txBody>
          <a:bodyPr anchor="b">
            <a:normAutofit fontScale="90000"/>
          </a:bodyPr>
          <a:lstStyle/>
          <a:p>
            <a:pPr algn="l"/>
            <a:r>
              <a:rPr lang="en-GB" sz="5200"/>
              <a:t>The Intelligence Cycle Analysis:</a:t>
            </a:r>
          </a:p>
        </p:txBody>
      </p:sp>
      <p:sp>
        <p:nvSpPr>
          <p:cNvPr id="3" name="Subtitle 2"/>
          <p:cNvSpPr>
            <a:spLocks noGrp="1"/>
          </p:cNvSpPr>
          <p:nvPr>
            <p:ph type="subTitle" idx="1"/>
          </p:nvPr>
        </p:nvSpPr>
        <p:spPr>
          <a:xfrm>
            <a:off x="2197101" y="4078423"/>
            <a:ext cx="4978399" cy="2058657"/>
          </a:xfrm>
        </p:spPr>
        <p:txBody>
          <a:bodyPr vert="horz" lIns="91440" tIns="45720" rIns="91440" bIns="45720" rtlCol="0">
            <a:normAutofit/>
          </a:bodyPr>
          <a:lstStyle/>
          <a:p>
            <a:pPr algn="l"/>
            <a:r>
              <a:rPr lang="en-GB"/>
              <a:t>Ella and Keeley </a:t>
            </a:r>
          </a:p>
        </p:txBody>
      </p:sp>
      <p:pic>
        <p:nvPicPr>
          <p:cNvPr id="7" name="Graphic 6" descr="Cycle with People">
            <a:extLst>
              <a:ext uri="{FF2B5EF4-FFF2-40B4-BE49-F238E27FC236}">
                <a16:creationId xmlns:a16="http://schemas.microsoft.com/office/drawing/2014/main" id="{590DA066-006F-FD6A-4704-308C5B26E6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E6A90-781B-FABE-5AAE-8F1200B87A32}"/>
              </a:ext>
            </a:extLst>
          </p:cNvPr>
          <p:cNvSpPr>
            <a:spLocks noGrp="1"/>
          </p:cNvSpPr>
          <p:nvPr>
            <p:ph type="title"/>
          </p:nvPr>
        </p:nvSpPr>
        <p:spPr>
          <a:xfrm>
            <a:off x="876692" y="741391"/>
            <a:ext cx="5479719" cy="1616203"/>
          </a:xfrm>
        </p:spPr>
        <p:txBody>
          <a:bodyPr anchor="b">
            <a:normAutofit/>
          </a:bodyPr>
          <a:lstStyle/>
          <a:p>
            <a:r>
              <a:rPr lang="en-GB" sz="3200"/>
              <a:t>The Role of Analysis:</a:t>
            </a:r>
          </a:p>
        </p:txBody>
      </p:sp>
      <p:sp>
        <p:nvSpPr>
          <p:cNvPr id="12" name="Content Placeholder 2">
            <a:extLst>
              <a:ext uri="{FF2B5EF4-FFF2-40B4-BE49-F238E27FC236}">
                <a16:creationId xmlns:a16="http://schemas.microsoft.com/office/drawing/2014/main" id="{AF42AF4C-9998-C006-1F5E-86D31091EF8D}"/>
              </a:ext>
            </a:extLst>
          </p:cNvPr>
          <p:cNvSpPr>
            <a:spLocks noGrp="1"/>
          </p:cNvSpPr>
          <p:nvPr>
            <p:ph idx="1"/>
          </p:nvPr>
        </p:nvSpPr>
        <p:spPr>
          <a:xfrm>
            <a:off x="876692" y="2533476"/>
            <a:ext cx="5479719" cy="3447832"/>
          </a:xfrm>
        </p:spPr>
        <p:txBody>
          <a:bodyPr vert="horz" lIns="91440" tIns="45720" rIns="91440" bIns="45720" rtlCol="0" anchor="t">
            <a:normAutofit fontScale="70000" lnSpcReduction="20000"/>
          </a:bodyPr>
          <a:lstStyle/>
          <a:p>
            <a:r>
              <a:rPr lang="en-GB" sz="2000" dirty="0"/>
              <a:t>To identify patterns or inconsistencies within information.</a:t>
            </a:r>
            <a:endParaRPr lang="en-US" sz="2000" dirty="0"/>
          </a:p>
          <a:p>
            <a:r>
              <a:rPr lang="en-GB" sz="2000" dirty="0"/>
              <a:t>This identification enables the analyst to draw inferences from the inconsistencies or patterns.</a:t>
            </a:r>
          </a:p>
          <a:p>
            <a:r>
              <a:rPr lang="en-GB" sz="2000" dirty="0"/>
              <a:t>Allows for operational decisions to be made. This might include:</a:t>
            </a:r>
          </a:p>
          <a:p>
            <a:r>
              <a:rPr lang="en-GB" sz="2000" dirty="0"/>
              <a:t>1. enforcement activity.</a:t>
            </a:r>
          </a:p>
          <a:p>
            <a:r>
              <a:rPr lang="en-GB" sz="2000" dirty="0"/>
              <a:t>2. additional information gathering.</a:t>
            </a:r>
          </a:p>
          <a:p>
            <a:r>
              <a:rPr lang="en-GB" sz="2000" dirty="0"/>
              <a:t>3. a crime and disorder reduction strategy.</a:t>
            </a:r>
          </a:p>
        </p:txBody>
      </p:sp>
      <p:pic>
        <p:nvPicPr>
          <p:cNvPr id="13" name="Picture 12" descr="Graph on document with pen">
            <a:extLst>
              <a:ext uri="{FF2B5EF4-FFF2-40B4-BE49-F238E27FC236}">
                <a16:creationId xmlns:a16="http://schemas.microsoft.com/office/drawing/2014/main" id="{739D3A76-72E0-25B8-E7DF-DC206E84EFE8}"/>
              </a:ext>
            </a:extLst>
          </p:cNvPr>
          <p:cNvPicPr>
            <a:picLocks noChangeAspect="1"/>
          </p:cNvPicPr>
          <p:nvPr/>
        </p:nvPicPr>
        <p:blipFill rotWithShape="1">
          <a:blip r:embed="rId2"/>
          <a:srcRect l="33111" r="19060" b="-3"/>
          <a:stretch/>
        </p:blipFill>
        <p:spPr>
          <a:xfrm>
            <a:off x="7270812" y="10"/>
            <a:ext cx="4921187" cy="6857990"/>
          </a:xfrm>
          <a:prstGeom prst="rect">
            <a:avLst/>
          </a:prstGeom>
        </p:spPr>
      </p:pic>
    </p:spTree>
    <p:extLst>
      <p:ext uri="{BB962C8B-B14F-4D97-AF65-F5344CB8AC3E}">
        <p14:creationId xmlns:p14="http://schemas.microsoft.com/office/powerpoint/2010/main" val="3859804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9F7B3B14-F7DB-B6F1-D29A-5BB2EAEE4E4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4488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E1640-1697-617E-8628-A9AFD08B3018}"/>
              </a:ext>
            </a:extLst>
          </p:cNvPr>
          <p:cNvSpPr>
            <a:spLocks noGrp="1"/>
          </p:cNvSpPr>
          <p:nvPr>
            <p:ph type="title"/>
          </p:nvPr>
        </p:nvSpPr>
        <p:spPr/>
        <p:txBody>
          <a:bodyPr/>
          <a:lstStyle/>
          <a:p>
            <a:r>
              <a:rPr lang="en-GB" dirty="0"/>
              <a:t>What Does Analysis Provide?</a:t>
            </a:r>
          </a:p>
        </p:txBody>
      </p:sp>
      <p:graphicFrame>
        <p:nvGraphicFramePr>
          <p:cNvPr id="5" name="Content Placeholder 2">
            <a:extLst>
              <a:ext uri="{FF2B5EF4-FFF2-40B4-BE49-F238E27FC236}">
                <a16:creationId xmlns:a16="http://schemas.microsoft.com/office/drawing/2014/main" id="{C98FA117-F6CA-5400-A597-AD1D7D491EA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0127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E956F-6031-9F17-3149-254F32E4A64D}"/>
              </a:ext>
            </a:extLst>
          </p:cNvPr>
          <p:cNvSpPr>
            <a:spLocks noGrp="1"/>
          </p:cNvSpPr>
          <p:nvPr>
            <p:ph type="title"/>
          </p:nvPr>
        </p:nvSpPr>
        <p:spPr>
          <a:xfrm>
            <a:off x="1285240" y="1050595"/>
            <a:ext cx="8074815" cy="1618489"/>
          </a:xfrm>
        </p:spPr>
        <p:txBody>
          <a:bodyPr anchor="ctr">
            <a:normAutofit/>
          </a:bodyPr>
          <a:lstStyle/>
          <a:p>
            <a:r>
              <a:rPr lang="en-GB" sz="6100"/>
              <a:t>More of the Analyst Role:</a:t>
            </a:r>
          </a:p>
        </p:txBody>
      </p:sp>
      <p:sp>
        <p:nvSpPr>
          <p:cNvPr id="3" name="Content Placeholder 2">
            <a:extLst>
              <a:ext uri="{FF2B5EF4-FFF2-40B4-BE49-F238E27FC236}">
                <a16:creationId xmlns:a16="http://schemas.microsoft.com/office/drawing/2014/main" id="{566C4275-2897-24AD-7C2B-EC78AEC3697D}"/>
              </a:ext>
            </a:extLst>
          </p:cNvPr>
          <p:cNvSpPr>
            <a:spLocks noGrp="1"/>
          </p:cNvSpPr>
          <p:nvPr>
            <p:ph idx="1"/>
          </p:nvPr>
        </p:nvSpPr>
        <p:spPr>
          <a:xfrm>
            <a:off x="1285240" y="2969469"/>
            <a:ext cx="8074815" cy="2800395"/>
          </a:xfrm>
        </p:spPr>
        <p:txBody>
          <a:bodyPr vert="horz" lIns="91440" tIns="45720" rIns="91440" bIns="45720" rtlCol="0" anchor="t">
            <a:normAutofit fontScale="70000" lnSpcReduction="20000"/>
          </a:bodyPr>
          <a:lstStyle/>
          <a:p>
            <a:r>
              <a:rPr lang="en-GB" sz="1700"/>
              <a:t>Provide support in:</a:t>
            </a:r>
          </a:p>
          <a:p>
            <a:r>
              <a:rPr lang="en-GB" sz="1700"/>
              <a:t>Major crime investigations.</a:t>
            </a:r>
          </a:p>
          <a:p>
            <a:r>
              <a:rPr lang="en-GB" sz="1700"/>
              <a:t>Problem solving for volume crimes.</a:t>
            </a:r>
          </a:p>
          <a:p>
            <a:r>
              <a:rPr lang="en-GB" sz="1700"/>
              <a:t>Intelligence development.</a:t>
            </a:r>
          </a:p>
          <a:p>
            <a:r>
              <a:rPr lang="en-GB" sz="1700"/>
              <a:t>Investigations into complex and serious organised crime and vulnerability across local, regional and national levels.</a:t>
            </a:r>
          </a:p>
          <a:p>
            <a:r>
              <a:rPr lang="en-GB" sz="1700"/>
              <a:t>Developing strategic insight for senior leaders.</a:t>
            </a:r>
          </a:p>
          <a:p>
            <a:r>
              <a:rPr lang="en-GB" sz="1700"/>
              <a:t>Live-time tactical situations during crimes in action. </a:t>
            </a:r>
          </a:p>
        </p:txBody>
      </p:sp>
    </p:spTree>
    <p:extLst>
      <p:ext uri="{BB962C8B-B14F-4D97-AF65-F5344CB8AC3E}">
        <p14:creationId xmlns:p14="http://schemas.microsoft.com/office/powerpoint/2010/main" val="3391645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70C7E7-032C-8830-C6AD-378B1D3792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9B0454-1FB9-3692-0F7E-B688EB117737}"/>
              </a:ext>
            </a:extLst>
          </p:cNvPr>
          <p:cNvSpPr>
            <a:spLocks noGrp="1"/>
          </p:cNvSpPr>
          <p:nvPr>
            <p:ph type="title"/>
          </p:nvPr>
        </p:nvSpPr>
        <p:spPr/>
        <p:txBody>
          <a:bodyPr rtlCol="0">
            <a:normAutofit/>
          </a:bodyPr>
          <a:lstStyle/>
          <a:p>
            <a:pPr rtl="0"/>
            <a:r>
              <a:rPr lang="en-GB" dirty="0"/>
              <a:t>Dissemination </a:t>
            </a:r>
          </a:p>
        </p:txBody>
      </p:sp>
      <p:sp>
        <p:nvSpPr>
          <p:cNvPr id="3" name="Subtitle 2">
            <a:extLst>
              <a:ext uri="{FF2B5EF4-FFF2-40B4-BE49-F238E27FC236}">
                <a16:creationId xmlns:a16="http://schemas.microsoft.com/office/drawing/2014/main" id="{35C5357F-8B13-FDF3-E3D8-D488A9DB21AB}"/>
              </a:ext>
            </a:extLst>
          </p:cNvPr>
          <p:cNvSpPr>
            <a:spLocks noGrp="1"/>
          </p:cNvSpPr>
          <p:nvPr>
            <p:ph type="subTitle" idx="1"/>
          </p:nvPr>
        </p:nvSpPr>
        <p:spPr/>
        <p:txBody>
          <a:bodyPr rtlCol="0">
            <a:normAutofit/>
          </a:bodyPr>
          <a:lstStyle/>
          <a:p>
            <a:pPr rtl="0"/>
            <a:r>
              <a:rPr lang="en-GB">
                <a:cs typeface="Calibri"/>
              </a:rPr>
              <a:t>Presenter name</a:t>
            </a:r>
            <a:endParaRPr lang="en-GB"/>
          </a:p>
        </p:txBody>
      </p:sp>
    </p:spTree>
    <p:extLst>
      <p:ext uri="{BB962C8B-B14F-4D97-AF65-F5344CB8AC3E}">
        <p14:creationId xmlns:p14="http://schemas.microsoft.com/office/powerpoint/2010/main" val="1290303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D98F5-F2C5-C4C6-2DE6-433A997CEB7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4C1D4C-4CBB-02AB-58F1-8E9D5F1EC5B7}"/>
              </a:ext>
            </a:extLst>
          </p:cNvPr>
          <p:cNvSpPr>
            <a:spLocks noGrp="1"/>
          </p:cNvSpPr>
          <p:nvPr>
            <p:ph idx="1"/>
          </p:nvPr>
        </p:nvSpPr>
        <p:spPr>
          <a:xfrm>
            <a:off x="464457" y="384629"/>
            <a:ext cx="11408229" cy="6306457"/>
          </a:xfrm>
        </p:spPr>
        <p:txBody>
          <a:bodyPr>
            <a:normAutofit fontScale="70000" lnSpcReduction="20000"/>
          </a:bodyPr>
          <a:lstStyle/>
          <a:p>
            <a:pPr marL="0" indent="0" algn="ctr">
              <a:buNone/>
            </a:pPr>
            <a:r>
              <a:rPr lang="en-GB" sz="5700" b="1" u="sng" dirty="0">
                <a:latin typeface="+mj-lt"/>
              </a:rPr>
              <a:t>Dissemination</a:t>
            </a:r>
            <a:endParaRPr lang="en-US" sz="5700" b="1" i="0" u="sng" dirty="0">
              <a:solidFill>
                <a:schemeClr val="tx1"/>
              </a:solidFill>
              <a:effectLst/>
              <a:latin typeface="+mj-lt"/>
            </a:endParaRPr>
          </a:p>
          <a:p>
            <a:pPr algn="l"/>
            <a:r>
              <a:rPr lang="en-US" i="0" dirty="0">
                <a:solidFill>
                  <a:schemeClr val="tx1"/>
                </a:solidFill>
                <a:effectLst/>
                <a:latin typeface="Gotham"/>
              </a:rPr>
              <a:t>Intelligence sharing should be proportionate and done following principles of the </a:t>
            </a:r>
            <a:r>
              <a:rPr lang="en-US" dirty="0">
                <a:solidFill>
                  <a:schemeClr val="tx1"/>
                </a:solidFill>
                <a:latin typeface="Gotham"/>
              </a:rPr>
              <a:t>Human Rights Act 1998</a:t>
            </a:r>
            <a:endParaRPr lang="en-US" i="0" dirty="0">
              <a:solidFill>
                <a:schemeClr val="tx1"/>
              </a:solidFill>
              <a:effectLst/>
              <a:latin typeface="Gotham"/>
            </a:endParaRPr>
          </a:p>
          <a:p>
            <a:pPr algn="l"/>
            <a:r>
              <a:rPr lang="en-US" i="0" dirty="0">
                <a:solidFill>
                  <a:schemeClr val="tx1"/>
                </a:solidFill>
                <a:effectLst/>
                <a:latin typeface="Gotham"/>
              </a:rPr>
              <a:t>Protocols should be in place for disseminating confidential intelligence or sensitive intelligence.</a:t>
            </a:r>
          </a:p>
          <a:p>
            <a:pPr marL="0" indent="0" algn="l">
              <a:buNone/>
            </a:pPr>
            <a:r>
              <a:rPr lang="en-US" i="0" u="sng" dirty="0">
                <a:solidFill>
                  <a:schemeClr val="tx1"/>
                </a:solidFill>
                <a:effectLst/>
                <a:latin typeface="Gotham"/>
              </a:rPr>
              <a:t>Organized crime group mapping</a:t>
            </a:r>
          </a:p>
          <a:p>
            <a:pPr algn="l"/>
            <a:r>
              <a:rPr lang="en-US" i="0" dirty="0">
                <a:solidFill>
                  <a:schemeClr val="tx1"/>
                </a:solidFill>
                <a:effectLst/>
                <a:latin typeface="Gotham"/>
              </a:rPr>
              <a:t>In order to exploit the benefits of organized crime group mapping (OCGM), data must be shared locally, regionally and nationally within and between partners. If information development shows an organized crime group as having a criminal impact outside a partner’s area of responsibility, the identifying partner should:</a:t>
            </a:r>
          </a:p>
          <a:p>
            <a:pPr algn="l">
              <a:buFont typeface="Arial" panose="020B0604020202020204" pitchFamily="34" charset="0"/>
              <a:buChar char="•"/>
            </a:pPr>
            <a:r>
              <a:rPr lang="en-US" i="0" dirty="0">
                <a:solidFill>
                  <a:schemeClr val="tx1"/>
                </a:solidFill>
                <a:effectLst/>
                <a:latin typeface="Gotham"/>
              </a:rPr>
              <a:t>record the impact upon the partner’s area of responsibility</a:t>
            </a:r>
          </a:p>
          <a:p>
            <a:pPr algn="l">
              <a:buFont typeface="Arial" panose="020B0604020202020204" pitchFamily="34" charset="0"/>
              <a:buChar char="•"/>
            </a:pPr>
            <a:r>
              <a:rPr lang="en-US" i="0" dirty="0">
                <a:solidFill>
                  <a:schemeClr val="tx1"/>
                </a:solidFill>
                <a:effectLst/>
                <a:latin typeface="Gotham"/>
              </a:rPr>
              <a:t>harm assess that impact</a:t>
            </a:r>
          </a:p>
          <a:p>
            <a:pPr algn="l">
              <a:buFont typeface="Arial" panose="020B0604020202020204" pitchFamily="34" charset="0"/>
              <a:buChar char="•"/>
            </a:pPr>
            <a:r>
              <a:rPr lang="en-US" i="0" dirty="0">
                <a:solidFill>
                  <a:schemeClr val="tx1"/>
                </a:solidFill>
                <a:effectLst/>
                <a:latin typeface="Gotham"/>
              </a:rPr>
              <a:t>disseminate all appropriate information or intelligence to the relevant partner for action</a:t>
            </a:r>
          </a:p>
          <a:p>
            <a:pPr algn="l"/>
            <a:r>
              <a:rPr lang="en-US" i="0" dirty="0">
                <a:solidFill>
                  <a:schemeClr val="tx1"/>
                </a:solidFill>
                <a:effectLst/>
                <a:latin typeface="Gotham"/>
              </a:rPr>
              <a:t>All OCGM partners have </a:t>
            </a:r>
            <a:r>
              <a:rPr lang="en-US" i="0" dirty="0">
                <a:solidFill>
                  <a:schemeClr val="tx1"/>
                </a:solidFill>
                <a:effectLst/>
                <a:latin typeface="Gotham"/>
                <a:hlinkClick r:id="rId2">
                  <a:extLst>
                    <a:ext uri="{A12FA001-AC4F-418D-AE19-62706E023703}">
                      <ahyp:hlinkClr xmlns:ahyp="http://schemas.microsoft.com/office/drawing/2018/hyperlinkcolor" val="tx"/>
                    </a:ext>
                  </a:extLst>
                </a:hlinkClick>
              </a:rPr>
              <a:t>information sharing agreements</a:t>
            </a:r>
            <a:r>
              <a:rPr lang="en-US" i="0" dirty="0">
                <a:solidFill>
                  <a:schemeClr val="tx1"/>
                </a:solidFill>
                <a:effectLst/>
                <a:latin typeface="Gotham"/>
              </a:rPr>
              <a:t> and memorandums of understanding relating to OCGM. Each partner should ensure that the ‘not for dissemination’ marking in the OCGM system is used only in exceptional cases.</a:t>
            </a:r>
          </a:p>
          <a:p>
            <a:pPr algn="l"/>
            <a:r>
              <a:rPr lang="en-US" i="0" dirty="0">
                <a:solidFill>
                  <a:schemeClr val="tx1"/>
                </a:solidFill>
                <a:effectLst/>
                <a:latin typeface="Gotham"/>
              </a:rPr>
              <a:t>OCGM information may be shared outside UK law enforcement agencies if a statutory purpose or proven business purpose exists. Dissemination may involve </a:t>
            </a:r>
            <a:r>
              <a:rPr lang="en-GB" i="0" dirty="0">
                <a:solidFill>
                  <a:schemeClr val="tx1"/>
                </a:solidFill>
                <a:effectLst/>
                <a:latin typeface="Gotham"/>
              </a:rPr>
              <a:t>sanitisation</a:t>
            </a:r>
            <a:r>
              <a:rPr lang="en-US" i="0" dirty="0">
                <a:solidFill>
                  <a:schemeClr val="tx1"/>
                </a:solidFill>
                <a:effectLst/>
                <a:latin typeface="Gotham"/>
              </a:rPr>
              <a:t> of the original information and/or imposing certain conditions restricting its further dissemination or use without reference to the originator.</a:t>
            </a:r>
            <a:br>
              <a:rPr lang="en-US" dirty="0"/>
            </a:br>
            <a:endParaRPr lang="en-GB" dirty="0"/>
          </a:p>
        </p:txBody>
      </p:sp>
    </p:spTree>
    <p:extLst>
      <p:ext uri="{BB962C8B-B14F-4D97-AF65-F5344CB8AC3E}">
        <p14:creationId xmlns:p14="http://schemas.microsoft.com/office/powerpoint/2010/main" val="1423208447"/>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3.xml><?xml version="1.0" encoding="utf-8"?>
<ds:datastoreItem xmlns:ds="http://schemas.openxmlformats.org/officeDocument/2006/customXml" ds:itemID="{61CF82A0-F4E3-45B7-AF6D-1D89198889C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{3B689473-CC65-4884-A01A-CB62783E1B9A}tf11158769_win32</Template>
  <TotalTime>0</TotalTime>
  <Words>911</Words>
  <Application>Microsoft Office PowerPoint</Application>
  <PresentationFormat>Widescreen</PresentationFormat>
  <Paragraphs>80</Paragraphs>
  <Slides>19</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Gotham</vt:lpstr>
      <vt:lpstr>Regola</vt:lpstr>
      <vt:lpstr>Arial</vt:lpstr>
      <vt:lpstr>Avenir Next LT Pro</vt:lpstr>
      <vt:lpstr>Calibri</vt:lpstr>
      <vt:lpstr>Goudy Old Style</vt:lpstr>
      <vt:lpstr>Lato</vt:lpstr>
      <vt:lpstr>Wingdings</vt:lpstr>
      <vt:lpstr>FrostyVTI</vt:lpstr>
      <vt:lpstr>The intelligence cycle </vt:lpstr>
      <vt:lpstr>Is the first stage of the cycle </vt:lpstr>
      <vt:lpstr>PowerPoint Presentation</vt:lpstr>
      <vt:lpstr>THE PLAN</vt:lpstr>
      <vt:lpstr>Aim to understand:</vt:lpstr>
      <vt:lpstr>Advantages </vt:lpstr>
      <vt:lpstr>Collection </vt:lpstr>
      <vt:lpstr>Collection?</vt:lpstr>
      <vt:lpstr>Collection?</vt:lpstr>
      <vt:lpstr>The Intelligence Cycle Part 3 – Evaluation</vt:lpstr>
      <vt:lpstr>What is the evaluation process?</vt:lpstr>
      <vt:lpstr>There are three significant stages to go through during the evaluation phase: </vt:lpstr>
      <vt:lpstr>The Intelligence Cycle Analysis:</vt:lpstr>
      <vt:lpstr>The Role of Analysis:</vt:lpstr>
      <vt:lpstr>PowerPoint Presentation</vt:lpstr>
      <vt:lpstr>What Does Analysis Provide?</vt:lpstr>
      <vt:lpstr>More of the Analyst Role:</vt:lpstr>
      <vt:lpstr>Dissemination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Dissemination</dc:title>
  <dc:creator>Tammy Morris</dc:creator>
  <cp:lastModifiedBy>Sadie France</cp:lastModifiedBy>
  <cp:revision>2</cp:revision>
  <dcterms:created xsi:type="dcterms:W3CDTF">2024-04-16T12:54:38Z</dcterms:created>
  <dcterms:modified xsi:type="dcterms:W3CDTF">2024-04-17T08:24:06Z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