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2"/>
  </p:notesMasterIdLst>
  <p:sldIdLst>
    <p:sldId id="260" r:id="rId2"/>
    <p:sldId id="271" r:id="rId3"/>
    <p:sldId id="259" r:id="rId4"/>
    <p:sldId id="261" r:id="rId5"/>
    <p:sldId id="262" r:id="rId6"/>
    <p:sldId id="266" r:id="rId7"/>
    <p:sldId id="268" r:id="rId8"/>
    <p:sldId id="269" r:id="rId9"/>
    <p:sldId id="270" r:id="rId10"/>
    <p:sldId id="267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12FC6EA-978A-485C-ACB2-DD9CDDC73ABC}" v="543" dt="2026-10-11T22:47:39.606"/>
    <p1510:client id="{BD9DB290-DCDA-4D86-9D72-09B801C3B3D0}" v="98" dt="2026-10-09T23:07:25.07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B33904-4D35-4BF8-920F-F24DAA391542}" type="datetimeFigureOut">
              <a:t>10/11/2026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98AA66-48E7-4824-84F9-FB2839661A6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05415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pd.org/uk/knowledge/factsheets/pestle-analysis-factsheet/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Basil’s Bakery is an independent bakery based in Coventry city. It was established in 2015. It sells mainly cakes, pastries and bread and they make their </a:t>
            </a:r>
            <a:r>
              <a:rPr lang="en-US"/>
              <a:t>pastries with high-quality organic ingredients. They serve local shoppers and nearby workers.</a:t>
            </a:r>
          </a:p>
          <a:p>
            <a:r>
              <a:rPr lang="en-US"/>
              <a:t>Although the business grew during its early years, sales declined during the Covid-19 pandemic and have not fully recovered. Between 2023 and 2025, sales remained around 25% below 2019 levels, raising concerns about the bakery’s future.</a:t>
            </a:r>
            <a:endParaRPr lang="en-GB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98AA66-48E7-4824-84F9-FB2839661A6B}" type="slidenum">
              <a:rPr lang="en-GB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59691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“A PESTLE analysis studies the key external factors (Political, Economic, Sociological, Technological, Legal and Environmental) that influence an </a:t>
            </a:r>
            <a:r>
              <a:rPr lang="en-US" dirty="0" err="1"/>
              <a:t>organisation</a:t>
            </a:r>
            <a:r>
              <a:rPr lang="en-US" dirty="0"/>
              <a:t>” (CIPD, 2025). </a:t>
            </a:r>
          </a:p>
          <a:p>
            <a:r>
              <a:rPr lang="en-US"/>
              <a:t>CIPD (2025) PESTLE analysis. Available at: </a:t>
            </a:r>
            <a:r>
              <a:rPr lang="en-US" dirty="0">
                <a:hlinkClick r:id="rId3"/>
              </a:rPr>
              <a:t>https://www.cipd.org/uk/knowledge/factsheets/pestle-analysis-factsheet/</a:t>
            </a:r>
            <a:r>
              <a:rPr lang="en-US"/>
              <a:t> (Accessed: 11 October 2026).</a:t>
            </a:r>
            <a:endParaRPr lang="en-GB"/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98AA66-48E7-4824-84F9-FB2839661A6B}" type="slidenum">
              <a:rPr lang="en-GB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42990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Title-GrommetsCombine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26451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10/11/2026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10186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849963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10/11/2026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34772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11302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5419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71232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33553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9897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88536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9000069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048056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821155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87191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1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149403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3444284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4023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Content-GrommetsCombined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86390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  <p:sldLayoutId id="2147483745" r:id="rId13"/>
    <p:sldLayoutId id="2147483746" r:id="rId14"/>
    <p:sldLayoutId id="2147483747" r:id="rId15"/>
    <p:sldLayoutId id="2147483748" r:id="rId16"/>
    <p:sldLayoutId id="214748374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food-allergen-labelling-and-information-requirements-technical-guidance" TargetMode="External"/><Relationship Id="rId2" Type="http://schemas.openxmlformats.org/officeDocument/2006/relationships/hyperlink" Target="https://asq.org/quality-resources/fishbon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ons.gov.uk/businessindustryandtrade/retailindustry/bulletins/retailsales/december2024" TargetMode="External"/><Relationship Id="rId5" Type="http://schemas.openxmlformats.org/officeDocument/2006/relationships/hyperlink" Target="https://www.cipd.org/uk/knowledge/factsheets/pestle-analysis-factsheet/" TargetMode="External"/><Relationship Id="rId4" Type="http://schemas.openxmlformats.org/officeDocument/2006/relationships/hyperlink" Target="https://www.gov.uk/national-minimum-wage-rat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0D58112A-A0E4-4166-8C56-6EF4DCCC40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8" name="Picture 57">
            <a:extLst>
              <a:ext uri="{FF2B5EF4-FFF2-40B4-BE49-F238E27FC236}">
                <a16:creationId xmlns:a16="http://schemas.microsoft.com/office/drawing/2014/main" id="{1369408E-7D3D-40A4-9460-07DC97824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0A5E88D-D3AF-C285-73AF-A5048048EF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0564" y="982132"/>
            <a:ext cx="4561069" cy="1416721"/>
          </a:xfrm>
        </p:spPr>
        <p:txBody>
          <a:bodyPr>
            <a:normAutofit/>
          </a:bodyPr>
          <a:lstStyle/>
          <a:p>
            <a:pPr marL="285750" indent="-285750">
              <a:spcBef>
                <a:spcPct val="20000"/>
              </a:spcBef>
              <a:spcAft>
                <a:spcPts val="600"/>
              </a:spcAft>
            </a:pPr>
            <a:r>
              <a:rPr lang="en-GB" sz="4000"/>
              <a:t>Problem Solving and Decision Making</a:t>
            </a:r>
            <a:endParaRPr lang="en-US" sz="4000"/>
          </a:p>
          <a:p>
            <a:endParaRPr lang="en-GB" sz="4000"/>
          </a:p>
        </p:txBody>
      </p: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B30A702C-36B1-49F1-8529-DFB99EE607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39418" y="2400639"/>
            <a:ext cx="402336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ACD79F-BE12-2997-B565-18C99C373F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385" y="2556932"/>
            <a:ext cx="4567427" cy="3318936"/>
          </a:xfrm>
        </p:spPr>
        <p:txBody>
          <a:bodyPr>
            <a:normAutofit/>
          </a:bodyPr>
          <a:lstStyle/>
          <a:p>
            <a:pPr marL="0" indent="0">
              <a:buSzPct val="114999"/>
              <a:buNone/>
            </a:pPr>
            <a:endParaRPr lang="en-GB" dirty="0"/>
          </a:p>
          <a:p>
            <a:pPr>
              <a:spcBef>
                <a:spcPts val="20"/>
              </a:spcBef>
              <a:buSzPct val="114999"/>
            </a:pPr>
            <a:r>
              <a:rPr lang="en-GB" dirty="0"/>
              <a:t>Student Name: Solomon Tesfom </a:t>
            </a:r>
            <a:r>
              <a:rPr lang="en-GB" dirty="0" err="1"/>
              <a:t>Weldie</a:t>
            </a:r>
          </a:p>
          <a:p>
            <a:pPr>
              <a:spcBef>
                <a:spcPts val="20"/>
              </a:spcBef>
              <a:buSzPct val="114999"/>
            </a:pPr>
            <a:r>
              <a:rPr lang="en-GB"/>
              <a:t>Student ID: 2525101</a:t>
            </a:r>
            <a:endParaRPr lang="en-GB" dirty="0"/>
          </a:p>
          <a:p>
            <a:pPr>
              <a:spcBef>
                <a:spcPts val="20"/>
              </a:spcBef>
              <a:buSzPct val="114999"/>
            </a:pPr>
            <a:r>
              <a:rPr lang="en-GB"/>
              <a:t>Module Code: LCLM4004</a:t>
            </a:r>
            <a:endParaRPr lang="en-GB" dirty="0"/>
          </a:p>
          <a:p>
            <a:pPr>
              <a:spcBef>
                <a:spcPts val="20"/>
              </a:spcBef>
              <a:buSzPct val="114999"/>
            </a:pPr>
            <a:r>
              <a:rPr lang="en-GB"/>
              <a:t>Teacher Name: </a:t>
            </a:r>
            <a:endParaRPr lang="en-GB" dirty="0"/>
          </a:p>
          <a:p>
            <a:pPr>
              <a:spcBef>
                <a:spcPts val="20"/>
              </a:spcBef>
              <a:buSzPct val="114999"/>
            </a:pPr>
            <a:r>
              <a:rPr lang="en-GB"/>
              <a:t>Component 1: Basil’s Bakery</a:t>
            </a:r>
            <a:endParaRPr lang="en-GB" dirty="0"/>
          </a:p>
          <a:p>
            <a:pPr>
              <a:spcBef>
                <a:spcPts val="20"/>
              </a:spcBef>
              <a:buSzPct val="114999"/>
            </a:pPr>
            <a:endParaRPr lang="en-GB" sz="1800"/>
          </a:p>
          <a:p>
            <a:pPr>
              <a:spcBef>
                <a:spcPts val="20"/>
              </a:spcBef>
              <a:buSzPct val="114999"/>
            </a:pPr>
            <a:endParaRPr lang="en-GB" sz="1800"/>
          </a:p>
          <a:p>
            <a:pPr>
              <a:buSzPct val="114999"/>
            </a:pPr>
            <a:endParaRPr lang="en-GB" sz="1800"/>
          </a:p>
          <a:p>
            <a:pPr>
              <a:buSzPct val="114999"/>
            </a:pPr>
            <a:endParaRPr lang="en-GB" sz="1800"/>
          </a:p>
        </p:txBody>
      </p:sp>
      <p:pic>
        <p:nvPicPr>
          <p:cNvPr id="4" name="Picture 3" descr="Basil's Bakery | Bath bakery | Bath, UK">
            <a:extLst>
              <a:ext uri="{FF2B5EF4-FFF2-40B4-BE49-F238E27FC236}">
                <a16:creationId xmlns:a16="http://schemas.microsoft.com/office/drawing/2014/main" id="{206EC44D-1D7C-4C26-2AE8-96C949B5E07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-3" b="17567"/>
          <a:stretch>
            <a:fillRect/>
          </a:stretch>
        </p:blipFill>
        <p:spPr>
          <a:xfrm>
            <a:off x="6093447" y="821175"/>
            <a:ext cx="2584054" cy="2494531"/>
          </a:xfrm>
          <a:prstGeom prst="rect">
            <a:avLst/>
          </a:prstGeom>
        </p:spPr>
      </p:pic>
      <p:sp>
        <p:nvSpPr>
          <p:cNvPr id="60" name="Rectangle 59">
            <a:extLst>
              <a:ext uri="{FF2B5EF4-FFF2-40B4-BE49-F238E27FC236}">
                <a16:creationId xmlns:a16="http://schemas.microsoft.com/office/drawing/2014/main" id="{E948C059-FEF3-4504-8B03-B595CD3EA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55486" y="821175"/>
            <a:ext cx="2510350" cy="249453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Basil's Bakery">
            <a:extLst>
              <a:ext uri="{FF2B5EF4-FFF2-40B4-BE49-F238E27FC236}">
                <a16:creationId xmlns:a16="http://schemas.microsoft.com/office/drawing/2014/main" id="{18145A03-ECE9-C2F1-A5EA-12E7C364C19C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2499" r="2" b="12975"/>
          <a:stretch>
            <a:fillRect/>
          </a:stretch>
        </p:blipFill>
        <p:spPr>
          <a:xfrm>
            <a:off x="8855486" y="821175"/>
            <a:ext cx="2510350" cy="2494531"/>
          </a:xfrm>
          <a:prstGeom prst="rect">
            <a:avLst/>
          </a:prstGeom>
        </p:spPr>
      </p:pic>
      <p:pic>
        <p:nvPicPr>
          <p:cNvPr id="5" name="Picture 4" descr="SWEET TREATS | Basil's Bakery">
            <a:extLst>
              <a:ext uri="{FF2B5EF4-FFF2-40B4-BE49-F238E27FC236}">
                <a16:creationId xmlns:a16="http://schemas.microsoft.com/office/drawing/2014/main" id="{7E0CCC56-390F-D760-BD0A-7DF1B353A36F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23631" r="-2" b="29716"/>
          <a:stretch>
            <a:fillRect/>
          </a:stretch>
        </p:blipFill>
        <p:spPr>
          <a:xfrm>
            <a:off x="6093448" y="3453833"/>
            <a:ext cx="5264080" cy="2478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97824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001B0E35-F788-4608-ABBE-0D971AA50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431B8EA-FCCA-47DD-A0C4-A653EC4AB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2" y="469900"/>
            <a:ext cx="11239500" cy="59182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1C781EDE-83AA-44D6-8054-A4E2D6F280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10972800" cy="5638800"/>
          </a:xfrm>
          <a:prstGeom prst="rect">
            <a:avLst/>
          </a:prstGeom>
          <a:noFill/>
          <a:ln w="15875" cap="flat">
            <a:solidFill>
              <a:schemeClr val="accent2"/>
            </a:solidFill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12B564-93A9-64B0-281A-7E4CA56E69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2487" y="1253352"/>
            <a:ext cx="9601196" cy="1303867"/>
          </a:xfrm>
        </p:spPr>
        <p:txBody>
          <a:bodyPr>
            <a:normAutofit/>
          </a:bodyPr>
          <a:lstStyle/>
          <a:p>
            <a:pPr marL="285750" indent="-285750">
              <a:spcBef>
                <a:spcPts val="0"/>
              </a:spcBef>
            </a:pPr>
            <a:r>
              <a:rPr lang="en-US">
                <a:latin typeface="Calibri"/>
                <a:ea typeface="Calibri"/>
                <a:cs typeface="Calibri"/>
              </a:rPr>
              <a:t>About Basil’s Bakery </a:t>
            </a:r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9F8478-52A1-D5E5-62A1-A7C4B8F764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31893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ts val="0"/>
              </a:spcBef>
              <a:buSzPct val="114999"/>
              <a:buChar char=""/>
            </a:pPr>
            <a:r>
              <a:rPr lang="en-US">
                <a:latin typeface="Calibri"/>
                <a:ea typeface="Calibri"/>
                <a:cs typeface="Calibri"/>
              </a:rPr>
              <a:t>Independent bakery located in Coventry, UK. </a:t>
            </a:r>
            <a:endParaRPr lang="en-US"/>
          </a:p>
          <a:p>
            <a:pPr>
              <a:lnSpc>
                <a:spcPct val="90000"/>
              </a:lnSpc>
              <a:spcBef>
                <a:spcPts val="0"/>
              </a:spcBef>
              <a:buSzPct val="114999"/>
              <a:buChar char=""/>
            </a:pPr>
            <a:r>
              <a:rPr lang="en-US">
                <a:latin typeface="Calibri"/>
                <a:ea typeface="Calibri"/>
                <a:cs typeface="Calibri"/>
              </a:rPr>
              <a:t>Experienced a significant decline in sales since 2019. </a:t>
            </a:r>
          </a:p>
          <a:p>
            <a:pPr>
              <a:lnSpc>
                <a:spcPct val="90000"/>
              </a:lnSpc>
              <a:spcBef>
                <a:spcPts val="0"/>
              </a:spcBef>
              <a:buSzPct val="114999"/>
              <a:buChar char=""/>
            </a:pPr>
            <a:r>
              <a:rPr lang="en-US">
                <a:latin typeface="Calibri"/>
                <a:ea typeface="Calibri"/>
                <a:cs typeface="Calibri"/>
              </a:rPr>
              <a:t>Facing rising costs and changes in customer </a:t>
            </a:r>
            <a:r>
              <a:rPr lang="en-US" err="1">
                <a:latin typeface="Calibri"/>
                <a:ea typeface="Calibri"/>
                <a:cs typeface="Calibri"/>
              </a:rPr>
              <a:t>behaviour</a:t>
            </a:r>
            <a:r>
              <a:rPr lang="en-US">
                <a:latin typeface="Calibri"/>
                <a:ea typeface="Calibri"/>
                <a:cs typeface="Calibri"/>
              </a:rPr>
              <a:t>.</a:t>
            </a:r>
          </a:p>
          <a:p>
            <a:pPr>
              <a:lnSpc>
                <a:spcPct val="90000"/>
              </a:lnSpc>
              <a:spcBef>
                <a:spcPts val="0"/>
              </a:spcBef>
              <a:buSzPct val="114999"/>
              <a:buChar char=""/>
            </a:pPr>
            <a:r>
              <a:rPr lang="en-US">
                <a:latin typeface="Calibri"/>
                <a:ea typeface="Calibri"/>
                <a:cs typeface="Calibri"/>
              </a:rPr>
              <a:t>Presentation Overview </a:t>
            </a:r>
          </a:p>
          <a:p>
            <a:pPr>
              <a:lnSpc>
                <a:spcPct val="90000"/>
              </a:lnSpc>
              <a:spcBef>
                <a:spcPts val="0"/>
              </a:spcBef>
              <a:buSzPct val="114999"/>
              <a:buChar char=""/>
            </a:pPr>
            <a:r>
              <a:rPr lang="en-US">
                <a:latin typeface="Calibri"/>
                <a:ea typeface="Calibri"/>
                <a:cs typeface="Calibri"/>
              </a:rPr>
              <a:t>Identify the key issues affecting sales. </a:t>
            </a:r>
          </a:p>
          <a:p>
            <a:pPr>
              <a:lnSpc>
                <a:spcPct val="90000"/>
              </a:lnSpc>
              <a:spcBef>
                <a:spcPts val="0"/>
              </a:spcBef>
              <a:buSzPct val="114999"/>
              <a:buChar char=""/>
            </a:pPr>
            <a:r>
              <a:rPr lang="en-US">
                <a:latin typeface="Calibri"/>
                <a:ea typeface="Calibri"/>
                <a:cs typeface="Calibri"/>
              </a:rPr>
              <a:t>Apply a PESTEL analysis to examine external factors. </a:t>
            </a:r>
          </a:p>
          <a:p>
            <a:pPr>
              <a:lnSpc>
                <a:spcPct val="90000"/>
              </a:lnSpc>
              <a:spcBef>
                <a:spcPts val="0"/>
              </a:spcBef>
              <a:buSzPct val="114999"/>
              <a:buChar char=""/>
            </a:pPr>
            <a:r>
              <a:rPr lang="en-US">
                <a:latin typeface="Calibri"/>
                <a:ea typeface="Calibri"/>
                <a:cs typeface="Calibri"/>
              </a:rPr>
              <a:t>Use a Fishbone Diagram to identify potential causes. </a:t>
            </a:r>
          </a:p>
          <a:p>
            <a:pPr>
              <a:lnSpc>
                <a:spcPct val="90000"/>
              </a:lnSpc>
              <a:spcBef>
                <a:spcPts val="0"/>
              </a:spcBef>
              <a:buSzPct val="114999"/>
              <a:buChar char=""/>
            </a:pPr>
            <a:r>
              <a:rPr lang="en-US" err="1">
                <a:latin typeface="Calibri"/>
                <a:ea typeface="Calibri"/>
                <a:cs typeface="Calibri"/>
              </a:rPr>
              <a:t>Summarise</a:t>
            </a:r>
            <a:r>
              <a:rPr lang="en-US">
                <a:latin typeface="Calibri"/>
                <a:ea typeface="Calibri"/>
                <a:cs typeface="Calibri"/>
              </a:rPr>
              <a:t> the key findings.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45953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42D3996-BA08-4AC2-948E-02DA85C028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B6CA78D-2100-44EF-B3DD-CEF1EB3AC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284" y="481264"/>
            <a:ext cx="11213432" cy="5895473"/>
          </a:xfrm>
          <a:prstGeom prst="rect">
            <a:avLst/>
          </a:prstGeom>
          <a:blipFill dpi="0" rotWithShape="1">
            <a:blip r:embed="rId4">
              <a:duotone>
                <a:schemeClr val="bg2">
                  <a:shade val="45000"/>
                  <a:satMod val="135000"/>
                </a:schemeClr>
                <a:prstClr val="white"/>
              </a:duotone>
            </a:blip>
            <a:srcRect/>
            <a:tile tx="0" ty="0" sx="90000" sy="100000" flip="none" algn="ctr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32BAB2-C374-CE40-59DC-48F3969DE4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212121"/>
                </a:solidFill>
                <a:highlight>
                  <a:srgbClr val="F5F5F5"/>
                </a:highlight>
              </a:rPr>
              <a:t>Overview of Basil’s Bakery</a:t>
            </a:r>
            <a:endParaRPr lang="en-US">
              <a:solidFill>
                <a:srgbClr val="212121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8AEF6D22-D80F-4107-8B30-6AB147A508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53000" y="2400639"/>
            <a:ext cx="2286000" cy="0"/>
          </a:xfrm>
          <a:prstGeom prst="line">
            <a:avLst/>
          </a:prstGeom>
          <a:ln w="19050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BEB8C78-02C5-009B-A7FA-7613F6C267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318936"/>
          </a:xfrm>
        </p:spPr>
        <p:txBody>
          <a:bodyPr>
            <a:normAutofit/>
          </a:bodyPr>
          <a:lstStyle/>
          <a:p>
            <a:pPr marL="228600" indent="-228600">
              <a:lnSpc>
                <a:spcPct val="90000"/>
              </a:lnSpc>
              <a:spcBef>
                <a:spcPts val="0"/>
              </a:spcBef>
              <a:buSzPct val="114999"/>
            </a:pPr>
            <a:endParaRPr lang="en-US" dirty="0">
              <a:solidFill>
                <a:srgbClr val="373737"/>
              </a:solidFill>
            </a:endParaRPr>
          </a:p>
          <a:p>
            <a:pPr marL="228600" indent="-228600">
              <a:lnSpc>
                <a:spcPct val="90000"/>
              </a:lnSpc>
              <a:spcBef>
                <a:spcPts val="0"/>
              </a:spcBef>
              <a:buSzPct val="114999"/>
            </a:pPr>
            <a:r>
              <a:rPr lang="en-US">
                <a:solidFill>
                  <a:srgbClr val="373737"/>
                </a:solidFill>
              </a:rPr>
              <a:t>Founded in 2015 </a:t>
            </a:r>
            <a:endParaRPr lang="en-US">
              <a:solidFill>
                <a:srgbClr val="262626"/>
              </a:solidFill>
            </a:endParaRPr>
          </a:p>
          <a:p>
            <a:pPr marL="228600" indent="-228600">
              <a:lnSpc>
                <a:spcPct val="90000"/>
              </a:lnSpc>
              <a:spcBef>
                <a:spcPts val="0"/>
              </a:spcBef>
              <a:buSzPct val="114999"/>
            </a:pPr>
            <a:r>
              <a:rPr lang="en-US">
                <a:solidFill>
                  <a:srgbClr val="373737"/>
                </a:solidFill>
              </a:rPr>
              <a:t>Located in Coventry, United Kingdom </a:t>
            </a:r>
            <a:endParaRPr lang="en-US">
              <a:solidFill>
                <a:srgbClr val="262626"/>
              </a:solidFill>
            </a:endParaRPr>
          </a:p>
          <a:p>
            <a:pPr marL="228600" indent="-228600">
              <a:lnSpc>
                <a:spcPct val="90000"/>
              </a:lnSpc>
              <a:spcBef>
                <a:spcPts val="0"/>
              </a:spcBef>
              <a:buSzPct val="114999"/>
            </a:pPr>
            <a:r>
              <a:rPr lang="en-US">
                <a:solidFill>
                  <a:srgbClr val="373737"/>
                </a:solidFill>
              </a:rPr>
              <a:t>Sells bread, pastries, and cakes.</a:t>
            </a:r>
            <a:endParaRPr lang="en-US">
              <a:solidFill>
                <a:srgbClr val="262626"/>
              </a:solidFill>
            </a:endParaRPr>
          </a:p>
          <a:p>
            <a:pPr marL="228600" indent="-228600">
              <a:lnSpc>
                <a:spcPct val="90000"/>
              </a:lnSpc>
              <a:spcBef>
                <a:spcPts val="0"/>
              </a:spcBef>
              <a:buSzPct val="114999"/>
            </a:pPr>
            <a:r>
              <a:rPr lang="en-US">
                <a:solidFill>
                  <a:srgbClr val="373737"/>
                </a:solidFill>
              </a:rPr>
              <a:t>Uses premium organic ingredients </a:t>
            </a:r>
            <a:endParaRPr lang="en-US">
              <a:solidFill>
                <a:srgbClr val="262626"/>
              </a:solidFill>
            </a:endParaRPr>
          </a:p>
          <a:p>
            <a:pPr marL="228600" indent="-228600">
              <a:lnSpc>
                <a:spcPct val="90000"/>
              </a:lnSpc>
              <a:spcBef>
                <a:spcPts val="0"/>
              </a:spcBef>
              <a:buSzPct val="114999"/>
            </a:pPr>
            <a:r>
              <a:rPr lang="en-US">
                <a:solidFill>
                  <a:srgbClr val="373737"/>
                </a:solidFill>
              </a:rPr>
              <a:t>Serves nearby employees and local customers. </a:t>
            </a:r>
            <a:endParaRPr lang="en-US">
              <a:solidFill>
                <a:srgbClr val="262626"/>
              </a:solidFill>
            </a:endParaRPr>
          </a:p>
          <a:p>
            <a:pPr marL="228600" indent="-228600">
              <a:lnSpc>
                <a:spcPct val="90000"/>
              </a:lnSpc>
              <a:spcBef>
                <a:spcPts val="0"/>
              </a:spcBef>
              <a:buSzPct val="114999"/>
            </a:pPr>
            <a:r>
              <a:rPr lang="en-US">
                <a:solidFill>
                  <a:srgbClr val="373737"/>
                </a:solidFill>
              </a:rPr>
              <a:t>Sales remain 25% below 2019 levels</a:t>
            </a:r>
            <a:endParaRPr lang="en-GB">
              <a:solidFill>
                <a:srgbClr val="37373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68875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42D3996-BA08-4AC2-948E-02DA85C028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B6CA78D-2100-44EF-B3DD-CEF1EB3AC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284" y="481264"/>
            <a:ext cx="11213432" cy="5895473"/>
          </a:xfrm>
          <a:prstGeom prst="rect">
            <a:avLst/>
          </a:prstGeom>
          <a:blipFill dpi="0" rotWithShape="1">
            <a:blip r:embed="rId3">
              <a:duotone>
                <a:schemeClr val="bg2">
                  <a:shade val="45000"/>
                  <a:satMod val="135000"/>
                </a:schemeClr>
                <a:prstClr val="white"/>
              </a:duotone>
            </a:blip>
            <a:srcRect/>
            <a:tile tx="0" ty="0" sx="90000" sy="100000" flip="none" algn="ctr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4C4572-2E4F-E1D7-B4E0-2D196A7A7C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pPr marL="285750" indent="-285750">
              <a:spcBef>
                <a:spcPct val="20000"/>
              </a:spcBef>
              <a:spcAft>
                <a:spcPts val="600"/>
              </a:spcAft>
            </a:pPr>
            <a:r>
              <a:rPr lang="en-GB">
                <a:solidFill>
                  <a:srgbClr val="212121"/>
                </a:solidFill>
              </a:rPr>
              <a:t>Key Issues Affecting Sales</a:t>
            </a:r>
            <a:endParaRPr lang="en-US">
              <a:solidFill>
                <a:srgbClr val="212121"/>
              </a:solidFill>
            </a:endParaRPr>
          </a:p>
          <a:p>
            <a:endParaRPr lang="en-GB">
              <a:solidFill>
                <a:srgbClr val="212121"/>
              </a:solidFill>
            </a:endParaRP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8AEF6D22-D80F-4107-8B30-6AB147A508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53000" y="2400639"/>
            <a:ext cx="2286000" cy="0"/>
          </a:xfrm>
          <a:prstGeom prst="line">
            <a:avLst/>
          </a:prstGeom>
          <a:ln w="19050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F87ACE-906D-5B7E-8FF9-C0B2EA0910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318936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  <a:buSzPct val="114999"/>
            </a:pPr>
            <a:r>
              <a:rPr lang="en-GB"/>
              <a:t>Reduced Sales</a:t>
            </a:r>
            <a:endParaRPr lang="en-GB" dirty="0">
              <a:solidFill>
                <a:srgbClr val="373737"/>
              </a:solidFill>
            </a:endParaRPr>
          </a:p>
          <a:p>
            <a:pPr>
              <a:lnSpc>
                <a:spcPct val="90000"/>
              </a:lnSpc>
              <a:buSzPct val="114999"/>
            </a:pPr>
            <a:r>
              <a:rPr lang="en-GB" dirty="0"/>
              <a:t> </a:t>
            </a:r>
            <a:r>
              <a:rPr lang="en-GB" dirty="0" err="1"/>
              <a:t>Sales</a:t>
            </a:r>
            <a:r>
              <a:rPr lang="en-GB"/>
              <a:t> are still about 25% lower than in 2019.​</a:t>
            </a:r>
            <a:endParaRPr lang="en-GB">
              <a:solidFill>
                <a:srgbClr val="373737"/>
              </a:solidFill>
            </a:endParaRPr>
          </a:p>
          <a:p>
            <a:pPr>
              <a:lnSpc>
                <a:spcPct val="90000"/>
              </a:lnSpc>
              <a:buSzPct val="114999"/>
            </a:pPr>
            <a:r>
              <a:rPr lang="en-GB" dirty="0"/>
              <a:t> Decreased Traffic </a:t>
            </a:r>
            <a:endParaRPr lang="en-GB">
              <a:solidFill>
                <a:srgbClr val="373737"/>
              </a:solidFill>
            </a:endParaRPr>
          </a:p>
          <a:p>
            <a:pPr>
              <a:lnSpc>
                <a:spcPct val="90000"/>
              </a:lnSpc>
              <a:buSzPct val="114999"/>
            </a:pPr>
            <a:r>
              <a:rPr lang="en-GB" dirty="0"/>
              <a:t>Potential customers have decreased due to store closures </a:t>
            </a:r>
            <a:r>
              <a:rPr lang="en-GB"/>
              <a:t>and fewer visitors.​</a:t>
            </a:r>
            <a:endParaRPr lang="en-GB">
              <a:solidFill>
                <a:srgbClr val="373737"/>
              </a:solidFill>
            </a:endParaRPr>
          </a:p>
          <a:p>
            <a:pPr>
              <a:lnSpc>
                <a:spcPct val="90000"/>
              </a:lnSpc>
              <a:buSzPct val="114999"/>
            </a:pPr>
            <a:r>
              <a:rPr lang="en-GB"/>
              <a:t>Modifying Consumer behaviour</a:t>
            </a:r>
            <a:endParaRPr lang="en-GB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buSzPct val="114999"/>
            </a:pPr>
            <a:r>
              <a:rPr lang="en-GB"/>
              <a:t>There are fewer daily visits from office </a:t>
            </a:r>
            <a:r>
              <a:rPr lang="en-GB" dirty="0"/>
              <a:t>personnel when they operate remotely.</a:t>
            </a:r>
            <a:endParaRPr lang="en-GB">
              <a:solidFill>
                <a:srgbClr val="37373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86429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2B3233-C7B0-EB4E-8184-07155A91F8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rgbClr val="212121"/>
                </a:solidFill>
              </a:rPr>
              <a:t>Key Issues Affecting Sales </a:t>
            </a:r>
            <a:endParaRPr lang="en-GB">
              <a:solidFill>
                <a:srgbClr val="000000"/>
              </a:solidFill>
            </a:endParaRP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1110EB-5AB1-E254-B11A-BDE3500FD0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buSzPct val="114999"/>
            </a:pPr>
            <a:endParaRPr lang="en-GB" dirty="0">
              <a:solidFill>
                <a:srgbClr val="000000"/>
              </a:solidFill>
            </a:endParaRPr>
          </a:p>
          <a:p>
            <a:pPr>
              <a:buSzPct val="114999"/>
            </a:pPr>
            <a:r>
              <a:rPr lang="en-GB"/>
              <a:t>Restricted Services </a:t>
            </a:r>
            <a:endParaRPr lang="en-GB" dirty="0"/>
          </a:p>
          <a:p>
            <a:pPr>
              <a:buSzPct val="114999"/>
            </a:pPr>
            <a:r>
              <a:rPr lang="en-GB"/>
              <a:t>Loss of sales could result from an unreliable pre-order system and no delivery service. </a:t>
            </a:r>
          </a:p>
          <a:p>
            <a:pPr>
              <a:buSzPct val="114999"/>
            </a:pPr>
            <a:r>
              <a:rPr lang="en-GB"/>
              <a:t>Growing Expenses for Businesses</a:t>
            </a:r>
          </a:p>
          <a:p>
            <a:pPr>
              <a:buSzPct val="114999"/>
            </a:pPr>
            <a:r>
              <a:rPr lang="en-GB"/>
              <a:t>Profitability is strained by increased overhead and erratic organic component costs.</a:t>
            </a:r>
          </a:p>
        </p:txBody>
      </p:sp>
    </p:spTree>
    <p:extLst>
      <p:ext uri="{BB962C8B-B14F-4D97-AF65-F5344CB8AC3E}">
        <p14:creationId xmlns:p14="http://schemas.microsoft.com/office/powerpoint/2010/main" val="40006719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39BF6D-5482-BB37-7EF1-873AC21EAC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285750" indent="-285750" algn="l">
              <a:spcBef>
                <a:spcPct val="20000"/>
              </a:spcBef>
              <a:spcAft>
                <a:spcPts val="600"/>
              </a:spcAft>
            </a:pPr>
            <a:r>
              <a:rPr lang="en-GB" sz="4000" b="1"/>
              <a:t>PESTEL Analysis</a:t>
            </a:r>
            <a:endParaRPr lang="en-US" sz="4000">
              <a:solidFill>
                <a:srgbClr val="000000"/>
              </a:solidFill>
            </a:endParaRP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87C2E3-01D1-77D6-54AB-40DF6FA1E8D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 sz="2000" b="1"/>
              <a:t>P — Political</a:t>
            </a:r>
            <a:endParaRPr lang="en-US" sz="2000"/>
          </a:p>
          <a:p>
            <a:r>
              <a:rPr lang="en-GB" sz="2000"/>
              <a:t>Government policies and business rates may affect operating costs.</a:t>
            </a:r>
            <a:endParaRPr lang="en-GB" sz="2000" dirty="0"/>
          </a:p>
          <a:p>
            <a:r>
              <a:rPr lang="en-GB" sz="2000" b="1"/>
              <a:t>E — Economic</a:t>
            </a:r>
          </a:p>
          <a:p>
            <a:r>
              <a:rPr lang="en-GB" sz="2000"/>
              <a:t>Rising rent, energy bills and organic ingredient costs reduce profit.</a:t>
            </a:r>
            <a:endParaRPr lang="en-GB" sz="2000" dirty="0"/>
          </a:p>
          <a:p>
            <a:r>
              <a:rPr lang="en-GB" sz="2000" b="1"/>
              <a:t>S — Social</a:t>
            </a:r>
          </a:p>
          <a:p>
            <a:r>
              <a:rPr lang="en-GB" sz="2000"/>
              <a:t>Remote working and shop closures reduce customer footfall.</a:t>
            </a:r>
            <a:endParaRPr lang="en-GB" sz="2000" dirty="0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1F7454-C501-6D2B-F526-A3807AA084F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228600" lvl="0" indent="-228600" algn="l" rtl="0">
              <a:buFont typeface=""/>
              <a:buChar char="•"/>
            </a:pPr>
            <a:r>
              <a:rPr lang="en-GB" sz="2000" b="1" i="0" u="none" strike="noStrike" baseline="0">
                <a:solidFill>
                  <a:srgbClr val="262626"/>
                </a:solidFill>
                <a:latin typeface="Garamond"/>
                <a:ea typeface="Arial"/>
                <a:cs typeface="Arial"/>
              </a:rPr>
              <a:t>T — Technological</a:t>
            </a:r>
            <a:r>
              <a:rPr lang="en-US" sz="2000" b="0" i="0">
                <a:solidFill>
                  <a:srgbClr val="000000"/>
                </a:solidFill>
                <a:latin typeface="Garamond"/>
                <a:ea typeface="Arial"/>
                <a:cs typeface="Arial"/>
              </a:rPr>
              <a:t>​</a:t>
            </a:r>
          </a:p>
          <a:p>
            <a:pPr marL="228600" lvl="0" indent="-228600" algn="l" rtl="0">
              <a:buFont typeface=""/>
              <a:buChar char="•"/>
            </a:pPr>
            <a:r>
              <a:rPr lang="en-GB" sz="2000" b="0" i="0" u="none" strike="noStrike" baseline="0">
                <a:solidFill>
                  <a:srgbClr val="262626"/>
                </a:solidFill>
                <a:latin typeface="Garamond"/>
                <a:ea typeface="Arial"/>
                <a:cs typeface="Arial"/>
              </a:rPr>
              <a:t>No online ordering or delivery limits access to customers.</a:t>
            </a:r>
            <a:r>
              <a:rPr lang="en-US" sz="2000" b="0" i="0">
                <a:solidFill>
                  <a:srgbClr val="000000"/>
                </a:solidFill>
                <a:latin typeface="Garamond"/>
                <a:ea typeface="Arial"/>
                <a:cs typeface="Arial"/>
              </a:rPr>
              <a:t>​</a:t>
            </a:r>
          </a:p>
          <a:p>
            <a:pPr marL="228600" lvl="0" indent="-228600" algn="l" rtl="0">
              <a:buFont typeface=""/>
              <a:buChar char="•"/>
            </a:pPr>
            <a:r>
              <a:rPr lang="en-GB" sz="2000" b="1" i="0" u="none" strike="noStrike" baseline="0">
                <a:solidFill>
                  <a:srgbClr val="262626"/>
                </a:solidFill>
                <a:latin typeface="Garamond"/>
                <a:ea typeface="Arial"/>
                <a:cs typeface="Arial"/>
              </a:rPr>
              <a:t>E — Environmental</a:t>
            </a:r>
            <a:r>
              <a:rPr lang="en-US" sz="2000" b="0" i="0">
                <a:solidFill>
                  <a:srgbClr val="000000"/>
                </a:solidFill>
                <a:latin typeface="Garamond"/>
                <a:ea typeface="Arial"/>
                <a:cs typeface="Arial"/>
              </a:rPr>
              <a:t>​</a:t>
            </a:r>
          </a:p>
          <a:p>
            <a:pPr marL="228600" lvl="0" indent="-228600" algn="l" rtl="0">
              <a:buFont typeface=""/>
              <a:buChar char="•"/>
            </a:pPr>
            <a:r>
              <a:rPr lang="en-GB" sz="2000" b="0" i="0" u="none" strike="noStrike" baseline="0">
                <a:solidFill>
                  <a:srgbClr val="262626"/>
                </a:solidFill>
                <a:latin typeface="Garamond"/>
                <a:ea typeface="Arial"/>
                <a:cs typeface="Arial"/>
              </a:rPr>
              <a:t>Crop failures can make organic ingredients scarce and expensive.</a:t>
            </a:r>
            <a:r>
              <a:rPr lang="en-US" sz="2000" b="0" i="0">
                <a:solidFill>
                  <a:srgbClr val="000000"/>
                </a:solidFill>
                <a:latin typeface="Garamond"/>
                <a:ea typeface="Arial"/>
                <a:cs typeface="Arial"/>
              </a:rPr>
              <a:t>​</a:t>
            </a:r>
          </a:p>
          <a:p>
            <a:pPr marL="228600" lvl="0" indent="-228600" algn="l" rtl="0">
              <a:buFont typeface=""/>
              <a:buChar char="•"/>
            </a:pPr>
            <a:r>
              <a:rPr lang="en-GB" sz="2000" b="1" i="0" u="none" strike="noStrike" baseline="0">
                <a:solidFill>
                  <a:srgbClr val="262626"/>
                </a:solidFill>
                <a:latin typeface="Garamond"/>
                <a:ea typeface="Arial"/>
                <a:cs typeface="Arial"/>
              </a:rPr>
              <a:t>L — Legal</a:t>
            </a:r>
            <a:r>
              <a:rPr lang="en-US" sz="2000" b="0" i="0">
                <a:solidFill>
                  <a:srgbClr val="000000"/>
                </a:solidFill>
                <a:latin typeface="Garamond"/>
                <a:ea typeface="Arial"/>
                <a:cs typeface="Arial"/>
              </a:rPr>
              <a:t>​</a:t>
            </a:r>
          </a:p>
          <a:p>
            <a:pPr marL="228600" lvl="0" indent="-228600" algn="l" rtl="0">
              <a:buFont typeface=""/>
              <a:buChar char="•"/>
            </a:pPr>
            <a:r>
              <a:rPr lang="en-GB" sz="2000" b="0" i="0" u="none" strike="noStrike" baseline="0">
                <a:solidFill>
                  <a:srgbClr val="262626"/>
                </a:solidFill>
                <a:latin typeface="Garamond"/>
                <a:ea typeface="Arial"/>
                <a:cs typeface="Arial"/>
              </a:rPr>
              <a:t>Food safety and allergen-labelling rules must be followed (FSA, 2023).</a:t>
            </a:r>
            <a:r>
              <a:rPr lang="en-US" sz="2000" b="0" i="0">
                <a:solidFill>
                  <a:srgbClr val="000000"/>
                </a:solidFill>
                <a:latin typeface="Garamond"/>
                <a:ea typeface="Arial"/>
                <a:cs typeface="Arial"/>
              </a:rPr>
              <a:t>​</a:t>
            </a:r>
          </a:p>
          <a:p>
            <a:pPr marL="228600" indent="-228600">
              <a:buFont typeface=""/>
              <a:buChar char="•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4431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D9850A-0ADB-CC95-095F-CCCEC7B0AD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Autofit/>
          </a:bodyPr>
          <a:lstStyle/>
          <a:p>
            <a:pPr marL="285750" indent="-285750" algn="l">
              <a:spcBef>
                <a:spcPct val="20000"/>
              </a:spcBef>
              <a:spcAft>
                <a:spcPts val="600"/>
              </a:spcAft>
            </a:pPr>
            <a:br>
              <a:rPr lang="en-GB" sz="3200" dirty="0"/>
            </a:br>
            <a:r>
              <a:rPr lang="en-GB" sz="3200">
                <a:ea typeface="+mj-lt"/>
                <a:cs typeface="+mj-lt"/>
              </a:rPr>
              <a:t>Effect: Sales remain around 25% below 2019 levels</a:t>
            </a:r>
            <a:br>
              <a:rPr lang="en-GB" sz="3200" dirty="0"/>
            </a:br>
            <a:endParaRPr lang="en-GB" sz="3200">
              <a:solidFill>
                <a:srgbClr val="262626"/>
              </a:solidFill>
            </a:endParaRPr>
          </a:p>
          <a:p>
            <a:pPr marL="285750" indent="-285750" algn="l">
              <a:spcBef>
                <a:spcPct val="20000"/>
              </a:spcBef>
              <a:spcAft>
                <a:spcPts val="600"/>
              </a:spcAft>
            </a:pPr>
            <a:endParaRPr lang="en-GB" sz="1500" dirty="0"/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E8708C-6880-0F85-94EB-0BD02862132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>
              <a:buSzPct val="114999"/>
            </a:pPr>
            <a:r>
              <a:rPr lang="en-GB" sz="2000" b="1"/>
              <a:t>1. Customer Loss</a:t>
            </a:r>
            <a:endParaRPr lang="en-US" sz="2000" b="1"/>
          </a:p>
          <a:p>
            <a:pPr>
              <a:buSzPct val="114999"/>
            </a:pPr>
            <a:r>
              <a:rPr lang="en-GB" sz="2000" dirty="0">
                <a:ea typeface="+mn-lt"/>
                <a:cs typeface="+mn-lt"/>
              </a:rPr>
              <a:t>Less customers </a:t>
            </a:r>
            <a:r>
              <a:rPr lang="en-GB" sz="2000">
                <a:ea typeface="+mn-lt"/>
                <a:cs typeface="+mn-lt"/>
              </a:rPr>
              <a:t>visiting retail</a:t>
            </a:r>
            <a:r>
              <a:rPr lang="en-GB" sz="2000" dirty="0">
                <a:ea typeface="+mn-lt"/>
                <a:cs typeface="+mn-lt"/>
              </a:rPr>
              <a:t> park </a:t>
            </a:r>
            <a:endParaRPr lang="en-GB" sz="2000" dirty="0"/>
          </a:p>
          <a:p>
            <a:pPr>
              <a:buSzPct val="114999"/>
            </a:pPr>
            <a:r>
              <a:rPr lang="en-GB" sz="2000"/>
              <a:t>Nearby shops closing </a:t>
            </a:r>
            <a:endParaRPr lang="en-GB" sz="2000" dirty="0"/>
          </a:p>
          <a:p>
            <a:pPr>
              <a:buSzPct val="114999"/>
            </a:pPr>
            <a:r>
              <a:rPr lang="en-GB" sz="2000" dirty="0">
                <a:ea typeface="+mn-lt"/>
                <a:cs typeface="+mn-lt"/>
              </a:rPr>
              <a:t>Loyal customers </a:t>
            </a:r>
            <a:r>
              <a:rPr lang="en-GB" sz="2000">
                <a:ea typeface="+mn-lt"/>
                <a:cs typeface="+mn-lt"/>
              </a:rPr>
              <a:t>losing</a:t>
            </a:r>
            <a:r>
              <a:rPr lang="en-GB" sz="2000" dirty="0">
                <a:ea typeface="+mn-lt"/>
                <a:cs typeface="+mn-lt"/>
              </a:rPr>
              <a:t> </a:t>
            </a:r>
            <a:r>
              <a:rPr lang="en-GB" sz="2000">
                <a:ea typeface="+mn-lt"/>
                <a:cs typeface="+mn-lt"/>
              </a:rPr>
              <a:t>jobs'</a:t>
            </a:r>
            <a:r>
              <a:rPr lang="en-GB" sz="2000" dirty="0">
                <a:ea typeface="+mn-lt"/>
                <a:cs typeface="+mn-lt"/>
              </a:rPr>
              <a:t> </a:t>
            </a:r>
            <a:endParaRPr lang="en-GB" sz="2000" dirty="0"/>
          </a:p>
          <a:p>
            <a:pPr>
              <a:buSzPct val="114999"/>
            </a:pPr>
            <a:r>
              <a:rPr lang="en-GB" sz="2000" b="1"/>
              <a:t>3. Reduced Repeat Purchases</a:t>
            </a:r>
          </a:p>
          <a:p>
            <a:pPr>
              <a:buSzPct val="114999"/>
            </a:pPr>
            <a:r>
              <a:rPr lang="en-GB" sz="2000" dirty="0">
                <a:ea typeface="+mn-lt"/>
                <a:cs typeface="+mn-lt"/>
              </a:rPr>
              <a:t>Less </a:t>
            </a:r>
            <a:r>
              <a:rPr lang="en-GB" sz="2000">
                <a:ea typeface="+mn-lt"/>
                <a:cs typeface="+mn-lt"/>
              </a:rPr>
              <a:t>office workers buying food</a:t>
            </a:r>
            <a:endParaRPr lang="en-GB" sz="2000"/>
          </a:p>
          <a:p>
            <a:pPr>
              <a:buSzPct val="114999"/>
            </a:pPr>
            <a:r>
              <a:rPr lang="en-GB" sz="2000">
                <a:ea typeface="+mn-lt"/>
                <a:cs typeface="+mn-lt"/>
              </a:rPr>
              <a:t>Less footfall during working hours</a:t>
            </a:r>
            <a:endParaRPr lang="en-GB" sz="2000"/>
          </a:p>
          <a:p>
            <a:pPr>
              <a:buSzPct val="114999"/>
            </a:pPr>
            <a:r>
              <a:rPr lang="en-GB" sz="2000" dirty="0"/>
              <a:t>More convenient options </a:t>
            </a:r>
            <a:r>
              <a:rPr lang="en-GB" sz="2000"/>
              <a:t>available</a:t>
            </a:r>
            <a:r>
              <a:rPr lang="en-GB" sz="2000" dirty="0"/>
              <a:t> to customers</a:t>
            </a:r>
          </a:p>
          <a:p>
            <a:pPr>
              <a:buSzPct val="114999"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31EF71-1E68-3790-A2EA-4D19044129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24479" y="2560320"/>
            <a:ext cx="4775169" cy="374230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000" b="1"/>
              <a:t>2. Ordering Difficulties</a:t>
            </a:r>
            <a:endParaRPr lang="en-US" sz="2000" b="1">
              <a:solidFill>
                <a:srgbClr val="000000"/>
              </a:solidFill>
            </a:endParaRPr>
          </a:p>
          <a:p>
            <a:pPr>
              <a:buSzPct val="114999"/>
            </a:pPr>
            <a:r>
              <a:rPr lang="en-GB" sz="2000" dirty="0"/>
              <a:t>Not being able order </a:t>
            </a:r>
            <a:r>
              <a:rPr lang="en-GB" sz="2000"/>
              <a:t>online</a:t>
            </a:r>
            <a:endParaRPr lang="en-GB" sz="2000" dirty="0">
              <a:solidFill>
                <a:srgbClr val="262626"/>
              </a:solidFill>
            </a:endParaRPr>
          </a:p>
          <a:p>
            <a:pPr>
              <a:buSzPct val="114999"/>
            </a:pPr>
            <a:r>
              <a:rPr lang="en-GB" sz="2000"/>
              <a:t>Phone not being answered</a:t>
            </a:r>
            <a:endParaRPr lang="en-GB" sz="2000">
              <a:solidFill>
                <a:srgbClr val="000000"/>
              </a:solidFill>
            </a:endParaRPr>
          </a:p>
          <a:p>
            <a:pPr>
              <a:buSzPct val="114999"/>
            </a:pPr>
            <a:r>
              <a:rPr lang="en-GB" sz="2000"/>
              <a:t>Pre-orders are hard to manage</a:t>
            </a:r>
            <a:endParaRPr lang="en-GB" sz="2000">
              <a:solidFill>
                <a:srgbClr val="262626"/>
              </a:solidFill>
            </a:endParaRPr>
          </a:p>
          <a:p>
            <a:pPr>
              <a:buSzPct val="114999"/>
            </a:pPr>
            <a:r>
              <a:rPr lang="en-GB" sz="2000" b="1"/>
              <a:t>4. Limited Ability to Improve</a:t>
            </a:r>
            <a:endParaRPr lang="en-US" sz="2000" b="1">
              <a:solidFill>
                <a:srgbClr val="000000"/>
              </a:solidFill>
            </a:endParaRPr>
          </a:p>
          <a:p>
            <a:pPr>
              <a:buSzPct val="114999"/>
            </a:pPr>
            <a:r>
              <a:rPr lang="en-GB" sz="2000"/>
              <a:t>Increasing operating</a:t>
            </a:r>
            <a:r>
              <a:rPr lang="en-GB" sz="2000" dirty="0"/>
              <a:t> expenses</a:t>
            </a:r>
            <a:endParaRPr lang="en-GB" sz="2000" dirty="0">
              <a:solidFill>
                <a:srgbClr val="000000"/>
              </a:solidFill>
            </a:endParaRPr>
          </a:p>
          <a:p>
            <a:pPr>
              <a:buSzPct val="114999"/>
            </a:pPr>
            <a:r>
              <a:rPr lang="en-GB" sz="2000"/>
              <a:t>Unpredictable organic ingredient costs</a:t>
            </a:r>
            <a:endParaRPr lang="en-GB" sz="2000">
              <a:solidFill>
                <a:srgbClr val="000000"/>
              </a:solidFill>
            </a:endParaRPr>
          </a:p>
          <a:p>
            <a:pPr>
              <a:buSzPct val="114999"/>
            </a:pPr>
            <a:r>
              <a:rPr lang="en-GB" sz="2000"/>
              <a:t>Less financial flexibility to invest in growth</a:t>
            </a:r>
            <a:endParaRPr lang="en-GB" sz="2000">
              <a:solidFill>
                <a:srgbClr val="000000"/>
              </a:solidFill>
            </a:endParaRPr>
          </a:p>
          <a:p>
            <a:pPr>
              <a:buSzPct val="114999"/>
            </a:pPr>
            <a:endParaRPr lang="en-GB" sz="600" dirty="0"/>
          </a:p>
          <a:p>
            <a:pPr>
              <a:buSzPct val="114999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98383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042D3996-BA08-4AC2-948E-02DA85C028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6B6CA78D-2100-44EF-B3DD-CEF1EB3AC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284" y="481264"/>
            <a:ext cx="11213432" cy="5895473"/>
          </a:xfrm>
          <a:prstGeom prst="rect">
            <a:avLst/>
          </a:prstGeom>
          <a:blipFill dpi="0" rotWithShape="1">
            <a:blip r:embed="rId3">
              <a:duotone>
                <a:schemeClr val="bg2">
                  <a:shade val="45000"/>
                  <a:satMod val="135000"/>
                </a:schemeClr>
                <a:prstClr val="white"/>
              </a:duotone>
            </a:blip>
            <a:srcRect/>
            <a:tile tx="0" ty="0" sx="90000" sy="100000" flip="none" algn="ctr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FD04D161-8881-D3DF-A0E3-2D75697A60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212121"/>
                </a:solidFill>
              </a:rPr>
              <a:t>Key findings </a:t>
            </a:r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8AEF6D22-D80F-4107-8B30-6AB147A508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53000" y="2400639"/>
            <a:ext cx="2286000" cy="0"/>
          </a:xfrm>
          <a:prstGeom prst="line">
            <a:avLst/>
          </a:prstGeom>
          <a:ln w="19050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9FC819-B152-647B-3957-DA0C803D45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318936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SzPct val="114999"/>
              <a:buNone/>
            </a:pPr>
            <a:r>
              <a:rPr lang="en-GB">
                <a:solidFill>
                  <a:srgbClr val="373737"/>
                </a:solidFill>
              </a:rPr>
              <a:t>- </a:t>
            </a:r>
            <a:r>
              <a:rPr lang="en-GB" b="1">
                <a:solidFill>
                  <a:srgbClr val="373737"/>
                </a:solidFill>
              </a:rPr>
              <a:t>Low sales growth:</a:t>
            </a:r>
            <a:r>
              <a:rPr lang="en-GB">
                <a:solidFill>
                  <a:srgbClr val="373737"/>
                </a:solidFill>
              </a:rPr>
              <a:t>  Throughout 2023–2025, sales stayed roughly 25% below their 2019 levels.​</a:t>
            </a:r>
            <a:br>
              <a:rPr lang="en-GB" dirty="0"/>
            </a:br>
            <a:r>
              <a:rPr lang="en-GB" dirty="0">
                <a:solidFill>
                  <a:srgbClr val="373737"/>
                </a:solidFill>
              </a:rPr>
              <a:t>- </a:t>
            </a:r>
            <a:r>
              <a:rPr lang="en-GB" b="1" dirty="0">
                <a:solidFill>
                  <a:srgbClr val="373737"/>
                </a:solidFill>
              </a:rPr>
              <a:t>Main causes: </a:t>
            </a:r>
            <a:r>
              <a:rPr lang="en-GB" dirty="0">
                <a:solidFill>
                  <a:srgbClr val="373737"/>
                </a:solidFill>
              </a:rPr>
              <a:t>Fewer customers visiting, shifts in working patterns, and restricted ordering options.</a:t>
            </a:r>
            <a:br>
              <a:rPr lang="en-GB" dirty="0"/>
            </a:br>
            <a:r>
              <a:rPr lang="en-GB" dirty="0">
                <a:solidFill>
                  <a:srgbClr val="373737"/>
                </a:solidFill>
              </a:rPr>
              <a:t>- </a:t>
            </a:r>
            <a:r>
              <a:rPr lang="en-GB" b="1" dirty="0">
                <a:solidFill>
                  <a:srgbClr val="373737"/>
                </a:solidFill>
              </a:rPr>
              <a:t>External pressures:</a:t>
            </a:r>
            <a:r>
              <a:rPr lang="en-GB" dirty="0">
                <a:solidFill>
                  <a:srgbClr val="373737"/>
                </a:solidFill>
              </a:rPr>
              <a:t> Climbing operating costs and volatile prices for organic ingredients are squeezing profitability.​</a:t>
            </a:r>
            <a:br>
              <a:rPr lang="en-GB" dirty="0"/>
            </a:br>
            <a:r>
              <a:rPr lang="en-GB" dirty="0">
                <a:solidFill>
                  <a:srgbClr val="373737"/>
                </a:solidFill>
              </a:rPr>
              <a:t>-</a:t>
            </a:r>
            <a:r>
              <a:rPr lang="en-GB" b="1" dirty="0">
                <a:solidFill>
                  <a:srgbClr val="373737"/>
                </a:solidFill>
              </a:rPr>
              <a:t> Conclusion:</a:t>
            </a:r>
            <a:r>
              <a:rPr lang="en-GB" dirty="0">
                <a:solidFill>
                  <a:srgbClr val="373737"/>
                </a:solidFill>
              </a:rPr>
              <a:t> To improve business performance, Basil should simplify ordering, draw in more customers, and keep costs under control.</a:t>
            </a:r>
            <a:endParaRPr lang="en-GB" dirty="0">
              <a:solidFill>
                <a:srgbClr val="373737"/>
              </a:solidFill>
              <a:highlight>
                <a:srgbClr val="171A16"/>
              </a:highlight>
              <a:latin typeface="inherit"/>
            </a:endParaRPr>
          </a:p>
        </p:txBody>
      </p:sp>
    </p:spTree>
    <p:extLst>
      <p:ext uri="{BB962C8B-B14F-4D97-AF65-F5344CB8AC3E}">
        <p14:creationId xmlns:p14="http://schemas.microsoft.com/office/powerpoint/2010/main" val="26707432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>
            <a:extLst>
              <a:ext uri="{FF2B5EF4-FFF2-40B4-BE49-F238E27FC236}">
                <a16:creationId xmlns:a16="http://schemas.microsoft.com/office/drawing/2014/main" id="{B77576E5-E7DB-46C7-B0D9-A0AB187873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A2C244BC-AB19-460B-9A7B-5BAFE9DEAB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C2D7728D-2CB0-4ADE-B6BF-4BA8ED772A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A3E0EDB8-8162-4D16-9521-52415777B0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27060CB3-C139-4548-A73F-74689C9292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38181A50-C8BE-4392-983D-C065790805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Thank You Any Questions">
            <a:extLst>
              <a:ext uri="{FF2B5EF4-FFF2-40B4-BE49-F238E27FC236}">
                <a16:creationId xmlns:a16="http://schemas.microsoft.com/office/drawing/2014/main" id="{6AEFFC3B-1914-BEF5-7727-64AB9A2D05F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23827" y="804334"/>
            <a:ext cx="5144345" cy="5249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88711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EAEE66-6929-1CC2-F60C-1502897B2D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 </a:t>
            </a:r>
            <a:endParaRPr lang="en-GB">
              <a:solidFill>
                <a:srgbClr val="000000"/>
              </a:solidFill>
            </a:endParaRP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FCA8C1-115E-8D0E-58D6-019400B567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1498689"/>
            <a:ext cx="9601196" cy="426344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SzPct val="114999"/>
            </a:pPr>
            <a:r>
              <a:rPr lang="en-US" sz="1800">
                <a:solidFill>
                  <a:srgbClr val="000000"/>
                </a:solidFill>
                <a:highlight>
                  <a:srgbClr val="F5F5F5"/>
                </a:highlight>
                <a:latin typeface="Garamond"/>
                <a:ea typeface="Calibri"/>
                <a:cs typeface="Calibri"/>
              </a:rPr>
              <a:t>Brooks, I. (Year) </a:t>
            </a:r>
            <a:r>
              <a:rPr lang="en-US" sz="1800" i="1">
                <a:solidFill>
                  <a:srgbClr val="000000"/>
                </a:solidFill>
                <a:highlight>
                  <a:srgbClr val="F5F5F5"/>
                </a:highlight>
                <a:latin typeface="Garamond"/>
                <a:ea typeface="Calibri"/>
                <a:cs typeface="Calibri"/>
              </a:rPr>
              <a:t>The international business environment: challenges and changes</a:t>
            </a:r>
            <a:r>
              <a:rPr lang="en-US" sz="1800">
                <a:solidFill>
                  <a:srgbClr val="000000"/>
                </a:solidFill>
                <a:highlight>
                  <a:srgbClr val="F5F5F5"/>
                </a:highlight>
                <a:latin typeface="Garamond"/>
                <a:ea typeface="Calibri"/>
                <a:cs typeface="Calibri"/>
              </a:rPr>
              <a:t>. Edition. Place of publication: Publisher.</a:t>
            </a:r>
            <a:endParaRPr lang="en-GB" sz="1800">
              <a:solidFill>
                <a:srgbClr val="262626"/>
              </a:solidFill>
              <a:highlight>
                <a:srgbClr val="606060"/>
              </a:highlight>
              <a:latin typeface="Garamond"/>
              <a:ea typeface="Calibri"/>
              <a:cs typeface="Calibri"/>
            </a:endParaRPr>
          </a:p>
          <a:p>
            <a:pPr>
              <a:buSzPct val="114999"/>
            </a:pPr>
            <a:r>
              <a:rPr lang="en-US" sz="1800">
                <a:solidFill>
                  <a:srgbClr val="000000"/>
                </a:solidFill>
                <a:highlight>
                  <a:srgbClr val="F5F5F5"/>
                </a:highlight>
                <a:latin typeface="Garamond"/>
                <a:ea typeface="Calibri"/>
                <a:cs typeface="Calibri"/>
              </a:rPr>
              <a:t>American Society for Quality (ASQ) (n.d.) </a:t>
            </a:r>
            <a:r>
              <a:rPr lang="en-US" sz="1800" i="1">
                <a:solidFill>
                  <a:srgbClr val="000000"/>
                </a:solidFill>
                <a:highlight>
                  <a:srgbClr val="F5F5F5"/>
                </a:highlight>
                <a:latin typeface="Garamond"/>
                <a:ea typeface="Calibri"/>
                <a:cs typeface="Calibri"/>
              </a:rPr>
              <a:t>What is a Fishbone Diagram? Ishikawa Cause &amp; Effect Diagram</a:t>
            </a:r>
            <a:r>
              <a:rPr lang="en-US" sz="1800">
                <a:solidFill>
                  <a:srgbClr val="000000"/>
                </a:solidFill>
                <a:highlight>
                  <a:srgbClr val="F5F5F5"/>
                </a:highlight>
                <a:latin typeface="Garamond"/>
                <a:ea typeface="Calibri"/>
                <a:cs typeface="Calibri"/>
              </a:rPr>
              <a:t>. Available at: </a:t>
            </a:r>
            <a:r>
              <a:rPr lang="en-US" sz="1800" dirty="0">
                <a:solidFill>
                  <a:srgbClr val="000000"/>
                </a:solidFill>
                <a:highlight>
                  <a:srgbClr val="F5F5F5"/>
                </a:highlight>
                <a:latin typeface="Aptos"/>
                <a:ea typeface="Calibri"/>
                <a:cs typeface="Calibri"/>
                <a:hlinkClick r:id="rId2"/>
              </a:rPr>
              <a:t>https://asq.org/quality-resources/fishbone</a:t>
            </a:r>
            <a:r>
              <a:rPr lang="en-US" sz="1800">
                <a:solidFill>
                  <a:srgbClr val="000000"/>
                </a:solidFill>
                <a:highlight>
                  <a:srgbClr val="F5F5F5"/>
                </a:highlight>
                <a:latin typeface="Garamond"/>
                <a:ea typeface="Calibri"/>
                <a:cs typeface="Calibri"/>
              </a:rPr>
              <a:t> (Accessed: 11 October 2026).</a:t>
            </a:r>
            <a:endParaRPr lang="en-GB" sz="1800">
              <a:solidFill>
                <a:srgbClr val="262626"/>
              </a:solidFill>
              <a:highlight>
                <a:srgbClr val="606060"/>
              </a:highlight>
              <a:latin typeface="Garamond"/>
              <a:ea typeface="Calibri"/>
              <a:cs typeface="Calibri"/>
            </a:endParaRPr>
          </a:p>
          <a:p>
            <a:pPr>
              <a:buSzPct val="114999"/>
            </a:pPr>
            <a:r>
              <a:rPr lang="en-GB" sz="1800">
                <a:solidFill>
                  <a:srgbClr val="262626"/>
                </a:solidFill>
                <a:highlight>
                  <a:srgbClr val="F5F5F5"/>
                </a:highlight>
                <a:latin typeface="Garamond"/>
                <a:ea typeface="Calibri"/>
                <a:cs typeface="Calibri"/>
              </a:rPr>
              <a:t>Food Standards Agency (2023) Food allergen labelling and information requirements: technical guidance. Available at: </a:t>
            </a:r>
            <a:r>
              <a:rPr lang="en-GB" sz="1800" dirty="0">
                <a:solidFill>
                  <a:srgbClr val="000000"/>
                </a:solidFill>
                <a:highlight>
                  <a:srgbClr val="F5F5F5"/>
                </a:highlight>
                <a:latin typeface="Aptos"/>
                <a:ea typeface="Calibri"/>
                <a:cs typeface="Calibri"/>
                <a:hlinkClick r:id="rId3"/>
              </a:rPr>
              <a:t>https://www.gov.uk/government/publications/food-allergen-labelling-and-information-requirements-technical-guidance</a:t>
            </a:r>
            <a:r>
              <a:rPr lang="en-GB" sz="1800">
                <a:solidFill>
                  <a:srgbClr val="262626"/>
                </a:solidFill>
                <a:highlight>
                  <a:srgbClr val="F5F5F5"/>
                </a:highlight>
                <a:latin typeface="Garamond"/>
                <a:ea typeface="Calibri"/>
                <a:cs typeface="Calibri"/>
              </a:rPr>
              <a:t> (Accessed: 11 October 2026).</a:t>
            </a:r>
            <a:endParaRPr lang="en-GB" sz="1800">
              <a:solidFill>
                <a:srgbClr val="262626"/>
              </a:solidFill>
              <a:highlight>
                <a:srgbClr val="606060"/>
              </a:highlight>
              <a:latin typeface="Garamond"/>
              <a:ea typeface="Calibri"/>
              <a:cs typeface="Calibri"/>
            </a:endParaRPr>
          </a:p>
          <a:p>
            <a:pPr>
              <a:buSzPct val="114999"/>
            </a:pPr>
            <a:r>
              <a:rPr lang="en-GB" sz="1800">
                <a:solidFill>
                  <a:srgbClr val="262626"/>
                </a:solidFill>
                <a:highlight>
                  <a:srgbClr val="F5F5F5"/>
                </a:highlight>
                <a:latin typeface="Garamond"/>
                <a:ea typeface="Calibri"/>
                <a:cs typeface="Calibri"/>
              </a:rPr>
              <a:t>GOV.UK (2026) National Minimum Wage and National Living Wage rates. Available at: </a:t>
            </a:r>
            <a:r>
              <a:rPr lang="en-GB" sz="1800" u="sng" dirty="0">
                <a:solidFill>
                  <a:srgbClr val="000000"/>
                </a:solidFill>
                <a:highlight>
                  <a:srgbClr val="F5F5F5"/>
                </a:highlight>
                <a:latin typeface="Aptos"/>
                <a:ea typeface="Calibri"/>
                <a:cs typeface="Calibri"/>
                <a:hlinkClick r:id="rId4"/>
              </a:rPr>
              <a:t>https://www.gov.uk/national-minimum-wage-rates</a:t>
            </a:r>
            <a:r>
              <a:rPr lang="en-GB" sz="1800">
                <a:solidFill>
                  <a:srgbClr val="262626"/>
                </a:solidFill>
                <a:highlight>
                  <a:srgbClr val="F5F5F5"/>
                </a:highlight>
                <a:latin typeface="Garamond"/>
                <a:ea typeface="Calibri"/>
                <a:cs typeface="Calibri"/>
              </a:rPr>
              <a:t> (Accessed: 11 October 2026). </a:t>
            </a:r>
            <a:endParaRPr lang="en-GB" sz="1800">
              <a:solidFill>
                <a:srgbClr val="262626"/>
              </a:solidFill>
              <a:highlight>
                <a:srgbClr val="606060"/>
              </a:highlight>
              <a:latin typeface="Garamond"/>
              <a:ea typeface="Calibri"/>
              <a:cs typeface="Calibri"/>
            </a:endParaRPr>
          </a:p>
          <a:p>
            <a:pPr>
              <a:buSzPct val="114999"/>
            </a:pPr>
            <a:r>
              <a:rPr lang="en-US" sz="1800">
                <a:solidFill>
                  <a:srgbClr val="000000"/>
                </a:solidFill>
                <a:highlight>
                  <a:srgbClr val="F5F5F5"/>
                </a:highlight>
                <a:latin typeface="Calibri"/>
                <a:ea typeface="Calibri"/>
                <a:cs typeface="Calibri"/>
              </a:rPr>
              <a:t>IPD (2025) PESTLE analysis. Available at: </a:t>
            </a:r>
            <a:r>
              <a:rPr lang="en-US" sz="1800" dirty="0">
                <a:solidFill>
                  <a:srgbClr val="000000"/>
                </a:solidFill>
                <a:highlight>
                  <a:srgbClr val="F5F5F5"/>
                </a:highlight>
                <a:latin typeface="Aptos"/>
                <a:ea typeface="Calibri"/>
                <a:cs typeface="Calibri"/>
                <a:hlinkClick r:id="rId5"/>
              </a:rPr>
              <a:t>https://www.cipd.org/uk/knowledge/factsheets/pestle-analysis-factsheet/</a:t>
            </a:r>
            <a:r>
              <a:rPr lang="en-US" sz="1800">
                <a:solidFill>
                  <a:srgbClr val="000000"/>
                </a:solidFill>
                <a:highlight>
                  <a:srgbClr val="F5F5F5"/>
                </a:highlight>
                <a:latin typeface="Calibri"/>
                <a:ea typeface="Calibri"/>
                <a:cs typeface="Calibri"/>
              </a:rPr>
              <a:t> (Accessed: 11 October 2026).</a:t>
            </a:r>
            <a:endParaRPr lang="en-GB" sz="1800" dirty="0">
              <a:solidFill>
                <a:srgbClr val="262626"/>
              </a:solidFill>
              <a:highlight>
                <a:srgbClr val="F5F5F5"/>
              </a:highlight>
              <a:latin typeface="Garamond"/>
              <a:ea typeface="Calibri"/>
              <a:cs typeface="Calibri"/>
            </a:endParaRPr>
          </a:p>
          <a:p>
            <a:pPr>
              <a:buSzPct val="114999"/>
            </a:pPr>
            <a:r>
              <a:rPr lang="en-GB" sz="1800">
                <a:solidFill>
                  <a:srgbClr val="262626"/>
                </a:solidFill>
                <a:highlight>
                  <a:srgbClr val="F5F5F5"/>
                </a:highlight>
                <a:latin typeface="Garamond"/>
                <a:ea typeface="Calibri"/>
                <a:cs typeface="Calibri"/>
              </a:rPr>
              <a:t>Office for National Statistics (ONS) (2025) Retail sales, Great Britain: December 2024. Available at: </a:t>
            </a:r>
            <a:r>
              <a:rPr lang="en-GB" sz="1800" u="sng" dirty="0">
                <a:solidFill>
                  <a:srgbClr val="000000"/>
                </a:solidFill>
                <a:highlight>
                  <a:srgbClr val="F5F5F5"/>
                </a:highlight>
                <a:latin typeface="Aptos"/>
                <a:ea typeface="Calibri"/>
                <a:cs typeface="Calibri"/>
                <a:hlinkClick r:id="rId6"/>
              </a:rPr>
              <a:t>https://www.ons.gov.uk/businessindustryandtrade/retailindustry/bulletins/retailsales/december2024</a:t>
            </a:r>
            <a:r>
              <a:rPr lang="en-GB" sz="1800" dirty="0">
                <a:solidFill>
                  <a:srgbClr val="262626"/>
                </a:solidFill>
                <a:highlight>
                  <a:srgbClr val="F5F5F5"/>
                </a:highlight>
                <a:latin typeface="Garamond"/>
                <a:ea typeface="Calibri"/>
                <a:cs typeface="Calibri"/>
              </a:rPr>
              <a:t> </a:t>
            </a:r>
            <a:r>
              <a:rPr lang="en-GB" sz="1800">
                <a:solidFill>
                  <a:srgbClr val="262626"/>
                </a:solidFill>
                <a:highlight>
                  <a:srgbClr val="F5F5F5"/>
                </a:highlight>
                <a:latin typeface="Garamond"/>
                <a:ea typeface="Calibri"/>
                <a:cs typeface="Calibri"/>
              </a:rPr>
              <a:t>(Accessed: 11 October 2026). </a:t>
            </a:r>
            <a:endParaRPr lang="en-GB" sz="1800">
              <a:solidFill>
                <a:srgbClr val="262626"/>
              </a:solidFill>
              <a:highlight>
                <a:srgbClr val="606060"/>
              </a:highlight>
              <a:latin typeface="Garamond"/>
              <a:ea typeface="Calibri"/>
              <a:cs typeface="Calibri"/>
            </a:endParaRPr>
          </a:p>
          <a:p>
            <a:pPr>
              <a:buSzPct val="114999"/>
            </a:pPr>
            <a:endParaRPr lang="en-US" sz="12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>
              <a:buSzPct val="114999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529687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D9B247"/>
      </a:accent1>
      <a:accent2>
        <a:srgbClr val="CC702D"/>
      </a:accent2>
      <a:accent3>
        <a:srgbClr val="B53A31"/>
      </a:accent3>
      <a:accent4>
        <a:srgbClr val="815F56"/>
      </a:accent4>
      <a:accent5>
        <a:srgbClr val="AE9E7C"/>
      </a:accent5>
      <a:accent6>
        <a:srgbClr val="7B8865"/>
      </a:accent6>
      <a:hlink>
        <a:srgbClr val="BB7826"/>
      </a:hlink>
      <a:folHlink>
        <a:srgbClr val="CF9C5F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E4E49EB0-FB00-41F5-9359-4843D783A23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Organic</vt:lpstr>
      <vt:lpstr>Problem Solving and Decision Making </vt:lpstr>
      <vt:lpstr>About Basil’s Bakery  </vt:lpstr>
      <vt:lpstr>Overview of Basil’s Bakery</vt:lpstr>
      <vt:lpstr>Key Issues Affecting Sales </vt:lpstr>
      <vt:lpstr>Key Issues Affecting Sales  </vt:lpstr>
      <vt:lpstr>PESTEL Analysis </vt:lpstr>
      <vt:lpstr> Effect: Sales remain around 25% below 2019 levels   </vt:lpstr>
      <vt:lpstr>Key findings </vt:lpstr>
      <vt:lpstr>PowerPoint Presentation</vt:lpstr>
      <vt:lpstr>References 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446</cp:revision>
  <dcterms:created xsi:type="dcterms:W3CDTF">2026-10-09T21:52:01Z</dcterms:created>
  <dcterms:modified xsi:type="dcterms:W3CDTF">2026-10-11T23:17:41Z</dcterms:modified>
</cp:coreProperties>
</file>