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4"/>
  </p:sldMasterIdLst>
  <p:notesMasterIdLst>
    <p:notesMasterId r:id="rId16"/>
  </p:notesMasterIdLst>
  <p:handoutMasterIdLst>
    <p:handoutMasterId r:id="rId17"/>
  </p:handoutMasterIdLst>
  <p:sldIdLst>
    <p:sldId id="436" r:id="rId5"/>
    <p:sldId id="437" r:id="rId6"/>
    <p:sldId id="438" r:id="rId7"/>
    <p:sldId id="439" r:id="rId8"/>
    <p:sldId id="448" r:id="rId9"/>
    <p:sldId id="440" r:id="rId10"/>
    <p:sldId id="449" r:id="rId11"/>
    <p:sldId id="442" r:id="rId12"/>
    <p:sldId id="443" r:id="rId13"/>
    <p:sldId id="444" r:id="rId14"/>
    <p:sldId id="43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18187"/>
    <a:srgbClr val="0C404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56" autoAdjust="0"/>
    <p:restoredTop sz="95394" autoAdjust="0"/>
  </p:normalViewPr>
  <p:slideViewPr>
    <p:cSldViewPr snapToGrid="0">
      <p:cViewPr varScale="1">
        <p:scale>
          <a:sx n="78" d="100"/>
          <a:sy n="78" d="100"/>
        </p:scale>
        <p:origin x="922" y="72"/>
      </p:cViewPr>
      <p:guideLst/>
    </p:cSldViewPr>
  </p:slideViewPr>
  <p:outlineViewPr>
    <p:cViewPr>
      <p:scale>
        <a:sx n="33" d="100"/>
        <a:sy n="33" d="100"/>
      </p:scale>
      <p:origin x="0" y="-1714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8717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E4D2272-D660-A337-AEF3-BE066BD5453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FE5A70-71C2-F335-270C-B94537340C5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5A369-CA0E-4FC6-90EE-5FA969A08EF8}" type="datetimeFigureOut">
              <a:rPr lang="en-US" smtClean="0"/>
              <a:t>7/23/2026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1E1B03-0F86-16E7-11BE-81F9F4CD66B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4524B8-3914-99B2-2620-0F2A88D335A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9210F9-8331-407C-A034-F95DCB303E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0058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7-18T10:16:22.417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16 87 7787,'-8'-9'-408,"7"-7"140,-5 4 1,6-3 267,6-2 0,-5 7 0,7 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4AB06A-EEDC-421C-B5A0-5E9E5241A8E5}" type="datetimeFigureOut">
              <a:rPr lang="en-US" smtClean="0"/>
              <a:t>7/23/2026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F9438-3EEF-4192-9815-F6F44770AEF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26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0477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630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957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98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9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770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770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50027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92660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412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BF9438-3EEF-4192-9815-F6F44770AEF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4469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3638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590668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093947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18702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90508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109739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977107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9427448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39245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652689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5F0-2B44-47BC-86B3-58E2C70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5B5DA-7628-4AC1-8EAE-5010C2A98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E7C3-7830-49F3-9F45-4B2F2B4C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5E328-AD12-449C-BE6E-76DF005E8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F374F-390D-49D8-A7C8-5BEFA3532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856159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0F530-2925-4F98-89EC-95C2EC476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79366-3281-483D-8731-0D01B2B24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D8B2-BE7F-4417-8A8A-A95C8BB7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A0D96-671F-4A85-89C6-946624CB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BA434-2E32-4719-B45C-0490D68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110120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45040DA2-B75D-1B49-51F9-967501F7F67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4876" y="887638"/>
            <a:ext cx="10202248" cy="5094496"/>
          </a:xfrm>
        </p:spPr>
        <p:txBody>
          <a:bodyPr/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E93BDAB-CB06-403B-00FD-9D1C2812A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0939" y="2990938"/>
            <a:ext cx="6855801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6FB1FDB-9C8A-890A-5051-8D49E105F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104"/>
            <a:ext cx="12192000" cy="87392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 21">
            <a:extLst>
              <a:ext uri="{FF2B5EF4-FFF2-40B4-BE49-F238E27FC236}">
                <a16:creationId xmlns:a16="http://schemas.microsoft.com/office/drawing/2014/main" id="{46056E81-9CB5-42E9-6689-B711F575C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981493" y="0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22">
            <a:extLst>
              <a:ext uri="{FF2B5EF4-FFF2-40B4-BE49-F238E27FC236}">
                <a16:creationId xmlns:a16="http://schemas.microsoft.com/office/drawing/2014/main" id="{3D075254-6FC4-6738-BBBE-1BACB99E4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2028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b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5BA2562-20F9-9DC8-81EB-6ED26B24D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099"/>
            <a:ext cx="12192000" cy="87392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 25">
            <a:extLst>
              <a:ext uri="{FF2B5EF4-FFF2-40B4-BE49-F238E27FC236}">
                <a16:creationId xmlns:a16="http://schemas.microsoft.com/office/drawing/2014/main" id="{369E878B-C75C-98DC-B694-2C40507C4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4" y="3657675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 27">
            <a:extLst>
              <a:ext uri="{FF2B5EF4-FFF2-40B4-BE49-F238E27FC236}">
                <a16:creationId xmlns:a16="http://schemas.microsoft.com/office/drawing/2014/main" id="{DC03A063-67E0-718E-206C-6C807C200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5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 30">
            <a:extLst>
              <a:ext uri="{FF2B5EF4-FFF2-40B4-BE49-F238E27FC236}">
                <a16:creationId xmlns:a16="http://schemas.microsoft.com/office/drawing/2014/main" id="{6D86FEEF-2721-A616-B636-7C6F8B1B5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rot="16200000" flipH="1" flipV="1">
            <a:off x="-433923" y="554625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4AC20A76-77DC-62F7-C0E5-66C03853B31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9" y="1478396"/>
            <a:ext cx="3710355" cy="3445297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CF99A149-DEF4-9E0F-D0DE-E859DB6CA53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360465" y="1477963"/>
            <a:ext cx="5536135" cy="3446462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600"/>
            </a:lvl2pPr>
            <a:lvl3pPr marL="914400" indent="0">
              <a:buNone/>
              <a:defRPr sz="1400"/>
            </a:lvl3pPr>
            <a:lvl4pPr marL="1371600" indent="0">
              <a:buNone/>
              <a:defRPr sz="1200"/>
            </a:lvl4pPr>
            <a:lvl5pPr marL="1828800" indent="0">
              <a:buNone/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2458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Section Tit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>
            <a:extLst>
              <a:ext uri="{FF2B5EF4-FFF2-40B4-BE49-F238E27FC236}">
                <a16:creationId xmlns:a16="http://schemas.microsoft.com/office/drawing/2014/main" id="{A18D9F31-445F-F144-A393-66C1BDE808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4570022" y="3390898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Freeform 14">
            <a:extLst>
              <a:ext uri="{FF2B5EF4-FFF2-40B4-BE49-F238E27FC236}">
                <a16:creationId xmlns:a16="http://schemas.microsoft.com/office/drawing/2014/main" id="{24F2F994-08EA-D901-82B7-02E175B2F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63EE949-1BE5-CFA7-69CC-5235FFE07F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1415562"/>
            <a:ext cx="5750171" cy="400929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Picture Placeholder 18">
            <a:extLst>
              <a:ext uri="{FF2B5EF4-FFF2-40B4-BE49-F238E27FC236}">
                <a16:creationId xmlns:a16="http://schemas.microsoft.com/office/drawing/2014/main" id="{A2B2C17F-12DD-A683-5602-F16A1C9647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77908" y="1"/>
            <a:ext cx="4314092" cy="6858000"/>
          </a:xfrm>
          <a:custGeom>
            <a:avLst/>
            <a:gdLst>
              <a:gd name="connsiteX0" fmla="*/ 3466352 w 4267200"/>
              <a:gd name="connsiteY0" fmla="*/ 0 h 6858000"/>
              <a:gd name="connsiteX1" fmla="*/ 4267200 w 4267200"/>
              <a:gd name="connsiteY1" fmla="*/ 0 h 6858000"/>
              <a:gd name="connsiteX2" fmla="*/ 4267200 w 4267200"/>
              <a:gd name="connsiteY2" fmla="*/ 6858000 h 6858000"/>
              <a:gd name="connsiteX3" fmla="*/ 0 w 4267200"/>
              <a:gd name="connsiteY3" fmla="*/ 6858000 h 6858000"/>
              <a:gd name="connsiteX4" fmla="*/ 0 w 4267200"/>
              <a:gd name="connsiteY4" fmla="*/ 3338980 h 6858000"/>
              <a:gd name="connsiteX5" fmla="*/ 8352 w 4267200"/>
              <a:gd name="connsiteY5" fmla="*/ 3162578 h 6858000"/>
              <a:gd name="connsiteX6" fmla="*/ 3132972 w 4267200"/>
              <a:gd name="connsiteY6" fmla="*/ 18059 h 6858000"/>
              <a:gd name="connsiteX7" fmla="*/ 3466352 w 4267200"/>
              <a:gd name="connsiteY7" fmla="*/ 122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67200" h="6858000">
                <a:moveTo>
                  <a:pt x="3466352" y="0"/>
                </a:moveTo>
                <a:lnTo>
                  <a:pt x="4267200" y="0"/>
                </a:lnTo>
                <a:lnTo>
                  <a:pt x="4267200" y="6858000"/>
                </a:lnTo>
                <a:lnTo>
                  <a:pt x="0" y="6858000"/>
                </a:lnTo>
                <a:lnTo>
                  <a:pt x="0" y="3338980"/>
                </a:lnTo>
                <a:lnTo>
                  <a:pt x="8352" y="3162578"/>
                </a:lnTo>
                <a:cubicBezTo>
                  <a:pt x="166042" y="1505839"/>
                  <a:pt x="1479242" y="186005"/>
                  <a:pt x="3132972" y="18059"/>
                </a:cubicBezTo>
                <a:lnTo>
                  <a:pt x="3466352" y="1225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txBody>
          <a:bodyPr wrap="square" lIns="1463040" tIns="822960" rIns="1463040" anchor="t" anchorCtr="0">
            <a:noAutofit/>
          </a:bodyPr>
          <a:lstStyle>
            <a:lvl1pPr marL="0" indent="0" algn="ctr">
              <a:buNone/>
              <a:defRPr sz="1600"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446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Content and Ima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179D789-F69C-8306-0C19-DF73E69167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76415" y="360485"/>
            <a:ext cx="5032725" cy="3284203"/>
          </a:xfrm>
        </p:spPr>
        <p:txBody>
          <a:bodyPr anchor="b">
            <a:normAutofit/>
          </a:bodyPr>
          <a:lstStyle>
            <a:lvl1pPr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A2003524-9DE3-1117-2E91-80A1CB96DE3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4308475" cy="6858000"/>
          </a:xfrm>
          <a:custGeom>
            <a:avLst/>
            <a:gdLst>
              <a:gd name="connsiteX0" fmla="*/ 0 w 4308475"/>
              <a:gd name="connsiteY0" fmla="*/ 0 h 6858000"/>
              <a:gd name="connsiteX1" fmla="*/ 4308475 w 4308475"/>
              <a:gd name="connsiteY1" fmla="*/ 0 h 6858000"/>
              <a:gd name="connsiteX2" fmla="*/ 4308475 w 4308475"/>
              <a:gd name="connsiteY2" fmla="*/ 3390898 h 6858000"/>
              <a:gd name="connsiteX3" fmla="*/ 4307536 w 4308475"/>
              <a:gd name="connsiteY3" fmla="*/ 3390898 h 6858000"/>
              <a:gd name="connsiteX4" fmla="*/ 4290702 w 4308475"/>
              <a:gd name="connsiteY4" fmla="*/ 3724279 h 6858000"/>
              <a:gd name="connsiteX5" fmla="*/ 1146183 w 4308475"/>
              <a:gd name="connsiteY5" fmla="*/ 6848898 h 6858000"/>
              <a:gd name="connsiteX6" fmla="*/ 953984 w 4308475"/>
              <a:gd name="connsiteY6" fmla="*/ 6857998 h 6858000"/>
              <a:gd name="connsiteX7" fmla="*/ 4308475 w 4308475"/>
              <a:gd name="connsiteY7" fmla="*/ 6857998 h 6858000"/>
              <a:gd name="connsiteX8" fmla="*/ 4308475 w 4308475"/>
              <a:gd name="connsiteY8" fmla="*/ 6858000 h 6858000"/>
              <a:gd name="connsiteX9" fmla="*/ 0 w 4308475"/>
              <a:gd name="connsiteY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08475" h="6858000">
                <a:moveTo>
                  <a:pt x="0" y="0"/>
                </a:moveTo>
                <a:lnTo>
                  <a:pt x="4308475" y="0"/>
                </a:lnTo>
                <a:lnTo>
                  <a:pt x="4308475" y="3390898"/>
                </a:lnTo>
                <a:lnTo>
                  <a:pt x="4307536" y="3390898"/>
                </a:lnTo>
                <a:lnTo>
                  <a:pt x="4290702" y="3724279"/>
                </a:lnTo>
                <a:cubicBezTo>
                  <a:pt x="4122756" y="5378008"/>
                  <a:pt x="2802922" y="6691208"/>
                  <a:pt x="1146183" y="6848898"/>
                </a:cubicBezTo>
                <a:lnTo>
                  <a:pt x="953984" y="6857998"/>
                </a:lnTo>
                <a:lnTo>
                  <a:pt x="4308475" y="6857998"/>
                </a:lnTo>
                <a:lnTo>
                  <a:pt x="4308475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E5C55B8-DD4C-A859-38F5-CC8FE0920B85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676306" y="3846391"/>
            <a:ext cx="5032725" cy="213671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bg2"/>
                </a:solidFill>
              </a:defRPr>
            </a:lvl1pPr>
            <a:lvl2pPr marL="457200" indent="0">
              <a:buNone/>
              <a:defRPr sz="1600">
                <a:solidFill>
                  <a:schemeClr val="bg2"/>
                </a:solidFill>
              </a:defRPr>
            </a:lvl2pPr>
            <a:lvl3pPr marL="914400" indent="0">
              <a:buNone/>
              <a:defRPr sz="1400">
                <a:solidFill>
                  <a:schemeClr val="bg2"/>
                </a:solidFill>
              </a:defRPr>
            </a:lvl3pPr>
            <a:lvl4pPr marL="1371600" indent="0">
              <a:buNone/>
              <a:defRPr sz="1200">
                <a:solidFill>
                  <a:schemeClr val="bg2"/>
                </a:solidFill>
              </a:defRPr>
            </a:lvl4pPr>
            <a:lvl5pPr marL="1828800" indent="0">
              <a:buNone/>
              <a:defRPr sz="12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6DC123BA-30A1-50DE-FC24-33C67A8FA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4308762" y="3390898"/>
            <a:ext cx="3354778" cy="3467100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38185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610C35C-5361-BD30-EB79-01BD72158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Freeform 26">
            <a:extLst>
              <a:ext uri="{FF2B5EF4-FFF2-40B4-BE49-F238E27FC236}">
                <a16:creationId xmlns:a16="http://schemas.microsoft.com/office/drawing/2014/main" id="{948A7171-32A3-1CAC-DDFD-7C44DDAF0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47">
            <a:extLst>
              <a:ext uri="{FF2B5EF4-FFF2-40B4-BE49-F238E27FC236}">
                <a16:creationId xmlns:a16="http://schemas.microsoft.com/office/drawing/2014/main" id="{06FD5EAC-FAC4-CDB4-6AB8-809E940F0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4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6DA13352-25BC-FD28-A34C-DD204D5BF1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1748" y="246183"/>
            <a:ext cx="9525000" cy="1919521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34108AC-4ED2-99E6-0212-0AC0802C553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1600" y="2274033"/>
            <a:ext cx="9525000" cy="3317875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5936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6B6590-E6B3-B91C-752E-88256804F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104"/>
            <a:ext cx="12192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 26">
            <a:extLst>
              <a:ext uri="{FF2B5EF4-FFF2-40B4-BE49-F238E27FC236}">
                <a16:creationId xmlns:a16="http://schemas.microsoft.com/office/drawing/2014/main" id="{3A11B3D3-2DE9-50B1-D34F-653D466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1493" y="3657680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27">
            <a:extLst>
              <a:ext uri="{FF2B5EF4-FFF2-40B4-BE49-F238E27FC236}">
                <a16:creationId xmlns:a16="http://schemas.microsoft.com/office/drawing/2014/main" id="{5EEBEB28-1DE8-01FC-1208-CE71F445D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Freeform 31">
            <a:extLst>
              <a:ext uri="{FF2B5EF4-FFF2-40B4-BE49-F238E27FC236}">
                <a16:creationId xmlns:a16="http://schemas.microsoft.com/office/drawing/2014/main" id="{836BB78A-11DB-CCF3-7F2E-C0243B409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rot="16200000" flipH="1" flipV="1">
            <a:off x="-433923" y="5546255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00220F55-A7D0-A330-0E21-94E0D5ECA85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50734" y="835269"/>
            <a:ext cx="8690533" cy="2821183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60B5AC1-38AD-9D8D-25F1-F8E10DE48AD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745739" y="3858233"/>
            <a:ext cx="8700522" cy="1953481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bg2"/>
                </a:solidFill>
              </a:defRPr>
            </a:lvl1pPr>
            <a:lvl2pPr marL="457200" indent="0" algn="ctr">
              <a:buNone/>
              <a:defRPr sz="1600">
                <a:solidFill>
                  <a:schemeClr val="bg2"/>
                </a:solidFill>
              </a:defRPr>
            </a:lvl2pPr>
            <a:lvl3pPr marL="914400" indent="0" algn="ctr">
              <a:buNone/>
              <a:defRPr sz="1400">
                <a:solidFill>
                  <a:schemeClr val="bg2"/>
                </a:solidFill>
              </a:defRPr>
            </a:lvl3pPr>
            <a:lvl4pPr marL="1371600" indent="0" algn="ctr">
              <a:buNone/>
              <a:defRPr sz="1200">
                <a:solidFill>
                  <a:schemeClr val="bg2"/>
                </a:solidFill>
              </a:defRPr>
            </a:lvl4pPr>
            <a:lvl5pPr marL="1828800" indent="0" algn="ctr">
              <a:buNone/>
              <a:defRPr sz="1200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196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3FFEEC7-A0A7-27CB-3F2D-796281DCD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5983104"/>
            <a:ext cx="12192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 20">
            <a:extLst>
              <a:ext uri="{FF2B5EF4-FFF2-40B4-BE49-F238E27FC236}">
                <a16:creationId xmlns:a16="http://schemas.microsoft.com/office/drawing/2014/main" id="{2DCCFF86-2471-421E-E5FF-E38943252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 21">
            <a:extLst>
              <a:ext uri="{FF2B5EF4-FFF2-40B4-BE49-F238E27FC236}">
                <a16:creationId xmlns:a16="http://schemas.microsoft.com/office/drawing/2014/main" id="{8300B484-623C-071D-E849-138F76141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rot="16200000" flipH="1" flipV="1">
            <a:off x="-433923" y="5546255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99A6249F-0E28-0ABF-FE63-7ECC0E10625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805" y="344399"/>
            <a:ext cx="9599008" cy="1729547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CCC29225-33B5-6D19-F0BA-DE3F864F640A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0867" y="2274034"/>
            <a:ext cx="4643438" cy="329863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FB67020D-DF60-17C1-8DEC-EDECF653540F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318375" y="2274034"/>
            <a:ext cx="4643438" cy="329863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75812651-A64E-FA0C-7D84-B20BA7C673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104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5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369277"/>
            <a:ext cx="9590215" cy="1708514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370867" y="2274033"/>
            <a:ext cx="3347782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925269" y="2274033"/>
            <a:ext cx="603654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961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Content and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8">
            <a:extLst>
              <a:ext uri="{FF2B5EF4-FFF2-40B4-BE49-F238E27FC236}">
                <a16:creationId xmlns:a16="http://schemas.microsoft.com/office/drawing/2014/main" id="{D8A19A74-FE0D-4975-5657-5362CEB4D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6117263" y="5090690"/>
            <a:ext cx="1807536" cy="1777059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E8CCA9-A930-4217-FC4B-419AD08ED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6913" y="2996911"/>
            <a:ext cx="6867747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 25">
            <a:extLst>
              <a:ext uri="{FF2B5EF4-FFF2-40B4-BE49-F238E27FC236}">
                <a16:creationId xmlns:a16="http://schemas.microsoft.com/office/drawing/2014/main" id="{A5202170-963D-8D6D-EF61-11B291827C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6A71B5EB-558B-B072-1FF1-CDA55B10CC6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81757" y="328860"/>
            <a:ext cx="6136643" cy="1777060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B84F4814-519C-86D2-1886-90E0A98968D3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71204" y="2282999"/>
            <a:ext cx="6136643" cy="3685507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5A36A3E-F1BF-A2FC-E9BF-616718E65B8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924800" y="0"/>
            <a:ext cx="4267200" cy="6858000"/>
          </a:xfrm>
          <a:solidFill>
            <a:schemeClr val="accent2"/>
          </a:solidFill>
        </p:spPr>
        <p:txBody>
          <a:bodyPr/>
          <a:lstStyle>
            <a:lvl1pPr marL="0" indent="0" algn="ctr">
              <a:buNone/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769D9C9-E3F7-6719-75F2-AA70DF83E1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6400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Conten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9">
            <a:extLst>
              <a:ext uri="{FF2B5EF4-FFF2-40B4-BE49-F238E27FC236}">
                <a16:creationId xmlns:a16="http://schemas.microsoft.com/office/drawing/2014/main" id="{37D82C4C-B372-8DAD-C78B-5A7079992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CE543C86-04BB-A7E0-26E4-1A793E98CB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42052" y="345441"/>
            <a:ext cx="10202248" cy="1766918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20">
            <a:extLst>
              <a:ext uri="{FF2B5EF4-FFF2-40B4-BE49-F238E27FC236}">
                <a16:creationId xmlns:a16="http://schemas.microsoft.com/office/drawing/2014/main" id="{D1D15020-88F7-93D5-282B-0C23CB75788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71205" y="2282826"/>
            <a:ext cx="3180475" cy="3651250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Table Placeholder 11">
            <a:extLst>
              <a:ext uri="{FF2B5EF4-FFF2-40B4-BE49-F238E27FC236}">
                <a16:creationId xmlns:a16="http://schemas.microsoft.com/office/drawing/2014/main" id="{675AC522-525C-4C6F-8F28-3B2FC909B3FF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4940300" y="2282825"/>
            <a:ext cx="5880100" cy="365125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00D9D4E-52D5-4BAF-8096-D301073D35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2">
                    <a:lumMod val="75000"/>
                  </a:schemeClr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16159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lum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36">
            <a:extLst>
              <a:ext uri="{FF2B5EF4-FFF2-40B4-BE49-F238E27FC236}">
                <a16:creationId xmlns:a16="http://schemas.microsoft.com/office/drawing/2014/main" id="{F8F589DA-127F-E2E7-6ADA-1D3C0479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91645" y="3657688"/>
            <a:ext cx="3200357" cy="3200320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700FBF0-749D-0FF0-74B6-3565174CA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2038" y="2992045"/>
            <a:ext cx="6858000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DDA3FAB-74FF-4772-2BA4-B242E12AB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1" y="0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FBE95B3E-84B8-3910-65C9-87914802BE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8" y="369277"/>
            <a:ext cx="9590215" cy="1708514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0">
            <a:extLst>
              <a:ext uri="{FF2B5EF4-FFF2-40B4-BE49-F238E27FC236}">
                <a16:creationId xmlns:a16="http://schemas.microsoft.com/office/drawing/2014/main" id="{53421E6F-1A11-40B7-DB53-FC96CE9D787B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369269" y="2284193"/>
            <a:ext cx="603654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0">
            <a:extLst>
              <a:ext uri="{FF2B5EF4-FFF2-40B4-BE49-F238E27FC236}">
                <a16:creationId xmlns:a16="http://schemas.microsoft.com/office/drawing/2014/main" id="{90BA2746-C141-C524-CDDE-DD672A80A2C8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7708899" y="2284193"/>
            <a:ext cx="3252914" cy="3436653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800" b="1"/>
            </a:lvl1pPr>
            <a:lvl2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600" b="1"/>
            </a:lvl2pPr>
            <a:lvl3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400" b="1"/>
            </a:lvl3pPr>
            <a:lvl4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4pPr>
            <a:lvl5pPr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  <a:defRPr sz="1200" b="1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78CC75E-2849-6C28-42BF-61EBFD22CD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1711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9">
            <a:extLst>
              <a:ext uri="{FF2B5EF4-FFF2-40B4-BE49-F238E27FC236}">
                <a16:creationId xmlns:a16="http://schemas.microsoft.com/office/drawing/2014/main" id="{BE9B1BD7-8F62-244D-062B-D0A716D1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0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4BAE39C-758E-B299-0906-86DA058BC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975" y="345440"/>
            <a:ext cx="9448803" cy="174354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able Placeholder 9">
            <a:extLst>
              <a:ext uri="{FF2B5EF4-FFF2-40B4-BE49-F238E27FC236}">
                <a16:creationId xmlns:a16="http://schemas.microsoft.com/office/drawing/2014/main" id="{ED21C7D0-0E84-DFA8-FC77-93D7B17FA7EF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365250" y="2295525"/>
            <a:ext cx="9448800" cy="365283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44F72DC-A10E-0921-2E94-08CAC9D503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2">
                    <a:lumMod val="75000"/>
                  </a:schemeClr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3501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losing 1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181407F-D7F6-56CB-135C-01868BC1917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1597" y="1088211"/>
            <a:ext cx="4602483" cy="4896019"/>
          </a:xfrm>
        </p:spPr>
        <p:txBody>
          <a:bodyPr>
            <a:normAutofit/>
          </a:bodyPr>
          <a:lstStyle>
            <a:lvl1pPr>
              <a:defRPr sz="4800"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E517585-E867-BB06-B195-272DA0FD4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8"/>
            <a:ext cx="12192000" cy="873925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92D9EBD-88FB-A2C3-7EC2-46DD7B53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990939" y="2990938"/>
            <a:ext cx="6855801" cy="873925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Freeform 22">
            <a:extLst>
              <a:ext uri="{FF2B5EF4-FFF2-40B4-BE49-F238E27FC236}">
                <a16:creationId xmlns:a16="http://schemas.microsoft.com/office/drawing/2014/main" id="{CB417425-9078-B6E8-97F7-BAA1536BA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 flipH="1" flipV="1">
            <a:off x="0" y="-8"/>
            <a:ext cx="1745673" cy="877824"/>
          </a:xfrm>
          <a:custGeom>
            <a:avLst/>
            <a:gdLst>
              <a:gd name="connsiteX0" fmla="*/ 0 w 4572000"/>
              <a:gd name="connsiteY0" fmla="*/ 2285974 h 2285974"/>
              <a:gd name="connsiteX1" fmla="*/ 113956 w 4572000"/>
              <a:gd name="connsiteY1" fmla="*/ 2283183 h 2285974"/>
              <a:gd name="connsiteX2" fmla="*/ 2283027 w 4572000"/>
              <a:gd name="connsiteY2" fmla="*/ 117584 h 2285974"/>
              <a:gd name="connsiteX3" fmla="*/ 2286000 w 4572000"/>
              <a:gd name="connsiteY3" fmla="*/ 0 h 2285974"/>
              <a:gd name="connsiteX4" fmla="*/ 2288973 w 4572000"/>
              <a:gd name="connsiteY4" fmla="*/ 117584 h 2285974"/>
              <a:gd name="connsiteX5" fmla="*/ 4458044 w 4572000"/>
              <a:gd name="connsiteY5" fmla="*/ 2283183 h 2285974"/>
              <a:gd name="connsiteX6" fmla="*/ 4572000 w 4572000"/>
              <a:gd name="connsiteY6" fmla="*/ 2285974 h 2285974"/>
              <a:gd name="connsiteX7" fmla="*/ 2286000 w 4572000"/>
              <a:gd name="connsiteY7" fmla="*/ 2285974 h 2285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2000" h="2285974">
                <a:moveTo>
                  <a:pt x="0" y="2285974"/>
                </a:moveTo>
                <a:lnTo>
                  <a:pt x="113956" y="2283183"/>
                </a:lnTo>
                <a:cubicBezTo>
                  <a:pt x="1284562" y="2225701"/>
                  <a:pt x="2223714" y="1287708"/>
                  <a:pt x="2283027" y="117584"/>
                </a:cubicBezTo>
                <a:lnTo>
                  <a:pt x="2286000" y="0"/>
                </a:lnTo>
                <a:lnTo>
                  <a:pt x="2288973" y="117584"/>
                </a:lnTo>
                <a:cubicBezTo>
                  <a:pt x="2348287" y="1287708"/>
                  <a:pt x="3287438" y="2225701"/>
                  <a:pt x="4458044" y="2283183"/>
                </a:cubicBezTo>
                <a:lnTo>
                  <a:pt x="4572000" y="2285974"/>
                </a:lnTo>
                <a:lnTo>
                  <a:pt x="2286000" y="2285974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 4">
            <a:extLst>
              <a:ext uri="{FF2B5EF4-FFF2-40B4-BE49-F238E27FC236}">
                <a16:creationId xmlns:a16="http://schemas.microsoft.com/office/drawing/2014/main" id="{D7F56B38-71B8-A745-8D9C-BBEA278F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9905999" y="4572027"/>
            <a:ext cx="2286000" cy="2285973"/>
          </a:xfrm>
          <a:custGeom>
            <a:avLst/>
            <a:gdLst>
              <a:gd name="connsiteX0" fmla="*/ 3200357 w 3200357"/>
              <a:gd name="connsiteY0" fmla="*/ 0 h 3200320"/>
              <a:gd name="connsiteX1" fmla="*/ 3200357 w 3200357"/>
              <a:gd name="connsiteY1" fmla="*/ 3200320 h 3200320"/>
              <a:gd name="connsiteX2" fmla="*/ 0 w 3200357"/>
              <a:gd name="connsiteY2" fmla="*/ 3200320 h 3200320"/>
              <a:gd name="connsiteX3" fmla="*/ 159536 w 3200357"/>
              <a:gd name="connsiteY3" fmla="*/ 3196412 h 3200320"/>
              <a:gd name="connsiteX4" fmla="*/ 3196195 w 3200357"/>
              <a:gd name="connsiteY4" fmla="*/ 164613 h 3200320"/>
              <a:gd name="connsiteX5" fmla="*/ 3200357 w 3200357"/>
              <a:gd name="connsiteY5" fmla="*/ 0 h 3200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0357" h="3200320">
                <a:moveTo>
                  <a:pt x="3200357" y="0"/>
                </a:moveTo>
                <a:lnTo>
                  <a:pt x="3200357" y="3200320"/>
                </a:lnTo>
                <a:lnTo>
                  <a:pt x="0" y="3200320"/>
                </a:lnTo>
                <a:lnTo>
                  <a:pt x="159536" y="3196412"/>
                </a:lnTo>
                <a:cubicBezTo>
                  <a:pt x="1798363" y="3115939"/>
                  <a:pt x="3113157" y="1802765"/>
                  <a:pt x="3196195" y="164613"/>
                </a:cubicBezTo>
                <a:lnTo>
                  <a:pt x="3200357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45E5C644-63C0-D8A4-7EF1-1681AFB1F4D9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324599" y="1088210"/>
            <a:ext cx="4373564" cy="4894894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 b="1">
                <a:solidFill>
                  <a:schemeClr val="bg2"/>
                </a:solidFill>
              </a:defRPr>
            </a:lvl1pPr>
            <a:lvl2pPr marL="457200" indent="0">
              <a:spcBef>
                <a:spcPts val="0"/>
              </a:spcBef>
              <a:spcAft>
                <a:spcPts val="600"/>
              </a:spcAft>
              <a:buNone/>
              <a:defRPr sz="1600" b="1">
                <a:solidFill>
                  <a:schemeClr val="bg2"/>
                </a:solidFill>
              </a:defRPr>
            </a:lvl2pPr>
            <a:lvl3pPr marL="914400" indent="0">
              <a:spcBef>
                <a:spcPts val="0"/>
              </a:spcBef>
              <a:spcAft>
                <a:spcPts val="600"/>
              </a:spcAft>
              <a:buNone/>
              <a:defRPr sz="1400" b="1">
                <a:solidFill>
                  <a:schemeClr val="bg2"/>
                </a:solidFill>
              </a:defRPr>
            </a:lvl3pPr>
            <a:lvl4pPr marL="13716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4pPr>
            <a:lvl5pPr marL="1828800" indent="0">
              <a:spcBef>
                <a:spcPts val="0"/>
              </a:spcBef>
              <a:spcAft>
                <a:spcPts val="600"/>
              </a:spcAft>
              <a:buNone/>
              <a:defRPr sz="1200" b="1">
                <a:solidFill>
                  <a:schemeClr val="bg2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663CA19-070F-D373-ED8C-B6F895D11B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6600" y="5983104"/>
            <a:ext cx="1295400" cy="87489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828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13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sz="100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536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  <p:sldLayoutId id="2147483730" r:id="rId18"/>
    <p:sldLayoutId id="2147483731" r:id="rId19"/>
    <p:sldLayoutId id="2147483732" r:id="rId20"/>
    <p:sldLayoutId id="2147483733" r:id="rId21"/>
    <p:sldLayoutId id="2147483734" r:id="rId22"/>
    <p:sldLayoutId id="2147483735" r:id="rId23"/>
    <p:sldLayoutId id="2147483736" r:id="rId2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736">
          <p15:clr>
            <a:srgbClr val="F26B43"/>
          </p15:clr>
        </p15:guide>
        <p15:guide id="4" orient="horz" pos="3312">
          <p15:clr>
            <a:srgbClr val="F26B43"/>
          </p15:clr>
        </p15:guide>
        <p15:guide id="5" orient="horz" pos="432">
          <p15:clr>
            <a:srgbClr val="F26B43"/>
          </p15:clr>
        </p15:guide>
        <p15:guide id="7" pos="4416">
          <p15:clr>
            <a:srgbClr val="F26B43"/>
          </p15:clr>
        </p15:guide>
        <p15:guide id="8" pos="5568">
          <p15:clr>
            <a:srgbClr val="F26B43"/>
          </p15:clr>
        </p15:guide>
        <p15:guide id="9" pos="7296">
          <p15:clr>
            <a:srgbClr val="F26B43"/>
          </p15:clr>
        </p15:guide>
        <p15:guide id="10" pos="2688">
          <p15:clr>
            <a:srgbClr val="F26B43"/>
          </p15:clr>
        </p15:guide>
        <p15:guide id="11" pos="1536">
          <p15:clr>
            <a:srgbClr val="F26B43"/>
          </p15:clr>
        </p15:guide>
        <p15:guide id="12" pos="384">
          <p15:clr>
            <a:srgbClr val="F26B43"/>
          </p15:clr>
        </p15:guide>
        <p15:guide id="13" pos="2112">
          <p15:clr>
            <a:srgbClr val="F26B43"/>
          </p15:clr>
        </p15:guide>
        <p15:guide id="14" pos="4992">
          <p15:clr>
            <a:srgbClr val="F26B43"/>
          </p15:clr>
        </p15:guide>
        <p15:guide id="15" pos="6720">
          <p15:clr>
            <a:srgbClr val="F26B43"/>
          </p15:clr>
        </p15:guide>
        <p15:guide id="16" pos="960">
          <p15:clr>
            <a:srgbClr val="F26B43"/>
          </p15:clr>
        </p15:guide>
        <p15:guide id="17" pos="3264">
          <p15:clr>
            <a:srgbClr val="F26B43"/>
          </p15:clr>
        </p15:guide>
        <p15:guide id="18" orient="horz" pos="1008">
          <p15:clr>
            <a:srgbClr val="F26B43"/>
          </p15:clr>
        </p15:guide>
        <p15:guide id="19" orient="horz" pos="3888">
          <p15:clr>
            <a:srgbClr val="F26B43"/>
          </p15:clr>
        </p15:guide>
        <p15:guide id="20" pos="6144">
          <p15:clr>
            <a:srgbClr val="F26B43"/>
          </p15:clr>
        </p15:guide>
        <p15:guide id="21" orient="horz" pos="1584">
          <p15:clr>
            <a:srgbClr val="F26B43"/>
          </p15:clr>
        </p15:guide>
        <p15:guide id="22" pos="576">
          <p15:clr>
            <a:srgbClr val="F26B43"/>
          </p15:clr>
        </p15:guide>
        <p15:guide id="23" pos="7104">
          <p15:clr>
            <a:srgbClr val="F26B43"/>
          </p15:clr>
        </p15:guide>
        <p15:guide id="24" pos="768">
          <p15:clr>
            <a:srgbClr val="F26B43"/>
          </p15:clr>
        </p15:guide>
        <p15:guide id="25" pos="691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B5B09F67-0226-4836-9B22-AFF94EF63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EF6D18FB-3D39-4747-9ED8-42C5DFAB8A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11" y="1"/>
            <a:ext cx="5199156" cy="6857999"/>
          </a:xfrm>
          <a:custGeom>
            <a:avLst/>
            <a:gdLst>
              <a:gd name="connsiteX0" fmla="*/ 0 w 5199156"/>
              <a:gd name="connsiteY0" fmla="*/ 0 h 6857999"/>
              <a:gd name="connsiteX1" fmla="*/ 5199156 w 5199156"/>
              <a:gd name="connsiteY1" fmla="*/ 0 h 6857999"/>
              <a:gd name="connsiteX2" fmla="*/ 5199156 w 5199156"/>
              <a:gd name="connsiteY2" fmla="*/ 4404241 h 6857999"/>
              <a:gd name="connsiteX3" fmla="*/ 2996280 w 5199156"/>
              <a:gd name="connsiteY3" fmla="*/ 6845331 h 6857999"/>
              <a:gd name="connsiteX4" fmla="*/ 2762435 w 5199156"/>
              <a:gd name="connsiteY4" fmla="*/ 6857139 h 6857999"/>
              <a:gd name="connsiteX5" fmla="*/ 2762435 w 5199156"/>
              <a:gd name="connsiteY5" fmla="*/ 6857999 h 6857999"/>
              <a:gd name="connsiteX6" fmla="*/ 2745398 w 5199156"/>
              <a:gd name="connsiteY6" fmla="*/ 6857999 h 6857999"/>
              <a:gd name="connsiteX7" fmla="*/ 0 w 5199156"/>
              <a:gd name="connsiteY7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99156" h="6857999">
                <a:moveTo>
                  <a:pt x="0" y="0"/>
                </a:moveTo>
                <a:lnTo>
                  <a:pt x="5199156" y="0"/>
                </a:lnTo>
                <a:lnTo>
                  <a:pt x="5199156" y="4404241"/>
                </a:lnTo>
                <a:cubicBezTo>
                  <a:pt x="5199156" y="5674715"/>
                  <a:pt x="4233603" y="6719673"/>
                  <a:pt x="2996280" y="6845331"/>
                </a:cubicBezTo>
                <a:lnTo>
                  <a:pt x="2762435" y="6857139"/>
                </a:lnTo>
                <a:lnTo>
                  <a:pt x="2762435" y="6857999"/>
                </a:lnTo>
                <a:lnTo>
                  <a:pt x="2745398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EDCDD4D4-ADBD-45B9-944B-E77CC2584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34" y="-39394"/>
            <a:ext cx="2353172" cy="2431959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40D9AD-F97D-8DCF-97C2-FEE69475C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14767"/>
            <a:ext cx="3996863" cy="468051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 b="1" dirty="0" err="1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Organisational</a:t>
            </a:r>
            <a:r>
              <a:rPr lang="en-US" sz="2000" b="1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 Structure of ASDA</a:t>
            </a:r>
            <a:br>
              <a:rPr lang="en-US" sz="2000" b="1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US" sz="2000" b="1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Module Name</a:t>
            </a:r>
            <a:r>
              <a:rPr lang="en-GB" sz="2000" b="1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:</a:t>
            </a:r>
            <a:r>
              <a:rPr lang="en-GB" sz="2000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  <a:r>
              <a:rPr lang="en-GB" sz="2000" i="0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Understanding Organisational Structure and Culture</a:t>
            </a:r>
            <a:br>
              <a:rPr lang="en-GB" sz="2000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2000" b="1" i="0" dirty="0">
                <a:solidFill>
                  <a:schemeClr val="bg1">
                    <a:lumMod val="10000"/>
                  </a:schemeClr>
                </a:solidFill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Module code</a:t>
            </a:r>
            <a:r>
              <a:rPr lang="en-GB" sz="2000" i="0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: LCBB4009</a:t>
            </a:r>
            <a:br>
              <a:rPr lang="en-GB" sz="2000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2000" b="1" dirty="0">
                <a:solidFill>
                  <a:schemeClr val="bg1">
                    <a:lumMod val="10000"/>
                  </a:schemeClr>
                </a:solidFill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Lecturer</a:t>
            </a:r>
            <a:r>
              <a:rPr lang="en-GB" sz="2000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: </a:t>
            </a:r>
            <a:r>
              <a:rPr lang="en-GB" sz="2000" i="0" dirty="0">
                <a:effectLst/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Dr Said Usman </a:t>
            </a:r>
            <a:br>
              <a:rPr lang="en-US" sz="2000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US" sz="2000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Individual Presentation</a:t>
            </a:r>
            <a:br>
              <a:rPr lang="en-US" sz="2000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US" sz="2000" b="1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Student Name:</a:t>
            </a:r>
            <a:r>
              <a:rPr lang="en-GB" sz="2000" b="1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 </a:t>
            </a:r>
            <a:r>
              <a:rPr lang="en-GB" sz="2000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Cristian Boerescu </a:t>
            </a:r>
            <a:br>
              <a:rPr lang="en-GB" sz="2000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</a:br>
            <a:r>
              <a:rPr lang="en-GB" sz="2000" b="1" dirty="0">
                <a:solidFill>
                  <a:schemeClr val="bg1">
                    <a:lumMod val="10000"/>
                  </a:schemeClr>
                </a:solidFill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ID number: </a:t>
            </a:r>
            <a:r>
              <a:rPr lang="en-GB" sz="2000" dirty="0">
                <a:latin typeface="+mn-lt"/>
                <a:ea typeface="ADLaM Display" panose="02010000000000000000" pitchFamily="2" charset="77"/>
                <a:cs typeface="ADLaM Display" panose="02010000000000000000" pitchFamily="2" charset="77"/>
              </a:rPr>
              <a:t>2515712</a:t>
            </a:r>
            <a:br>
              <a:rPr lang="en-US" sz="2000" dirty="0">
                <a:latin typeface="ADLaM Display" panose="02010000000000000000" pitchFamily="2" charset="77"/>
                <a:ea typeface="ADLaM Display" panose="02010000000000000000" pitchFamily="2" charset="77"/>
                <a:cs typeface="ADLaM Display" panose="02010000000000000000" pitchFamily="2" charset="77"/>
              </a:rPr>
            </a:br>
            <a:endParaRPr lang="en-US" sz="2000" dirty="0">
              <a:latin typeface="ADLaM Display" panose="02010000000000000000" pitchFamily="2" charset="77"/>
              <a:ea typeface="ADLaM Display" panose="02010000000000000000" pitchFamily="2" charset="77"/>
              <a:cs typeface="ADLaM Display" panose="020100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01E80F-326D-689C-9FBD-D7B3D3688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3052" y="1298521"/>
            <a:ext cx="5689348" cy="426095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D9882FA-049D-25F3-3F24-590E9D0F18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3203"/>
            <a:ext cx="702781" cy="3678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 smtClean="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 sz="1900">
              <a:solidFill>
                <a:schemeClr val="accent2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39E17631-8DEA-42F7-FC05-8E3E04F419C9}"/>
                  </a:ext>
                </a:extLst>
              </p14:cNvPr>
              <p14:cNvContentPartPr/>
              <p14:nvPr/>
            </p14:nvContentPartPr>
            <p14:xfrm>
              <a:off x="3041023" y="3404341"/>
              <a:ext cx="6120" cy="31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39E17631-8DEA-42F7-FC05-8E3E04F419C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030583" y="3393541"/>
                <a:ext cx="27360" cy="52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410483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9504103-6319-C1BA-994F-97D3A9F1A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Presentation Outline</a:t>
            </a:r>
            <a:br>
              <a:rPr lang="en-GB" b="1" dirty="0"/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7927D6-AFA7-348E-8C32-400C1E6F321D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 lnSpcReduction="10000"/>
          </a:bodyPr>
          <a:lstStyle/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Introduction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What is organisational structure?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Why organisational structure is important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Functional structure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Divisional structure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Matrix structure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Conclusion</a:t>
            </a:r>
          </a:p>
          <a:p>
            <a:pPr marL="285750" lvl="0" indent="-285750">
              <a:buFont typeface="Wingdings" pitchFamily="2" charset="2"/>
              <a:buChar char="Ø"/>
            </a:pPr>
            <a:r>
              <a:rPr lang="en-GB" dirty="0"/>
              <a:t>References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91DBFA3-4929-EF34-6EC0-62D2B68178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7017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696BE0E-FC30-4168-BDFC-8DD4D1D42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2B0BF24-49CD-4259-B076-57BF640F2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00664" cy="6858000"/>
          </a:xfrm>
          <a:custGeom>
            <a:avLst/>
            <a:gdLst>
              <a:gd name="connsiteX0" fmla="*/ 0 w 6800664"/>
              <a:gd name="connsiteY0" fmla="*/ 0 h 6858000"/>
              <a:gd name="connsiteX1" fmla="*/ 1849345 w 6800664"/>
              <a:gd name="connsiteY1" fmla="*/ 0 h 6858000"/>
              <a:gd name="connsiteX2" fmla="*/ 1849345 w 6800664"/>
              <a:gd name="connsiteY2" fmla="*/ 1 h 6858000"/>
              <a:gd name="connsiteX3" fmla="*/ 6800664 w 6800664"/>
              <a:gd name="connsiteY3" fmla="*/ 1 h 6858000"/>
              <a:gd name="connsiteX4" fmla="*/ 3369709 w 6800664"/>
              <a:gd name="connsiteY4" fmla="*/ 3430956 h 6858000"/>
              <a:gd name="connsiteX5" fmla="*/ 6624108 w 6800664"/>
              <a:gd name="connsiteY5" fmla="*/ 6857447 h 6858000"/>
              <a:gd name="connsiteX6" fmla="*/ 6645980 w 6800664"/>
              <a:gd name="connsiteY6" fmla="*/ 6858000 h 6858000"/>
              <a:gd name="connsiteX7" fmla="*/ 0 w 680066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00664" h="6858000">
                <a:moveTo>
                  <a:pt x="0" y="0"/>
                </a:moveTo>
                <a:lnTo>
                  <a:pt x="1849345" y="0"/>
                </a:lnTo>
                <a:lnTo>
                  <a:pt x="1849345" y="1"/>
                </a:lnTo>
                <a:lnTo>
                  <a:pt x="6800664" y="1"/>
                </a:lnTo>
                <a:cubicBezTo>
                  <a:pt x="4905801" y="1"/>
                  <a:pt x="3369709" y="1536092"/>
                  <a:pt x="3369709" y="3430956"/>
                </a:cubicBezTo>
                <a:cubicBezTo>
                  <a:pt x="3369709" y="5266605"/>
                  <a:pt x="4811294" y="6765555"/>
                  <a:pt x="6624108" y="6857447"/>
                </a:cubicBezTo>
                <a:lnTo>
                  <a:pt x="664598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90A3F262-FC31-4211-8F69-56F78448E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00664" cy="6858000"/>
          </a:xfrm>
          <a:custGeom>
            <a:avLst/>
            <a:gdLst>
              <a:gd name="connsiteX0" fmla="*/ 0 w 6800664"/>
              <a:gd name="connsiteY0" fmla="*/ 0 h 6858000"/>
              <a:gd name="connsiteX1" fmla="*/ 1849345 w 6800664"/>
              <a:gd name="connsiteY1" fmla="*/ 0 h 6858000"/>
              <a:gd name="connsiteX2" fmla="*/ 1849345 w 6800664"/>
              <a:gd name="connsiteY2" fmla="*/ 1 h 6858000"/>
              <a:gd name="connsiteX3" fmla="*/ 6800664 w 6800664"/>
              <a:gd name="connsiteY3" fmla="*/ 1 h 6858000"/>
              <a:gd name="connsiteX4" fmla="*/ 3369709 w 6800664"/>
              <a:gd name="connsiteY4" fmla="*/ 3430956 h 6858000"/>
              <a:gd name="connsiteX5" fmla="*/ 6624108 w 6800664"/>
              <a:gd name="connsiteY5" fmla="*/ 6857447 h 6858000"/>
              <a:gd name="connsiteX6" fmla="*/ 6645980 w 6800664"/>
              <a:gd name="connsiteY6" fmla="*/ 6858000 h 6858000"/>
              <a:gd name="connsiteX7" fmla="*/ 0 w 680066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00664" h="6858000">
                <a:moveTo>
                  <a:pt x="0" y="0"/>
                </a:moveTo>
                <a:lnTo>
                  <a:pt x="1849345" y="0"/>
                </a:lnTo>
                <a:lnTo>
                  <a:pt x="1849345" y="1"/>
                </a:lnTo>
                <a:lnTo>
                  <a:pt x="6800664" y="1"/>
                </a:lnTo>
                <a:cubicBezTo>
                  <a:pt x="4905801" y="1"/>
                  <a:pt x="3369709" y="1536092"/>
                  <a:pt x="3369709" y="3430956"/>
                </a:cubicBezTo>
                <a:cubicBezTo>
                  <a:pt x="3369709" y="5266605"/>
                  <a:pt x="4811294" y="6765555"/>
                  <a:pt x="6624108" y="6857447"/>
                </a:cubicBezTo>
                <a:lnTo>
                  <a:pt x="664598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>
              <a:alpha val="2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47C0B86-386E-472B-B980-775A3B3C0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52800" cy="6856084"/>
          </a:xfrm>
          <a:custGeom>
            <a:avLst/>
            <a:gdLst>
              <a:gd name="connsiteX0" fmla="*/ 0 w 3352800"/>
              <a:gd name="connsiteY0" fmla="*/ 0 h 6856084"/>
              <a:gd name="connsiteX1" fmla="*/ 3352800 w 3352800"/>
              <a:gd name="connsiteY1" fmla="*/ 0 h 6856084"/>
              <a:gd name="connsiteX2" fmla="*/ 3352800 w 3352800"/>
              <a:gd name="connsiteY2" fmla="*/ 3427044 h 6856084"/>
              <a:gd name="connsiteX3" fmla="*/ 3352800 w 3352800"/>
              <a:gd name="connsiteY3" fmla="*/ 3442336 h 6856084"/>
              <a:gd name="connsiteX4" fmla="*/ 3352413 w 3352800"/>
              <a:gd name="connsiteY4" fmla="*/ 3442336 h 6856084"/>
              <a:gd name="connsiteX5" fmla="*/ 3348336 w 3352800"/>
              <a:gd name="connsiteY5" fmla="*/ 3603600 h 6856084"/>
              <a:gd name="connsiteX6" fmla="*/ 92918 w 3352800"/>
              <a:gd name="connsiteY6" fmla="*/ 6853808 h 6856084"/>
              <a:gd name="connsiteX7" fmla="*/ 0 w 3352800"/>
              <a:gd name="connsiteY7" fmla="*/ 6856084 h 6856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52800" h="6856084">
                <a:moveTo>
                  <a:pt x="0" y="0"/>
                </a:moveTo>
                <a:lnTo>
                  <a:pt x="3352800" y="0"/>
                </a:lnTo>
                <a:lnTo>
                  <a:pt x="3352800" y="3427044"/>
                </a:lnTo>
                <a:lnTo>
                  <a:pt x="3352800" y="3442336"/>
                </a:lnTo>
                <a:lnTo>
                  <a:pt x="3352413" y="3442336"/>
                </a:lnTo>
                <a:lnTo>
                  <a:pt x="3348336" y="3603600"/>
                </a:lnTo>
                <a:cubicBezTo>
                  <a:pt x="3259315" y="5359763"/>
                  <a:pt x="1849804" y="6767537"/>
                  <a:pt x="92918" y="6853808"/>
                </a:cubicBezTo>
                <a:lnTo>
                  <a:pt x="0" y="6856084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B282789-4F8B-D647-09EB-50D8FF687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685799"/>
            <a:ext cx="2570328" cy="37156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500" b="1">
                <a:solidFill>
                  <a:srgbClr val="FFFFFF"/>
                </a:solidFill>
              </a:rPr>
              <a:t>What is Organisational Structure?</a:t>
            </a:r>
            <a:br>
              <a:rPr lang="en-US" sz="2500" b="1">
                <a:solidFill>
                  <a:srgbClr val="FFFFFF"/>
                </a:solidFill>
              </a:rPr>
            </a:br>
            <a:endParaRPr lang="en-US" sz="2500">
              <a:solidFill>
                <a:srgbClr val="FFFFFF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A2BD42-979E-002E-58BA-2035F64BF433}"/>
              </a:ext>
            </a:extLst>
          </p:cNvPr>
          <p:cNvSpPr txBox="1"/>
          <p:nvPr/>
        </p:nvSpPr>
        <p:spPr>
          <a:xfrm>
            <a:off x="4267200" y="685800"/>
            <a:ext cx="7010400" cy="549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</a:rPr>
              <a:t>Organisational Structure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Organisational structure shows how a company is organised.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It explains the roles and responsibilities of employees.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It shows who reports to whom in the company.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It helps the business work efficiently and achieve its goals.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</a:rPr>
              <a:t>Why is it important?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Improves communication between employees.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Makes decision-making easier.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Helps managers organise work.</a:t>
            </a:r>
          </a:p>
          <a:p>
            <a:pPr marL="342900" lvl="0"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Increases productivity and teamwork.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chemeClr val="accent5"/>
              </a:buClr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tx2"/>
                </a:solidFill>
              </a:rPr>
              <a:t>In-text citation:</a:t>
            </a:r>
            <a:r>
              <a:rPr lang="en-US">
                <a:solidFill>
                  <a:schemeClr val="tx2"/>
                </a:solidFill>
              </a:rPr>
              <a:t> (Daft, 2022)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8ECD88-7563-0E2D-38D6-262477CFE5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 sz="190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175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696BE0E-FC30-4168-BDFC-8DD4D1D42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2B0BF24-49CD-4259-B076-57BF640F2B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00664" cy="6858000"/>
          </a:xfrm>
          <a:custGeom>
            <a:avLst/>
            <a:gdLst>
              <a:gd name="connsiteX0" fmla="*/ 0 w 6800664"/>
              <a:gd name="connsiteY0" fmla="*/ 0 h 6858000"/>
              <a:gd name="connsiteX1" fmla="*/ 1849345 w 6800664"/>
              <a:gd name="connsiteY1" fmla="*/ 0 h 6858000"/>
              <a:gd name="connsiteX2" fmla="*/ 1849345 w 6800664"/>
              <a:gd name="connsiteY2" fmla="*/ 1 h 6858000"/>
              <a:gd name="connsiteX3" fmla="*/ 6800664 w 6800664"/>
              <a:gd name="connsiteY3" fmla="*/ 1 h 6858000"/>
              <a:gd name="connsiteX4" fmla="*/ 3369709 w 6800664"/>
              <a:gd name="connsiteY4" fmla="*/ 3430956 h 6858000"/>
              <a:gd name="connsiteX5" fmla="*/ 6624108 w 6800664"/>
              <a:gd name="connsiteY5" fmla="*/ 6857447 h 6858000"/>
              <a:gd name="connsiteX6" fmla="*/ 6645980 w 6800664"/>
              <a:gd name="connsiteY6" fmla="*/ 6858000 h 6858000"/>
              <a:gd name="connsiteX7" fmla="*/ 0 w 680066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00664" h="6858000">
                <a:moveTo>
                  <a:pt x="0" y="0"/>
                </a:moveTo>
                <a:lnTo>
                  <a:pt x="1849345" y="0"/>
                </a:lnTo>
                <a:lnTo>
                  <a:pt x="1849345" y="1"/>
                </a:lnTo>
                <a:lnTo>
                  <a:pt x="6800664" y="1"/>
                </a:lnTo>
                <a:cubicBezTo>
                  <a:pt x="4905801" y="1"/>
                  <a:pt x="3369709" y="1536092"/>
                  <a:pt x="3369709" y="3430956"/>
                </a:cubicBezTo>
                <a:cubicBezTo>
                  <a:pt x="3369709" y="5266605"/>
                  <a:pt x="4811294" y="6765555"/>
                  <a:pt x="6624108" y="6857447"/>
                </a:cubicBezTo>
                <a:lnTo>
                  <a:pt x="664598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0A3F262-FC31-4211-8F69-56F78448E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800664" cy="6858000"/>
          </a:xfrm>
          <a:custGeom>
            <a:avLst/>
            <a:gdLst>
              <a:gd name="connsiteX0" fmla="*/ 0 w 6800664"/>
              <a:gd name="connsiteY0" fmla="*/ 0 h 6858000"/>
              <a:gd name="connsiteX1" fmla="*/ 1849345 w 6800664"/>
              <a:gd name="connsiteY1" fmla="*/ 0 h 6858000"/>
              <a:gd name="connsiteX2" fmla="*/ 1849345 w 6800664"/>
              <a:gd name="connsiteY2" fmla="*/ 1 h 6858000"/>
              <a:gd name="connsiteX3" fmla="*/ 6800664 w 6800664"/>
              <a:gd name="connsiteY3" fmla="*/ 1 h 6858000"/>
              <a:gd name="connsiteX4" fmla="*/ 3369709 w 6800664"/>
              <a:gd name="connsiteY4" fmla="*/ 3430956 h 6858000"/>
              <a:gd name="connsiteX5" fmla="*/ 6624108 w 6800664"/>
              <a:gd name="connsiteY5" fmla="*/ 6857447 h 6858000"/>
              <a:gd name="connsiteX6" fmla="*/ 6645980 w 6800664"/>
              <a:gd name="connsiteY6" fmla="*/ 6858000 h 6858000"/>
              <a:gd name="connsiteX7" fmla="*/ 0 w 680066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00664" h="6858000">
                <a:moveTo>
                  <a:pt x="0" y="0"/>
                </a:moveTo>
                <a:lnTo>
                  <a:pt x="1849345" y="0"/>
                </a:lnTo>
                <a:lnTo>
                  <a:pt x="1849345" y="1"/>
                </a:lnTo>
                <a:lnTo>
                  <a:pt x="6800664" y="1"/>
                </a:lnTo>
                <a:cubicBezTo>
                  <a:pt x="4905801" y="1"/>
                  <a:pt x="3369709" y="1536092"/>
                  <a:pt x="3369709" y="3430956"/>
                </a:cubicBezTo>
                <a:cubicBezTo>
                  <a:pt x="3369709" y="5266605"/>
                  <a:pt x="4811294" y="6765555"/>
                  <a:pt x="6624108" y="6857447"/>
                </a:cubicBezTo>
                <a:lnTo>
                  <a:pt x="664598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>
              <a:alpha val="2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47C0B86-386E-472B-B980-775A3B3C0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52800" cy="6856084"/>
          </a:xfrm>
          <a:custGeom>
            <a:avLst/>
            <a:gdLst>
              <a:gd name="connsiteX0" fmla="*/ 0 w 3352800"/>
              <a:gd name="connsiteY0" fmla="*/ 0 h 6856084"/>
              <a:gd name="connsiteX1" fmla="*/ 3352800 w 3352800"/>
              <a:gd name="connsiteY1" fmla="*/ 0 h 6856084"/>
              <a:gd name="connsiteX2" fmla="*/ 3352800 w 3352800"/>
              <a:gd name="connsiteY2" fmla="*/ 3427044 h 6856084"/>
              <a:gd name="connsiteX3" fmla="*/ 3352800 w 3352800"/>
              <a:gd name="connsiteY3" fmla="*/ 3442336 h 6856084"/>
              <a:gd name="connsiteX4" fmla="*/ 3352413 w 3352800"/>
              <a:gd name="connsiteY4" fmla="*/ 3442336 h 6856084"/>
              <a:gd name="connsiteX5" fmla="*/ 3348336 w 3352800"/>
              <a:gd name="connsiteY5" fmla="*/ 3603600 h 6856084"/>
              <a:gd name="connsiteX6" fmla="*/ 92918 w 3352800"/>
              <a:gd name="connsiteY6" fmla="*/ 6853808 h 6856084"/>
              <a:gd name="connsiteX7" fmla="*/ 0 w 3352800"/>
              <a:gd name="connsiteY7" fmla="*/ 6856084 h 68560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52800" h="6856084">
                <a:moveTo>
                  <a:pt x="0" y="0"/>
                </a:moveTo>
                <a:lnTo>
                  <a:pt x="3352800" y="0"/>
                </a:lnTo>
                <a:lnTo>
                  <a:pt x="3352800" y="3427044"/>
                </a:lnTo>
                <a:lnTo>
                  <a:pt x="3352800" y="3442336"/>
                </a:lnTo>
                <a:lnTo>
                  <a:pt x="3352413" y="3442336"/>
                </a:lnTo>
                <a:lnTo>
                  <a:pt x="3348336" y="3603600"/>
                </a:lnTo>
                <a:cubicBezTo>
                  <a:pt x="3259315" y="5359763"/>
                  <a:pt x="1849804" y="6767537"/>
                  <a:pt x="92918" y="6853808"/>
                </a:cubicBezTo>
                <a:lnTo>
                  <a:pt x="0" y="6856084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37F92FBB-F1A6-DCA3-4B03-5EA99AE4B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685799"/>
            <a:ext cx="2570328" cy="3715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400" b="1">
                <a:solidFill>
                  <a:srgbClr val="FFFFFF"/>
                </a:solidFill>
              </a:rPr>
              <a:t>Functional Structure</a:t>
            </a:r>
            <a:br>
              <a:rPr lang="en-US" sz="3400" b="1">
                <a:solidFill>
                  <a:srgbClr val="FFFFFF"/>
                </a:solidFill>
              </a:rPr>
            </a:br>
            <a:endParaRPr lang="en-US" sz="3400">
              <a:solidFill>
                <a:srgbClr val="FFFFFF"/>
              </a:solidFill>
            </a:endParaRP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43E47AC3-3E43-6A30-A709-127578992F3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937118" y="1432130"/>
            <a:ext cx="7254882" cy="3647870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chemeClr val="tx2"/>
                </a:solidFill>
              </a:rPr>
              <a:t>What is a Functional Structure?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A functional structure groups employees according to the department they work in. Each department has a manager who is responsible for supervising employees.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b="1" dirty="0">
                <a:solidFill>
                  <a:schemeClr val="tx2"/>
                </a:solidFill>
              </a:rPr>
              <a:t>ASDA Example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Departments include: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Finance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Human Resources (HR)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Marketing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Operations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</a:rPr>
              <a:t>Information Technology (IT)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BE44FC-E43E-3153-168E-0A84BD9E65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 sz="190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710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69DB5D3-4B63-4FD1-BA37-8EBACA587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5650669-C083-4D8C-BC61-0EE74F1CC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8" y="0"/>
            <a:ext cx="7875323" cy="68532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214C731-4700-4E5F-92C1-54F9C83FB5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8624" y="0"/>
            <a:ext cx="7351628" cy="6858000"/>
          </a:xfrm>
          <a:custGeom>
            <a:avLst/>
            <a:gdLst>
              <a:gd name="connsiteX0" fmla="*/ 0 w 7351628"/>
              <a:gd name="connsiteY0" fmla="*/ 0 h 6858000"/>
              <a:gd name="connsiteX1" fmla="*/ 1482273 w 7351628"/>
              <a:gd name="connsiteY1" fmla="*/ 0 h 6858000"/>
              <a:gd name="connsiteX2" fmla="*/ 2438400 w 7351628"/>
              <a:gd name="connsiteY2" fmla="*/ 0 h 6858000"/>
              <a:gd name="connsiteX3" fmla="*/ 7351628 w 7351628"/>
              <a:gd name="connsiteY3" fmla="*/ 0 h 6858000"/>
              <a:gd name="connsiteX4" fmla="*/ 3920673 w 7351628"/>
              <a:gd name="connsiteY4" fmla="*/ 3430955 h 6858000"/>
              <a:gd name="connsiteX5" fmla="*/ 7175072 w 7351628"/>
              <a:gd name="connsiteY5" fmla="*/ 6857446 h 6858000"/>
              <a:gd name="connsiteX6" fmla="*/ 7196984 w 7351628"/>
              <a:gd name="connsiteY6" fmla="*/ 6858000 h 6858000"/>
              <a:gd name="connsiteX7" fmla="*/ 2438400 w 7351628"/>
              <a:gd name="connsiteY7" fmla="*/ 6858000 h 6858000"/>
              <a:gd name="connsiteX8" fmla="*/ 1482273 w 7351628"/>
              <a:gd name="connsiteY8" fmla="*/ 6858000 h 6858000"/>
              <a:gd name="connsiteX9" fmla="*/ 0 w 7351628"/>
              <a:gd name="connsiteY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351628" h="6858000">
                <a:moveTo>
                  <a:pt x="0" y="0"/>
                </a:moveTo>
                <a:lnTo>
                  <a:pt x="1482273" y="0"/>
                </a:lnTo>
                <a:lnTo>
                  <a:pt x="2438400" y="0"/>
                </a:lnTo>
                <a:lnTo>
                  <a:pt x="7351628" y="0"/>
                </a:lnTo>
                <a:cubicBezTo>
                  <a:pt x="5456764" y="0"/>
                  <a:pt x="3920673" y="1536091"/>
                  <a:pt x="3920673" y="3430955"/>
                </a:cubicBezTo>
                <a:cubicBezTo>
                  <a:pt x="3920673" y="5266604"/>
                  <a:pt x="5362258" y="6765554"/>
                  <a:pt x="7175072" y="6857446"/>
                </a:cubicBezTo>
                <a:lnTo>
                  <a:pt x="7196984" y="6858000"/>
                </a:lnTo>
                <a:lnTo>
                  <a:pt x="2438400" y="6858000"/>
                </a:lnTo>
                <a:lnTo>
                  <a:pt x="148227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37F92FBB-F1A6-DCA3-4B03-5EA99AE4B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85800"/>
            <a:ext cx="2952465" cy="5486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700" b="1">
                <a:solidFill>
                  <a:srgbClr val="FFFFFF"/>
                </a:solidFill>
              </a:rPr>
              <a:t>Functional Structure</a:t>
            </a:r>
            <a:br>
              <a:rPr lang="en-US" sz="3700" b="1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26C151D7-1FA6-4D02-9CDD-5C3205DB2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904573" y="0"/>
            <a:ext cx="5963231" cy="6861910"/>
          </a:xfrm>
          <a:custGeom>
            <a:avLst/>
            <a:gdLst>
              <a:gd name="connsiteX0" fmla="*/ 2532276 w 5963231"/>
              <a:gd name="connsiteY0" fmla="*/ 6861910 h 6861910"/>
              <a:gd name="connsiteX1" fmla="*/ 2377645 w 5963231"/>
              <a:gd name="connsiteY1" fmla="*/ 6858000 h 6861910"/>
              <a:gd name="connsiteX2" fmla="*/ 0 w 5963231"/>
              <a:gd name="connsiteY2" fmla="*/ 6858000 h 6861910"/>
              <a:gd name="connsiteX3" fmla="*/ 0 w 5963231"/>
              <a:gd name="connsiteY3" fmla="*/ 0 h 6861910"/>
              <a:gd name="connsiteX4" fmla="*/ 2532276 w 5963231"/>
              <a:gd name="connsiteY4" fmla="*/ 0 h 6861910"/>
              <a:gd name="connsiteX5" fmla="*/ 2547568 w 5963231"/>
              <a:gd name="connsiteY5" fmla="*/ 0 h 6861910"/>
              <a:gd name="connsiteX6" fmla="*/ 2547568 w 5963231"/>
              <a:gd name="connsiteY6" fmla="*/ 387 h 6861910"/>
              <a:gd name="connsiteX7" fmla="*/ 2708832 w 5963231"/>
              <a:gd name="connsiteY7" fmla="*/ 4464 h 6861910"/>
              <a:gd name="connsiteX8" fmla="*/ 5963231 w 5963231"/>
              <a:gd name="connsiteY8" fmla="*/ 3430955 h 6861910"/>
              <a:gd name="connsiteX9" fmla="*/ 2532276 w 5963231"/>
              <a:gd name="connsiteY9" fmla="*/ 6861910 h 6861910"/>
              <a:gd name="connsiteX0" fmla="*/ 2532276 w 5963231"/>
              <a:gd name="connsiteY0" fmla="*/ 6861910 h 6861910"/>
              <a:gd name="connsiteX1" fmla="*/ 0 w 5963231"/>
              <a:gd name="connsiteY1" fmla="*/ 6858000 h 6861910"/>
              <a:gd name="connsiteX2" fmla="*/ 0 w 5963231"/>
              <a:gd name="connsiteY2" fmla="*/ 0 h 6861910"/>
              <a:gd name="connsiteX3" fmla="*/ 2532276 w 5963231"/>
              <a:gd name="connsiteY3" fmla="*/ 0 h 6861910"/>
              <a:gd name="connsiteX4" fmla="*/ 2547568 w 5963231"/>
              <a:gd name="connsiteY4" fmla="*/ 0 h 6861910"/>
              <a:gd name="connsiteX5" fmla="*/ 2547568 w 5963231"/>
              <a:gd name="connsiteY5" fmla="*/ 387 h 6861910"/>
              <a:gd name="connsiteX6" fmla="*/ 2708832 w 5963231"/>
              <a:gd name="connsiteY6" fmla="*/ 4464 h 6861910"/>
              <a:gd name="connsiteX7" fmla="*/ 5963231 w 5963231"/>
              <a:gd name="connsiteY7" fmla="*/ 3430955 h 6861910"/>
              <a:gd name="connsiteX8" fmla="*/ 2532276 w 5963231"/>
              <a:gd name="connsiteY8" fmla="*/ 6861910 h 6861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63231" h="6861910">
                <a:moveTo>
                  <a:pt x="2532276" y="6861910"/>
                </a:moveTo>
                <a:lnTo>
                  <a:pt x="0" y="6858000"/>
                </a:lnTo>
                <a:lnTo>
                  <a:pt x="0" y="0"/>
                </a:lnTo>
                <a:lnTo>
                  <a:pt x="2532276" y="0"/>
                </a:lnTo>
                <a:lnTo>
                  <a:pt x="2547568" y="0"/>
                </a:lnTo>
                <a:lnTo>
                  <a:pt x="2547568" y="387"/>
                </a:lnTo>
                <a:lnTo>
                  <a:pt x="2708832" y="4464"/>
                </a:lnTo>
                <a:cubicBezTo>
                  <a:pt x="4521646" y="96356"/>
                  <a:pt x="5963231" y="1595306"/>
                  <a:pt x="5963231" y="3430955"/>
                </a:cubicBezTo>
                <a:cubicBezTo>
                  <a:pt x="5963231" y="5325819"/>
                  <a:pt x="4427140" y="6861910"/>
                  <a:pt x="2532276" y="6861910"/>
                </a:cubicBezTo>
                <a:close/>
              </a:path>
            </a:pathLst>
          </a:custGeom>
          <a:ln w="31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43E47AC3-3E43-6A30-A709-127578992F3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988289" y="-879301"/>
            <a:ext cx="6096000" cy="549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500" dirty="0">
              <a:solidFill>
                <a:schemeClr val="tx2"/>
              </a:solidFill>
            </a:endParaRP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2"/>
                </a:solidFill>
              </a:rPr>
              <a:t>Advantages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2"/>
                </a:solidFill>
              </a:rPr>
              <a:t>Employees become experts in their jobs.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2"/>
                </a:solidFill>
              </a:rPr>
              <a:t>Clear responsibilities.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2"/>
                </a:solidFill>
              </a:rPr>
              <a:t>Better management of each department.</a:t>
            </a:r>
          </a:p>
          <a:p>
            <a:pPr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2"/>
                </a:solidFill>
              </a:rPr>
              <a:t>Disadvantages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2"/>
                </a:solidFill>
              </a:rPr>
              <a:t>Communication between departments may be slower.</a:t>
            </a:r>
          </a:p>
          <a:p>
            <a:pPr lvl="0" indent="-2286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chemeClr val="tx2"/>
                </a:solidFill>
              </a:rPr>
              <a:t>Departments may focus only on their own goals.</a:t>
            </a:r>
          </a:p>
          <a:p>
            <a:pPr>
              <a:lnSpc>
                <a:spcPct val="110000"/>
              </a:lnSpc>
            </a:pPr>
            <a:r>
              <a:rPr lang="en-GB" sz="1500" b="1" dirty="0">
                <a:solidFill>
                  <a:schemeClr val="tx2"/>
                </a:solidFill>
              </a:rPr>
              <a:t>Organisation </a:t>
            </a:r>
            <a:r>
              <a:rPr lang="en-US" sz="1500" b="1" dirty="0">
                <a:solidFill>
                  <a:schemeClr val="tx2"/>
                </a:solidFill>
              </a:rPr>
              <a:t>Chart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BE44FC-E43E-3153-168E-0A84BD9E65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 sz="1900">
              <a:solidFill>
                <a:schemeClr val="accent2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09F40C-432B-4AE3-6869-7A2B176013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1695" y="3520822"/>
            <a:ext cx="5000705" cy="312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584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0FF25AD-0F94-41DA-B0CB-8FDC642B7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14EEE2-91CA-464B-AC64-5479DB513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50C165-81F9-4CBC-87CA-3E6EBEA639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860295" y="0"/>
            <a:ext cx="2343647" cy="4385568"/>
          </a:xfrm>
          <a:custGeom>
            <a:avLst/>
            <a:gdLst>
              <a:gd name="connsiteX0" fmla="*/ 0 w 2343647"/>
              <a:gd name="connsiteY0" fmla="*/ 0 h 4385568"/>
              <a:gd name="connsiteX1" fmla="*/ 13818 w 2343647"/>
              <a:gd name="connsiteY1" fmla="*/ 0 h 4385568"/>
              <a:gd name="connsiteX2" fmla="*/ 34560 w 2343647"/>
              <a:gd name="connsiteY2" fmla="*/ 141658 h 4385568"/>
              <a:gd name="connsiteX3" fmla="*/ 2208831 w 2343647"/>
              <a:gd name="connsiteY3" fmla="*/ 2118828 h 4385568"/>
              <a:gd name="connsiteX4" fmla="*/ 2343647 w 2343647"/>
              <a:gd name="connsiteY4" fmla="*/ 2125211 h 4385568"/>
              <a:gd name="connsiteX5" fmla="*/ 2208831 w 2343647"/>
              <a:gd name="connsiteY5" fmla="*/ 2131594 h 4385568"/>
              <a:gd name="connsiteX6" fmla="*/ 3143 w 2343647"/>
              <a:gd name="connsiteY6" fmla="*/ 4323325 h 4385568"/>
              <a:gd name="connsiteX7" fmla="*/ 0 w 2343647"/>
              <a:gd name="connsiteY7" fmla="*/ 4385568 h 438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3647" h="4385568">
                <a:moveTo>
                  <a:pt x="0" y="0"/>
                </a:moveTo>
                <a:lnTo>
                  <a:pt x="13818" y="0"/>
                </a:lnTo>
                <a:lnTo>
                  <a:pt x="34560" y="141658"/>
                </a:lnTo>
                <a:cubicBezTo>
                  <a:pt x="237593" y="1199063"/>
                  <a:pt x="1119361" y="2015131"/>
                  <a:pt x="2208831" y="2118828"/>
                </a:cubicBezTo>
                <a:lnTo>
                  <a:pt x="2343647" y="2125211"/>
                </a:lnTo>
                <a:lnTo>
                  <a:pt x="2208831" y="2131594"/>
                </a:lnTo>
                <a:cubicBezTo>
                  <a:pt x="1046730" y="2242204"/>
                  <a:pt x="120947" y="3163335"/>
                  <a:pt x="3143" y="4323325"/>
                </a:cubicBezTo>
                <a:lnTo>
                  <a:pt x="0" y="43855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5C1A212B-431A-4929-AA76-34A688D35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9860295" y="0"/>
            <a:ext cx="2343647" cy="4385568"/>
          </a:xfrm>
          <a:custGeom>
            <a:avLst/>
            <a:gdLst>
              <a:gd name="connsiteX0" fmla="*/ 0 w 2343647"/>
              <a:gd name="connsiteY0" fmla="*/ 0 h 4385568"/>
              <a:gd name="connsiteX1" fmla="*/ 13818 w 2343647"/>
              <a:gd name="connsiteY1" fmla="*/ 0 h 4385568"/>
              <a:gd name="connsiteX2" fmla="*/ 34560 w 2343647"/>
              <a:gd name="connsiteY2" fmla="*/ 141658 h 4385568"/>
              <a:gd name="connsiteX3" fmla="*/ 2208831 w 2343647"/>
              <a:gd name="connsiteY3" fmla="*/ 2118828 h 4385568"/>
              <a:gd name="connsiteX4" fmla="*/ 2343647 w 2343647"/>
              <a:gd name="connsiteY4" fmla="*/ 2125211 h 4385568"/>
              <a:gd name="connsiteX5" fmla="*/ 2208831 w 2343647"/>
              <a:gd name="connsiteY5" fmla="*/ 2131594 h 4385568"/>
              <a:gd name="connsiteX6" fmla="*/ 3143 w 2343647"/>
              <a:gd name="connsiteY6" fmla="*/ 4323325 h 4385568"/>
              <a:gd name="connsiteX7" fmla="*/ 0 w 2343647"/>
              <a:gd name="connsiteY7" fmla="*/ 4385568 h 438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343647" h="4385568">
                <a:moveTo>
                  <a:pt x="0" y="0"/>
                </a:moveTo>
                <a:lnTo>
                  <a:pt x="13818" y="0"/>
                </a:lnTo>
                <a:lnTo>
                  <a:pt x="34560" y="141658"/>
                </a:lnTo>
                <a:cubicBezTo>
                  <a:pt x="237593" y="1199063"/>
                  <a:pt x="1119361" y="2015131"/>
                  <a:pt x="2208831" y="2118828"/>
                </a:cubicBezTo>
                <a:lnTo>
                  <a:pt x="2343647" y="2125211"/>
                </a:lnTo>
                <a:lnTo>
                  <a:pt x="2208831" y="2131594"/>
                </a:lnTo>
                <a:cubicBezTo>
                  <a:pt x="1046730" y="2242204"/>
                  <a:pt x="120947" y="3163335"/>
                  <a:pt x="3143" y="4323325"/>
                </a:cubicBezTo>
                <a:lnTo>
                  <a:pt x="0" y="4385568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0027CB-3C27-FC4C-AEF9-685A21EA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30307"/>
            <a:ext cx="9914859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4000" b="1">
                <a:solidFill>
                  <a:srgbClr val="FFFFFF"/>
                </a:solidFill>
              </a:rPr>
              <a:t>Divisional Structure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5569D-4B51-26CD-C967-65D3F4059DB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810001"/>
            <a:ext cx="9753600" cy="336696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Clr>
                <a:schemeClr val="accent5"/>
              </a:buClr>
            </a:pPr>
            <a:r>
              <a:rPr lang="en-US" b="1"/>
              <a:t>What is a Divisional Structure?</a:t>
            </a:r>
          </a:p>
          <a:p>
            <a:pPr>
              <a:buClr>
                <a:schemeClr val="accent5"/>
              </a:buClr>
            </a:pPr>
            <a:r>
              <a:rPr lang="en-US"/>
              <a:t>A divisional structure groups employees based on products, services or business areas. Each division manages its own activities and focuses on meeting customer needs.</a:t>
            </a:r>
          </a:p>
          <a:p>
            <a:pPr>
              <a:buClr>
                <a:schemeClr val="accent5"/>
              </a:buClr>
            </a:pPr>
            <a:r>
              <a:rPr lang="en-US" b="1"/>
              <a:t>ASDA Example</a:t>
            </a:r>
          </a:p>
          <a:p>
            <a:pPr lvl="0">
              <a:buClr>
                <a:schemeClr val="accent5"/>
              </a:buClr>
            </a:pPr>
            <a:r>
              <a:rPr lang="en-US"/>
              <a:t>Grocery</a:t>
            </a:r>
          </a:p>
          <a:p>
            <a:pPr lvl="0">
              <a:buClr>
                <a:schemeClr val="accent5"/>
              </a:buClr>
            </a:pPr>
            <a:r>
              <a:rPr lang="en-US"/>
              <a:t>George Clothing &amp; Home</a:t>
            </a:r>
          </a:p>
          <a:p>
            <a:pPr lvl="0">
              <a:buClr>
                <a:schemeClr val="accent5"/>
              </a:buClr>
            </a:pPr>
            <a:r>
              <a:rPr lang="en-US"/>
              <a:t>Online Shopping</a:t>
            </a:r>
          </a:p>
          <a:p>
            <a:pPr lvl="0">
              <a:buClr>
                <a:schemeClr val="accent5"/>
              </a:buClr>
            </a:pPr>
            <a:r>
              <a:rPr lang="en-US"/>
              <a:t>ASDA Express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6BFA23-AB5B-BA88-E233-DE14DED5A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6</a:t>
            </a:fld>
            <a:endParaRPr lang="en-US" sz="190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628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354E4A1-6024-4D18-89EA-EB7EF53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FA0B0F3-4BE3-414F-BF92-563F722B1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56" y="0"/>
            <a:ext cx="12186844" cy="2128964"/>
          </a:xfrm>
          <a:custGeom>
            <a:avLst/>
            <a:gdLst>
              <a:gd name="connsiteX0" fmla="*/ 0 w 12186844"/>
              <a:gd name="connsiteY0" fmla="*/ 0 h 2128964"/>
              <a:gd name="connsiteX1" fmla="*/ 12186844 w 12186844"/>
              <a:gd name="connsiteY1" fmla="*/ 0 h 2128964"/>
              <a:gd name="connsiteX2" fmla="*/ 12186844 w 12186844"/>
              <a:gd name="connsiteY2" fmla="*/ 2128964 h 2128964"/>
              <a:gd name="connsiteX3" fmla="*/ 2247277 w 12186844"/>
              <a:gd name="connsiteY3" fmla="*/ 2128964 h 2128964"/>
              <a:gd name="connsiteX4" fmla="*/ 2326545 w 12186844"/>
              <a:gd name="connsiteY4" fmla="*/ 2125211 h 2128964"/>
              <a:gd name="connsiteX5" fmla="*/ 2191729 w 12186844"/>
              <a:gd name="connsiteY5" fmla="*/ 2118828 h 2128964"/>
              <a:gd name="connsiteX6" fmla="*/ 66975 w 12186844"/>
              <a:gd name="connsiteY6" fmla="*/ 349781 h 2128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6844" h="2128964">
                <a:moveTo>
                  <a:pt x="0" y="0"/>
                </a:moveTo>
                <a:lnTo>
                  <a:pt x="12186844" y="0"/>
                </a:lnTo>
                <a:lnTo>
                  <a:pt x="12186844" y="2128964"/>
                </a:lnTo>
                <a:lnTo>
                  <a:pt x="2247277" y="2128964"/>
                </a:lnTo>
                <a:lnTo>
                  <a:pt x="2326545" y="2125211"/>
                </a:lnTo>
                <a:lnTo>
                  <a:pt x="2191729" y="2118828"/>
                </a:lnTo>
                <a:cubicBezTo>
                  <a:pt x="1174891" y="2022044"/>
                  <a:pt x="338983" y="1304706"/>
                  <a:pt x="66975" y="34978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B544EC4-1768-4207-B2BF-E80679952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3672" y="0"/>
            <a:ext cx="2353172" cy="2431959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0027CB-3C27-FC4C-AEF9-685A21EA1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484497"/>
            <a:ext cx="9753600" cy="12395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4000" b="1">
                <a:solidFill>
                  <a:srgbClr val="FFFFFF"/>
                </a:solidFill>
              </a:rPr>
              <a:t>Divisional Structure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5569D-4B51-26CD-C967-65D3F4059DB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68932" y="2431959"/>
            <a:ext cx="6404704" cy="3386137"/>
          </a:xfr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3500" dirty="0"/>
              <a:t> </a:t>
            </a:r>
            <a:r>
              <a:rPr lang="en-US" sz="5500" b="1" dirty="0"/>
              <a:t>Advantages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5500" dirty="0"/>
              <a:t>Better customer service.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5500" dirty="0"/>
              <a:t>Faster decision-making.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5500" dirty="0"/>
              <a:t>Each division focuses on its own performance.</a:t>
            </a:r>
          </a:p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5500" b="1" dirty="0"/>
              <a:t>Disadvantages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5500" dirty="0"/>
              <a:t>More expensive because departments may be duplicated.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5500" dirty="0"/>
              <a:t>Divisions may compete with each other.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endParaRPr lang="en-US" sz="5500" dirty="0"/>
          </a:p>
          <a:p>
            <a:pPr>
              <a:lnSpc>
                <a:spcPct val="110000"/>
              </a:lnSpc>
              <a:buClr>
                <a:schemeClr val="accent5"/>
              </a:buClr>
            </a:pPr>
            <a:endParaRPr lang="en-US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16BFA23-AB5B-BA88-E233-DE14DED5A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 sz="1900">
              <a:solidFill>
                <a:schemeClr val="accent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5C80CE-7739-8D0E-FD2C-DDF6DD1FE8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6670" y="2734954"/>
            <a:ext cx="5011112" cy="2818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244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354E4A1-6024-4D18-89EA-EB7EF53D3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184965AF-C953-45C8-BD68-12F8B5881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56" y="0"/>
            <a:ext cx="12186844" cy="2128964"/>
          </a:xfrm>
          <a:custGeom>
            <a:avLst/>
            <a:gdLst>
              <a:gd name="connsiteX0" fmla="*/ 0 w 12186844"/>
              <a:gd name="connsiteY0" fmla="*/ 0 h 2128964"/>
              <a:gd name="connsiteX1" fmla="*/ 12186844 w 12186844"/>
              <a:gd name="connsiteY1" fmla="*/ 0 h 2128964"/>
              <a:gd name="connsiteX2" fmla="*/ 12186844 w 12186844"/>
              <a:gd name="connsiteY2" fmla="*/ 2128964 h 2128964"/>
              <a:gd name="connsiteX3" fmla="*/ 2247277 w 12186844"/>
              <a:gd name="connsiteY3" fmla="*/ 2128964 h 2128964"/>
              <a:gd name="connsiteX4" fmla="*/ 2326545 w 12186844"/>
              <a:gd name="connsiteY4" fmla="*/ 2125211 h 2128964"/>
              <a:gd name="connsiteX5" fmla="*/ 2191729 w 12186844"/>
              <a:gd name="connsiteY5" fmla="*/ 2118828 h 2128964"/>
              <a:gd name="connsiteX6" fmla="*/ 66975 w 12186844"/>
              <a:gd name="connsiteY6" fmla="*/ 349781 h 2128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6844" h="2128964">
                <a:moveTo>
                  <a:pt x="0" y="0"/>
                </a:moveTo>
                <a:lnTo>
                  <a:pt x="12186844" y="0"/>
                </a:lnTo>
                <a:lnTo>
                  <a:pt x="12186844" y="2128964"/>
                </a:lnTo>
                <a:lnTo>
                  <a:pt x="2247277" y="2128964"/>
                </a:lnTo>
                <a:lnTo>
                  <a:pt x="2326545" y="2125211"/>
                </a:lnTo>
                <a:lnTo>
                  <a:pt x="2191729" y="2118828"/>
                </a:lnTo>
                <a:cubicBezTo>
                  <a:pt x="1174891" y="2022044"/>
                  <a:pt x="338983" y="1304706"/>
                  <a:pt x="66975" y="34978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DECE677-C1FD-4829-8D4A-3C19A04A3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3672" y="0"/>
            <a:ext cx="2353172" cy="2431959"/>
          </a:xfrm>
          <a:custGeom>
            <a:avLst/>
            <a:gdLst>
              <a:gd name="connsiteX0" fmla="*/ 0 w 2353172"/>
              <a:gd name="connsiteY0" fmla="*/ 0 h 2431959"/>
              <a:gd name="connsiteX1" fmla="*/ 2353172 w 2353172"/>
              <a:gd name="connsiteY1" fmla="*/ 0 h 2431959"/>
              <a:gd name="connsiteX2" fmla="*/ 2353172 w 2353172"/>
              <a:gd name="connsiteY2" fmla="*/ 2431959 h 2431959"/>
              <a:gd name="connsiteX3" fmla="*/ 2352312 w 2353172"/>
              <a:gd name="connsiteY3" fmla="*/ 2431959 h 2431959"/>
              <a:gd name="connsiteX4" fmla="*/ 2340504 w 2353172"/>
              <a:gd name="connsiteY4" fmla="*/ 2198113 h 2431959"/>
              <a:gd name="connsiteX5" fmla="*/ 134816 w 2353172"/>
              <a:gd name="connsiteY5" fmla="*/ 6383 h 243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53172" h="2431959">
                <a:moveTo>
                  <a:pt x="0" y="0"/>
                </a:moveTo>
                <a:lnTo>
                  <a:pt x="2353172" y="0"/>
                </a:lnTo>
                <a:lnTo>
                  <a:pt x="2353172" y="2431959"/>
                </a:lnTo>
                <a:lnTo>
                  <a:pt x="2352312" y="2431959"/>
                </a:lnTo>
                <a:lnTo>
                  <a:pt x="2340504" y="2198113"/>
                </a:lnTo>
                <a:cubicBezTo>
                  <a:pt x="2222700" y="1038123"/>
                  <a:pt x="1296917" y="116993"/>
                  <a:pt x="134816" y="6383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465791-02C3-85CB-EC2D-AE1D097AD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10988"/>
            <a:ext cx="9344578" cy="11564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4000" b="1">
                <a:solidFill>
                  <a:srgbClr val="FFFFFF"/>
                </a:solidFill>
              </a:rPr>
              <a:t>Matrix Structure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7CC286-7253-B31F-DFE6-802920A9FC6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593074"/>
            <a:ext cx="5589767" cy="35791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1100" b="1"/>
              <a:t>What is a Matrix Structure?</a:t>
            </a:r>
          </a:p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1100"/>
              <a:t>A matrix structure combines two organisational structures. Employees report to both a department manager and a project manager.</a:t>
            </a:r>
          </a:p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1100" b="1"/>
              <a:t>Example</a:t>
            </a:r>
          </a:p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1100"/>
              <a:t>An employee in the Marketing Department may also work on a project to launch a new ASDA product.</a:t>
            </a:r>
          </a:p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1100" b="1"/>
              <a:t>Advantages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1100"/>
              <a:t>Better teamwork between departments.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1100"/>
              <a:t>More flexible.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1100"/>
              <a:t>Employees share knowledge and skills.</a:t>
            </a:r>
          </a:p>
          <a:p>
            <a:pPr>
              <a:lnSpc>
                <a:spcPct val="110000"/>
              </a:lnSpc>
              <a:buClr>
                <a:schemeClr val="accent5"/>
              </a:buClr>
            </a:pPr>
            <a:r>
              <a:rPr lang="en-US" sz="1100" b="1"/>
              <a:t>Disadvantages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1100"/>
              <a:t>Employees may receive different instructions from two managers.</a:t>
            </a:r>
          </a:p>
          <a:p>
            <a:pPr lvl="0">
              <a:lnSpc>
                <a:spcPct val="110000"/>
              </a:lnSpc>
              <a:buClr>
                <a:schemeClr val="accent5"/>
              </a:buClr>
            </a:pPr>
            <a:r>
              <a:rPr lang="en-US" sz="1100"/>
              <a:t>Can create confusion about responsibilities.</a:t>
            </a:r>
          </a:p>
          <a:p>
            <a:pPr marL="0">
              <a:lnSpc>
                <a:spcPct val="110000"/>
              </a:lnSpc>
              <a:buClr>
                <a:schemeClr val="accent5"/>
              </a:buClr>
            </a:pPr>
            <a:endParaRPr lang="en-US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366D84-255E-664F-309A-0C8F835255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1" y="3024849"/>
            <a:ext cx="4572000" cy="272034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FEF2AD9-EC94-1F3D-3B79-64938E47AD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 sz="190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864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1B4153B-B110-4ED7-8630-3CABE81A3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FA5C78E-B270-4285-98D2-CD98C01BA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3942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3A2060A-9B94-4B72-B661-8908DD26C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8353" y="-4014"/>
            <a:ext cx="2343647" cy="4393053"/>
          </a:xfrm>
          <a:custGeom>
            <a:avLst/>
            <a:gdLst>
              <a:gd name="connsiteX0" fmla="*/ 2338914 w 2343647"/>
              <a:gd name="connsiteY0" fmla="*/ 0 h 4393053"/>
              <a:gd name="connsiteX1" fmla="*/ 2340512 w 2343647"/>
              <a:gd name="connsiteY1" fmla="*/ 0 h 4393053"/>
              <a:gd name="connsiteX2" fmla="*/ 2341290 w 2343647"/>
              <a:gd name="connsiteY2" fmla="*/ 1095261 h 4393053"/>
              <a:gd name="connsiteX3" fmla="*/ 2343647 w 2343647"/>
              <a:gd name="connsiteY3" fmla="*/ 4393053 h 4393053"/>
              <a:gd name="connsiteX4" fmla="*/ 2340504 w 2343647"/>
              <a:gd name="connsiteY4" fmla="*/ 4330809 h 4393053"/>
              <a:gd name="connsiteX5" fmla="*/ 134816 w 2343647"/>
              <a:gd name="connsiteY5" fmla="*/ 2139079 h 4393053"/>
              <a:gd name="connsiteX6" fmla="*/ 0 w 2343647"/>
              <a:gd name="connsiteY6" fmla="*/ 2132696 h 4393053"/>
              <a:gd name="connsiteX7" fmla="*/ 134816 w 2343647"/>
              <a:gd name="connsiteY7" fmla="*/ 2126313 h 4393053"/>
              <a:gd name="connsiteX8" fmla="*/ 2309087 w 2343647"/>
              <a:gd name="connsiteY8" fmla="*/ 203119 h 4393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43647" h="4393053">
                <a:moveTo>
                  <a:pt x="2338914" y="0"/>
                </a:moveTo>
                <a:lnTo>
                  <a:pt x="2340512" y="0"/>
                </a:lnTo>
                <a:lnTo>
                  <a:pt x="2341290" y="1095261"/>
                </a:lnTo>
                <a:cubicBezTo>
                  <a:pt x="2342076" y="2194525"/>
                  <a:pt x="2342861" y="3278435"/>
                  <a:pt x="2343647" y="4393053"/>
                </a:cubicBezTo>
                <a:lnTo>
                  <a:pt x="2340504" y="4330809"/>
                </a:lnTo>
                <a:cubicBezTo>
                  <a:pt x="2222700" y="3170819"/>
                  <a:pt x="1296917" y="2249689"/>
                  <a:pt x="134816" y="2139079"/>
                </a:cubicBezTo>
                <a:lnTo>
                  <a:pt x="0" y="2132696"/>
                </a:lnTo>
                <a:lnTo>
                  <a:pt x="134816" y="2126313"/>
                </a:lnTo>
                <a:cubicBezTo>
                  <a:pt x="1224286" y="2022616"/>
                  <a:pt x="2106054" y="1254528"/>
                  <a:pt x="2309087" y="20311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5F34811-F695-48A5-BE8E-269963D86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8353" y="-4014"/>
            <a:ext cx="2343647" cy="4393053"/>
          </a:xfrm>
          <a:custGeom>
            <a:avLst/>
            <a:gdLst>
              <a:gd name="connsiteX0" fmla="*/ 2338914 w 2343647"/>
              <a:gd name="connsiteY0" fmla="*/ 0 h 4393053"/>
              <a:gd name="connsiteX1" fmla="*/ 2340512 w 2343647"/>
              <a:gd name="connsiteY1" fmla="*/ 0 h 4393053"/>
              <a:gd name="connsiteX2" fmla="*/ 2341290 w 2343647"/>
              <a:gd name="connsiteY2" fmla="*/ 1095261 h 4393053"/>
              <a:gd name="connsiteX3" fmla="*/ 2343647 w 2343647"/>
              <a:gd name="connsiteY3" fmla="*/ 4393053 h 4393053"/>
              <a:gd name="connsiteX4" fmla="*/ 2340504 w 2343647"/>
              <a:gd name="connsiteY4" fmla="*/ 4330809 h 4393053"/>
              <a:gd name="connsiteX5" fmla="*/ 134816 w 2343647"/>
              <a:gd name="connsiteY5" fmla="*/ 2139079 h 4393053"/>
              <a:gd name="connsiteX6" fmla="*/ 0 w 2343647"/>
              <a:gd name="connsiteY6" fmla="*/ 2132696 h 4393053"/>
              <a:gd name="connsiteX7" fmla="*/ 134816 w 2343647"/>
              <a:gd name="connsiteY7" fmla="*/ 2126313 h 4393053"/>
              <a:gd name="connsiteX8" fmla="*/ 2309087 w 2343647"/>
              <a:gd name="connsiteY8" fmla="*/ 203119 h 4393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343647" h="4393053">
                <a:moveTo>
                  <a:pt x="2338914" y="0"/>
                </a:moveTo>
                <a:lnTo>
                  <a:pt x="2340512" y="0"/>
                </a:lnTo>
                <a:lnTo>
                  <a:pt x="2341290" y="1095261"/>
                </a:lnTo>
                <a:cubicBezTo>
                  <a:pt x="2342076" y="2194525"/>
                  <a:pt x="2342861" y="3278435"/>
                  <a:pt x="2343647" y="4393053"/>
                </a:cubicBezTo>
                <a:lnTo>
                  <a:pt x="2340504" y="4330809"/>
                </a:lnTo>
                <a:cubicBezTo>
                  <a:pt x="2222700" y="3170819"/>
                  <a:pt x="1296917" y="2249689"/>
                  <a:pt x="134816" y="2139079"/>
                </a:cubicBezTo>
                <a:lnTo>
                  <a:pt x="0" y="2132696"/>
                </a:lnTo>
                <a:lnTo>
                  <a:pt x="134816" y="2126313"/>
                </a:lnTo>
                <a:cubicBezTo>
                  <a:pt x="1224286" y="2022616"/>
                  <a:pt x="2106054" y="1254528"/>
                  <a:pt x="2309087" y="203119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1945D54-A284-835B-B949-4F6D36F38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1" y="488950"/>
            <a:ext cx="9914859" cy="14235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4000" b="1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F1EB4E6-B6D5-B06B-1D36-9A9E1CD8E0A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rcRect l="21177" r="10878" b="-1"/>
          <a:stretch>
            <a:fillRect/>
          </a:stretch>
        </p:blipFill>
        <p:spPr>
          <a:xfrm>
            <a:off x="20" y="2124272"/>
            <a:ext cx="4294466" cy="4733728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512627C-0366-2AE4-459F-6821EA6718B6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921250" y="2724150"/>
            <a:ext cx="6356350" cy="34528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>
              <a:buClr>
                <a:schemeClr val="accent5"/>
              </a:buClr>
            </a:pPr>
            <a:r>
              <a:rPr lang="en-US"/>
              <a:t>Organisational structure is important because it helps businesses organise employees and tasks.</a:t>
            </a:r>
          </a:p>
          <a:p>
            <a:pPr lvl="0">
              <a:buClr>
                <a:schemeClr val="accent5"/>
              </a:buClr>
            </a:pPr>
            <a:r>
              <a:rPr lang="en-US"/>
              <a:t>ASDA mainly uses a functional structure in its main departments and a divisional structure across different business areas.</a:t>
            </a:r>
          </a:p>
          <a:p>
            <a:pPr lvl="0">
              <a:buClr>
                <a:schemeClr val="accent5"/>
              </a:buClr>
            </a:pPr>
            <a:r>
              <a:rPr lang="en-US"/>
              <a:t>Matrix structures can also be used for special projects involving different departments.</a:t>
            </a:r>
          </a:p>
          <a:p>
            <a:pPr lvl="0">
              <a:buClr>
                <a:schemeClr val="accent5"/>
              </a:buClr>
            </a:pPr>
            <a:r>
              <a:rPr lang="en-US"/>
              <a:t>Choosing the right organisational structure helps ASDA improve communication, efficiency and customer service.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E04509-99F0-B7A3-5C7A-C5A6350461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>
                <a:solidFill>
                  <a:schemeClr val="accent2"/>
                </a:solidFill>
              </a:rPr>
              <a:pPr algn="r"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 sz="190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2493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A08E557-10DB-421A-876E-1AE58F8E0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B63154B-778D-4A97-B328-36341A52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C5D7039-6499-4D27-A45E-DF5E16A009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3942" cy="21289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DE9A7F4-691A-447E-ACC3-DF3EABCD2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135146"/>
            <a:ext cx="2343647" cy="4520714"/>
          </a:xfrm>
          <a:custGeom>
            <a:avLst/>
            <a:gdLst>
              <a:gd name="connsiteX0" fmla="*/ 2343647 w 2343647"/>
              <a:gd name="connsiteY0" fmla="*/ 0 h 4520714"/>
              <a:gd name="connsiteX1" fmla="*/ 2343647 w 2343647"/>
              <a:gd name="connsiteY1" fmla="*/ 4520714 h 4520714"/>
              <a:gd name="connsiteX2" fmla="*/ 2340504 w 2343647"/>
              <a:gd name="connsiteY2" fmla="*/ 4458470 h 4520714"/>
              <a:gd name="connsiteX3" fmla="*/ 134816 w 2343647"/>
              <a:gd name="connsiteY3" fmla="*/ 2266740 h 4520714"/>
              <a:gd name="connsiteX4" fmla="*/ 0 w 2343647"/>
              <a:gd name="connsiteY4" fmla="*/ 2260357 h 4520714"/>
              <a:gd name="connsiteX5" fmla="*/ 134816 w 2343647"/>
              <a:gd name="connsiteY5" fmla="*/ 2253974 h 4520714"/>
              <a:gd name="connsiteX6" fmla="*/ 2340504 w 2343647"/>
              <a:gd name="connsiteY6" fmla="*/ 62243 h 4520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43647" h="4520714">
                <a:moveTo>
                  <a:pt x="2343647" y="0"/>
                </a:moveTo>
                <a:lnTo>
                  <a:pt x="2343647" y="4520714"/>
                </a:lnTo>
                <a:lnTo>
                  <a:pt x="2340504" y="4458470"/>
                </a:lnTo>
                <a:cubicBezTo>
                  <a:pt x="2222700" y="3298480"/>
                  <a:pt x="1296917" y="2377350"/>
                  <a:pt x="134816" y="2266740"/>
                </a:cubicBezTo>
                <a:lnTo>
                  <a:pt x="0" y="2260357"/>
                </a:lnTo>
                <a:lnTo>
                  <a:pt x="134816" y="2253974"/>
                </a:lnTo>
                <a:cubicBezTo>
                  <a:pt x="1296917" y="2143364"/>
                  <a:pt x="2222700" y="1222233"/>
                  <a:pt x="2340504" y="6224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6C5CF39-BEA7-4686-ACC2-49AD79005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-135146"/>
            <a:ext cx="2343647" cy="4520714"/>
          </a:xfrm>
          <a:custGeom>
            <a:avLst/>
            <a:gdLst>
              <a:gd name="connsiteX0" fmla="*/ 2343647 w 2343647"/>
              <a:gd name="connsiteY0" fmla="*/ 0 h 4520714"/>
              <a:gd name="connsiteX1" fmla="*/ 2343647 w 2343647"/>
              <a:gd name="connsiteY1" fmla="*/ 4520714 h 4520714"/>
              <a:gd name="connsiteX2" fmla="*/ 2340504 w 2343647"/>
              <a:gd name="connsiteY2" fmla="*/ 4458470 h 4520714"/>
              <a:gd name="connsiteX3" fmla="*/ 134816 w 2343647"/>
              <a:gd name="connsiteY3" fmla="*/ 2266740 h 4520714"/>
              <a:gd name="connsiteX4" fmla="*/ 0 w 2343647"/>
              <a:gd name="connsiteY4" fmla="*/ 2260357 h 4520714"/>
              <a:gd name="connsiteX5" fmla="*/ 134816 w 2343647"/>
              <a:gd name="connsiteY5" fmla="*/ 2253974 h 4520714"/>
              <a:gd name="connsiteX6" fmla="*/ 2340504 w 2343647"/>
              <a:gd name="connsiteY6" fmla="*/ 62243 h 4520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43647" h="4520714">
                <a:moveTo>
                  <a:pt x="2343647" y="0"/>
                </a:moveTo>
                <a:lnTo>
                  <a:pt x="2343647" y="4520714"/>
                </a:lnTo>
                <a:lnTo>
                  <a:pt x="2340504" y="4458470"/>
                </a:lnTo>
                <a:cubicBezTo>
                  <a:pt x="2222700" y="3298480"/>
                  <a:pt x="1296917" y="2377350"/>
                  <a:pt x="134816" y="2266740"/>
                </a:cubicBezTo>
                <a:lnTo>
                  <a:pt x="0" y="2260357"/>
                </a:lnTo>
                <a:lnTo>
                  <a:pt x="134816" y="2253974"/>
                </a:lnTo>
                <a:cubicBezTo>
                  <a:pt x="1296917" y="2143364"/>
                  <a:pt x="2222700" y="1222233"/>
                  <a:pt x="2340504" y="62243"/>
                </a:cubicBez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3AAEC5E-1903-897F-3899-D104894ED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508884"/>
            <a:ext cx="10058399" cy="12627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4000">
                <a:solidFill>
                  <a:srgbClr val="FFFFFF"/>
                </a:solidFill>
              </a:rPr>
              <a:t>References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E171ED2-DFD4-666E-F6D1-C672E5CE8649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727296"/>
            <a:ext cx="6346209" cy="3449667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lvl="0">
              <a:buClr>
                <a:schemeClr val="accent5"/>
              </a:buClr>
            </a:pPr>
            <a:r>
              <a:rPr lang="en-US" dirty="0"/>
              <a:t>ASDA (2025) </a:t>
            </a:r>
            <a:r>
              <a:rPr lang="en-US" i="1" dirty="0"/>
              <a:t>Corporate Information.</a:t>
            </a:r>
            <a:endParaRPr lang="en-US" dirty="0"/>
          </a:p>
          <a:p>
            <a:pPr lvl="0">
              <a:buClr>
                <a:schemeClr val="accent5"/>
              </a:buClr>
            </a:pPr>
            <a:r>
              <a:rPr lang="en-US" dirty="0"/>
              <a:t>Daft, R.L. (2022) </a:t>
            </a:r>
            <a:r>
              <a:rPr lang="en-US" i="1" dirty="0"/>
              <a:t>Organization Theory and Design.</a:t>
            </a:r>
            <a:r>
              <a:rPr lang="en-US" dirty="0"/>
              <a:t> 13th ed. </a:t>
            </a:r>
            <a:r>
              <a:rPr lang="en-US" dirty="0" err="1"/>
              <a:t>Cengage</a:t>
            </a:r>
            <a:r>
              <a:rPr lang="en-US" dirty="0"/>
              <a:t> Learning.</a:t>
            </a:r>
          </a:p>
          <a:p>
            <a:pPr lvl="0">
              <a:buClr>
                <a:schemeClr val="accent5"/>
              </a:buClr>
            </a:pPr>
            <a:r>
              <a:rPr lang="en-US" dirty="0"/>
              <a:t>Jones, G.R. (2021) </a:t>
            </a:r>
            <a:r>
              <a:rPr lang="en-US" i="1" dirty="0"/>
              <a:t>Organizational Theory, Design and Change.</a:t>
            </a:r>
            <a:r>
              <a:rPr lang="en-US" dirty="0"/>
              <a:t> 8th ed. Pearson.</a:t>
            </a:r>
          </a:p>
          <a:p>
            <a:pPr lvl="0">
              <a:buClr>
                <a:schemeClr val="accent5"/>
              </a:buClr>
            </a:pPr>
            <a:r>
              <a:rPr lang="en-US" dirty="0"/>
              <a:t>Robbins, S.P. and Coulter, M. (2022) </a:t>
            </a:r>
            <a:r>
              <a:rPr lang="en-US" i="1" dirty="0"/>
              <a:t>Management.</a:t>
            </a:r>
            <a:r>
              <a:rPr lang="en-US" dirty="0"/>
              <a:t> 15th ed. Pearson.</a:t>
            </a:r>
            <a:endParaRPr lang="en-GB" dirty="0"/>
          </a:p>
          <a:p>
            <a:r>
              <a:rPr lang="en-GB" dirty="0" err="1"/>
              <a:t>Prezentare</a:t>
            </a:r>
            <a:r>
              <a:rPr lang="en-GB" dirty="0"/>
              <a:t> ASDA Cristian copy.pptx</a:t>
            </a:r>
          </a:p>
          <a:p>
            <a:pPr lvl="0"/>
            <a:r>
              <a:rPr lang="en-GB" dirty="0"/>
              <a:t>Mullins, L.J. (2023) </a:t>
            </a:r>
            <a:r>
              <a:rPr lang="en-GB" i="1" dirty="0"/>
              <a:t>Management and Organisational Behaviour</a:t>
            </a:r>
            <a:r>
              <a:rPr lang="en-GB" dirty="0"/>
              <a:t>. 13th ed. Harlow: Pearson.</a:t>
            </a:r>
          </a:p>
          <a:p>
            <a:pPr lvl="0"/>
            <a:r>
              <a:rPr lang="en-GB" dirty="0"/>
              <a:t>ASDA (2024) </a:t>
            </a:r>
            <a:r>
              <a:rPr lang="en-GB" i="1" dirty="0"/>
              <a:t>Annual Report and Financial Statements 2024</a:t>
            </a:r>
            <a:r>
              <a:rPr lang="en-GB" dirty="0"/>
              <a:t>. Leeds: ASDA Stores Ltd.</a:t>
            </a:r>
          </a:p>
          <a:p>
            <a:pPr lvl="0">
              <a:buClr>
                <a:schemeClr val="accent5"/>
              </a:buClr>
            </a:pPr>
            <a:endParaRPr lang="en-US" dirty="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F78997E-FAA0-87BF-1FB9-5390EAA8714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16894" r="22909" b="-1"/>
          <a:stretch>
            <a:fillRect/>
          </a:stretch>
        </p:blipFill>
        <p:spPr>
          <a:xfrm>
            <a:off x="7924800" y="2128964"/>
            <a:ext cx="4279142" cy="4729034"/>
          </a:xfrm>
          <a:prstGeom prst="rect">
            <a:avLst/>
          </a:prstGeom>
          <a:solidFill>
            <a:srgbClr val="18818C"/>
          </a:solidFill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F270016-E0B6-DAC7-B6DA-CC7F3A15D0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2" y="6434524"/>
            <a:ext cx="693261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Aft>
                <a:spcPts val="600"/>
              </a:spcAft>
            </a:pPr>
            <a:fld id="{08AB70BE-1769-45B8-85A6-0C837432C7E6}" type="slidenum">
              <a:rPr lang="en-US" sz="1900"/>
              <a:pPr algn="r"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48113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C71D8FC-E122-CABE-6FCE-615B2C341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442812D-7690-7BA4-5093-15F371F40B7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5974080" y="1579025"/>
            <a:ext cx="5619434" cy="419076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80806097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453AF4-4FB0-4B39-9296-55DED383E987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0D7C3E5-1734-4636-9EC5-AEB06BF1FB20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C5C2001-E626-4890-B405-22B5BD1CB05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589</Words>
  <Application>Microsoft Office PowerPoint</Application>
  <PresentationFormat>Widescreen</PresentationFormat>
  <Paragraphs>105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ADLaM Display</vt:lpstr>
      <vt:lpstr>Arial</vt:lpstr>
      <vt:lpstr>Arial Nova Light</vt:lpstr>
      <vt:lpstr>Calibri</vt:lpstr>
      <vt:lpstr>Elephant</vt:lpstr>
      <vt:lpstr>Wingdings</vt:lpstr>
      <vt:lpstr>ModOverlayVTI</vt:lpstr>
      <vt:lpstr>Organisational Structure of ASDA Module Name: Understanding Organisational Structure and Culture Module code: LCBB4009 Lecturer: Dr Said Usman  Individual Presentation Student Name: Cristian Boerescu  ID number: 2515712 </vt:lpstr>
      <vt:lpstr>Presentation Outline </vt:lpstr>
      <vt:lpstr>What is Organisational Structure? </vt:lpstr>
      <vt:lpstr>Functional Structure </vt:lpstr>
      <vt:lpstr>Functional Structure </vt:lpstr>
      <vt:lpstr>Divisional Structure</vt:lpstr>
      <vt:lpstr>Divisional Structure</vt:lpstr>
      <vt:lpstr>Matrix Structure</vt:lpstr>
      <vt:lpstr>Conclusion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Cristian Boerescu</dc:creator>
  <cp:lastModifiedBy>Cristian Boerescu (2515712)</cp:lastModifiedBy>
  <cp:revision>5</cp:revision>
  <dcterms:created xsi:type="dcterms:W3CDTF">2026-07-14T18:27:52Z</dcterms:created>
  <dcterms:modified xsi:type="dcterms:W3CDTF">2026-07-23T20:35:29Z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