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7" r:id="rId1"/>
  </p:sldMasterIdLst>
  <p:sldIdLst>
    <p:sldId id="256" r:id="rId2"/>
    <p:sldId id="258" r:id="rId3"/>
    <p:sldId id="259" r:id="rId4"/>
    <p:sldId id="260" r:id="rId5"/>
    <p:sldId id="261" r:id="rId6"/>
    <p:sldId id="265" r:id="rId7"/>
    <p:sldId id="262" r:id="rId8"/>
    <p:sldId id="263" r:id="rId9"/>
    <p:sldId id="267" r:id="rId10"/>
    <p:sldId id="264" r:id="rId11"/>
    <p:sldId id="266" r:id="rId12"/>
    <p:sldId id="25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866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42" autoAdjust="0"/>
  </p:normalViewPr>
  <p:slideViewPr>
    <p:cSldViewPr snapToGrid="0">
      <p:cViewPr varScale="1">
        <p:scale>
          <a:sx n="67" d="100"/>
          <a:sy n="67" d="100"/>
        </p:scale>
        <p:origin x="620" y="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GB" dirty="0"/>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8C264F9E-9938-44E8-B2FC-39A715EFD625}" type="slidenum">
              <a:rPr lang="en-GB" smtClean="0"/>
              <a:t>‹#›</a:t>
            </a:fld>
            <a:endParaRPr lang="en-GB" dirty="0"/>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196971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220147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GB" dirty="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8C264F9E-9938-44E8-B2FC-39A715EFD625}" type="slidenum">
              <a:rPr lang="en-GB" smtClean="0"/>
              <a:t>‹#›</a:t>
            </a:fld>
            <a:endParaRPr lang="en-GB" dirty="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2363606"/>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2335122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231524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96137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100550839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1424944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3652747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69654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a:xfrm>
            <a:off x="6536187" y="6315949"/>
            <a:ext cx="3814856" cy="365125"/>
          </a:xfrm>
        </p:spPr>
        <p:txBody>
          <a:bodyPr/>
          <a:lstStyle/>
          <a:p>
            <a:endParaRPr lang="en-GB" dirty="0"/>
          </a:p>
        </p:txBody>
      </p:sp>
      <p:sp>
        <p:nvSpPr>
          <p:cNvPr id="6" name="Slide Number Placeholder 5"/>
          <p:cNvSpPr>
            <a:spLocks noGrp="1"/>
          </p:cNvSpPr>
          <p:nvPr>
            <p:ph type="sldNum" sz="quarter" idx="12"/>
          </p:nvPr>
        </p:nvSpPr>
        <p:spPr>
          <a:xfrm>
            <a:off x="11784011" y="5607592"/>
            <a:ext cx="407988" cy="365125"/>
          </a:xfrm>
        </p:spPr>
        <p:txBody>
          <a:bodyPr/>
          <a:lstStyle/>
          <a:p>
            <a:fld id="{8C264F9E-9938-44E8-B2FC-39A715EFD625}" type="slidenum">
              <a:rPr lang="en-GB" smtClean="0"/>
              <a:t>‹#›</a:t>
            </a:fld>
            <a:endParaRPr lang="en-GB" dirty="0"/>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02581"/>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BA57D7-3AFB-4A91-A22B-764E713D57D1}"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531812" y="3244139"/>
            <a:ext cx="779767" cy="365125"/>
          </a:xfrm>
        </p:spPr>
        <p:txBody>
          <a:bodyPr/>
          <a:lstStyle/>
          <a:p>
            <a:fld id="{8C264F9E-9938-44E8-B2FC-39A715EFD625}" type="slidenum">
              <a:rPr lang="en-GB" smtClean="0"/>
              <a:t>‹#›</a:t>
            </a:fld>
            <a:endParaRPr lang="en-GB" dirty="0"/>
          </a:p>
        </p:txBody>
      </p:sp>
    </p:spTree>
    <p:extLst>
      <p:ext uri="{BB962C8B-B14F-4D97-AF65-F5344CB8AC3E}">
        <p14:creationId xmlns:p14="http://schemas.microsoft.com/office/powerpoint/2010/main" val="198270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97BA57D7-3AFB-4A91-A22B-764E713D57D1}" type="datetimeFigureOut">
              <a:rPr lang="en-GB" smtClean="0"/>
              <a:t>12/03/2020</a:t>
            </a:fld>
            <a:endParaRPr lang="en-GB" dirty="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GB" dirty="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8C264F9E-9938-44E8-B2FC-39A715EFD625}" type="slidenum">
              <a:rPr lang="en-GB" smtClean="0"/>
              <a:t>‹#›</a:t>
            </a:fld>
            <a:endParaRPr lang="en-GB" dirty="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870493"/>
      </p:ext>
    </p:extLst>
  </p:cSld>
  <p:clrMap bg1="lt1" tx1="dk1" bg2="lt2" tx2="dk2" accent1="accent1" accent2="accent2" accent3="accent3" accent4="accent4" accent5="accent5" accent6="accent6" hlink="hlink" folHlink="folHlink"/>
  <p:sldLayoutIdLst>
    <p:sldLayoutId id="2147484168" r:id="rId1"/>
    <p:sldLayoutId id="2147484169" r:id="rId2"/>
    <p:sldLayoutId id="2147484170" r:id="rId3"/>
    <p:sldLayoutId id="2147484171" r:id="rId4"/>
    <p:sldLayoutId id="2147484172" r:id="rId5"/>
    <p:sldLayoutId id="2147484173" r:id="rId6"/>
    <p:sldLayoutId id="2147484174" r:id="rId7"/>
    <p:sldLayoutId id="2147484175" r:id="rId8"/>
    <p:sldLayoutId id="2147484176" r:id="rId9"/>
    <p:sldLayoutId id="2147484177" r:id="rId10"/>
    <p:sldLayoutId id="2147484178" r:id="rId11"/>
    <p:sldLayoutId id="2147484179" r:id="rId12"/>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9D12-4850-4C53-A388-178890CEF6BD}"/>
              </a:ext>
            </a:extLst>
          </p:cNvPr>
          <p:cNvSpPr>
            <a:spLocks noGrp="1"/>
          </p:cNvSpPr>
          <p:nvPr>
            <p:ph type="title"/>
          </p:nvPr>
        </p:nvSpPr>
        <p:spPr>
          <a:xfrm>
            <a:off x="7540668" y="0"/>
            <a:ext cx="4651331" cy="2567835"/>
          </a:xfrm>
        </p:spPr>
        <p:txBody>
          <a:bodyPr>
            <a:normAutofit/>
          </a:bodyPr>
          <a:lstStyle/>
          <a:p>
            <a:r>
              <a:rPr lang="en-GB" sz="3600" dirty="0">
                <a:latin typeface="Arial" panose="020B0604020202020204" pitchFamily="34" charset="0"/>
                <a:cs typeface="Arial" panose="020B0604020202020204" pitchFamily="34" charset="0"/>
              </a:rPr>
              <a:t>Forest of Arden Marriott Hotel and Country Club</a:t>
            </a:r>
          </a:p>
        </p:txBody>
      </p:sp>
      <p:pic>
        <p:nvPicPr>
          <p:cNvPr id="6" name="Content Placeholder 5">
            <a:extLst>
              <a:ext uri="{FF2B5EF4-FFF2-40B4-BE49-F238E27FC236}">
                <a16:creationId xmlns:a16="http://schemas.microsoft.com/office/drawing/2014/main" id="{E07C6ABB-2BA0-4BF2-9E86-68FFEA0DB0A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39868" y="901874"/>
            <a:ext cx="6300592" cy="3537220"/>
          </a:xfrm>
          <a:prstGeom prst="rect">
            <a:avLst/>
          </a:prstGeom>
          <a:ln>
            <a:noFill/>
          </a:ln>
          <a:effectLst>
            <a:softEdge rad="112500"/>
          </a:effectLst>
        </p:spPr>
      </p:pic>
      <p:sp>
        <p:nvSpPr>
          <p:cNvPr id="4" name="Text Placeholder 3">
            <a:extLst>
              <a:ext uri="{FF2B5EF4-FFF2-40B4-BE49-F238E27FC236}">
                <a16:creationId xmlns:a16="http://schemas.microsoft.com/office/drawing/2014/main" id="{0BC80581-E1CC-43B6-955E-90E66C2F3F90}"/>
              </a:ext>
            </a:extLst>
          </p:cNvPr>
          <p:cNvSpPr>
            <a:spLocks noGrp="1"/>
          </p:cNvSpPr>
          <p:nvPr>
            <p:ph type="body" sz="half" idx="2"/>
          </p:nvPr>
        </p:nvSpPr>
        <p:spPr>
          <a:xfrm>
            <a:off x="1270001" y="4819650"/>
            <a:ext cx="7680959" cy="1866900"/>
          </a:xfrm>
        </p:spPr>
        <p:txBody>
          <a:bodyPr>
            <a:normAutofit lnSpcReduction="10000"/>
          </a:bodyPr>
          <a:lstStyle/>
          <a:p>
            <a:r>
              <a:rPr lang="en-GB" sz="2800" dirty="0">
                <a:latin typeface="Arial" panose="020B0604020202020204" pitchFamily="34" charset="0"/>
                <a:cs typeface="Arial" panose="020B0604020202020204" pitchFamily="34" charset="0"/>
              </a:rPr>
              <a:t>Student name: Marius Stefan Andrei</a:t>
            </a:r>
          </a:p>
          <a:p>
            <a:r>
              <a:rPr lang="en-GB" sz="2800" dirty="0">
                <a:latin typeface="Arial" panose="020B0604020202020204" pitchFamily="34" charset="0"/>
                <a:cs typeface="Arial" panose="020B0604020202020204" pitchFamily="34" charset="0"/>
              </a:rPr>
              <a:t>Student ID: 1815330</a:t>
            </a:r>
          </a:p>
          <a:p>
            <a:r>
              <a:rPr lang="en-GB" sz="2800" dirty="0">
                <a:latin typeface="Arial" panose="020B0604020202020204" pitchFamily="34" charset="0"/>
                <a:cs typeface="Arial" panose="020B0604020202020204" pitchFamily="34" charset="0"/>
              </a:rPr>
              <a:t>Lecturer’s name: </a:t>
            </a:r>
            <a:r>
              <a:rPr lang="en-GB" sz="2800" dirty="0" err="1">
                <a:latin typeface="Arial" panose="020B0604020202020204" pitchFamily="34" charset="0"/>
                <a:cs typeface="Arial" panose="020B0604020202020204" pitchFamily="34" charset="0"/>
              </a:rPr>
              <a:t>Jahanzeeb</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Qurashi</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460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F7AC-3B65-47BD-BFEE-5753C8C07E77}"/>
              </a:ext>
            </a:extLst>
          </p:cNvPr>
          <p:cNvSpPr>
            <a:spLocks noGrp="1"/>
          </p:cNvSpPr>
          <p:nvPr>
            <p:ph type="title"/>
          </p:nvPr>
        </p:nvSpPr>
        <p:spPr>
          <a:xfrm>
            <a:off x="913774" y="238013"/>
            <a:ext cx="10351752" cy="714487"/>
          </a:xfrm>
        </p:spPr>
        <p:txBody>
          <a:bodyPr>
            <a:noAutofit/>
          </a:bodyPr>
          <a:lstStyle/>
          <a:p>
            <a:r>
              <a:rPr lang="en-GB" sz="6000" dirty="0">
                <a:latin typeface="Arial" panose="020B0604020202020204" pitchFamily="34" charset="0"/>
                <a:cs typeface="Arial" panose="020B0604020202020204" pitchFamily="34" charset="0"/>
              </a:rPr>
              <a:t>introduction</a:t>
            </a:r>
          </a:p>
        </p:txBody>
      </p:sp>
      <p:sp>
        <p:nvSpPr>
          <p:cNvPr id="3" name="Text Placeholder 2">
            <a:extLst>
              <a:ext uri="{FF2B5EF4-FFF2-40B4-BE49-F238E27FC236}">
                <a16:creationId xmlns:a16="http://schemas.microsoft.com/office/drawing/2014/main" id="{8110F461-F9C1-4F19-AC5F-552D0075009E}"/>
              </a:ext>
            </a:extLst>
          </p:cNvPr>
          <p:cNvSpPr>
            <a:spLocks noGrp="1"/>
          </p:cNvSpPr>
          <p:nvPr>
            <p:ph type="body" idx="1"/>
          </p:nvPr>
        </p:nvSpPr>
        <p:spPr>
          <a:xfrm>
            <a:off x="913774" y="1338329"/>
            <a:ext cx="10351752" cy="2871722"/>
          </a:xfrm>
        </p:spPr>
        <p:txBody>
          <a:bodyPr>
            <a:normAutofit fontScale="92500" lnSpcReduction="20000"/>
          </a:bodyPr>
          <a:lstStyle/>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business of the hospitality industry uses its resources to meet its desired goals of hospitality through its operations and services offered to the customers.</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business of the hospitality industry operates in a way to satisfy the needs and expectations of the customers to build their brand and expand their business to hold an advantage of competition in the sectors of the global market (Scott, 2016) </a:t>
            </a:r>
          </a:p>
        </p:txBody>
      </p:sp>
      <p:pic>
        <p:nvPicPr>
          <p:cNvPr id="4" name="Picture 3">
            <a:extLst>
              <a:ext uri="{FF2B5EF4-FFF2-40B4-BE49-F238E27FC236}">
                <a16:creationId xmlns:a16="http://schemas.microsoft.com/office/drawing/2014/main" id="{A03ED5C8-C341-4F47-AE62-E2A6090F1284}"/>
              </a:ext>
            </a:extLst>
          </p:cNvPr>
          <p:cNvPicPr>
            <a:picLocks noChangeAspect="1"/>
          </p:cNvPicPr>
          <p:nvPr/>
        </p:nvPicPr>
        <p:blipFill>
          <a:blip r:embed="rId2"/>
          <a:stretch>
            <a:fillRect/>
          </a:stretch>
        </p:blipFill>
        <p:spPr>
          <a:xfrm>
            <a:off x="5802939" y="4305301"/>
            <a:ext cx="5462587" cy="16621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576247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37AD9-D409-4821-8F85-FFF92A09C957}"/>
              </a:ext>
            </a:extLst>
          </p:cNvPr>
          <p:cNvSpPr>
            <a:spLocks noGrp="1"/>
          </p:cNvSpPr>
          <p:nvPr>
            <p:ph type="title"/>
          </p:nvPr>
        </p:nvSpPr>
        <p:spPr>
          <a:xfrm>
            <a:off x="2589213" y="170158"/>
            <a:ext cx="8915399" cy="1555864"/>
          </a:xfrm>
        </p:spPr>
        <p:txBody>
          <a:bodyPr>
            <a:normAutofit fontScale="90000"/>
          </a:bodyPr>
          <a:lstStyle/>
          <a:p>
            <a:r>
              <a:rPr lang="en-GB" sz="4000" dirty="0">
                <a:latin typeface="Arial" panose="020B0604020202020204" pitchFamily="34" charset="0"/>
                <a:cs typeface="Arial" panose="020B0604020202020204" pitchFamily="34" charset="0"/>
              </a:rPr>
              <a:t>Background information of the operations related to customer services</a:t>
            </a:r>
          </a:p>
        </p:txBody>
      </p:sp>
      <p:sp>
        <p:nvSpPr>
          <p:cNvPr id="3" name="Text Placeholder 2">
            <a:extLst>
              <a:ext uri="{FF2B5EF4-FFF2-40B4-BE49-F238E27FC236}">
                <a16:creationId xmlns:a16="http://schemas.microsoft.com/office/drawing/2014/main" id="{8977AF04-5335-4C36-8144-D2A1E95D7416}"/>
              </a:ext>
            </a:extLst>
          </p:cNvPr>
          <p:cNvSpPr>
            <a:spLocks noGrp="1"/>
          </p:cNvSpPr>
          <p:nvPr>
            <p:ph type="body" idx="1"/>
          </p:nvPr>
        </p:nvSpPr>
        <p:spPr>
          <a:xfrm>
            <a:off x="466726" y="1556777"/>
            <a:ext cx="7677149" cy="4196324"/>
          </a:xfrm>
        </p:spPr>
        <p:txBody>
          <a:bodyPr>
            <a:normAutofit lnSpcReduction="10000"/>
          </a:bodyPr>
          <a:lstStyle/>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business of Forest of Arden was established on 1</a:t>
            </a:r>
            <a:r>
              <a:rPr lang="en-GB" sz="2400" baseline="30000" dirty="0">
                <a:latin typeface="Times New Roman" panose="02020603050405020304" pitchFamily="18" charset="0"/>
                <a:cs typeface="Times New Roman" panose="02020603050405020304" pitchFamily="18" charset="0"/>
              </a:rPr>
              <a:t>st</a:t>
            </a:r>
            <a:r>
              <a:rPr lang="en-GB" sz="2400" dirty="0">
                <a:latin typeface="Times New Roman" panose="02020603050405020304" pitchFamily="18" charset="0"/>
                <a:cs typeface="Times New Roman" panose="02020603050405020304" pitchFamily="18" charset="0"/>
              </a:rPr>
              <a:t> September in the year 1989. The hotel offers easy accessibility to the popular destinations of Birmingham (MARRIOTT BONVOY, 2020)</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business of Forest of Arden Marriott Hotel and Country Club offers 24/7 services to their customers which involves room services, delivery of groceries, daily housekeeping, taxi service, postal service and so on to their customers for providing them great comfort same as their home (</a:t>
            </a:r>
            <a:r>
              <a:rPr lang="en-GB" sz="2400" dirty="0" err="1">
                <a:latin typeface="Times New Roman" panose="02020603050405020304" pitchFamily="18" charset="0"/>
                <a:cs typeface="Times New Roman" panose="02020603050405020304" pitchFamily="18" charset="0"/>
              </a:rPr>
              <a:t>Tripadvisor</a:t>
            </a:r>
            <a:r>
              <a:rPr lang="en-GB" sz="2400" dirty="0">
                <a:latin typeface="Times New Roman" panose="02020603050405020304" pitchFamily="18" charset="0"/>
                <a:cs typeface="Times New Roman" panose="02020603050405020304" pitchFamily="18" charset="0"/>
              </a:rPr>
              <a:t>, 2020)</a:t>
            </a:r>
          </a:p>
        </p:txBody>
      </p:sp>
      <p:pic>
        <p:nvPicPr>
          <p:cNvPr id="5" name="Picture 4">
            <a:extLst>
              <a:ext uri="{FF2B5EF4-FFF2-40B4-BE49-F238E27FC236}">
                <a16:creationId xmlns:a16="http://schemas.microsoft.com/office/drawing/2014/main" id="{45C965F1-4B3D-423F-A2E9-841F8EE60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8624" y="1726021"/>
            <a:ext cx="4143375" cy="4474753"/>
          </a:xfrm>
          <a:prstGeom prst="rect">
            <a:avLst/>
          </a:prstGeom>
          <a:ln>
            <a:noFill/>
          </a:ln>
          <a:effectLst>
            <a:softEdge rad="112500"/>
          </a:effectLst>
        </p:spPr>
      </p:pic>
    </p:spTree>
    <p:extLst>
      <p:ext uri="{BB962C8B-B14F-4D97-AF65-F5344CB8AC3E}">
        <p14:creationId xmlns:p14="http://schemas.microsoft.com/office/powerpoint/2010/main" val="25169949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rgbClr val="0070C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8F0BF-695E-44CE-94D3-F1FC8951280A}"/>
              </a:ext>
            </a:extLst>
          </p:cNvPr>
          <p:cNvSpPr>
            <a:spLocks noGrp="1"/>
          </p:cNvSpPr>
          <p:nvPr>
            <p:ph type="ctrTitle"/>
          </p:nvPr>
        </p:nvSpPr>
        <p:spPr>
          <a:xfrm>
            <a:off x="1154955" y="337609"/>
            <a:ext cx="8825658" cy="995892"/>
          </a:xfrm>
        </p:spPr>
        <p:txBody>
          <a:bodyPr/>
          <a:lstStyle/>
          <a:p>
            <a:r>
              <a:rPr lang="en-GB" sz="3600" dirty="0">
                <a:latin typeface="Arial" panose="020B0604020202020204" pitchFamily="34" charset="0"/>
                <a:cs typeface="Arial" panose="020B0604020202020204" pitchFamily="34" charset="0"/>
              </a:rPr>
              <a:t>PRODUCT AND SERVICE STYLE</a:t>
            </a:r>
          </a:p>
        </p:txBody>
      </p:sp>
      <p:sp>
        <p:nvSpPr>
          <p:cNvPr id="3" name="Subtitle 2">
            <a:extLst>
              <a:ext uri="{FF2B5EF4-FFF2-40B4-BE49-F238E27FC236}">
                <a16:creationId xmlns:a16="http://schemas.microsoft.com/office/drawing/2014/main" id="{DDEE0297-0D08-4049-9B7D-0ABA2974D8E7}"/>
              </a:ext>
            </a:extLst>
          </p:cNvPr>
          <p:cNvSpPr>
            <a:spLocks noGrp="1"/>
          </p:cNvSpPr>
          <p:nvPr>
            <p:ph type="subTitle" idx="1"/>
          </p:nvPr>
        </p:nvSpPr>
        <p:spPr>
          <a:xfrm>
            <a:off x="1154955" y="1333502"/>
            <a:ext cx="8825658" cy="2409824"/>
          </a:xfrm>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Popular service provided by the hotel involve Fitness centre (on-site), spa, golf-course, bar, swimming pool and restaurant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place of the hotel has around 214 rooms in it along with 18 meeting rooms on three floors (Marriott, 2019).</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business of forest of Arden Marriott hotel &amp;country club is serving itself for more than 10 years (Malcom and MacGregor, 2016)</a:t>
            </a:r>
          </a:p>
        </p:txBody>
      </p:sp>
      <p:pic>
        <p:nvPicPr>
          <p:cNvPr id="4" name="Picture 3">
            <a:extLst>
              <a:ext uri="{FF2B5EF4-FFF2-40B4-BE49-F238E27FC236}">
                <a16:creationId xmlns:a16="http://schemas.microsoft.com/office/drawing/2014/main" id="{1C609495-E951-4B2C-BFF8-30280A5174DC}"/>
              </a:ext>
            </a:extLst>
          </p:cNvPr>
          <p:cNvPicPr>
            <a:picLocks noChangeAspect="1"/>
          </p:cNvPicPr>
          <p:nvPr/>
        </p:nvPicPr>
        <p:blipFill>
          <a:blip r:embed="rId2"/>
          <a:stretch>
            <a:fillRect/>
          </a:stretch>
        </p:blipFill>
        <p:spPr>
          <a:xfrm>
            <a:off x="1085850" y="4010025"/>
            <a:ext cx="3371850" cy="23241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a:extLst>
              <a:ext uri="{FF2B5EF4-FFF2-40B4-BE49-F238E27FC236}">
                <a16:creationId xmlns:a16="http://schemas.microsoft.com/office/drawing/2014/main" id="{CE5960D1-B244-4A1C-8717-01486B6134CB}"/>
              </a:ext>
            </a:extLst>
          </p:cNvPr>
          <p:cNvPicPr>
            <a:picLocks noChangeAspect="1"/>
          </p:cNvPicPr>
          <p:nvPr/>
        </p:nvPicPr>
        <p:blipFill>
          <a:blip r:embed="rId3"/>
          <a:stretch>
            <a:fillRect/>
          </a:stretch>
        </p:blipFill>
        <p:spPr>
          <a:xfrm>
            <a:off x="4724400" y="4010025"/>
            <a:ext cx="3162300" cy="23241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a:extLst>
              <a:ext uri="{FF2B5EF4-FFF2-40B4-BE49-F238E27FC236}">
                <a16:creationId xmlns:a16="http://schemas.microsoft.com/office/drawing/2014/main" id="{6BA4F802-D030-4EAF-BAC1-1982C49A42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53400" y="3967163"/>
            <a:ext cx="3848099" cy="240982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20964929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7"/>
                                        </p:tgtEl>
                                        <p:attrNameLst>
                                          <p:attrName>ppt_x</p:attrName>
                                        </p:attrNameLst>
                                      </p:cBhvr>
                                      <p:tavLst>
                                        <p:tav tm="0">
                                          <p:val>
                                            <p:strVal val="ppt_x"/>
                                          </p:val>
                                        </p:tav>
                                        <p:tav tm="100000">
                                          <p:val>
                                            <p:strVal val="ppt_x"/>
                                          </p:val>
                                        </p:tav>
                                      </p:tavLst>
                                    </p:anim>
                                    <p:anim calcmode="lin" valueType="num">
                                      <p:cBhvr additive="base">
                                        <p:cTn id="19" dur="500"/>
                                        <p:tgtEl>
                                          <p:spTgt spid="7"/>
                                        </p:tgtEl>
                                        <p:attrNameLst>
                                          <p:attrName>ppt_y</p:attrName>
                                        </p:attrNameLst>
                                      </p:cBhvr>
                                      <p:tavLst>
                                        <p:tav tm="0">
                                          <p:val>
                                            <p:strVal val="ppt_y"/>
                                          </p:val>
                                        </p:tav>
                                        <p:tav tm="100000">
                                          <p:val>
                                            <p:strVal val="1+ppt_h/2"/>
                                          </p:val>
                                        </p:tav>
                                      </p:tavLst>
                                    </p:anim>
                                    <p:set>
                                      <p:cBhvr>
                                        <p:cTn id="20"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pattFill prst="pct70">
          <a:fgClr>
            <a:srgbClr val="2C8664"/>
          </a:fgClr>
          <a:bgClr>
            <a:srgbClr val="0070C0"/>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633EC-9E93-42A1-87BA-26AEC537FF35}"/>
              </a:ext>
            </a:extLst>
          </p:cNvPr>
          <p:cNvSpPr>
            <a:spLocks noGrp="1"/>
          </p:cNvSpPr>
          <p:nvPr>
            <p:ph type="ctrTitle"/>
          </p:nvPr>
        </p:nvSpPr>
        <p:spPr>
          <a:xfrm>
            <a:off x="1154955" y="928158"/>
            <a:ext cx="8825658" cy="738717"/>
          </a:xfrm>
        </p:spPr>
        <p:txBody>
          <a:bodyPr>
            <a:normAutofit/>
          </a:bodyPr>
          <a:lstStyle/>
          <a:p>
            <a:r>
              <a:rPr lang="en-GB" sz="3600" dirty="0">
                <a:latin typeface="Arial" panose="020B0604020202020204" pitchFamily="34" charset="0"/>
                <a:cs typeface="Arial" panose="020B0604020202020204" pitchFamily="34" charset="0"/>
              </a:rPr>
              <a:t>PRODUCTs AND SERVICEs STYLE</a:t>
            </a:r>
          </a:p>
        </p:txBody>
      </p:sp>
      <p:sp>
        <p:nvSpPr>
          <p:cNvPr id="3" name="Subtitle 2">
            <a:extLst>
              <a:ext uri="{FF2B5EF4-FFF2-40B4-BE49-F238E27FC236}">
                <a16:creationId xmlns:a16="http://schemas.microsoft.com/office/drawing/2014/main" id="{06D08393-1688-4AC1-9682-13956680B6CD}"/>
              </a:ext>
            </a:extLst>
          </p:cNvPr>
          <p:cNvSpPr>
            <a:spLocks noGrp="1"/>
          </p:cNvSpPr>
          <p:nvPr>
            <p:ph type="subTitle" idx="1"/>
          </p:nvPr>
        </p:nvSpPr>
        <p:spPr>
          <a:xfrm>
            <a:off x="1154955" y="2028825"/>
            <a:ext cx="5426820" cy="4657725"/>
          </a:xfrm>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ZEST is a restaurant in the hotel that offers snacks and light bites to its guests along with an outdoor terrace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They have their own fitness centre and a spa named Cedarwood where visitors need to take an appointment before visiting the place (</a:t>
            </a:r>
            <a:r>
              <a:rPr lang="en-GB" dirty="0" err="1">
                <a:latin typeface="Arial" panose="020B0604020202020204" pitchFamily="34" charset="0"/>
                <a:cs typeface="Arial" panose="020B0604020202020204" pitchFamily="34" charset="0"/>
              </a:rPr>
              <a:t>Noronan</a:t>
            </a:r>
            <a:r>
              <a:rPr lang="en-GB" dirty="0">
                <a:latin typeface="Arial" panose="020B0604020202020204" pitchFamily="34" charset="0"/>
                <a:cs typeface="Arial" panose="020B0604020202020204" pitchFamily="34" charset="0"/>
              </a:rPr>
              <a:t>, 2006)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rooms of the hotel, they offer things like chocolate, coffee, green tea, etc., that a person wants during their stay in the hotel rooms (hrs, 2020)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D74A6C3-E4CC-4D72-BA2A-14DF024A9F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2776" y="1733550"/>
            <a:ext cx="4924424" cy="4743450"/>
          </a:xfrm>
          <a:prstGeom prst="rect">
            <a:avLst/>
          </a:prstGeom>
        </p:spPr>
      </p:pic>
    </p:spTree>
    <p:extLst>
      <p:ext uri="{BB962C8B-B14F-4D97-AF65-F5344CB8AC3E}">
        <p14:creationId xmlns:p14="http://schemas.microsoft.com/office/powerpoint/2010/main" val="79025393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narHorz">
          <a:fgClr>
            <a:srgbClr val="00B0F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F4715-FCB7-49F6-BA5A-5B9A1983826F}"/>
              </a:ext>
            </a:extLst>
          </p:cNvPr>
          <p:cNvSpPr>
            <a:spLocks noGrp="1"/>
          </p:cNvSpPr>
          <p:nvPr>
            <p:ph type="ctrTitle"/>
          </p:nvPr>
        </p:nvSpPr>
        <p:spPr>
          <a:xfrm>
            <a:off x="1154955" y="662580"/>
            <a:ext cx="8825658" cy="861420"/>
          </a:xfrm>
        </p:spPr>
        <p:txBody>
          <a:bodyPr/>
          <a:lstStyle/>
          <a:p>
            <a:r>
              <a:rPr lang="en-GB" sz="4400" dirty="0">
                <a:latin typeface="Arial" panose="020B0604020202020204" pitchFamily="34" charset="0"/>
                <a:cs typeface="Arial" panose="020B0604020202020204" pitchFamily="34" charset="0"/>
              </a:rPr>
              <a:t>Type of operation</a:t>
            </a:r>
          </a:p>
        </p:txBody>
      </p:sp>
      <p:sp>
        <p:nvSpPr>
          <p:cNvPr id="3" name="Subtitle 2">
            <a:extLst>
              <a:ext uri="{FF2B5EF4-FFF2-40B4-BE49-F238E27FC236}">
                <a16:creationId xmlns:a16="http://schemas.microsoft.com/office/drawing/2014/main" id="{53053E47-AA96-4273-B930-FB5BA8BA32CD}"/>
              </a:ext>
            </a:extLst>
          </p:cNvPr>
          <p:cNvSpPr>
            <a:spLocks noGrp="1"/>
          </p:cNvSpPr>
          <p:nvPr>
            <p:ph type="subTitle" idx="1"/>
          </p:nvPr>
        </p:nvSpPr>
        <p:spPr>
          <a:xfrm>
            <a:off x="1154955" y="1638300"/>
            <a:ext cx="8825658" cy="1647825"/>
          </a:xfrm>
        </p:spPr>
        <p:txBody>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business understands the significance of hosting a successful meeting or gathering of business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business has devoted planners who plan events and caterers to meet the expectation of the clients (Marriott </a:t>
            </a:r>
            <a:r>
              <a:rPr lang="en-GB" dirty="0" err="1">
                <a:latin typeface="Arial" panose="020B0604020202020204" pitchFamily="34" charset="0"/>
                <a:cs typeface="Arial" panose="020B0604020202020204" pitchFamily="34" charset="0"/>
              </a:rPr>
              <a:t>bonvoy</a:t>
            </a:r>
            <a:r>
              <a:rPr lang="en-GB" dirty="0">
                <a:latin typeface="Arial" panose="020B0604020202020204" pitchFamily="34" charset="0"/>
                <a:cs typeface="Arial" panose="020B0604020202020204" pitchFamily="34" charset="0"/>
              </a:rPr>
              <a:t>, 2020)</a:t>
            </a:r>
          </a:p>
        </p:txBody>
      </p:sp>
      <p:pic>
        <p:nvPicPr>
          <p:cNvPr id="5" name="Picture 4">
            <a:extLst>
              <a:ext uri="{FF2B5EF4-FFF2-40B4-BE49-F238E27FC236}">
                <a16:creationId xmlns:a16="http://schemas.microsoft.com/office/drawing/2014/main" id="{2E851341-74CE-4752-83FF-9C2FB66811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3143250"/>
            <a:ext cx="7505700" cy="3209925"/>
          </a:xfrm>
          <a:prstGeom prst="rect">
            <a:avLst/>
          </a:prstGeom>
        </p:spPr>
      </p:pic>
    </p:spTree>
    <p:extLst>
      <p:ext uri="{BB962C8B-B14F-4D97-AF65-F5344CB8AC3E}">
        <p14:creationId xmlns:p14="http://schemas.microsoft.com/office/powerpoint/2010/main" val="271789263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030A0"/>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40313-1DA4-4CA0-963D-89FED9F1FEAA}"/>
              </a:ext>
            </a:extLst>
          </p:cNvPr>
          <p:cNvSpPr>
            <a:spLocks noGrp="1"/>
          </p:cNvSpPr>
          <p:nvPr>
            <p:ph type="ctrTitle"/>
          </p:nvPr>
        </p:nvSpPr>
        <p:spPr>
          <a:xfrm>
            <a:off x="1240680" y="823384"/>
            <a:ext cx="8825658" cy="748242"/>
          </a:xfrm>
        </p:spPr>
        <p:txBody>
          <a:bodyPr>
            <a:normAutofit/>
          </a:bodyPr>
          <a:lstStyle/>
          <a:p>
            <a:r>
              <a:rPr lang="en-GB" sz="3600" dirty="0">
                <a:latin typeface="Arial" panose="020B0604020202020204" pitchFamily="34" charset="0"/>
                <a:cs typeface="Arial" panose="020B0604020202020204" pitchFamily="34" charset="0"/>
              </a:rPr>
              <a:t>Health and safety</a:t>
            </a:r>
          </a:p>
        </p:txBody>
      </p:sp>
      <p:sp>
        <p:nvSpPr>
          <p:cNvPr id="3" name="Subtitle 2">
            <a:extLst>
              <a:ext uri="{FF2B5EF4-FFF2-40B4-BE49-F238E27FC236}">
                <a16:creationId xmlns:a16="http://schemas.microsoft.com/office/drawing/2014/main" id="{4BD2AB83-7E83-4D2F-A8B0-4A82AE409074}"/>
              </a:ext>
            </a:extLst>
          </p:cNvPr>
          <p:cNvSpPr>
            <a:spLocks noGrp="1"/>
          </p:cNvSpPr>
          <p:nvPr>
            <p:ph type="subTitle" idx="1"/>
          </p:nvPr>
        </p:nvSpPr>
        <p:spPr>
          <a:xfrm>
            <a:off x="831105" y="2038350"/>
            <a:ext cx="6503145" cy="3996266"/>
          </a:xfrm>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procedures of training of the workers within the hotel are recorded and well-implemented (</a:t>
            </a:r>
            <a:r>
              <a:rPr lang="en-GB" dirty="0" err="1">
                <a:latin typeface="Arial" panose="020B0604020202020204" pitchFamily="34" charset="0"/>
                <a:cs typeface="Arial" panose="020B0604020202020204" pitchFamily="34" charset="0"/>
              </a:rPr>
              <a:t>Chibili</a:t>
            </a:r>
            <a:r>
              <a:rPr lang="en-GB" dirty="0">
                <a:latin typeface="Arial" panose="020B0604020202020204" pitchFamily="34" charset="0"/>
                <a:cs typeface="Arial" panose="020B0604020202020204" pitchFamily="34" charset="0"/>
              </a:rPr>
              <a:t>, 2017)</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Facilities like housekeeping, laundry operations, services related to food and beverages, and so on are keeping into check for maintaining cleanliness and hygiene of the customers and their assets to satisfy their need from the hotel to increase the base of the customers (</a:t>
            </a:r>
            <a:r>
              <a:rPr lang="en-GB" dirty="0" err="1">
                <a:latin typeface="Arial" panose="020B0604020202020204" pitchFamily="34" charset="0"/>
                <a:cs typeface="Arial" panose="020B0604020202020204" pitchFamily="34" charset="0"/>
              </a:rPr>
              <a:t>Madar</a:t>
            </a:r>
            <a:r>
              <a:rPr lang="en-GB" dirty="0">
                <a:latin typeface="Arial" panose="020B0604020202020204" pitchFamily="34" charset="0"/>
                <a:cs typeface="Arial" panose="020B0604020202020204" pitchFamily="34" charset="0"/>
              </a:rPr>
              <a:t>, 2017)</a:t>
            </a:r>
          </a:p>
        </p:txBody>
      </p:sp>
      <p:pic>
        <p:nvPicPr>
          <p:cNvPr id="4" name="Picture 3">
            <a:extLst>
              <a:ext uri="{FF2B5EF4-FFF2-40B4-BE49-F238E27FC236}">
                <a16:creationId xmlns:a16="http://schemas.microsoft.com/office/drawing/2014/main" id="{5D6899A4-8A0E-4C35-8686-7E4EE43ABDEE}"/>
              </a:ext>
            </a:extLst>
          </p:cNvPr>
          <p:cNvPicPr>
            <a:picLocks noChangeAspect="1"/>
          </p:cNvPicPr>
          <p:nvPr/>
        </p:nvPicPr>
        <p:blipFill>
          <a:blip r:embed="rId2"/>
          <a:stretch>
            <a:fillRect/>
          </a:stretch>
        </p:blipFill>
        <p:spPr>
          <a:xfrm>
            <a:off x="7400925" y="2038350"/>
            <a:ext cx="4157663" cy="3752850"/>
          </a:xfrm>
          <a:prstGeom prst="rect">
            <a:avLst/>
          </a:prstGeom>
        </p:spPr>
      </p:pic>
    </p:spTree>
    <p:extLst>
      <p:ext uri="{BB962C8B-B14F-4D97-AF65-F5344CB8AC3E}">
        <p14:creationId xmlns:p14="http://schemas.microsoft.com/office/powerpoint/2010/main" val="10391070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trellis">
          <a:fgClr>
            <a:srgbClr val="7030A0"/>
          </a:fgClr>
          <a:bgClr>
            <a:srgbClr val="00B0F0"/>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56B2-4E3C-4A18-B5C4-5190FEA88EB5}"/>
              </a:ext>
            </a:extLst>
          </p:cNvPr>
          <p:cNvSpPr>
            <a:spLocks noGrp="1"/>
          </p:cNvSpPr>
          <p:nvPr>
            <p:ph type="ctrTitle"/>
          </p:nvPr>
        </p:nvSpPr>
        <p:spPr>
          <a:xfrm>
            <a:off x="1154955" y="823383"/>
            <a:ext cx="8825658" cy="652992"/>
          </a:xfrm>
        </p:spPr>
        <p:txBody>
          <a:bodyPr>
            <a:normAutofit/>
          </a:bodyPr>
          <a:lstStyle/>
          <a:p>
            <a:r>
              <a:rPr lang="en-GB" sz="3600" dirty="0">
                <a:latin typeface="Arial" panose="020B0604020202020204" pitchFamily="34" charset="0"/>
                <a:cs typeface="Arial" panose="020B0604020202020204" pitchFamily="34" charset="0"/>
              </a:rPr>
              <a:t>MARKETING</a:t>
            </a:r>
          </a:p>
        </p:txBody>
      </p:sp>
      <p:sp>
        <p:nvSpPr>
          <p:cNvPr id="3" name="Subtitle 2">
            <a:extLst>
              <a:ext uri="{FF2B5EF4-FFF2-40B4-BE49-F238E27FC236}">
                <a16:creationId xmlns:a16="http://schemas.microsoft.com/office/drawing/2014/main" id="{C1A11330-7B2E-4F12-A917-AA5422418139}"/>
              </a:ext>
            </a:extLst>
          </p:cNvPr>
          <p:cNvSpPr>
            <a:spLocks noGrp="1"/>
          </p:cNvSpPr>
          <p:nvPr>
            <p:ph type="subTitle" idx="1"/>
          </p:nvPr>
        </p:nvSpPr>
        <p:spPr>
          <a:xfrm>
            <a:off x="1154955" y="2105025"/>
            <a:ext cx="8825658" cy="3533775"/>
          </a:xfrm>
        </p:spPr>
        <p:txBody>
          <a:bodyPr/>
          <a:lstStyle/>
          <a:p>
            <a:r>
              <a:rPr lang="en-GB" dirty="0">
                <a:latin typeface="Arial" panose="020B0604020202020204" pitchFamily="34" charset="0"/>
                <a:cs typeface="Arial" panose="020B0604020202020204" pitchFamily="34" charset="0"/>
              </a:rPr>
              <a:t>THE BUSINESS HOTEL IS EXECUTING ALL THE PROCEDURES OF MARKETING, PROVIDING STANDARD QUALITY OF PRODUCTS AND SERVICES, SATISFYING CUSTOMER’S NEEDS, ETC., VERY WELL TO INCREASE THE BASE OF ITS CUSTOMERS AND TO GENERATE MORE REVENUE BY THE SAME (MARRIOTT, 2019)</a:t>
            </a:r>
          </a:p>
        </p:txBody>
      </p:sp>
    </p:spTree>
    <p:extLst>
      <p:ext uri="{BB962C8B-B14F-4D97-AF65-F5344CB8AC3E}">
        <p14:creationId xmlns:p14="http://schemas.microsoft.com/office/powerpoint/2010/main" val="152672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D11D64-5FFB-47DB-99CC-EEFCD66B0A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38149" y="285749"/>
            <a:ext cx="3343278" cy="29432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a:extLst>
              <a:ext uri="{FF2B5EF4-FFF2-40B4-BE49-F238E27FC236}">
                <a16:creationId xmlns:a16="http://schemas.microsoft.com/office/drawing/2014/main" id="{FC74ACE6-CEB0-4023-A157-D325725340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4510085" y="100015"/>
            <a:ext cx="3343280" cy="314324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a:extLst>
              <a:ext uri="{FF2B5EF4-FFF2-40B4-BE49-F238E27FC236}">
                <a16:creationId xmlns:a16="http://schemas.microsoft.com/office/drawing/2014/main" id="{9BBABB75-2548-40F3-BFAF-AEF3889501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686797" y="433390"/>
            <a:ext cx="3343280" cy="29432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a:extLst>
              <a:ext uri="{FF2B5EF4-FFF2-40B4-BE49-F238E27FC236}">
                <a16:creationId xmlns:a16="http://schemas.microsoft.com/office/drawing/2014/main" id="{272C60D4-2A6C-42D7-BE6A-1F1C8CB8C34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71774" y="3343280"/>
            <a:ext cx="3524251" cy="31099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a:extLst>
              <a:ext uri="{FF2B5EF4-FFF2-40B4-BE49-F238E27FC236}">
                <a16:creationId xmlns:a16="http://schemas.microsoft.com/office/drawing/2014/main" id="{4CCBFFA7-9975-4D38-A277-0D7EB98AC9A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48525" y="3429000"/>
            <a:ext cx="3333749" cy="31956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971201233"/>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pattFill prst="lgConfetti">
          <a:fgClr>
            <a:schemeClr val="accent5">
              <a:lumMod val="75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E4632-FF20-4D26-B455-D495936B2F44}"/>
              </a:ext>
            </a:extLst>
          </p:cNvPr>
          <p:cNvSpPr>
            <a:spLocks noGrp="1"/>
          </p:cNvSpPr>
          <p:nvPr>
            <p:ph type="ctrTitle"/>
          </p:nvPr>
        </p:nvSpPr>
        <p:spPr>
          <a:xfrm>
            <a:off x="1371600" y="603255"/>
            <a:ext cx="9448800" cy="768345"/>
          </a:xfrm>
        </p:spPr>
        <p:txBody>
          <a:bodyPr>
            <a:normAutofit/>
          </a:bodyPr>
          <a:lstStyle/>
          <a:p>
            <a:r>
              <a:rPr lang="en-GB" sz="3200"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7AD47D0D-A316-4367-9F94-778373CAA2DF}"/>
              </a:ext>
            </a:extLst>
          </p:cNvPr>
          <p:cNvSpPr>
            <a:spLocks noGrp="1"/>
          </p:cNvSpPr>
          <p:nvPr>
            <p:ph type="subTitle" idx="1"/>
          </p:nvPr>
        </p:nvSpPr>
        <p:spPr>
          <a:xfrm>
            <a:off x="1371600" y="2219325"/>
            <a:ext cx="9448800" cy="4035420"/>
          </a:xfrm>
        </p:spPr>
        <p:txBody>
          <a:bodyPr/>
          <a:lstStyle/>
          <a:p>
            <a:r>
              <a:rPr lang="en-GB" dirty="0">
                <a:latin typeface="Arial" panose="020B0604020202020204" pitchFamily="34" charset="0"/>
                <a:cs typeface="Arial" panose="020B0604020202020204" pitchFamily="34" charset="0"/>
              </a:rPr>
              <a:t>The business of Forest of Arden Marriott hotel satisfies the needs of the customers by providing them many services as per their preferences to develop loyalty towards the brand and to increase the base of the customers.</a:t>
            </a:r>
          </a:p>
        </p:txBody>
      </p:sp>
    </p:spTree>
    <p:extLst>
      <p:ext uri="{BB962C8B-B14F-4D97-AF65-F5344CB8AC3E}">
        <p14:creationId xmlns:p14="http://schemas.microsoft.com/office/powerpoint/2010/main" val="619003599"/>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C006-2C5E-40B2-8B14-79D7AC1591C8}"/>
              </a:ext>
            </a:extLst>
          </p:cNvPr>
          <p:cNvSpPr>
            <a:spLocks noGrp="1"/>
          </p:cNvSpPr>
          <p:nvPr>
            <p:ph type="ctrTitle"/>
          </p:nvPr>
        </p:nvSpPr>
        <p:spPr>
          <a:xfrm>
            <a:off x="785812" y="211643"/>
            <a:ext cx="9969612" cy="474158"/>
          </a:xfrm>
        </p:spPr>
        <p:txBody>
          <a:bodyPr>
            <a:normAutofit fontScale="90000"/>
          </a:bodyPr>
          <a:lstStyle/>
          <a:p>
            <a:r>
              <a:rPr lang="en-GB" sz="48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DB858980-F80F-47BC-A8CC-35BD285339C5}"/>
              </a:ext>
            </a:extLst>
          </p:cNvPr>
          <p:cNvSpPr>
            <a:spLocks noGrp="1"/>
          </p:cNvSpPr>
          <p:nvPr>
            <p:ph type="subTitle" idx="1"/>
          </p:nvPr>
        </p:nvSpPr>
        <p:spPr>
          <a:xfrm>
            <a:off x="785812" y="781050"/>
            <a:ext cx="11291887" cy="6076949"/>
          </a:xfrm>
        </p:spPr>
        <p:txBody>
          <a:bodyPr>
            <a:normAutofit fontScale="92500" lnSpcReduction="10000"/>
          </a:bodyPr>
          <a:lstStyle/>
          <a:p>
            <a:pPr marL="342900" indent="-342900">
              <a:buFont typeface="Arial" panose="020B0604020202020204" pitchFamily="34" charset="0"/>
              <a:buChar char="•"/>
            </a:pPr>
            <a:r>
              <a:rPr lang="en-GB" sz="1600" dirty="0" err="1">
                <a:latin typeface="Arial" panose="020B0604020202020204" pitchFamily="34" charset="0"/>
                <a:cs typeface="Arial" panose="020B0604020202020204" pitchFamily="34" charset="0"/>
              </a:rPr>
              <a:t>Chibili</a:t>
            </a:r>
            <a:r>
              <a:rPr lang="en-GB" sz="1600" dirty="0">
                <a:latin typeface="Arial" panose="020B0604020202020204" pitchFamily="34" charset="0"/>
                <a:cs typeface="Arial" panose="020B0604020202020204" pitchFamily="34" charset="0"/>
              </a:rPr>
              <a:t>, M., 2017. Modern hotel operations management. Routledge.</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HRS, 2020. Forest of Arden Marriott Hotel &amp; Country Club. (Online) Available at: https://www.hrs.com/en/hotel/forest-of-arden-marriott-hotel-country-club/a-209536 Link last accessed on 7th March, 2020.</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Ivanova, A., 2016. Improving process of customer feedback collection at </a:t>
            </a:r>
            <a:r>
              <a:rPr lang="en-GB" sz="1600" dirty="0" err="1">
                <a:latin typeface="Arial" panose="020B0604020202020204" pitchFamily="34" charset="0"/>
                <a:cs typeface="Arial" panose="020B0604020202020204" pitchFamily="34" charset="0"/>
              </a:rPr>
              <a:t>Hurghada</a:t>
            </a:r>
            <a:r>
              <a:rPr lang="en-GB" sz="1600" dirty="0">
                <a:latin typeface="Arial" panose="020B0604020202020204" pitchFamily="34" charset="0"/>
                <a:cs typeface="Arial" panose="020B0604020202020204" pitchFamily="34" charset="0"/>
              </a:rPr>
              <a:t> Marriott Beach Resort.</a:t>
            </a:r>
          </a:p>
          <a:p>
            <a:pPr marL="342900" indent="-342900">
              <a:buFont typeface="Arial" panose="020B0604020202020204" pitchFamily="34" charset="0"/>
              <a:buChar char="•"/>
            </a:pPr>
            <a:r>
              <a:rPr lang="en-GB" sz="1600" dirty="0" err="1">
                <a:latin typeface="Arial" panose="020B0604020202020204" pitchFamily="34" charset="0"/>
                <a:cs typeface="Arial" panose="020B0604020202020204" pitchFamily="34" charset="0"/>
              </a:rPr>
              <a:t>Madar</a:t>
            </a:r>
            <a:r>
              <a:rPr lang="en-GB" sz="1600" dirty="0">
                <a:latin typeface="Arial" panose="020B0604020202020204" pitchFamily="34" charset="0"/>
                <a:cs typeface="Arial" panose="020B0604020202020204" pitchFamily="34" charset="0"/>
              </a:rPr>
              <a:t>, A., 2017. Quality-a competitive advantage on the hotel services market. Case study: Marriott Hotels &amp; Resort versus Radisson Blu. Bulletin of the </a:t>
            </a:r>
            <a:r>
              <a:rPr lang="en-GB" sz="1600" dirty="0" err="1">
                <a:latin typeface="Arial" panose="020B0604020202020204" pitchFamily="34" charset="0"/>
                <a:cs typeface="Arial" panose="020B0604020202020204" pitchFamily="34" charset="0"/>
              </a:rPr>
              <a:t>Transilvania</a:t>
            </a:r>
            <a:r>
              <a:rPr lang="en-GB" sz="1600" dirty="0">
                <a:latin typeface="Arial" panose="020B0604020202020204" pitchFamily="34" charset="0"/>
                <a:cs typeface="Arial" panose="020B0604020202020204" pitchFamily="34" charset="0"/>
              </a:rPr>
              <a:t> University of Brasov. Economic Sciences. Series V, 10(2), pp.141-146.</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Malcolm, C. and MacGregor, J., 2016. INDUSTRY MATTERS.</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MARRIOTT BONVOY, 2020. Forest of Arden Marriott Hotel &amp; Country Club. (Online) Available at: https://www.marriott.co.uk/hotels/travel/cvtgs-forest-of-arden-marriott-hotel-and-country-club/ Link last accessed on 5th March, 2020.</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MARRIOTT, 2019. Forest of Arden Marriott Hotel &amp; Country Club. (Online) Available at: https://modules.marriott.com/hotel-meetings/cvtgs-forest-of-arden-marriott-hotel-and-country-club/modules/meetings/meeting-resources Link last accessed on 10th March, 2020.</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Marriott, B., 2019. MARRIOTT ON THE MOVE. (Online) Available at: https://www.blogs.marriott.com/marriott-on-the-move/operations/ Link last accessed on 8th March, 2020. </a:t>
            </a:r>
          </a:p>
          <a:p>
            <a:pPr marL="342900" indent="-342900">
              <a:buFont typeface="Arial" panose="020B0604020202020204" pitchFamily="34" charset="0"/>
              <a:buChar char="•"/>
            </a:pPr>
            <a:r>
              <a:rPr lang="en-GB" sz="1600" dirty="0" err="1">
                <a:latin typeface="Arial" panose="020B0604020202020204" pitchFamily="34" charset="0"/>
                <a:cs typeface="Arial" panose="020B0604020202020204" pitchFamily="34" charset="0"/>
              </a:rPr>
              <a:t>Noronen</a:t>
            </a:r>
            <a:r>
              <a:rPr lang="en-GB" sz="1600" dirty="0">
                <a:latin typeface="Arial" panose="020B0604020202020204" pitchFamily="34" charset="0"/>
                <a:cs typeface="Arial" panose="020B0604020202020204" pitchFamily="34" charset="0"/>
              </a:rPr>
              <a:t>, N., 2006. Developing the service procedures in The Long Weekend </a:t>
            </a:r>
            <a:r>
              <a:rPr lang="en-GB" sz="1600" dirty="0" err="1">
                <a:latin typeface="Arial" panose="020B0604020202020204" pitchFamily="34" charset="0"/>
                <a:cs typeface="Arial" panose="020B0604020202020204" pitchFamily="34" charset="0"/>
              </a:rPr>
              <a:t>cafe'bar</a:t>
            </a:r>
            <a:r>
              <a:rPr lang="en-GB" sz="16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Scott, M.E., 2016. Strategies for retaining employees in the hospitality industry.</a:t>
            </a:r>
          </a:p>
          <a:p>
            <a:pPr marL="342900" indent="-342900">
              <a:buFont typeface="Arial" panose="020B0604020202020204" pitchFamily="34" charset="0"/>
              <a:buChar char="•"/>
            </a:pPr>
            <a:r>
              <a:rPr lang="en-GB" sz="1600" dirty="0" err="1">
                <a:latin typeface="Arial" panose="020B0604020202020204" pitchFamily="34" charset="0"/>
                <a:cs typeface="Arial" panose="020B0604020202020204" pitchFamily="34" charset="0"/>
              </a:rPr>
              <a:t>Tripadvisor</a:t>
            </a:r>
            <a:r>
              <a:rPr lang="en-GB" sz="1600" dirty="0">
                <a:latin typeface="Arial" panose="020B0604020202020204" pitchFamily="34" charset="0"/>
                <a:cs typeface="Arial" panose="020B0604020202020204" pitchFamily="34" charset="0"/>
              </a:rPr>
              <a:t>, 2020. Forest of Arden Marriott Hotel &amp; Country Club. (Online) Available at: https://www.tripadvisor.in/Hotel_Review-g186402-d229510-Reviews-Forest_of_Arden_Marriott_Hotel_Country_Club-Birmingham_West_Midlands_England.html Link last accessed on 9th March, 2020.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https://www.bing.com/images/search?view=detailV2&amp;ccid=l4PhwQKR&amp;id=0FDEC8C1C6F72BBB5357181C0C069B7DBD85F90D&amp;thid=OIP.l4PhwQKRTinj-TNpM1dBgQHaE8&amp;mediaurl=http%3a%2f%2fwww.trainingmagazine.ae%2fwp-content%2fuploads%2f2014%2f08%2fhealth-and-safety.jpg&amp;exph=3840&amp;expw=5760&amp;q=health+and+safety&amp;simid=607990549165768835&amp;selectedIndex=7 </a:t>
            </a:r>
          </a:p>
          <a:p>
            <a:pPr marL="342900" indent="-3429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70536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51BFA-554C-47FE-A9DE-BFC2B9D252FD}"/>
              </a:ext>
            </a:extLst>
          </p:cNvPr>
          <p:cNvSpPr>
            <a:spLocks noGrp="1"/>
          </p:cNvSpPr>
          <p:nvPr>
            <p:ph type="title"/>
          </p:nvPr>
        </p:nvSpPr>
        <p:spPr>
          <a:xfrm>
            <a:off x="1009650" y="1"/>
            <a:ext cx="3833906" cy="57150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36F6DE04-2862-4797-86F5-6E2FE9CC3381}"/>
              </a:ext>
            </a:extLst>
          </p:cNvPr>
          <p:cNvSpPr>
            <a:spLocks noGrp="1"/>
          </p:cNvSpPr>
          <p:nvPr>
            <p:ph idx="1"/>
          </p:nvPr>
        </p:nvSpPr>
        <p:spPr>
          <a:xfrm>
            <a:off x="353209" y="571500"/>
            <a:ext cx="11303438" cy="6286499"/>
          </a:xfrm>
        </p:spPr>
        <p:txBody>
          <a:bodyPr>
            <a:normAutofit fontScale="92500" lnSpcReduction="10000"/>
          </a:bodyPr>
          <a:lstStyle/>
          <a:p>
            <a:r>
              <a:rPr lang="en-GB" dirty="0"/>
              <a:t>https://www.bing.com/images/search?view=detailV2&amp;ccid=psg2t0Kq&amp;id=DAE47BBBD925AD24200E242E2B870E9057089B27&amp;thid=OIP.psg2t0Kqn8cjOtr8gaVWLAHaFj&amp;mediaurl=https%3a%2f%2fq-ec.bstatic.com%2fimages%2fhotel%2fmax1024x768%2f349%2f34985892.jpg&amp;exph=768&amp;expw=1023&amp;q=marriott+coventry&amp;simid=608038751564859517&amp;selectedIndex=20</a:t>
            </a:r>
          </a:p>
          <a:p>
            <a:r>
              <a:rPr lang="en-GB" dirty="0"/>
              <a:t>https://www.bing.com/images/search?view=detailV2&amp;ccid=TPl13g1F&amp;id=EAB204267F9E10FD2CBE5C3C55C004727F3ED12A&amp;thid=OIP.TPl13g1F6I_7ib3BEcpfqQHaCU&amp;mediaurl=https%3a%2f%2fwww.groupe.io%2fwp-content%2fuploads%2f2019%2f03%2fArtboard-1-100.jpg&amp;exph=600&amp;expw=1920&amp;q=hospitality+industry&amp;simid=607991884889393514&amp;selectedIndex=151</a:t>
            </a:r>
          </a:p>
          <a:p>
            <a:r>
              <a:rPr lang="en-GB" dirty="0"/>
              <a:t>https://www.bing.com/images/search?view=detailV2&amp;ccid=QUvUP%2fW2&amp;id=FEDE50066E4BA52181E78BD893F707077EBC4C3E&amp;thid=OIP.QUvUP_W2l7Wtn_i9omGGyAAAAA&amp;mediaurl=https%3a%2f%2fwww.top100golfcourses.com%2fimg%2fcourses%2f11888-marriott-forest-of-arden-4star-west-midla5_124.jpg&amp;exph=176&amp;expw=306&amp;q=golf+marriott+coventry&amp;simid=608047985775936703&amp;selectedIndex=10</a:t>
            </a:r>
          </a:p>
          <a:p>
            <a:r>
              <a:rPr lang="en-GB" dirty="0"/>
              <a:t>https://www.bing.com/images/search?view=detailV2&amp;ccid=lW9s4uBJ&amp;id=7DE4E4427D7FEDFC05D4CBA55984DC87FE6518CC&amp;thid=OIP.lW9s4uBJlP-gnLsQmmLhGgHaFI&amp;mediaurl=https%3a%2f%2fa.mktgcdn.com%2fp%2fNA4KCjjt7YZnHwPsdtylP05fV8bkFl8YgU-HXCjRA5w%2f3000x2080.jpg&amp;exph=2080&amp;expw=3000&amp;q=marriott+coventry&amp;simid=608027902455844466&amp;selectedIndex=23</a:t>
            </a:r>
          </a:p>
          <a:p>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29289773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docProps/app.xml><?xml version="1.0" encoding="utf-8"?>
<Properties xmlns="http://schemas.openxmlformats.org/officeDocument/2006/extended-properties" xmlns:vt="http://schemas.openxmlformats.org/officeDocument/2006/docPropsVTypes">
  <Template>TM10001103[[fn=Headlines]]</Template>
  <TotalTime>1013</TotalTime>
  <Words>1290</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Schoolbook</vt:lpstr>
      <vt:lpstr>Corbel</vt:lpstr>
      <vt:lpstr>Times New Roman</vt:lpstr>
      <vt:lpstr>Headlines</vt:lpstr>
      <vt:lpstr>Forest of Arden Marriott Hotel and Country Club</vt:lpstr>
      <vt:lpstr>introduction</vt:lpstr>
      <vt:lpstr>Background information of the operations related to customer services</vt:lpstr>
      <vt:lpstr>PRODUCT AND SERVICE STYLE</vt:lpstr>
      <vt:lpstr>PRODUCTs AND SERVICEs STYLE</vt:lpstr>
      <vt:lpstr>Type of operation</vt:lpstr>
      <vt:lpstr>Health and safety</vt:lpstr>
      <vt:lpstr>MARKETING</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Forest of Arden a Marriott Hotel and Country Club</dc:title>
  <dc:creator>User</dc:creator>
  <cp:lastModifiedBy>User</cp:lastModifiedBy>
  <cp:revision>27</cp:revision>
  <dcterms:created xsi:type="dcterms:W3CDTF">2020-03-02T22:25:50Z</dcterms:created>
  <dcterms:modified xsi:type="dcterms:W3CDTF">2020-03-12T20:45:56Z</dcterms:modified>
</cp:coreProperties>
</file>