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0" r:id="rId2"/>
    <p:sldMasterId id="2147483772" r:id="rId3"/>
    <p:sldMasterId id="2147483674" r:id="rId4"/>
  </p:sldMasterIdLst>
  <p:notesMasterIdLst>
    <p:notesMasterId r:id="rId40"/>
  </p:notesMasterIdLst>
  <p:sldIdLst>
    <p:sldId id="256" r:id="rId5"/>
    <p:sldId id="262" r:id="rId6"/>
    <p:sldId id="257" r:id="rId7"/>
    <p:sldId id="258" r:id="rId8"/>
    <p:sldId id="259" r:id="rId9"/>
    <p:sldId id="260" r:id="rId10"/>
    <p:sldId id="264" r:id="rId11"/>
    <p:sldId id="261" r:id="rId12"/>
    <p:sldId id="263"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7C7971-C6E0-494D-8A0A-052B224E0C9C}" v="10" dt="2020-11-16T10:58:07.9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12" autoAdjust="0"/>
    <p:restoredTop sz="94660" autoAdjust="0"/>
  </p:normalViewPr>
  <p:slideViewPr>
    <p:cSldViewPr snapToGrid="0">
      <p:cViewPr varScale="1">
        <p:scale>
          <a:sx n="56" d="100"/>
          <a:sy n="56" d="100"/>
        </p:scale>
        <p:origin x="60" y="2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CF43B3-15DF-4146-B3CF-B60A0BB3CC12}"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200A2AF2-88FD-428F-90B9-F0FA70E1B8F3}">
      <dgm:prSet custT="1"/>
      <dgm:spPr/>
      <dgm:t>
        <a:bodyPr/>
        <a:lstStyle/>
        <a:p>
          <a:pPr algn="ctr"/>
          <a:r>
            <a:rPr lang="en-GB" sz="3600" dirty="0"/>
            <a:t>Team Roles</a:t>
          </a:r>
          <a:endParaRPr lang="en-US" sz="3600" dirty="0"/>
        </a:p>
      </dgm:t>
    </dgm:pt>
    <dgm:pt modelId="{DBACA236-3B21-457B-B50A-50FF26AEEC09}" type="parTrans" cxnId="{BB267D12-9B35-43E9-9145-B2BD979FC1D7}">
      <dgm:prSet/>
      <dgm:spPr/>
      <dgm:t>
        <a:bodyPr/>
        <a:lstStyle/>
        <a:p>
          <a:endParaRPr lang="en-US"/>
        </a:p>
      </dgm:t>
    </dgm:pt>
    <dgm:pt modelId="{9392BDFD-AC01-460A-A588-719C90A6AB4C}" type="sibTrans" cxnId="{BB267D12-9B35-43E9-9145-B2BD979FC1D7}">
      <dgm:prSet/>
      <dgm:spPr/>
      <dgm:t>
        <a:bodyPr/>
        <a:lstStyle/>
        <a:p>
          <a:endParaRPr lang="en-US"/>
        </a:p>
      </dgm:t>
    </dgm:pt>
    <dgm:pt modelId="{2892FA25-A271-4B52-9B30-7D64C3A83457}">
      <dgm:prSet custT="1"/>
      <dgm:spPr/>
      <dgm:t>
        <a:bodyPr/>
        <a:lstStyle/>
        <a:p>
          <a:pPr algn="ctr"/>
          <a:r>
            <a:rPr lang="en-GB" sz="2400" dirty="0"/>
            <a:t>Each member of the team have to knows exactly what  is his role in that team and what he has to achieve. A team can be divided into several parts, these being: leaders, strategies and workers. These three roles are important for a team to be effective, but each member of the team can growth.</a:t>
          </a:r>
          <a:endParaRPr lang="en-US" sz="2400" dirty="0"/>
        </a:p>
      </dgm:t>
    </dgm:pt>
    <dgm:pt modelId="{05115C7C-E04A-46CB-8C67-8D914441177D}" type="parTrans" cxnId="{10B654DE-C946-4A3E-83B3-96F402ADDA1C}">
      <dgm:prSet/>
      <dgm:spPr/>
      <dgm:t>
        <a:bodyPr/>
        <a:lstStyle/>
        <a:p>
          <a:endParaRPr lang="en-US"/>
        </a:p>
      </dgm:t>
    </dgm:pt>
    <dgm:pt modelId="{8BC75BFB-6213-409C-9727-3308CF761E54}" type="sibTrans" cxnId="{10B654DE-C946-4A3E-83B3-96F402ADDA1C}">
      <dgm:prSet/>
      <dgm:spPr/>
      <dgm:t>
        <a:bodyPr/>
        <a:lstStyle/>
        <a:p>
          <a:endParaRPr lang="en-US"/>
        </a:p>
      </dgm:t>
    </dgm:pt>
    <dgm:pt modelId="{15A167B1-E2B5-4928-B5BA-BC4F0ACA3157}">
      <dgm:prSet custT="1"/>
      <dgm:spPr/>
      <dgm:t>
        <a:bodyPr/>
        <a:lstStyle/>
        <a:p>
          <a:pPr algn="ctr"/>
          <a:r>
            <a:rPr lang="en-GB" sz="3600" dirty="0"/>
            <a:t>The Trust</a:t>
          </a:r>
          <a:endParaRPr lang="en-US" sz="3600" dirty="0"/>
        </a:p>
      </dgm:t>
    </dgm:pt>
    <dgm:pt modelId="{2381DB6D-5E44-4FD0-9936-FA770C48480C}" type="parTrans" cxnId="{2A507DB2-81D7-49E9-964D-FAF46A52CCA8}">
      <dgm:prSet/>
      <dgm:spPr/>
      <dgm:t>
        <a:bodyPr/>
        <a:lstStyle/>
        <a:p>
          <a:endParaRPr lang="en-US"/>
        </a:p>
      </dgm:t>
    </dgm:pt>
    <dgm:pt modelId="{58A1D96D-1C35-4058-8A80-F0C170C8E5CD}" type="sibTrans" cxnId="{2A507DB2-81D7-49E9-964D-FAF46A52CCA8}">
      <dgm:prSet/>
      <dgm:spPr/>
      <dgm:t>
        <a:bodyPr/>
        <a:lstStyle/>
        <a:p>
          <a:endParaRPr lang="en-US"/>
        </a:p>
      </dgm:t>
    </dgm:pt>
    <dgm:pt modelId="{B5B20563-725B-4306-BE30-0F946CB8EEFE}">
      <dgm:prSet/>
      <dgm:spPr/>
      <dgm:t>
        <a:bodyPr/>
        <a:lstStyle/>
        <a:p>
          <a:pPr algn="ctr"/>
          <a:r>
            <a:rPr lang="en-GB" dirty="0"/>
            <a:t>‘A happy team is an effective team. Team members must trust one another to perform and also have each others back when they ail. Trust is the hardest thing to gain, it is lost the fastest and it is almost impossible to regain it.’ (JD Supra,2020) </a:t>
          </a:r>
          <a:endParaRPr lang="en-US" dirty="0"/>
        </a:p>
      </dgm:t>
    </dgm:pt>
    <dgm:pt modelId="{B984FDB1-FF4F-4606-BF2A-E61D93127D19}" type="parTrans" cxnId="{2A5740FF-AE63-4A7D-8917-DBA357949575}">
      <dgm:prSet/>
      <dgm:spPr/>
      <dgm:t>
        <a:bodyPr/>
        <a:lstStyle/>
        <a:p>
          <a:endParaRPr lang="en-US"/>
        </a:p>
      </dgm:t>
    </dgm:pt>
    <dgm:pt modelId="{C5536E16-645A-4B22-9C7F-8B9AE83E8E9A}" type="sibTrans" cxnId="{2A5740FF-AE63-4A7D-8917-DBA357949575}">
      <dgm:prSet/>
      <dgm:spPr/>
      <dgm:t>
        <a:bodyPr/>
        <a:lstStyle/>
        <a:p>
          <a:endParaRPr lang="en-US"/>
        </a:p>
      </dgm:t>
    </dgm:pt>
    <dgm:pt modelId="{B9FAB429-38E3-4240-8EBA-6746A48FE1FD}" type="pres">
      <dgm:prSet presAssocID="{7BCF43B3-15DF-4146-B3CF-B60A0BB3CC12}" presName="vert0" presStyleCnt="0">
        <dgm:presLayoutVars>
          <dgm:dir/>
          <dgm:animOne val="branch"/>
          <dgm:animLvl val="lvl"/>
        </dgm:presLayoutVars>
      </dgm:prSet>
      <dgm:spPr/>
    </dgm:pt>
    <dgm:pt modelId="{2FD9E844-15C8-4AF0-9DA0-FDF077351E2A}" type="pres">
      <dgm:prSet presAssocID="{200A2AF2-88FD-428F-90B9-F0FA70E1B8F3}" presName="thickLine" presStyleLbl="alignNode1" presStyleIdx="0" presStyleCnt="4"/>
      <dgm:spPr/>
    </dgm:pt>
    <dgm:pt modelId="{4503C5E9-EF70-45C0-B8B4-C75CA703C102}" type="pres">
      <dgm:prSet presAssocID="{200A2AF2-88FD-428F-90B9-F0FA70E1B8F3}" presName="horz1" presStyleCnt="0"/>
      <dgm:spPr/>
    </dgm:pt>
    <dgm:pt modelId="{D3B809D5-EA63-412D-9B55-36BFF1F73575}" type="pres">
      <dgm:prSet presAssocID="{200A2AF2-88FD-428F-90B9-F0FA70E1B8F3}" presName="tx1" presStyleLbl="revTx" presStyleIdx="0" presStyleCnt="4"/>
      <dgm:spPr/>
    </dgm:pt>
    <dgm:pt modelId="{FD01D71F-9D1E-48D7-9498-1F7923B463B0}" type="pres">
      <dgm:prSet presAssocID="{200A2AF2-88FD-428F-90B9-F0FA70E1B8F3}" presName="vert1" presStyleCnt="0"/>
      <dgm:spPr/>
    </dgm:pt>
    <dgm:pt modelId="{55BE43CC-1222-4FDC-B6DD-01342459F841}" type="pres">
      <dgm:prSet presAssocID="{2892FA25-A271-4B52-9B30-7D64C3A83457}" presName="thickLine" presStyleLbl="alignNode1" presStyleIdx="1" presStyleCnt="4"/>
      <dgm:spPr/>
    </dgm:pt>
    <dgm:pt modelId="{D62EE307-B049-4DD5-B4AF-91A435408640}" type="pres">
      <dgm:prSet presAssocID="{2892FA25-A271-4B52-9B30-7D64C3A83457}" presName="horz1" presStyleCnt="0"/>
      <dgm:spPr/>
    </dgm:pt>
    <dgm:pt modelId="{F850E11C-A7EF-4DDE-BB08-748F2761DD3D}" type="pres">
      <dgm:prSet presAssocID="{2892FA25-A271-4B52-9B30-7D64C3A83457}" presName="tx1" presStyleLbl="revTx" presStyleIdx="1" presStyleCnt="4" custScaleY="126871"/>
      <dgm:spPr/>
    </dgm:pt>
    <dgm:pt modelId="{AC6B0E35-E6A5-4FEA-B749-254E4AE83D7D}" type="pres">
      <dgm:prSet presAssocID="{2892FA25-A271-4B52-9B30-7D64C3A83457}" presName="vert1" presStyleCnt="0"/>
      <dgm:spPr/>
    </dgm:pt>
    <dgm:pt modelId="{B51D41BF-3127-42C7-8527-1A0F8B446715}" type="pres">
      <dgm:prSet presAssocID="{15A167B1-E2B5-4928-B5BA-BC4F0ACA3157}" presName="thickLine" presStyleLbl="alignNode1" presStyleIdx="2" presStyleCnt="4"/>
      <dgm:spPr/>
    </dgm:pt>
    <dgm:pt modelId="{018BF3DF-32F5-4BFE-B9D4-385F98FE8EDD}" type="pres">
      <dgm:prSet presAssocID="{15A167B1-E2B5-4928-B5BA-BC4F0ACA3157}" presName="horz1" presStyleCnt="0"/>
      <dgm:spPr/>
    </dgm:pt>
    <dgm:pt modelId="{7BCCA6C1-0BB0-4214-95E5-F621C61BEB3C}" type="pres">
      <dgm:prSet presAssocID="{15A167B1-E2B5-4928-B5BA-BC4F0ACA3157}" presName="tx1" presStyleLbl="revTx" presStyleIdx="2" presStyleCnt="4" custScaleY="96539"/>
      <dgm:spPr/>
    </dgm:pt>
    <dgm:pt modelId="{96751C49-12F7-4D94-9689-E551E4B8CACA}" type="pres">
      <dgm:prSet presAssocID="{15A167B1-E2B5-4928-B5BA-BC4F0ACA3157}" presName="vert1" presStyleCnt="0"/>
      <dgm:spPr/>
    </dgm:pt>
    <dgm:pt modelId="{C03BAEE7-5C68-4AF0-B4AD-27CDD281152F}" type="pres">
      <dgm:prSet presAssocID="{B5B20563-725B-4306-BE30-0F946CB8EEFE}" presName="thickLine" presStyleLbl="alignNode1" presStyleIdx="3" presStyleCnt="4"/>
      <dgm:spPr/>
    </dgm:pt>
    <dgm:pt modelId="{E9854181-0963-4E64-BE33-38890770C134}" type="pres">
      <dgm:prSet presAssocID="{B5B20563-725B-4306-BE30-0F946CB8EEFE}" presName="horz1" presStyleCnt="0"/>
      <dgm:spPr/>
    </dgm:pt>
    <dgm:pt modelId="{B003E605-2894-4581-B29A-16545081F432}" type="pres">
      <dgm:prSet presAssocID="{B5B20563-725B-4306-BE30-0F946CB8EEFE}" presName="tx1" presStyleLbl="revTx" presStyleIdx="3" presStyleCnt="4"/>
      <dgm:spPr/>
    </dgm:pt>
    <dgm:pt modelId="{AD111BB5-5696-42A9-83ED-D03AC924E514}" type="pres">
      <dgm:prSet presAssocID="{B5B20563-725B-4306-BE30-0F946CB8EEFE}" presName="vert1" presStyleCnt="0"/>
      <dgm:spPr/>
    </dgm:pt>
  </dgm:ptLst>
  <dgm:cxnLst>
    <dgm:cxn modelId="{BB267D12-9B35-43E9-9145-B2BD979FC1D7}" srcId="{7BCF43B3-15DF-4146-B3CF-B60A0BB3CC12}" destId="{200A2AF2-88FD-428F-90B9-F0FA70E1B8F3}" srcOrd="0" destOrd="0" parTransId="{DBACA236-3B21-457B-B50A-50FF26AEEC09}" sibTransId="{9392BDFD-AC01-460A-A588-719C90A6AB4C}"/>
    <dgm:cxn modelId="{1143671F-F468-47FA-A92A-76C053A2BEB9}" type="presOf" srcId="{15A167B1-E2B5-4928-B5BA-BC4F0ACA3157}" destId="{7BCCA6C1-0BB0-4214-95E5-F621C61BEB3C}" srcOrd="0" destOrd="0" presId="urn:microsoft.com/office/officeart/2008/layout/LinedList"/>
    <dgm:cxn modelId="{3D3C1064-A908-4AF0-92F3-7915B8921554}" type="presOf" srcId="{7BCF43B3-15DF-4146-B3CF-B60A0BB3CC12}" destId="{B9FAB429-38E3-4240-8EBA-6746A48FE1FD}" srcOrd="0" destOrd="0" presId="urn:microsoft.com/office/officeart/2008/layout/LinedList"/>
    <dgm:cxn modelId="{288C2BAE-2381-4481-BB6C-BD16E15B80F8}" type="presOf" srcId="{2892FA25-A271-4B52-9B30-7D64C3A83457}" destId="{F850E11C-A7EF-4DDE-BB08-748F2761DD3D}" srcOrd="0" destOrd="0" presId="urn:microsoft.com/office/officeart/2008/layout/LinedList"/>
    <dgm:cxn modelId="{6C7FEDAF-8E60-4760-9514-645276D43824}" type="presOf" srcId="{B5B20563-725B-4306-BE30-0F946CB8EEFE}" destId="{B003E605-2894-4581-B29A-16545081F432}" srcOrd="0" destOrd="0" presId="urn:microsoft.com/office/officeart/2008/layout/LinedList"/>
    <dgm:cxn modelId="{2A507DB2-81D7-49E9-964D-FAF46A52CCA8}" srcId="{7BCF43B3-15DF-4146-B3CF-B60A0BB3CC12}" destId="{15A167B1-E2B5-4928-B5BA-BC4F0ACA3157}" srcOrd="2" destOrd="0" parTransId="{2381DB6D-5E44-4FD0-9936-FA770C48480C}" sibTransId="{58A1D96D-1C35-4058-8A80-F0C170C8E5CD}"/>
    <dgm:cxn modelId="{E87AE6D0-6461-4022-A0BE-B766B8DC5194}" type="presOf" srcId="{200A2AF2-88FD-428F-90B9-F0FA70E1B8F3}" destId="{D3B809D5-EA63-412D-9B55-36BFF1F73575}" srcOrd="0" destOrd="0" presId="urn:microsoft.com/office/officeart/2008/layout/LinedList"/>
    <dgm:cxn modelId="{10B654DE-C946-4A3E-83B3-96F402ADDA1C}" srcId="{7BCF43B3-15DF-4146-B3CF-B60A0BB3CC12}" destId="{2892FA25-A271-4B52-9B30-7D64C3A83457}" srcOrd="1" destOrd="0" parTransId="{05115C7C-E04A-46CB-8C67-8D914441177D}" sibTransId="{8BC75BFB-6213-409C-9727-3308CF761E54}"/>
    <dgm:cxn modelId="{2A5740FF-AE63-4A7D-8917-DBA357949575}" srcId="{7BCF43B3-15DF-4146-B3CF-B60A0BB3CC12}" destId="{B5B20563-725B-4306-BE30-0F946CB8EEFE}" srcOrd="3" destOrd="0" parTransId="{B984FDB1-FF4F-4606-BF2A-E61D93127D19}" sibTransId="{C5536E16-645A-4B22-9C7F-8B9AE83E8E9A}"/>
    <dgm:cxn modelId="{968AF479-6855-405D-B524-95787B00B08F}" type="presParOf" srcId="{B9FAB429-38E3-4240-8EBA-6746A48FE1FD}" destId="{2FD9E844-15C8-4AF0-9DA0-FDF077351E2A}" srcOrd="0" destOrd="0" presId="urn:microsoft.com/office/officeart/2008/layout/LinedList"/>
    <dgm:cxn modelId="{0DE60565-BF95-4DE5-AE7B-E5B5627DCEBB}" type="presParOf" srcId="{B9FAB429-38E3-4240-8EBA-6746A48FE1FD}" destId="{4503C5E9-EF70-45C0-B8B4-C75CA703C102}" srcOrd="1" destOrd="0" presId="urn:microsoft.com/office/officeart/2008/layout/LinedList"/>
    <dgm:cxn modelId="{80FEE50B-615B-44FB-B093-1901E893975A}" type="presParOf" srcId="{4503C5E9-EF70-45C0-B8B4-C75CA703C102}" destId="{D3B809D5-EA63-412D-9B55-36BFF1F73575}" srcOrd="0" destOrd="0" presId="urn:microsoft.com/office/officeart/2008/layout/LinedList"/>
    <dgm:cxn modelId="{E4A2F484-FE97-401F-930B-924596D4E86E}" type="presParOf" srcId="{4503C5E9-EF70-45C0-B8B4-C75CA703C102}" destId="{FD01D71F-9D1E-48D7-9498-1F7923B463B0}" srcOrd="1" destOrd="0" presId="urn:microsoft.com/office/officeart/2008/layout/LinedList"/>
    <dgm:cxn modelId="{D4883324-E9D9-451B-85EA-FB899638296E}" type="presParOf" srcId="{B9FAB429-38E3-4240-8EBA-6746A48FE1FD}" destId="{55BE43CC-1222-4FDC-B6DD-01342459F841}" srcOrd="2" destOrd="0" presId="urn:microsoft.com/office/officeart/2008/layout/LinedList"/>
    <dgm:cxn modelId="{42889CF2-ECA3-423E-988B-6A2E11B34FCB}" type="presParOf" srcId="{B9FAB429-38E3-4240-8EBA-6746A48FE1FD}" destId="{D62EE307-B049-4DD5-B4AF-91A435408640}" srcOrd="3" destOrd="0" presId="urn:microsoft.com/office/officeart/2008/layout/LinedList"/>
    <dgm:cxn modelId="{20F0ECB3-C58F-4A9A-8CF2-01025005B597}" type="presParOf" srcId="{D62EE307-B049-4DD5-B4AF-91A435408640}" destId="{F850E11C-A7EF-4DDE-BB08-748F2761DD3D}" srcOrd="0" destOrd="0" presId="urn:microsoft.com/office/officeart/2008/layout/LinedList"/>
    <dgm:cxn modelId="{925C47CE-0DBF-405D-966B-393BCDFB6239}" type="presParOf" srcId="{D62EE307-B049-4DD5-B4AF-91A435408640}" destId="{AC6B0E35-E6A5-4FEA-B749-254E4AE83D7D}" srcOrd="1" destOrd="0" presId="urn:microsoft.com/office/officeart/2008/layout/LinedList"/>
    <dgm:cxn modelId="{05F35CDC-89BD-4665-9491-449EED2BB6B0}" type="presParOf" srcId="{B9FAB429-38E3-4240-8EBA-6746A48FE1FD}" destId="{B51D41BF-3127-42C7-8527-1A0F8B446715}" srcOrd="4" destOrd="0" presId="urn:microsoft.com/office/officeart/2008/layout/LinedList"/>
    <dgm:cxn modelId="{3330AACD-1B90-4E48-8FD0-01EB307DFE0C}" type="presParOf" srcId="{B9FAB429-38E3-4240-8EBA-6746A48FE1FD}" destId="{018BF3DF-32F5-4BFE-B9D4-385F98FE8EDD}" srcOrd="5" destOrd="0" presId="urn:microsoft.com/office/officeart/2008/layout/LinedList"/>
    <dgm:cxn modelId="{946D689C-856F-4BEB-9038-2ED937FF3D6F}" type="presParOf" srcId="{018BF3DF-32F5-4BFE-B9D4-385F98FE8EDD}" destId="{7BCCA6C1-0BB0-4214-95E5-F621C61BEB3C}" srcOrd="0" destOrd="0" presId="urn:microsoft.com/office/officeart/2008/layout/LinedList"/>
    <dgm:cxn modelId="{9415B22D-8FB4-4126-866A-A014369E9738}" type="presParOf" srcId="{018BF3DF-32F5-4BFE-B9D4-385F98FE8EDD}" destId="{96751C49-12F7-4D94-9689-E551E4B8CACA}" srcOrd="1" destOrd="0" presId="urn:microsoft.com/office/officeart/2008/layout/LinedList"/>
    <dgm:cxn modelId="{A3D16C7D-06E4-41F7-80BC-7678B509D912}" type="presParOf" srcId="{B9FAB429-38E3-4240-8EBA-6746A48FE1FD}" destId="{C03BAEE7-5C68-4AF0-B4AD-27CDD281152F}" srcOrd="6" destOrd="0" presId="urn:microsoft.com/office/officeart/2008/layout/LinedList"/>
    <dgm:cxn modelId="{F53BB81D-C6C2-48E8-8E70-EAF9A247B2BD}" type="presParOf" srcId="{B9FAB429-38E3-4240-8EBA-6746A48FE1FD}" destId="{E9854181-0963-4E64-BE33-38890770C134}" srcOrd="7" destOrd="0" presId="urn:microsoft.com/office/officeart/2008/layout/LinedList"/>
    <dgm:cxn modelId="{715993D2-F0C0-4337-AB00-2B1DC00B5CC4}" type="presParOf" srcId="{E9854181-0963-4E64-BE33-38890770C134}" destId="{B003E605-2894-4581-B29A-16545081F432}" srcOrd="0" destOrd="0" presId="urn:microsoft.com/office/officeart/2008/layout/LinedList"/>
    <dgm:cxn modelId="{73AF46D4-DAF8-4444-8AD1-B047C996F86F}" type="presParOf" srcId="{E9854181-0963-4E64-BE33-38890770C134}" destId="{AD111BB5-5696-42A9-83ED-D03AC924E5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9E844-15C8-4AF0-9DA0-FDF077351E2A}">
      <dsp:nvSpPr>
        <dsp:cNvPr id="0" name=""/>
        <dsp:cNvSpPr/>
      </dsp:nvSpPr>
      <dsp:spPr>
        <a:xfrm>
          <a:off x="0" y="945"/>
          <a:ext cx="9906000" cy="0"/>
        </a:xfrm>
        <a:prstGeom prst="line">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3B809D5-EA63-412D-9B55-36BFF1F73575}">
      <dsp:nvSpPr>
        <dsp:cNvPr id="0" name=""/>
        <dsp:cNvSpPr/>
      </dsp:nvSpPr>
      <dsp:spPr>
        <a:xfrm>
          <a:off x="0" y="945"/>
          <a:ext cx="9906000" cy="1124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GB" sz="3600" kern="1200" dirty="0"/>
            <a:t>Team Roles</a:t>
          </a:r>
          <a:endParaRPr lang="en-US" sz="3600" kern="1200" dirty="0"/>
        </a:p>
      </dsp:txBody>
      <dsp:txXfrm>
        <a:off x="0" y="945"/>
        <a:ext cx="9906000" cy="1124709"/>
      </dsp:txXfrm>
    </dsp:sp>
    <dsp:sp modelId="{55BE43CC-1222-4FDC-B6DD-01342459F841}">
      <dsp:nvSpPr>
        <dsp:cNvPr id="0" name=""/>
        <dsp:cNvSpPr/>
      </dsp:nvSpPr>
      <dsp:spPr>
        <a:xfrm>
          <a:off x="0" y="1125654"/>
          <a:ext cx="9906000" cy="0"/>
        </a:xfrm>
        <a:prstGeom prst="line">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850E11C-A7EF-4DDE-BB08-748F2761DD3D}">
      <dsp:nvSpPr>
        <dsp:cNvPr id="0" name=""/>
        <dsp:cNvSpPr/>
      </dsp:nvSpPr>
      <dsp:spPr>
        <a:xfrm>
          <a:off x="0" y="1125654"/>
          <a:ext cx="9896326" cy="142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kern="1200" dirty="0"/>
            <a:t>Each member of the team have to knows exactly what  is his role in that team and what he has to achieve. A team can be divided into several parts, these being: leaders, strategies and workers. These three roles are important for a team to be effective, but each member of the team can growth.</a:t>
          </a:r>
          <a:endParaRPr lang="en-US" sz="2400" kern="1200" dirty="0"/>
        </a:p>
      </dsp:txBody>
      <dsp:txXfrm>
        <a:off x="0" y="1125654"/>
        <a:ext cx="9896326" cy="1426930"/>
      </dsp:txXfrm>
    </dsp:sp>
    <dsp:sp modelId="{B51D41BF-3127-42C7-8527-1A0F8B446715}">
      <dsp:nvSpPr>
        <dsp:cNvPr id="0" name=""/>
        <dsp:cNvSpPr/>
      </dsp:nvSpPr>
      <dsp:spPr>
        <a:xfrm>
          <a:off x="0" y="2552585"/>
          <a:ext cx="9906000" cy="0"/>
        </a:xfrm>
        <a:prstGeom prst="line">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BCCA6C1-0BB0-4214-95E5-F621C61BEB3C}">
      <dsp:nvSpPr>
        <dsp:cNvPr id="0" name=""/>
        <dsp:cNvSpPr/>
      </dsp:nvSpPr>
      <dsp:spPr>
        <a:xfrm>
          <a:off x="0" y="2552585"/>
          <a:ext cx="9906000" cy="1085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GB" sz="3600" kern="1200" dirty="0"/>
            <a:t>The Trust</a:t>
          </a:r>
          <a:endParaRPr lang="en-US" sz="3600" kern="1200" dirty="0"/>
        </a:p>
      </dsp:txBody>
      <dsp:txXfrm>
        <a:off x="0" y="2552585"/>
        <a:ext cx="9906000" cy="1085783"/>
      </dsp:txXfrm>
    </dsp:sp>
    <dsp:sp modelId="{C03BAEE7-5C68-4AF0-B4AD-27CDD281152F}">
      <dsp:nvSpPr>
        <dsp:cNvPr id="0" name=""/>
        <dsp:cNvSpPr/>
      </dsp:nvSpPr>
      <dsp:spPr>
        <a:xfrm>
          <a:off x="0" y="3638369"/>
          <a:ext cx="9906000" cy="0"/>
        </a:xfrm>
        <a:prstGeom prst="line">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003E605-2894-4581-B29A-16545081F432}">
      <dsp:nvSpPr>
        <dsp:cNvPr id="0" name=""/>
        <dsp:cNvSpPr/>
      </dsp:nvSpPr>
      <dsp:spPr>
        <a:xfrm>
          <a:off x="0" y="3638369"/>
          <a:ext cx="9906000" cy="1124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ctr" defTabSz="1022350">
            <a:lnSpc>
              <a:spcPct val="90000"/>
            </a:lnSpc>
            <a:spcBef>
              <a:spcPct val="0"/>
            </a:spcBef>
            <a:spcAft>
              <a:spcPct val="35000"/>
            </a:spcAft>
            <a:buNone/>
          </a:pPr>
          <a:r>
            <a:rPr lang="en-GB" sz="2300" kern="1200" dirty="0"/>
            <a:t>‘A happy team is an effective team. Team members must trust one another to perform and also have each others back when they ail. Trust is the hardest thing to gain, it is lost the fastest and it is almost impossible to regain it.’ (JD Supra,2020) </a:t>
          </a:r>
          <a:endParaRPr lang="en-US" sz="2300" kern="1200" dirty="0"/>
        </a:p>
      </dsp:txBody>
      <dsp:txXfrm>
        <a:off x="0" y="3638369"/>
        <a:ext cx="9906000" cy="11247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1AAC5-E7B1-422D-8BD4-681F4F51BC7B}" type="datetimeFigureOut">
              <a:rPr lang="en-GB" smtClean="0"/>
              <a:t>18/11/2020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42A7FB-AC51-4AF5-BA68-ECCD11C20779}" type="slidenum">
              <a:rPr lang="en-GB" smtClean="0"/>
              <a:t>‹#›</a:t>
            </a:fld>
            <a:endParaRPr lang="en-GB"/>
          </a:p>
        </p:txBody>
      </p:sp>
    </p:spTree>
    <p:extLst>
      <p:ext uri="{BB962C8B-B14F-4D97-AF65-F5344CB8AC3E}">
        <p14:creationId xmlns:p14="http://schemas.microsoft.com/office/powerpoint/2010/main" val="2203605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t>
            </a:r>
          </a:p>
        </p:txBody>
      </p:sp>
      <p:sp>
        <p:nvSpPr>
          <p:cNvPr id="4" name="Slide Number Placeholder 3"/>
          <p:cNvSpPr>
            <a:spLocks noGrp="1"/>
          </p:cNvSpPr>
          <p:nvPr>
            <p:ph type="sldNum" sz="quarter" idx="5"/>
          </p:nvPr>
        </p:nvSpPr>
        <p:spPr/>
        <p:txBody>
          <a:bodyPr/>
          <a:lstStyle/>
          <a:p>
            <a:fld id="{7F6D7177-A03C-409B-BB95-5A2D42318460}" type="slidenum">
              <a:rPr lang="en-GB" smtClean="0"/>
              <a:t>28</a:t>
            </a:fld>
            <a:endParaRPr lang="en-GB"/>
          </a:p>
        </p:txBody>
      </p:sp>
    </p:spTree>
    <p:extLst>
      <p:ext uri="{BB962C8B-B14F-4D97-AF65-F5344CB8AC3E}">
        <p14:creationId xmlns:p14="http://schemas.microsoft.com/office/powerpoint/2010/main" val="4106003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“Conflict is central to team efficiency because conflict is a natural part of the process, which first makes team decision-making so successful. Successful teams know how to resolve conflicts to contribute successfully. Less successful teams fully avoid conflicts or cause them to have negative consequences which hamper their performance. Although several studies demonstrate that conflict is crucial for the success of a team, as many studies have showed that conflicts can damage the productivity of a team. This is one of the paradoxes of recognizing teams' positions within organisations.” (</a:t>
            </a:r>
            <a:r>
              <a:rPr lang="en-GB" sz="1200" kern="1200" dirty="0" err="1">
                <a:solidFill>
                  <a:schemeClr val="tx1"/>
                </a:solidFill>
                <a:effectLst/>
                <a:latin typeface="+mn-lt"/>
                <a:ea typeface="+mn-ea"/>
                <a:cs typeface="+mn-cs"/>
              </a:rPr>
              <a:t>Amason</a:t>
            </a:r>
            <a:r>
              <a:rPr lang="en-GB" sz="1200" kern="1200" dirty="0">
                <a:solidFill>
                  <a:schemeClr val="tx1"/>
                </a:solidFill>
                <a:effectLst/>
                <a:latin typeface="+mn-lt"/>
                <a:ea typeface="+mn-ea"/>
                <a:cs typeface="+mn-cs"/>
              </a:rPr>
              <a:t>, Thompson, </a:t>
            </a:r>
            <a:r>
              <a:rPr lang="en-GB" sz="1200" kern="1200" dirty="0" err="1">
                <a:solidFill>
                  <a:schemeClr val="tx1"/>
                </a:solidFill>
                <a:effectLst/>
                <a:latin typeface="+mn-lt"/>
                <a:ea typeface="+mn-ea"/>
                <a:cs typeface="+mn-cs"/>
              </a:rPr>
              <a:t>Hochwarter</a:t>
            </a:r>
            <a:r>
              <a:rPr lang="en-GB" sz="1200" kern="1200" dirty="0">
                <a:solidFill>
                  <a:schemeClr val="tx1"/>
                </a:solidFill>
                <a:effectLst/>
                <a:latin typeface="+mn-lt"/>
                <a:ea typeface="+mn-ea"/>
                <a:cs typeface="+mn-cs"/>
              </a:rPr>
              <a:t> and Harrison, 1995)</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29</a:t>
            </a:fld>
            <a:endParaRPr lang="en-GB"/>
          </a:p>
        </p:txBody>
      </p:sp>
    </p:spTree>
    <p:extLst>
      <p:ext uri="{BB962C8B-B14F-4D97-AF65-F5344CB8AC3E}">
        <p14:creationId xmlns:p14="http://schemas.microsoft.com/office/powerpoint/2010/main" val="2144671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model first developed by Blake and Mouton for the classification of conflict-management modes, published in 1974 by the Thomas-Kilmann Conflict Mode Instrument. In cases where one's wishes vary from those of another person, he tests one person's proportional use of five conflict-handling styles. Conflict management means that the degree of compromise (trying to meet the needs of the other and assertiveness (tempting to meet one's concern) are treated as separate combinations. The person is requested to select from pairs of statements representing various types of conflict management.(Jones,1976)</a:t>
            </a:r>
          </a:p>
          <a:p>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30</a:t>
            </a:fld>
            <a:endParaRPr lang="en-GB"/>
          </a:p>
        </p:txBody>
      </p:sp>
    </p:spTree>
    <p:extLst>
      <p:ext uri="{BB962C8B-B14F-4D97-AF65-F5344CB8AC3E}">
        <p14:creationId xmlns:p14="http://schemas.microsoft.com/office/powerpoint/2010/main" val="1301328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Competing: Competitors are assertive and uncooperative—a person bears his own problems at the detriment of the other person. This is a mode based on leverage where you use whatever control that you happen to have—your right to protest, your role, or international sanctions—to achieve your own position. Competition means "stand for your rights," stand up for a position that you think is right, or just try to win.</a:t>
            </a:r>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31</a:t>
            </a:fld>
            <a:endParaRPr lang="en-GB"/>
          </a:p>
        </p:txBody>
      </p:sp>
    </p:spTree>
    <p:extLst>
      <p:ext uri="{BB962C8B-B14F-4D97-AF65-F5344CB8AC3E}">
        <p14:creationId xmlns:p14="http://schemas.microsoft.com/office/powerpoint/2010/main" val="694953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Accommodating:  It is restraining and cooperative to satisfy — entirely opposed to competition. When the person settles, the person disregards his/her own needs to fulfil the other person's concerns, and this mode is an aspect of sacrifice. Adjustment could take the form of selfless kindness or charity, pursuing the order of someone else when you would rather not do so or bending to the point of view of someone else.</a:t>
            </a:r>
          </a:p>
          <a:p>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32</a:t>
            </a:fld>
            <a:endParaRPr lang="en-GB"/>
          </a:p>
        </p:txBody>
      </p:sp>
    </p:spTree>
    <p:extLst>
      <p:ext uri="{BB962C8B-B14F-4D97-AF65-F5344CB8AC3E}">
        <p14:creationId xmlns:p14="http://schemas.microsoft.com/office/powerpoint/2010/main" val="1900553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Avoiding:  Avoiding is unsolicited and uncooperative—the person does not pursue his or her own or the other individual's concerns. But he's not confronting the conflict. It can take the form of side-lining a problem diplomatically, suspending a problem for some time, or just eliminating it from a threatening situation.</a:t>
            </a:r>
          </a:p>
          <a:p>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33</a:t>
            </a:fld>
            <a:endParaRPr lang="en-GB"/>
          </a:p>
        </p:txBody>
      </p:sp>
    </p:spTree>
    <p:extLst>
      <p:ext uri="{BB962C8B-B14F-4D97-AF65-F5344CB8AC3E}">
        <p14:creationId xmlns:p14="http://schemas.microsoft.com/office/powerpoint/2010/main" val="2963726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Collaborating:  Working together is both assertive and cooperative – the opposite of avoidance. Collaboration requires an initiative to partner with others to find a solution that completely addresses their needs. It means digging into a dilemma to determine the two people's underlying needs and desires. To learn from each other's experiences or try to find a creative solution to an interpersonal problem, cooperation between two people may take the form of exploring a disagreement.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34</a:t>
            </a:fld>
            <a:endParaRPr lang="en-GB"/>
          </a:p>
        </p:txBody>
      </p:sp>
    </p:spTree>
    <p:extLst>
      <p:ext uri="{BB962C8B-B14F-4D97-AF65-F5344CB8AC3E}">
        <p14:creationId xmlns:p14="http://schemas.microsoft.com/office/powerpoint/2010/main" val="863299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Compromising:  In terms of both </a:t>
            </a:r>
            <a:r>
              <a:rPr lang="en-GB" sz="1200" kern="1200" dirty="0" err="1">
                <a:solidFill>
                  <a:schemeClr val="tx1"/>
                </a:solidFill>
                <a:effectLst/>
                <a:latin typeface="+mn-lt"/>
                <a:ea typeface="+mn-ea"/>
                <a:cs typeface="+mn-cs"/>
              </a:rPr>
              <a:t>affirmity</a:t>
            </a:r>
            <a:r>
              <a:rPr lang="en-GB" sz="1200" kern="1200" dirty="0">
                <a:solidFill>
                  <a:schemeClr val="tx1"/>
                </a:solidFill>
                <a:effectLst/>
                <a:latin typeface="+mn-lt"/>
                <a:ea typeface="+mn-ea"/>
                <a:cs typeface="+mn-cs"/>
              </a:rPr>
              <a:t> and cooperation, the agreement is mild. The goal is to find an expedient solution that is mutually acceptable to all parties. It falls between competitors and lodgers. Compromising does not give up, just less than rivals. It also approaches a concern more explicitly than prevent but does not discuss it as extensively as collaboratively. Competition may in some cases mean the division of the two positions, the exchange of compromises or the quest for a quick, intermediate solution.</a:t>
            </a:r>
            <a:endParaRPr lang="en-GB" dirty="0"/>
          </a:p>
        </p:txBody>
      </p:sp>
      <p:sp>
        <p:nvSpPr>
          <p:cNvPr id="4" name="Slide Number Placeholder 3"/>
          <p:cNvSpPr>
            <a:spLocks noGrp="1"/>
          </p:cNvSpPr>
          <p:nvPr>
            <p:ph type="sldNum" sz="quarter" idx="5"/>
          </p:nvPr>
        </p:nvSpPr>
        <p:spPr/>
        <p:txBody>
          <a:bodyPr/>
          <a:lstStyle/>
          <a:p>
            <a:fld id="{7F6D7177-A03C-409B-BB95-5A2D42318460}" type="slidenum">
              <a:rPr lang="en-GB" smtClean="0"/>
              <a:t>35</a:t>
            </a:fld>
            <a:endParaRPr lang="en-GB"/>
          </a:p>
        </p:txBody>
      </p:sp>
    </p:spTree>
    <p:extLst>
      <p:ext uri="{BB962C8B-B14F-4D97-AF65-F5344CB8AC3E}">
        <p14:creationId xmlns:p14="http://schemas.microsoft.com/office/powerpoint/2010/main" val="28008520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B30DD5-7244-4F9E-A2A4-CD8D54B7A7BE}" type="datetimeFigureOut">
              <a:rPr lang="en-GB" smtClean="0"/>
              <a:t>18/11/2020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E3B8B-B2B2-4306-8589-CC10A86E8C91}" type="slidenum">
              <a:rPr lang="en-GB" smtClean="0"/>
              <a:t>‹#›</a:t>
            </a:fld>
            <a:endParaRPr lang="en-GB"/>
          </a:p>
        </p:txBody>
      </p:sp>
    </p:spTree>
    <p:extLst>
      <p:ext uri="{BB962C8B-B14F-4D97-AF65-F5344CB8AC3E}">
        <p14:creationId xmlns:p14="http://schemas.microsoft.com/office/powerpoint/2010/main" val="38567999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p:cNvSpPr/>
          <p:nvPr/>
        </p:nvSpPr>
        <p:spPr>
          <a:xfrm>
            <a:off x="1343379" y="0"/>
            <a:ext cx="975408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1094891" y="0"/>
            <a:ext cx="36576"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p:cNvSpPr txBox="1"/>
          <p:nvPr/>
        </p:nvSpPr>
        <p:spPr>
          <a:xfrm>
            <a:off x="2202483" y="636541"/>
            <a:ext cx="415636"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11/18/2020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75731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1343379" y="0"/>
            <a:ext cx="786510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208479" y="0"/>
            <a:ext cx="36576"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9000"/>
            <a:ext cx="5518067" cy="2268559"/>
          </a:xfrm>
        </p:spPr>
        <p:txBody>
          <a:bodyPr anchor="t">
            <a:normAutofit/>
          </a:bodyPr>
          <a:lstStyle>
            <a:lvl1pPr algn="r">
              <a:defRPr sz="4200"/>
            </a:lvl1pPr>
          </a:lstStyle>
          <a:p>
            <a:r>
              <a:rPr lang="en-US" dirty="0"/>
              <a:t>Click to edit Master title style</a:t>
            </a:r>
          </a:p>
        </p:txBody>
      </p:sp>
      <p:sp>
        <p:nvSpPr>
          <p:cNvPr id="3" name="Subtitle 2"/>
          <p:cNvSpPr>
            <a:spLocks noGrp="1"/>
          </p:cNvSpPr>
          <p:nvPr>
            <p:ph type="subTitle" idx="1"/>
          </p:nvPr>
        </p:nvSpPr>
        <p:spPr>
          <a:xfrm>
            <a:off x="2841723" y="2268788"/>
            <a:ext cx="5288152" cy="1160213"/>
          </a:xfrm>
        </p:spPr>
        <p:txBody>
          <a:bodyPr tIns="0" anchor="b">
            <a:normAutofit/>
          </a:bodyPr>
          <a:lstStyle>
            <a:lvl1pPr marL="0" indent="0" algn="r">
              <a:buNone/>
              <a:defRPr sz="1600" b="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11/18/2020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24" name="TextBox 23"/>
          <p:cNvSpPr txBox="1"/>
          <p:nvPr/>
        </p:nvSpPr>
        <p:spPr>
          <a:xfrm>
            <a:off x="2188587" y="3262169"/>
            <a:ext cx="415636" cy="430887"/>
          </a:xfrm>
          <a:prstGeom prst="rect">
            <a:avLst/>
          </a:prstGeom>
          <a:noFill/>
        </p:spPr>
        <p:txBody>
          <a:bodyPr wrap="square" rtlCol="0">
            <a:spAutoFit/>
          </a:bodyPr>
          <a:lstStyle/>
          <a:p>
            <a:pPr algn="r"/>
            <a:r>
              <a:rPr lang="en-US" sz="2200" dirty="0">
                <a:solidFill>
                  <a:schemeClr val="accent6"/>
                </a:solidFill>
                <a:latin typeface="Wingdings 3" panose="05040102010807070707" pitchFamily="18" charset="2"/>
              </a:rPr>
              <a:t>z</a:t>
            </a:r>
            <a:endParaRPr lang="en-US" sz="22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915684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11/18/2020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62009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11/18/2020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99479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11/18/2020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504716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11/18/2020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57190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xml"/><Relationship Id="rId1"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8.png"/><Relationship Id="rId4"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theme" Target="../theme/theme4.xml"/><Relationship Id="rId4"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11/18/2020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7" r:id="rId10"/>
    <p:sldLayoutId id="2147483663" r:id="rId11"/>
    <p:sldLayoutId id="2147483664" r:id="rId12"/>
    <p:sldLayoutId id="2147483665" r:id="rId13"/>
    <p:sldLayoutId id="2147483780" r:id="rId14"/>
    <p:sldLayoutId id="2147483779"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7B30DD5-7244-4F9E-A2A4-CD8D54B7A7BE}" type="datetimeFigureOut">
              <a:rPr lang="en-GB" smtClean="0"/>
              <a:t>18/11/2020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4E3B8B-B2B2-4306-8589-CC10A86E8C91}" type="slidenum">
              <a:rPr lang="en-GB" smtClean="0"/>
              <a:t>‹#›</a:t>
            </a:fld>
            <a:endParaRPr lang="en-GB"/>
          </a:p>
        </p:txBody>
      </p:sp>
    </p:spTree>
    <p:extLst>
      <p:ext uri="{BB962C8B-B14F-4D97-AF65-F5344CB8AC3E}">
        <p14:creationId xmlns:p14="http://schemas.microsoft.com/office/powerpoint/2010/main" val="4162835519"/>
      </p:ext>
    </p:extLst>
  </p:cSld>
  <p:clrMap bg1="dk1" tx1="lt1" bg2="dk2" tx2="lt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28081" y="2912533"/>
            <a:ext cx="10363919" cy="3945467"/>
          </a:xfrm>
          <a:prstGeom prst="rect">
            <a:avLst/>
          </a:prstGeom>
        </p:spPr>
      </p:pic>
      <p:pic>
        <p:nvPicPr>
          <p:cNvPr id="15" name="Picture 14"/>
          <p:cNvPicPr>
            <a:picLocks noChangeAspect="1"/>
          </p:cNvPicPr>
          <p:nvPr/>
        </p:nvPicPr>
        <p:blipFill rotWithShape="1">
          <a:blip r:embed="rId5">
            <a:extLst>
              <a:ext uri="{28A0092B-C50C-407E-A947-70E740481C1C}">
                <a14:useLocalDpi xmlns:a14="http://schemas.microsoft.com/office/drawing/2010/main" val="0"/>
              </a:ext>
            </a:extLst>
          </a:blip>
          <a:srcRect r="24998"/>
          <a:stretch/>
        </p:blipFill>
        <p:spPr>
          <a:xfrm>
            <a:off x="2" y="0"/>
            <a:ext cx="12191999" cy="6858000"/>
          </a:xfrm>
          <a:prstGeom prst="rect">
            <a:avLst/>
          </a:prstGeom>
        </p:spPr>
      </p:pic>
      <p:sp>
        <p:nvSpPr>
          <p:cNvPr id="12" name="Rectangle 11"/>
          <p:cNvSpPr/>
          <p:nvPr/>
        </p:nvSpPr>
        <p:spPr>
          <a:xfrm>
            <a:off x="0" y="0"/>
            <a:ext cx="128556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282723" y="0"/>
            <a:ext cx="6095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5090" y="808058"/>
            <a:ext cx="7837348"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834981" y="2049878"/>
            <a:ext cx="7617456" cy="400006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 Level</a:t>
            </a:r>
          </a:p>
          <a:p>
            <a:pPr lvl="8"/>
            <a:r>
              <a:rPr lang="en-US" dirty="0"/>
              <a:t>Ninth Level</a:t>
            </a:r>
          </a:p>
        </p:txBody>
      </p:sp>
      <p:sp>
        <p:nvSpPr>
          <p:cNvPr id="4" name="Date Placeholder 3"/>
          <p:cNvSpPr>
            <a:spLocks noGrp="1"/>
          </p:cNvSpPr>
          <p:nvPr>
            <p:ph type="dt" sz="half" idx="2"/>
          </p:nvPr>
        </p:nvSpPr>
        <p:spPr>
          <a:xfrm rot="5400000">
            <a:off x="-660603" y="5242587"/>
            <a:ext cx="2662729" cy="238917"/>
          </a:xfrm>
          <a:prstGeom prst="rect">
            <a:avLst/>
          </a:prstGeom>
        </p:spPr>
        <p:txBody>
          <a:bodyPr vert="horz" lIns="91440" tIns="18288" rIns="91440" bIns="45720" rtlCol="0" anchor="t"/>
          <a:lstStyle>
            <a:lvl1pPr algn="r">
              <a:defRPr sz="900">
                <a:solidFill>
                  <a:schemeClr val="tx1">
                    <a:tint val="75000"/>
                  </a:schemeClr>
                </a:solidFill>
                <a:latin typeface="+mn-lt"/>
              </a:defRPr>
            </a:lvl1pPr>
          </a:lstStyle>
          <a:p>
            <a:fld id="{3CBC1C18-307B-4F68-A007-B5B542270E8D}" type="datetimeFigureOut">
              <a:rPr lang="en-US" dirty="0"/>
              <a:pPr/>
              <a:t>11/18/2020</a:t>
            </a:fld>
            <a:endParaRPr lang="en-US" dirty="0"/>
          </a:p>
        </p:txBody>
      </p:sp>
      <p:sp>
        <p:nvSpPr>
          <p:cNvPr id="5" name="Footer Placeholder 4"/>
          <p:cNvSpPr>
            <a:spLocks noGrp="1"/>
          </p:cNvSpPr>
          <p:nvPr>
            <p:ph type="ftr" sz="quarter" idx="3"/>
          </p:nvPr>
        </p:nvSpPr>
        <p:spPr>
          <a:xfrm rot="5400000">
            <a:off x="-2030011" y="3628290"/>
            <a:ext cx="5885352" cy="244884"/>
          </a:xfrm>
          <a:prstGeom prst="rect">
            <a:avLst/>
          </a:prstGeom>
        </p:spPr>
        <p:txBody>
          <a:bodyPr vert="horz" lIns="91440" tIns="45720" rIns="91440" bIns="18288" rtlCol="0" anchor="b"/>
          <a:lstStyle>
            <a:lvl1pPr algn="r">
              <a:defRPr sz="9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216181" y="164594"/>
            <a:ext cx="851083" cy="322850"/>
          </a:xfrm>
          <a:prstGeom prst="rect">
            <a:avLst/>
          </a:prstGeom>
        </p:spPr>
        <p:txBody>
          <a:bodyPr vert="horz" lIns="91440" tIns="45720" rIns="45720" bIns="45720" rtlCol="0" anchor="ctr"/>
          <a:lstStyle>
            <a:lvl1pPr algn="r">
              <a:defRPr sz="16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409557763"/>
      </p:ext>
    </p:extLst>
  </p:cSld>
  <p:clrMap bg1="dk1" tx1="lt1" bg2="dk2" tx2="lt2" accent1="accent1" accent2="accent2" accent3="accent3" accent4="accent4" accent5="accent5" accent6="accent6" hlink="hlink" folHlink="folHlink"/>
  <p:sldLayoutIdLst>
    <p:sldLayoutId id="2147483778" r:id="rId1"/>
    <p:sldLayoutId id="2147483773" r:id="rId2"/>
  </p:sldLayoutIdLst>
  <p:hf sldNum="0" hdr="0" ftr="0" dt="0"/>
  <p:txStyles>
    <p:titleStyle>
      <a:lvl1pPr algn="r" defTabSz="685800" rtl="0" eaLnBrk="1" latinLnBrk="0" hangingPunct="1">
        <a:lnSpc>
          <a:spcPct val="90000"/>
        </a:lnSpc>
        <a:spcBef>
          <a:spcPct val="0"/>
        </a:spcBef>
        <a:buNone/>
        <a:defRPr sz="2800" b="0" i="0" kern="1200" cap="none">
          <a:solidFill>
            <a:schemeClr val="tx1"/>
          </a:solidFill>
          <a:effectLst/>
          <a:latin typeface="+mj-lt"/>
          <a:ea typeface="+mj-ea"/>
          <a:cs typeface="+mj-cs"/>
        </a:defRPr>
      </a:lvl1pPr>
    </p:titleStyle>
    <p:bodyStyle>
      <a:lvl1pPr marL="258366" indent="-258366" algn="l" defTabSz="685800" rtl="0" eaLnBrk="1" latinLnBrk="0" hangingPunct="1">
        <a:lnSpc>
          <a:spcPct val="120000"/>
        </a:lnSpc>
        <a:spcBef>
          <a:spcPts val="750"/>
        </a:spcBef>
        <a:spcAft>
          <a:spcPts val="45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1pPr>
      <a:lvl2pPr marL="5965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2pPr>
      <a:lvl3pPr marL="9441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3pPr>
      <a:lvl4pPr marL="12823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4pPr>
      <a:lvl5pPr marL="16299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1975104"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6pPr>
      <a:lvl7pPr marL="2240280"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7pPr>
      <a:lvl8pPr marL="2670048"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8pPr>
      <a:lvl9pPr marL="3017520"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11/18/2020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14404796"/>
      </p:ext>
    </p:extLst>
  </p:cSld>
  <p:clrMap bg1="lt1" tx1="dk1" bg2="lt2" tx2="dk2" accent1="accent1" accent2="accent2" accent3="accent3" accent4="accent4" accent5="accent5" accent6="accent6" hlink="hlink" folHlink="folHlink"/>
  <p:sldLayoutIdLst>
    <p:sldLayoutId id="2147483672" r:id="rId1"/>
    <p:sldLayoutId id="2147483668" r:id="rId2"/>
    <p:sldLayoutId id="2147483673" r:id="rId3"/>
    <p:sldLayoutId id="2147483667" r:id="rId4"/>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7.png"/><Relationship Id="rId1" Type="http://schemas.openxmlformats.org/officeDocument/2006/relationships/slideLayout" Target="../slideLayouts/slideLayout20.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20.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19.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19.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19.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19.xml"/><Relationship Id="rId6" Type="http://schemas.microsoft.com/office/2007/relationships/hdphoto" Target="../media/hdphoto1.wdp"/><Relationship Id="rId5" Type="http://schemas.openxmlformats.org/officeDocument/2006/relationships/image" Target="../media/image19.png"/><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19.xml"/><Relationship Id="rId5" Type="http://schemas.openxmlformats.org/officeDocument/2006/relationships/image" Target="../media/image12.jpeg"/><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eg"/><Relationship Id="rId1" Type="http://schemas.openxmlformats.org/officeDocument/2006/relationships/slideLayout" Target="../slideLayouts/slideLayout19.xml"/><Relationship Id="rId6" Type="http://schemas.microsoft.com/office/2007/relationships/hdphoto" Target="../media/hdphoto1.wdp"/><Relationship Id="rId5" Type="http://schemas.openxmlformats.org/officeDocument/2006/relationships/image" Target="../media/image19.png"/><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22.svg"/></Relationships>
</file>

<file path=ppt/slides/_rels/slide2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xml"/><Relationship Id="rId1" Type="http://schemas.openxmlformats.org/officeDocument/2006/relationships/slideLayout" Target="../slideLayouts/slideLayout22.xml"/><Relationship Id="rId5" Type="http://schemas.openxmlformats.org/officeDocument/2006/relationships/hyperlink" Target="https://creativecommons.org/licenses/by-nc-sa/3.0/" TargetMode="External"/><Relationship Id="rId4" Type="http://schemas.openxmlformats.org/officeDocument/2006/relationships/hyperlink" Target="http://www.quantumday.com/2012/03/mit-news-conflict-resolution-power-of.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1.xml"/><Relationship Id="rId4" Type="http://schemas.openxmlformats.org/officeDocument/2006/relationships/hyperlink" Target="https://leadingdifferently.com/tag/thomas-kilmann/"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xml"/><Relationship Id="rId1" Type="http://schemas.openxmlformats.org/officeDocument/2006/relationships/slideLayout" Target="../slideLayouts/slideLayout21.xml"/><Relationship Id="rId4" Type="http://schemas.openxmlformats.org/officeDocument/2006/relationships/hyperlink" Target="https://pixabay.com/fr/concours-la-concurrence-course-1019774/"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5.xml"/><Relationship Id="rId1" Type="http://schemas.openxmlformats.org/officeDocument/2006/relationships/slideLayout" Target="../slideLayouts/slideLayout23.xml"/><Relationship Id="rId5" Type="http://schemas.openxmlformats.org/officeDocument/2006/relationships/hyperlink" Target="https://creativecommons.org/licenses/by-nd/3.0/" TargetMode="External"/><Relationship Id="rId4" Type="http://schemas.openxmlformats.org/officeDocument/2006/relationships/hyperlink" Target="https://www.higheredjobs.com/Articles/articleDisplay.cfm?ID=186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6.xml"/><Relationship Id="rId1" Type="http://schemas.openxmlformats.org/officeDocument/2006/relationships/slideLayout" Target="../slideLayouts/slideLayout21.xml"/><Relationship Id="rId5" Type="http://schemas.openxmlformats.org/officeDocument/2006/relationships/hyperlink" Target="https://creativecommons.org/licenses/by/3.0/" TargetMode="External"/><Relationship Id="rId4" Type="http://schemas.openxmlformats.org/officeDocument/2006/relationships/hyperlink" Target="https://www.lucisphilippines.press/2019/10/10-toxic-people-you-should-avoid-at-all.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7.xml"/><Relationship Id="rId1" Type="http://schemas.openxmlformats.org/officeDocument/2006/relationships/slideLayout" Target="../slideLayouts/slideLayout21.xml"/><Relationship Id="rId4" Type="http://schemas.openxmlformats.org/officeDocument/2006/relationships/hyperlink" Target="https://pxhere.com/en/photo/1557719"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21.xml"/><Relationship Id="rId5" Type="http://schemas.openxmlformats.org/officeDocument/2006/relationships/hyperlink" Target="https://creativecommons.org/licenses/by-nc-nd/3.0/" TargetMode="External"/><Relationship Id="rId4" Type="http://schemas.openxmlformats.org/officeDocument/2006/relationships/hyperlink" Target="http://jobsanger.blogspot.com/2017/05/compromise-is-not-dirty-wor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E5394-0AE9-4D2C-92C7-DC8A3FEC6002}"/>
              </a:ext>
            </a:extLst>
          </p:cNvPr>
          <p:cNvSpPr>
            <a:spLocks noGrp="1"/>
          </p:cNvSpPr>
          <p:nvPr>
            <p:ph type="ctrTitle"/>
          </p:nvPr>
        </p:nvSpPr>
        <p:spPr/>
        <p:txBody>
          <a:bodyPr/>
          <a:lstStyle/>
          <a:p>
            <a:r>
              <a:rPr lang="en-US" dirty="0"/>
              <a:t>The Difference between teams and groups</a:t>
            </a:r>
            <a:endParaRPr lang="en-GB" dirty="0"/>
          </a:p>
        </p:txBody>
      </p:sp>
      <p:sp>
        <p:nvSpPr>
          <p:cNvPr id="3" name="Subtitle 2">
            <a:extLst>
              <a:ext uri="{FF2B5EF4-FFF2-40B4-BE49-F238E27FC236}">
                <a16:creationId xmlns:a16="http://schemas.microsoft.com/office/drawing/2014/main" id="{815570AB-0722-4267-8304-720AEC83AA41}"/>
              </a:ext>
            </a:extLst>
          </p:cNvPr>
          <p:cNvSpPr>
            <a:spLocks noGrp="1"/>
          </p:cNvSpPr>
          <p:nvPr>
            <p:ph type="subTitle" idx="1"/>
          </p:nvPr>
        </p:nvSpPr>
        <p:spPr/>
        <p:txBody>
          <a:bodyPr/>
          <a:lstStyle/>
          <a:p>
            <a:r>
              <a:rPr lang="en-US" dirty="0"/>
              <a:t>Effective teamwork and communication</a:t>
            </a:r>
            <a:endParaRPr lang="en-GB" dirty="0"/>
          </a:p>
        </p:txBody>
      </p:sp>
    </p:spTree>
    <p:extLst>
      <p:ext uri="{BB962C8B-B14F-4D97-AF65-F5344CB8AC3E}">
        <p14:creationId xmlns:p14="http://schemas.microsoft.com/office/powerpoint/2010/main" val="1409477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35776-1622-4B3A-8107-7F8AB2719415}"/>
              </a:ext>
            </a:extLst>
          </p:cNvPr>
          <p:cNvSpPr>
            <a:spLocks noGrp="1"/>
          </p:cNvSpPr>
          <p:nvPr>
            <p:ph type="title"/>
          </p:nvPr>
        </p:nvSpPr>
        <p:spPr>
          <a:xfrm>
            <a:off x="4095750" y="466724"/>
            <a:ext cx="4318000" cy="5553075"/>
          </a:xfrm>
        </p:spPr>
        <p:txBody>
          <a:bodyPr>
            <a:normAutofit/>
          </a:bodyPr>
          <a:lstStyle/>
          <a:p>
            <a:pPr algn="ctr"/>
            <a:r>
              <a:rPr lang="en-US" sz="1800" dirty="0">
                <a:latin typeface="+mn-lt"/>
              </a:rPr>
              <a:t>Work Groups &amp; Work Teams represent basic structures of traditional and modern organizations.</a:t>
            </a:r>
            <a:br>
              <a:rPr lang="en-US" sz="1800" dirty="0">
                <a:latin typeface="+mn-lt"/>
              </a:rPr>
            </a:br>
            <a:br>
              <a:rPr lang="en-US" sz="1800" dirty="0">
                <a:latin typeface="+mn-lt"/>
              </a:rPr>
            </a:br>
            <a:r>
              <a:rPr lang="en-US" sz="1800" dirty="0">
                <a:latin typeface="+mn-lt"/>
              </a:rPr>
              <a:t>We have all at some point found ourselves in a group or team.</a:t>
            </a:r>
            <a:br>
              <a:rPr lang="en-US" sz="1800" dirty="0">
                <a:latin typeface="+mn-lt"/>
              </a:rPr>
            </a:br>
            <a:br>
              <a:rPr lang="en-US" sz="1800" dirty="0">
                <a:latin typeface="+mn-lt"/>
              </a:rPr>
            </a:br>
            <a:r>
              <a:rPr lang="en-US" sz="1800" dirty="0">
                <a:latin typeface="+mn-lt"/>
              </a:rPr>
              <a:t>We explore here the differences between groups and teams</a:t>
            </a:r>
            <a:endParaRPr lang="en-GB" sz="1800" dirty="0">
              <a:latin typeface="+mn-lt"/>
            </a:endParaRPr>
          </a:p>
        </p:txBody>
      </p:sp>
    </p:spTree>
    <p:extLst>
      <p:ext uri="{BB962C8B-B14F-4D97-AF65-F5344CB8AC3E}">
        <p14:creationId xmlns:p14="http://schemas.microsoft.com/office/powerpoint/2010/main" val="4293396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61CE4-628B-48DF-89C6-B37B7DBF61F7}"/>
              </a:ext>
            </a:extLst>
          </p:cNvPr>
          <p:cNvSpPr>
            <a:spLocks noGrp="1"/>
          </p:cNvSpPr>
          <p:nvPr>
            <p:ph type="title"/>
          </p:nvPr>
        </p:nvSpPr>
        <p:spPr>
          <a:xfrm>
            <a:off x="685801" y="280218"/>
            <a:ext cx="10131425" cy="1456267"/>
          </a:xfrm>
        </p:spPr>
        <p:txBody>
          <a:bodyPr/>
          <a:lstStyle/>
          <a:p>
            <a:r>
              <a:rPr lang="en-US" dirty="0"/>
              <a:t>Groups</a:t>
            </a:r>
            <a:endParaRPr lang="en-GB" dirty="0"/>
          </a:p>
        </p:txBody>
      </p:sp>
      <p:sp>
        <p:nvSpPr>
          <p:cNvPr id="3" name="Content Placeholder 2">
            <a:extLst>
              <a:ext uri="{FF2B5EF4-FFF2-40B4-BE49-F238E27FC236}">
                <a16:creationId xmlns:a16="http://schemas.microsoft.com/office/drawing/2014/main" id="{07D42C8B-4E31-4FE7-A58C-393035A3F843}"/>
              </a:ext>
            </a:extLst>
          </p:cNvPr>
          <p:cNvSpPr>
            <a:spLocks noGrp="1"/>
          </p:cNvSpPr>
          <p:nvPr>
            <p:ph sz="half" idx="1"/>
          </p:nvPr>
        </p:nvSpPr>
        <p:spPr>
          <a:xfrm>
            <a:off x="685801" y="1657350"/>
            <a:ext cx="5000624" cy="4591050"/>
          </a:xfrm>
        </p:spPr>
        <p:txBody>
          <a:bodyPr>
            <a:normAutofit/>
          </a:bodyPr>
          <a:lstStyle/>
          <a:p>
            <a:pPr marL="0" indent="0">
              <a:lnSpc>
                <a:spcPct val="107000"/>
              </a:lnSpc>
              <a:spcAft>
                <a:spcPts val="800"/>
              </a:spcAft>
              <a:buNone/>
            </a:pPr>
            <a:r>
              <a:rPr lang="en-GB" sz="2300" dirty="0">
                <a:effectLst/>
                <a:latin typeface="Calibri" panose="020F0502020204030204" pitchFamily="34" charset="0"/>
                <a:ea typeface="Calibri" panose="020F0502020204030204" pitchFamily="34" charset="0"/>
                <a:cs typeface="Times New Roman" panose="02020603050405020304" pitchFamily="18" charset="0"/>
              </a:rPr>
              <a:t>There are examples of Groups in our Society, such as Social Groups that are usually formed when a set of people come together to share their common interests</a:t>
            </a:r>
            <a:r>
              <a:rPr lang="en-GB" sz="2300" dirty="0">
                <a:latin typeface="Calibri" panose="020F0502020204030204" pitchFamily="34" charset="0"/>
                <a:ea typeface="Calibri" panose="020F0502020204030204" pitchFamily="34" charset="0"/>
                <a:cs typeface="Times New Roman" panose="02020603050405020304" pitchFamily="18" charset="0"/>
              </a:rPr>
              <a:t> or beliefs.</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300" dirty="0">
                <a:effectLst/>
                <a:latin typeface="Calibri" panose="020F0502020204030204" pitchFamily="34" charset="0"/>
                <a:ea typeface="Calibri" panose="020F0502020204030204" pitchFamily="34" charset="0"/>
                <a:cs typeface="Times New Roman" panose="02020603050405020304" pitchFamily="18" charset="0"/>
              </a:rPr>
              <a:t>Academic Groups can be formed when students are selected to work together to produce a piece of School work. </a:t>
            </a:r>
          </a:p>
          <a:p>
            <a:pPr marL="0" indent="0">
              <a:lnSpc>
                <a:spcPct val="107000"/>
              </a:lnSpc>
              <a:spcAft>
                <a:spcPts val="800"/>
              </a:spcAft>
              <a:buNone/>
            </a:pPr>
            <a:r>
              <a:rPr lang="en-GB" sz="2300" dirty="0">
                <a:latin typeface="Calibri" panose="020F0502020204030204" pitchFamily="34" charset="0"/>
                <a:ea typeface="Calibri" panose="020F0502020204030204" pitchFamily="34" charset="0"/>
                <a:cs typeface="Times New Roman" panose="02020603050405020304" pitchFamily="18" charset="0"/>
              </a:rPr>
              <a:t>We may also have found ourselves within Social Groups that share common interests or principles.</a:t>
            </a:r>
            <a:endParaRPr lang="en-GB" sz="23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1A44694-BC3F-46D5-8A8B-EFF90E44EF13}"/>
              </a:ext>
            </a:extLst>
          </p:cNvPr>
          <p:cNvSpPr>
            <a:spLocks noGrp="1"/>
          </p:cNvSpPr>
          <p:nvPr>
            <p:ph sz="half" idx="2"/>
          </p:nvPr>
        </p:nvSpPr>
        <p:spPr>
          <a:xfrm>
            <a:off x="7393857" y="1386348"/>
            <a:ext cx="3765755" cy="5191434"/>
          </a:xfrm>
        </p:spPr>
        <p:txBody>
          <a:bodyPr>
            <a:normAutofit/>
          </a:bodyPr>
          <a:lstStyle/>
          <a:p>
            <a:r>
              <a:rPr lang="en-US" sz="2100" dirty="0"/>
              <a:t>There are lots of different types of Groups in Society. </a:t>
            </a:r>
          </a:p>
          <a:p>
            <a:r>
              <a:rPr lang="en-US" sz="2100" dirty="0"/>
              <a:t>Work Groups</a:t>
            </a:r>
          </a:p>
          <a:p>
            <a:r>
              <a:rPr lang="en-US" sz="2100" dirty="0"/>
              <a:t>Organizational Groups</a:t>
            </a:r>
          </a:p>
          <a:p>
            <a:r>
              <a:rPr lang="en-US" sz="2100" dirty="0"/>
              <a:t>Academic Groups</a:t>
            </a:r>
          </a:p>
          <a:p>
            <a:r>
              <a:rPr lang="en-US" sz="2100" dirty="0"/>
              <a:t>Charity Groups</a:t>
            </a:r>
          </a:p>
          <a:p>
            <a:r>
              <a:rPr lang="en-US" sz="2100" dirty="0"/>
              <a:t>Social Groups</a:t>
            </a:r>
          </a:p>
          <a:p>
            <a:endParaRPr lang="en-US" dirty="0"/>
          </a:p>
        </p:txBody>
      </p:sp>
      <p:sp>
        <p:nvSpPr>
          <p:cNvPr id="6" name="TextBox 5">
            <a:extLst>
              <a:ext uri="{FF2B5EF4-FFF2-40B4-BE49-F238E27FC236}">
                <a16:creationId xmlns:a16="http://schemas.microsoft.com/office/drawing/2014/main" id="{46AD6188-6F2C-4DFB-9F6E-155C71F70B40}"/>
              </a:ext>
            </a:extLst>
          </p:cNvPr>
          <p:cNvSpPr txBox="1"/>
          <p:nvPr/>
        </p:nvSpPr>
        <p:spPr>
          <a:xfrm>
            <a:off x="6243021" y="1008351"/>
            <a:ext cx="5591175" cy="1015663"/>
          </a:xfrm>
          <a:prstGeom prst="rect">
            <a:avLst/>
          </a:prstGeom>
          <a:noFill/>
        </p:spPr>
        <p:txBody>
          <a:bodyPr wrap="square" rtlCol="0">
            <a:spAutoFit/>
          </a:bodyPr>
          <a:lstStyle/>
          <a:p>
            <a:r>
              <a:rPr lang="en-US" sz="2000" dirty="0"/>
              <a:t>Groups do not always rely on other members of the Group to achieve their goals and often work independently.</a:t>
            </a:r>
            <a:endParaRPr lang="en-GB" sz="2000" dirty="0"/>
          </a:p>
        </p:txBody>
      </p:sp>
    </p:spTree>
    <p:extLst>
      <p:ext uri="{BB962C8B-B14F-4D97-AF65-F5344CB8AC3E}">
        <p14:creationId xmlns:p14="http://schemas.microsoft.com/office/powerpoint/2010/main" val="1886336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8FBF421C-454F-44FD-B3F8-91F5157A5AB5}"/>
              </a:ext>
            </a:extLst>
          </p:cNvPr>
          <p:cNvSpPr>
            <a:spLocks noGrp="1"/>
          </p:cNvSpPr>
          <p:nvPr>
            <p:ph sz="half" idx="2"/>
          </p:nvPr>
        </p:nvSpPr>
        <p:spPr>
          <a:xfrm>
            <a:off x="6096000" y="1465792"/>
            <a:ext cx="4995332" cy="3649133"/>
          </a:xfrm>
        </p:spPr>
        <p:txBody>
          <a:bodyPr>
            <a:no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It is common that within working Groups, reasons for some failures are blamed on each other and responsibility for individual tasks is no longer certain. Individuals start to blame each other for the short falls of the Group’s efforts, and no one takes personal accountability for failures or errors.</a:t>
            </a:r>
          </a:p>
          <a:p>
            <a:r>
              <a:rPr lang="en-GB" sz="2000" dirty="0">
                <a:latin typeface="Calibri" panose="020F0502020204030204" pitchFamily="34" charset="0"/>
                <a:ea typeface="Calibri" panose="020F0502020204030204" pitchFamily="34" charset="0"/>
                <a:cs typeface="Times New Roman" panose="02020603050405020304" pitchFamily="18" charset="0"/>
              </a:rPr>
              <a:t>This may be because of how unfamiliar Group members are with one another. They do not know each other and are not aware of how the needs and capabilities of other Group Members. Mistakes may be blamed on each other. Even positive results within Groups are not regularly praised as can be evident in effective Teams</a:t>
            </a:r>
            <a:endParaRPr lang="en-GB" sz="2000" dirty="0"/>
          </a:p>
        </p:txBody>
      </p:sp>
      <p:sp>
        <p:nvSpPr>
          <p:cNvPr id="12" name="Content Placeholder 11">
            <a:extLst>
              <a:ext uri="{FF2B5EF4-FFF2-40B4-BE49-F238E27FC236}">
                <a16:creationId xmlns:a16="http://schemas.microsoft.com/office/drawing/2014/main" id="{63ABB631-9C79-4789-A5BE-A90893E7F632}"/>
              </a:ext>
            </a:extLst>
          </p:cNvPr>
          <p:cNvSpPr txBox="1">
            <a:spLocks noGrp="1"/>
          </p:cNvSpPr>
          <p:nvPr>
            <p:ph sz="half" idx="1"/>
          </p:nvPr>
        </p:nvSpPr>
        <p:spPr>
          <a:xfrm>
            <a:off x="666752" y="648682"/>
            <a:ext cx="4995334" cy="5721503"/>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we are part of a Group, we may not share the same mutual goal with every member of the Group.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Individuals tend to be part of a Group for personal </a:t>
            </a:r>
            <a:r>
              <a:rPr lang="en-GB" sz="2000" dirty="0">
                <a:effectLst/>
                <a:latin typeface="Calibri" panose="020F0502020204030204" pitchFamily="34" charset="0"/>
                <a:ea typeface="Calibri" panose="020F0502020204030204" pitchFamily="34" charset="0"/>
                <a:cs typeface="Times New Roman" panose="02020603050405020304" pitchFamily="18" charset="0"/>
              </a:rPr>
              <a:t>reasons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or gain, but all have one thing in common as Group members, sharing interests, beliefs or being part of a club that sees them share a common attraction or concern.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may be no insight into each other’s contributions throughout a Groups practice. Some Groups found within working environments may work together for a common Goal without needing to communicate or physically work together in the same environment.  Group Roles may be allocated immediately, and the final Goal will have individual gains for Group members. </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92843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E0FD-D0D2-4A04-A764-50AD8FD2B10F}"/>
              </a:ext>
            </a:extLst>
          </p:cNvPr>
          <p:cNvSpPr>
            <a:spLocks noGrp="1"/>
          </p:cNvSpPr>
          <p:nvPr>
            <p:ph type="title"/>
          </p:nvPr>
        </p:nvSpPr>
        <p:spPr/>
        <p:txBody>
          <a:bodyPr/>
          <a:lstStyle/>
          <a:p>
            <a:r>
              <a:rPr lang="en-US" dirty="0"/>
              <a:t>Teams</a:t>
            </a:r>
            <a:endParaRPr lang="en-GB" dirty="0"/>
          </a:p>
        </p:txBody>
      </p:sp>
      <p:sp>
        <p:nvSpPr>
          <p:cNvPr id="4" name="Content Placeholder 3">
            <a:extLst>
              <a:ext uri="{FF2B5EF4-FFF2-40B4-BE49-F238E27FC236}">
                <a16:creationId xmlns:a16="http://schemas.microsoft.com/office/drawing/2014/main" id="{CA71E17F-C218-43ED-9E08-2F4C680C1370}"/>
              </a:ext>
            </a:extLst>
          </p:cNvPr>
          <p:cNvSpPr>
            <a:spLocks noGrp="1"/>
          </p:cNvSpPr>
          <p:nvPr>
            <p:ph sz="half" idx="2"/>
          </p:nvPr>
        </p:nvSpPr>
        <p:spPr>
          <a:xfrm>
            <a:off x="589935" y="1895476"/>
            <a:ext cx="5620365" cy="4352924"/>
          </a:xfrm>
        </p:spPr>
        <p:txBody>
          <a:bodyPr>
            <a:normAutofit fontScale="92500" lnSpcReduction="20000"/>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 Teams strength, however, depends on the unity of its purpose and how the individuals share the same Goals and Beliefs. A Teams power depends on the skills of its Team Members, their willingness to communicate together, along with the ability of a Leader to Delegate those Team Members. </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A Work Team has members who work alongside one another with a collective goal to deliver a final product for their Business or Organisation. </a:t>
            </a:r>
            <a:endParaRPr lang="en-GB" sz="2000" dirty="0"/>
          </a:p>
        </p:txBody>
      </p:sp>
      <p:sp>
        <p:nvSpPr>
          <p:cNvPr id="6" name="Content Placeholder 5">
            <a:extLst>
              <a:ext uri="{FF2B5EF4-FFF2-40B4-BE49-F238E27FC236}">
                <a16:creationId xmlns:a16="http://schemas.microsoft.com/office/drawing/2014/main" id="{1F6A22F7-DDF0-4610-9A82-E7845D9493E5}"/>
              </a:ext>
            </a:extLst>
          </p:cNvPr>
          <p:cNvSpPr>
            <a:spLocks noGrp="1"/>
          </p:cNvSpPr>
          <p:nvPr>
            <p:ph sz="quarter" idx="4"/>
          </p:nvPr>
        </p:nvSpPr>
        <p:spPr>
          <a:xfrm>
            <a:off x="6435198" y="818092"/>
            <a:ext cx="5480576" cy="2495550"/>
          </a:xfrm>
        </p:spPr>
        <p:txBody>
          <a:bodyPr>
            <a:normAutofit fontScale="92500" lnSpcReduction="20000"/>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Team Members have an active say in the overall process of completing their assigned task. </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Calibri" panose="020F0502020204030204" pitchFamily="34" charset="0"/>
                <a:ea typeface="Calibri" panose="020F0502020204030204" pitchFamily="34" charset="0"/>
                <a:cs typeface="Times New Roman" panose="02020603050405020304" pitchFamily="18" charset="0"/>
              </a:rPr>
              <a:t>Individual members of the Team play key roles and embody the relevant skills required to work as part of that team, to effectively achieve one common end-result. </a:t>
            </a:r>
          </a:p>
          <a:p>
            <a:endParaRPr lang="en-GB" dirty="0"/>
          </a:p>
        </p:txBody>
      </p:sp>
      <p:pic>
        <p:nvPicPr>
          <p:cNvPr id="5" name="Picture 4" descr="A picture containing shape&#10;&#10;Description automatically generated">
            <a:extLst>
              <a:ext uri="{FF2B5EF4-FFF2-40B4-BE49-F238E27FC236}">
                <a16:creationId xmlns:a16="http://schemas.microsoft.com/office/drawing/2014/main" id="{FC26CB4C-2DF9-406A-828C-F7696FF15EFD}"/>
              </a:ext>
            </a:extLst>
          </p:cNvPr>
          <p:cNvPicPr>
            <a:picLocks noChangeAspect="1"/>
          </p:cNvPicPr>
          <p:nvPr/>
        </p:nvPicPr>
        <p:blipFill>
          <a:blip r:embed="rId2"/>
          <a:stretch>
            <a:fillRect/>
          </a:stretch>
        </p:blipFill>
        <p:spPr>
          <a:xfrm>
            <a:off x="8226426" y="3090861"/>
            <a:ext cx="3600450" cy="2700338"/>
          </a:xfrm>
          <a:prstGeom prst="rect">
            <a:avLst/>
          </a:prstGeom>
        </p:spPr>
      </p:pic>
    </p:spTree>
    <p:extLst>
      <p:ext uri="{BB962C8B-B14F-4D97-AF65-F5344CB8AC3E}">
        <p14:creationId xmlns:p14="http://schemas.microsoft.com/office/powerpoint/2010/main" val="58862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427EDCA-464F-4E11-A63E-3116C8F7BC50}"/>
              </a:ext>
            </a:extLst>
          </p:cNvPr>
          <p:cNvSpPr>
            <a:spLocks noGrp="1"/>
          </p:cNvSpPr>
          <p:nvPr>
            <p:ph sz="half" idx="2"/>
          </p:nvPr>
        </p:nvSpPr>
        <p:spPr>
          <a:xfrm>
            <a:off x="400051" y="638175"/>
            <a:ext cx="5282674" cy="5153024"/>
          </a:xfrm>
        </p:spPr>
        <p:txBody>
          <a:bodyPr>
            <a:normAutofit fontScale="92500"/>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do not continuously require the guidance of a Leader. If the team’s roles are efficiently allocated; recognising the most effective roles and positions of individual Team Members. Teams generate positive collaboration through an organized effort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good Leader will also know how to motivate a Team, understanding the individual needs and requirements of Team Members.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Effective teams demonstrate Team Members that share trust and usually embody a positive moral and outlook. Trust as part of a Team leads to open communication, resulting in everyone having valued contributions to the Project. </a:t>
            </a:r>
            <a:endParaRPr lang="en-GB" dirty="0"/>
          </a:p>
        </p:txBody>
      </p:sp>
      <p:sp>
        <p:nvSpPr>
          <p:cNvPr id="6" name="Content Placeholder 5">
            <a:extLst>
              <a:ext uri="{FF2B5EF4-FFF2-40B4-BE49-F238E27FC236}">
                <a16:creationId xmlns:a16="http://schemas.microsoft.com/office/drawing/2014/main" id="{4C82DF1F-347D-477E-9F98-64C4C81594AE}"/>
              </a:ext>
            </a:extLst>
          </p:cNvPr>
          <p:cNvSpPr>
            <a:spLocks noGrp="1"/>
          </p:cNvSpPr>
          <p:nvPr>
            <p:ph sz="quarter" idx="4"/>
          </p:nvPr>
        </p:nvSpPr>
        <p:spPr>
          <a:xfrm>
            <a:off x="6657975" y="2705100"/>
            <a:ext cx="4846635" cy="3552824"/>
          </a:xfrm>
        </p:spPr>
        <p:txBody>
          <a:bodyPr>
            <a:normAutofit fontScale="92500"/>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essential that Team Members listen to each other’s views and ideas to benefit from different perspectives and determine strengths and weaknesses within the dynamic of the team.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good communication these strengths and weaknesses can be acknowledged. Problems can be solved more easily within the Team and future projects will also benefit from each contribution of communication from Team Members. </a:t>
            </a:r>
          </a:p>
          <a:p>
            <a:endParaRPr lang="en-GB" dirty="0"/>
          </a:p>
        </p:txBody>
      </p:sp>
    </p:spTree>
    <p:extLst>
      <p:ext uri="{BB962C8B-B14F-4D97-AF65-F5344CB8AC3E}">
        <p14:creationId xmlns:p14="http://schemas.microsoft.com/office/powerpoint/2010/main" val="711283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990E-F05B-4591-B7B2-8F2216EA7098}"/>
              </a:ext>
            </a:extLst>
          </p:cNvPr>
          <p:cNvSpPr>
            <a:spLocks noGrp="1"/>
          </p:cNvSpPr>
          <p:nvPr>
            <p:ph type="title"/>
          </p:nvPr>
        </p:nvSpPr>
        <p:spPr/>
        <p:txBody>
          <a:bodyPr/>
          <a:lstStyle/>
          <a:p>
            <a:r>
              <a:rPr lang="en-US" b="1" u="sng" dirty="0"/>
              <a:t>Work Teams VS Work Groups.</a:t>
            </a:r>
            <a:br>
              <a:rPr lang="en-US" dirty="0"/>
            </a:br>
            <a:br>
              <a:rPr lang="en-US" sz="2000" dirty="0"/>
            </a:br>
            <a:r>
              <a:rPr lang="en-US" sz="2000" dirty="0"/>
              <a:t>Teams will have one Common Goal and must be real, with strong enabling structures within a supportive organization, with a Strong Leader.</a:t>
            </a:r>
            <a:br>
              <a:rPr lang="en-US" sz="2000" dirty="0"/>
            </a:br>
            <a:br>
              <a:rPr lang="en-US" sz="2000" dirty="0"/>
            </a:br>
            <a:r>
              <a:rPr lang="en-US" sz="2000" dirty="0"/>
              <a:t> (Griffith B.A &amp; Dunham 2015)</a:t>
            </a:r>
            <a:endParaRPr lang="en-GB" sz="2000" dirty="0"/>
          </a:p>
        </p:txBody>
      </p:sp>
      <p:sp>
        <p:nvSpPr>
          <p:cNvPr id="3" name="Text Placeholder 2">
            <a:extLst>
              <a:ext uri="{FF2B5EF4-FFF2-40B4-BE49-F238E27FC236}">
                <a16:creationId xmlns:a16="http://schemas.microsoft.com/office/drawing/2014/main" id="{A635D4EE-AC1E-4766-8EDB-871A98AD2917}"/>
              </a:ext>
            </a:extLst>
          </p:cNvPr>
          <p:cNvSpPr>
            <a:spLocks noGrp="1"/>
          </p:cNvSpPr>
          <p:nvPr>
            <p:ph type="body" sz="quarter" idx="13"/>
          </p:nvPr>
        </p:nvSpPr>
        <p:spPr/>
        <p:txBody>
          <a:bodyPr/>
          <a:lstStyle/>
          <a:p>
            <a:r>
              <a:rPr lang="en-US" dirty="0"/>
              <a:t>Griffith B.A &amp; Dunham (2015) Working in Teams : moving from high potential to high performance. California : Sage Publications Inc CHL.</a:t>
            </a:r>
            <a:endParaRPr lang="en-GB" dirty="0"/>
          </a:p>
        </p:txBody>
      </p:sp>
    </p:spTree>
    <p:extLst>
      <p:ext uri="{BB962C8B-B14F-4D97-AF65-F5344CB8AC3E}">
        <p14:creationId xmlns:p14="http://schemas.microsoft.com/office/powerpoint/2010/main" val="3447146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Text, company name&#10;&#10;Description automatically generated">
            <a:extLst>
              <a:ext uri="{FF2B5EF4-FFF2-40B4-BE49-F238E27FC236}">
                <a16:creationId xmlns:a16="http://schemas.microsoft.com/office/drawing/2014/main" id="{3F3EC569-ABDC-49BE-BD1C-B0B89FC60F0D}"/>
              </a:ext>
            </a:extLst>
          </p:cNvPr>
          <p:cNvPicPr>
            <a:picLocks noGrp="1" noChangeAspect="1"/>
          </p:cNvPicPr>
          <p:nvPr>
            <p:ph sz="half" idx="2"/>
          </p:nvPr>
        </p:nvPicPr>
        <p:blipFill>
          <a:blip r:embed="rId2"/>
          <a:stretch>
            <a:fillRect/>
          </a:stretch>
        </p:blipFill>
        <p:spPr>
          <a:xfrm>
            <a:off x="6510337" y="1719501"/>
            <a:ext cx="5128498" cy="3418998"/>
          </a:xfrm>
        </p:spPr>
      </p:pic>
      <p:sp>
        <p:nvSpPr>
          <p:cNvPr id="6" name="Title 1">
            <a:extLst>
              <a:ext uri="{FF2B5EF4-FFF2-40B4-BE49-F238E27FC236}">
                <a16:creationId xmlns:a16="http://schemas.microsoft.com/office/drawing/2014/main" id="{B2DCD006-A1FD-4DF0-9F3D-CD8F32B5731D}"/>
              </a:ext>
            </a:extLst>
          </p:cNvPr>
          <p:cNvSpPr>
            <a:spLocks noGrp="1"/>
          </p:cNvSpPr>
          <p:nvPr>
            <p:ph sz="half" idx="1"/>
          </p:nvPr>
        </p:nvSpPr>
        <p:spPr>
          <a:xfrm>
            <a:off x="440055" y="1117600"/>
            <a:ext cx="5241608" cy="5313680"/>
          </a:xfrm>
        </p:spPr>
        <p:txBody>
          <a:bodyPr>
            <a:norm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Teams members share common Goals, it can strengthen the Team overall, by successfully boosting productivity.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It is important for future productivity that Teams celebrate successful results as a collective. Good Management would motivate the Team by delivering the news of success in completion of the Teams task as a collective, so that the Team can feel proud of its achievements and Management can feel satisfied in its delegation of roles amongst the Team.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Praise and Rewards can motivate Teams to work harder to meet deadlines and achieve their desired collective outcome.</a:t>
            </a:r>
          </a:p>
          <a:p>
            <a:endParaRPr lang="en-GB" dirty="0"/>
          </a:p>
        </p:txBody>
      </p:sp>
    </p:spTree>
    <p:extLst>
      <p:ext uri="{BB962C8B-B14F-4D97-AF65-F5344CB8AC3E}">
        <p14:creationId xmlns:p14="http://schemas.microsoft.com/office/powerpoint/2010/main" val="1985850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56F56-7189-4BB1-B050-8170B2415B5F}"/>
              </a:ext>
            </a:extLst>
          </p:cNvPr>
          <p:cNvSpPr>
            <a:spLocks noGrp="1"/>
          </p:cNvSpPr>
          <p:nvPr>
            <p:ph type="title"/>
          </p:nvPr>
        </p:nvSpPr>
        <p:spPr/>
        <p:txBody>
          <a:bodyPr/>
          <a:lstStyle/>
          <a:p>
            <a:r>
              <a:rPr lang="en-US" dirty="0"/>
              <a:t>Stephen coveys theory.</a:t>
            </a:r>
            <a:br>
              <a:rPr lang="en-US" dirty="0"/>
            </a:br>
            <a:r>
              <a:rPr lang="en-US" dirty="0"/>
              <a:t>What a good team should inhabit.</a:t>
            </a:r>
            <a:endParaRPr lang="en-GB" dirty="0"/>
          </a:p>
        </p:txBody>
      </p:sp>
      <p:sp>
        <p:nvSpPr>
          <p:cNvPr id="3" name="Content Placeholder 2">
            <a:extLst>
              <a:ext uri="{FF2B5EF4-FFF2-40B4-BE49-F238E27FC236}">
                <a16:creationId xmlns:a16="http://schemas.microsoft.com/office/drawing/2014/main" id="{1DFCAD13-601A-4A7F-8CC2-6FD559BDBA75}"/>
              </a:ext>
            </a:extLst>
          </p:cNvPr>
          <p:cNvSpPr>
            <a:spLocks noGrp="1"/>
          </p:cNvSpPr>
          <p:nvPr>
            <p:ph idx="1"/>
          </p:nvPr>
        </p:nvSpPr>
        <p:spPr>
          <a:xfrm>
            <a:off x="838200" y="2390775"/>
            <a:ext cx="11153774" cy="2962275"/>
          </a:xfrm>
        </p:spPr>
        <p:txBody>
          <a:bodyPr numCol="2">
            <a:normAutofit fontScale="70000" lnSpcReduction="20000"/>
          </a:bodyPr>
          <a:lstStyle/>
          <a:p>
            <a:r>
              <a:rPr lang="en-US" sz="2600" dirty="0"/>
              <a:t>Loyalty. </a:t>
            </a:r>
          </a:p>
          <a:p>
            <a:r>
              <a:rPr lang="en-US" sz="2600" dirty="0"/>
              <a:t>Recover from difficult situations by demonstrating humility.</a:t>
            </a:r>
          </a:p>
          <a:p>
            <a:r>
              <a:rPr lang="en-US" sz="2600" dirty="0"/>
              <a:t>Have good Communication.</a:t>
            </a:r>
          </a:p>
          <a:p>
            <a:r>
              <a:rPr lang="en-US" sz="2600" dirty="0"/>
              <a:t>Respectful of others.</a:t>
            </a:r>
          </a:p>
          <a:p>
            <a:r>
              <a:rPr lang="en-US" sz="2600" dirty="0"/>
              <a:t>Speak Honestly.</a:t>
            </a:r>
          </a:p>
          <a:p>
            <a:r>
              <a:rPr lang="en-US" sz="2600" dirty="0"/>
              <a:t>Reliability to Deliver Results.</a:t>
            </a:r>
          </a:p>
          <a:p>
            <a:r>
              <a:rPr lang="en-US" sz="2600" dirty="0"/>
              <a:t>Improve performance over time.</a:t>
            </a:r>
          </a:p>
          <a:p>
            <a:endParaRPr lang="en-US" sz="2600" dirty="0"/>
          </a:p>
          <a:p>
            <a:r>
              <a:rPr lang="en-US" sz="2600" dirty="0"/>
              <a:t>Be Realistic.</a:t>
            </a:r>
          </a:p>
          <a:p>
            <a:r>
              <a:rPr lang="en-US" sz="2600" dirty="0"/>
              <a:t>A Good Listener.</a:t>
            </a:r>
          </a:p>
          <a:p>
            <a:r>
              <a:rPr lang="en-US" sz="2600" dirty="0"/>
              <a:t>Reliable in the Role.</a:t>
            </a:r>
          </a:p>
          <a:p>
            <a:r>
              <a:rPr lang="en-US" sz="2600" dirty="0"/>
              <a:t>Trustworthy.</a:t>
            </a:r>
          </a:p>
          <a:p>
            <a:r>
              <a:rPr lang="en-US" sz="2600" dirty="0"/>
              <a:t>Create transparency/ approachable. </a:t>
            </a:r>
          </a:p>
          <a:p>
            <a:r>
              <a:rPr lang="en-US" sz="2600" dirty="0"/>
              <a:t>Always make expectations clear</a:t>
            </a:r>
          </a:p>
          <a:p>
            <a:endParaRPr lang="en-US" sz="2600" dirty="0"/>
          </a:p>
          <a:p>
            <a:pPr marL="0" indent="0">
              <a:buNone/>
            </a:pPr>
            <a:endParaRPr lang="en-US" sz="2600" dirty="0"/>
          </a:p>
          <a:p>
            <a:endParaRPr lang="en-GB" dirty="0"/>
          </a:p>
        </p:txBody>
      </p:sp>
      <p:sp>
        <p:nvSpPr>
          <p:cNvPr id="4" name="TextBox 3">
            <a:extLst>
              <a:ext uri="{FF2B5EF4-FFF2-40B4-BE49-F238E27FC236}">
                <a16:creationId xmlns:a16="http://schemas.microsoft.com/office/drawing/2014/main" id="{F9706198-EF8B-45B4-A2F6-3C5BE739D18F}"/>
              </a:ext>
            </a:extLst>
          </p:cNvPr>
          <p:cNvSpPr txBox="1"/>
          <p:nvPr/>
        </p:nvSpPr>
        <p:spPr>
          <a:xfrm>
            <a:off x="1000125" y="5543550"/>
            <a:ext cx="10067925" cy="646331"/>
          </a:xfrm>
          <a:prstGeom prst="rect">
            <a:avLst/>
          </a:prstGeom>
          <a:noFill/>
        </p:spPr>
        <p:txBody>
          <a:bodyPr wrap="square" rtlCol="0">
            <a:spAutoFit/>
          </a:bodyPr>
          <a:lstStyle/>
          <a:p>
            <a:r>
              <a:rPr lang="en-US" dirty="0"/>
              <a:t>Covey S.M.R (2006) “The speed of trust: the one thing that changes everything” pg41 Simon &amp; </a:t>
            </a:r>
            <a:r>
              <a:rPr lang="en-US" dirty="0" err="1"/>
              <a:t>Schurst</a:t>
            </a:r>
            <a:r>
              <a:rPr lang="en-US" dirty="0"/>
              <a:t> New York. London. </a:t>
            </a:r>
            <a:endParaRPr lang="en-GB" dirty="0"/>
          </a:p>
        </p:txBody>
      </p:sp>
    </p:spTree>
    <p:extLst>
      <p:ext uri="{BB962C8B-B14F-4D97-AF65-F5344CB8AC3E}">
        <p14:creationId xmlns:p14="http://schemas.microsoft.com/office/powerpoint/2010/main" val="4279248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0"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62E3A54E-FA94-43E0-8815-961B0BDFB23E}"/>
              </a:ext>
            </a:extLst>
          </p:cNvPr>
          <p:cNvSpPr>
            <a:spLocks noGrp="1"/>
          </p:cNvSpPr>
          <p:nvPr>
            <p:ph type="title"/>
          </p:nvPr>
        </p:nvSpPr>
        <p:spPr>
          <a:xfrm>
            <a:off x="1141413" y="1082673"/>
            <a:ext cx="2869416" cy="4708528"/>
          </a:xfrm>
        </p:spPr>
        <p:txBody>
          <a:bodyPr>
            <a:normAutofit/>
          </a:bodyPr>
          <a:lstStyle/>
          <a:p>
            <a:pPr algn="r"/>
            <a:r>
              <a:rPr lang="en-GB" sz="2800"/>
              <a:t>The characteristics of effective teams</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4C17D9-53B7-4DF5-BDF2-E4EE3E2FCB91}"/>
              </a:ext>
            </a:extLst>
          </p:cNvPr>
          <p:cNvSpPr>
            <a:spLocks noGrp="1"/>
          </p:cNvSpPr>
          <p:nvPr>
            <p:ph idx="1"/>
          </p:nvPr>
        </p:nvSpPr>
        <p:spPr>
          <a:xfrm>
            <a:off x="5297763" y="806452"/>
            <a:ext cx="6584670" cy="5524498"/>
          </a:xfrm>
        </p:spPr>
        <p:txBody>
          <a:bodyPr anchor="ctr">
            <a:normAutofit/>
          </a:bodyPr>
          <a:lstStyle/>
          <a:p>
            <a:pPr marL="0" indent="0">
              <a:buNone/>
            </a:pPr>
            <a:r>
              <a:rPr lang="en-GB" sz="1800" dirty="0"/>
              <a:t> A team is a group of people who work together to achieve a common goal. To be an effective team, it must have certain conditions, because otherwise, it cannot be a successful team. When the following conditions are met and each team member understands these conditions a team can be formed, the potential and confidence of success for the team can be developed:</a:t>
            </a:r>
          </a:p>
          <a:p>
            <a:pPr marL="0" indent="0">
              <a:buNone/>
            </a:pPr>
            <a:r>
              <a:rPr lang="en-GB" sz="1800" dirty="0"/>
              <a:t>-a concrete, measurable goal that can be achieved the member of the team</a:t>
            </a:r>
          </a:p>
          <a:p>
            <a:pPr marL="0" indent="0">
              <a:buNone/>
            </a:pPr>
            <a:r>
              <a:rPr lang="en-GB" sz="1800" dirty="0"/>
              <a:t>- to have enough time for the formation of the team and the discussions within the team</a:t>
            </a:r>
          </a:p>
          <a:p>
            <a:pPr marL="0" indent="0">
              <a:buNone/>
            </a:pPr>
            <a:r>
              <a:rPr lang="en-GB" sz="1800" dirty="0"/>
              <a:t>- knowledge of problem solving techniques and their solution</a:t>
            </a:r>
          </a:p>
          <a:p>
            <a:endParaRPr lang="en-GB" sz="1800" dirty="0"/>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2249400351"/>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a:extLst>
              <a:ext uri="{FF2B5EF4-FFF2-40B4-BE49-F238E27FC236}">
                <a16:creationId xmlns:a16="http://schemas.microsoft.com/office/drawing/2014/main" id="{E22C6820-40A6-455F-8513-1873B569E461}"/>
              </a:ext>
            </a:extLst>
          </p:cNvPr>
          <p:cNvPicPr>
            <a:picLocks noChangeAspect="1"/>
          </p:cNvPicPr>
          <p:nvPr/>
        </p:nvPicPr>
        <p:blipFill rotWithShape="1">
          <a:blip r:embed="rId4"/>
          <a:srcRect l="20731" r="12541"/>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7E6F7C22-7210-4688-BDB9-D7F7E88E757F}"/>
              </a:ext>
            </a:extLst>
          </p:cNvPr>
          <p:cNvSpPr>
            <a:spLocks noGrp="1"/>
          </p:cNvSpPr>
          <p:nvPr>
            <p:ph idx="1"/>
          </p:nvPr>
        </p:nvSpPr>
        <p:spPr>
          <a:xfrm>
            <a:off x="6391275" y="2393157"/>
            <a:ext cx="5329237" cy="4288473"/>
          </a:xfrm>
        </p:spPr>
        <p:txBody>
          <a:bodyPr>
            <a:normAutofit/>
          </a:bodyPr>
          <a:lstStyle/>
          <a:p>
            <a:pPr marL="0" indent="0">
              <a:lnSpc>
                <a:spcPct val="110000"/>
              </a:lnSpc>
              <a:buNone/>
            </a:pPr>
            <a:r>
              <a:rPr lang="en-GB" sz="1800" dirty="0"/>
              <a:t>The conditions, even fully met, are not enough to guarantee the success of the team. For team formation it is necessary to follow certain factors, which become the basic characteristics of effective teams.</a:t>
            </a:r>
          </a:p>
          <a:p>
            <a:pPr marL="0" indent="0">
              <a:lnSpc>
                <a:spcPct val="110000"/>
              </a:lnSpc>
              <a:buNone/>
            </a:pPr>
            <a:r>
              <a:rPr lang="en-GB" sz="1800" dirty="0"/>
              <a:t>Are many characteristics for an group to be effective, but these are some of the most important:</a:t>
            </a:r>
          </a:p>
          <a:p>
            <a:pPr>
              <a:lnSpc>
                <a:spcPct val="110000"/>
              </a:lnSpc>
            </a:pPr>
            <a:endParaRPr lang="en-GB" sz="2200" dirty="0"/>
          </a:p>
        </p:txBody>
      </p:sp>
    </p:spTree>
    <p:extLst>
      <p:ext uri="{BB962C8B-B14F-4D97-AF65-F5344CB8AC3E}">
        <p14:creationId xmlns:p14="http://schemas.microsoft.com/office/powerpoint/2010/main" val="1526994702"/>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a:extLst>
              <a:ext uri="{FF2B5EF4-FFF2-40B4-BE49-F238E27FC236}">
                <a16:creationId xmlns:a16="http://schemas.microsoft.com/office/drawing/2014/main" id="{5F9C2B4C-A349-4078-B0CB-419C1DF7C267}"/>
              </a:ext>
            </a:extLst>
          </p:cNvPr>
          <p:cNvPicPr>
            <a:picLocks noChangeAspect="1"/>
          </p:cNvPicPr>
          <p:nvPr/>
        </p:nvPicPr>
        <p:blipFill rotWithShape="1">
          <a:blip r:embed="rId4"/>
          <a:srcRect l="28109" r="2694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B5E47BFF-EF62-41E3-9D19-72AFBDA6750B}"/>
              </a:ext>
            </a:extLst>
          </p:cNvPr>
          <p:cNvSpPr>
            <a:spLocks noGrp="1"/>
          </p:cNvSpPr>
          <p:nvPr>
            <p:ph idx="1"/>
          </p:nvPr>
        </p:nvSpPr>
        <p:spPr>
          <a:xfrm>
            <a:off x="4906211" y="689418"/>
            <a:ext cx="7147676" cy="5531995"/>
          </a:xfrm>
        </p:spPr>
        <p:txBody>
          <a:bodyPr>
            <a:normAutofit fontScale="62500" lnSpcReduction="20000"/>
          </a:bodyPr>
          <a:lstStyle/>
          <a:p>
            <a:pPr marL="0" indent="0" algn="ctr">
              <a:lnSpc>
                <a:spcPct val="110000"/>
              </a:lnSpc>
              <a:buNone/>
            </a:pPr>
            <a:r>
              <a:rPr lang="en-GB" sz="5100" b="1" dirty="0"/>
              <a:t>    A </a:t>
            </a:r>
            <a:r>
              <a:rPr lang="en-GB" sz="5100" b="1" dirty="0" err="1"/>
              <a:t>commun</a:t>
            </a:r>
            <a:r>
              <a:rPr lang="en-GB" sz="5100" b="1" dirty="0"/>
              <a:t> objective:</a:t>
            </a:r>
          </a:p>
          <a:p>
            <a:pPr marL="0" indent="0">
              <a:lnSpc>
                <a:spcPct val="110000"/>
              </a:lnSpc>
              <a:buNone/>
            </a:pPr>
            <a:r>
              <a:rPr lang="en-GB" sz="3300" dirty="0"/>
              <a:t>For a team to be successful and achieve its goals, each team member must have the same common goal. This implies that all members use their skills and knowledge, are ready to move forward continuously to keep the agreement and to successfully </a:t>
            </a:r>
            <a:r>
              <a:rPr lang="en-GB" sz="3300" dirty="0" err="1"/>
              <a:t>fulfill</a:t>
            </a:r>
            <a:r>
              <a:rPr lang="en-GB" sz="3300" dirty="0"/>
              <a:t> all obligations. Everyone wants to have such an employee in the team, because together they will achieve success and perform their tasks.</a:t>
            </a:r>
          </a:p>
          <a:p>
            <a:pPr marL="0" indent="0">
              <a:buNone/>
            </a:pPr>
            <a:r>
              <a:rPr lang="en-GB" sz="3300" dirty="0"/>
              <a:t>‘Successful teams have a common mission. They have one common goal that each member of the team is working towards. This goal is definite, known to all team members, encouraging, and has a clear path to accomplishment. </a:t>
            </a:r>
          </a:p>
          <a:p>
            <a:pPr marL="0" indent="0">
              <a:buNone/>
            </a:pPr>
            <a:r>
              <a:rPr lang="en-GB" sz="3300" dirty="0"/>
              <a:t>It is never possible to satisfactorily accomplish an undefined purpose. Ambiguous objectives of several different methods have ambiguous effects. Inside the community that creates discord, these various methods would be discussed.’ (Bridgeman, 2020)</a:t>
            </a:r>
          </a:p>
          <a:p>
            <a:pPr marL="0" indent="0">
              <a:lnSpc>
                <a:spcPct val="110000"/>
              </a:lnSpc>
              <a:buNone/>
            </a:pPr>
            <a:endParaRPr lang="en-GB" sz="1100" dirty="0"/>
          </a:p>
          <a:p>
            <a:pPr marL="0" indent="0">
              <a:lnSpc>
                <a:spcPct val="110000"/>
              </a:lnSpc>
              <a:buNone/>
            </a:pPr>
            <a:endParaRPr lang="en-GB" sz="1400" dirty="0"/>
          </a:p>
          <a:p>
            <a:pPr marL="0" indent="0">
              <a:lnSpc>
                <a:spcPct val="110000"/>
              </a:lnSpc>
              <a:buNone/>
            </a:pPr>
            <a:endParaRPr lang="en-GB" sz="1100" dirty="0"/>
          </a:p>
        </p:txBody>
      </p:sp>
    </p:spTree>
    <p:extLst>
      <p:ext uri="{BB962C8B-B14F-4D97-AF65-F5344CB8AC3E}">
        <p14:creationId xmlns:p14="http://schemas.microsoft.com/office/powerpoint/2010/main" val="1045242685"/>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235BA3-FA13-4A26-85F8-0BABB34F42DA}"/>
              </a:ext>
            </a:extLst>
          </p:cNvPr>
          <p:cNvSpPr>
            <a:spLocks noGrp="1"/>
          </p:cNvSpPr>
          <p:nvPr>
            <p:ph idx="1"/>
          </p:nvPr>
        </p:nvSpPr>
        <p:spPr>
          <a:xfrm>
            <a:off x="1068260" y="1453959"/>
            <a:ext cx="9905999" cy="3541714"/>
          </a:xfrm>
        </p:spPr>
        <p:txBody>
          <a:bodyPr/>
          <a:lstStyle/>
          <a:p>
            <a:pPr marL="0" lvl="0" indent="0" algn="ctr">
              <a:lnSpc>
                <a:spcPct val="110000"/>
              </a:lnSpc>
              <a:buNone/>
            </a:pPr>
            <a:r>
              <a:rPr lang="en-GB" sz="3200" b="1" dirty="0"/>
              <a:t>A coordinator :</a:t>
            </a:r>
          </a:p>
          <a:p>
            <a:pPr marL="0" indent="0">
              <a:lnSpc>
                <a:spcPct val="110000"/>
              </a:lnSpc>
              <a:buNone/>
            </a:pPr>
            <a:r>
              <a:rPr lang="en-GB" dirty="0"/>
              <a:t>The team needs a leader coordinator. The team leader must evaluate the person with whom he collaborates, both the quality and the character. He needs to know enough about his team members to determine the duties of the employees. The team leader must also be a trusted coordinator. It must have the capacity to motivate employees, for them to work successfully and to achieve the set objectives.</a:t>
            </a:r>
          </a:p>
          <a:p>
            <a:endParaRPr lang="en-GB" dirty="0"/>
          </a:p>
        </p:txBody>
      </p:sp>
    </p:spTree>
    <p:extLst>
      <p:ext uri="{BB962C8B-B14F-4D97-AF65-F5344CB8AC3E}">
        <p14:creationId xmlns:p14="http://schemas.microsoft.com/office/powerpoint/2010/main" val="2524483223"/>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4" name="Group 60">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62"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3"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5"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4"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9"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cxnSp>
        <p:nvCxnSpPr>
          <p:cNvPr id="90" name="Straight Connector 89">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136" name="Content Placeholder 2">
            <a:extLst>
              <a:ext uri="{FF2B5EF4-FFF2-40B4-BE49-F238E27FC236}">
                <a16:creationId xmlns:a16="http://schemas.microsoft.com/office/drawing/2014/main" id="{721B4DF8-1BDD-4822-A6D6-94230C6FA93F}"/>
              </a:ext>
            </a:extLst>
          </p:cNvPr>
          <p:cNvSpPr>
            <a:spLocks noGrp="1"/>
          </p:cNvSpPr>
          <p:nvPr>
            <p:ph idx="1"/>
          </p:nvPr>
        </p:nvSpPr>
        <p:spPr>
          <a:xfrm>
            <a:off x="4835270" y="456406"/>
            <a:ext cx="7094793" cy="5329239"/>
          </a:xfrm>
        </p:spPr>
        <p:txBody>
          <a:bodyPr anchor="ctr">
            <a:normAutofit/>
          </a:bodyPr>
          <a:lstStyle/>
          <a:p>
            <a:pPr marL="0" lvl="0" indent="0">
              <a:buNone/>
            </a:pPr>
            <a:r>
              <a:rPr lang="en-GB" sz="1800" b="1" dirty="0"/>
              <a:t>                      </a:t>
            </a:r>
            <a:r>
              <a:rPr lang="en-GB" sz="3200" b="1" dirty="0"/>
              <a:t>A successful communication</a:t>
            </a:r>
          </a:p>
          <a:p>
            <a:pPr marL="0" indent="0">
              <a:buNone/>
            </a:pPr>
            <a:r>
              <a:rPr lang="en-GB" sz="1800" dirty="0"/>
              <a:t>Communication between team members must be open, two-way and based on the principles of successful communication. The expression must be clear and the listening active. If there is no communication between team members, sometimes this leads to conflicts.</a:t>
            </a:r>
          </a:p>
          <a:p>
            <a:pPr marL="0" indent="0">
              <a:buNone/>
            </a:pPr>
            <a:r>
              <a:rPr lang="en-GB" sz="1800" dirty="0"/>
              <a:t>Team conflicts are most often due to insufficient information and disagreement with the established objectives, performance evaluation and reward.</a:t>
            </a:r>
          </a:p>
          <a:p>
            <a:pPr marL="0" indent="0">
              <a:buNone/>
            </a:pPr>
            <a:r>
              <a:rPr lang="en-GB" sz="1800" dirty="0"/>
              <a:t>                 ‘Communication is the key to a successful team.’(</a:t>
            </a:r>
            <a:r>
              <a:rPr lang="en-GB" sz="1800" dirty="0" err="1"/>
              <a:t>Mickan</a:t>
            </a:r>
            <a:r>
              <a:rPr lang="en-GB" sz="1800" dirty="0"/>
              <a:t> and Rodger, 2020)</a:t>
            </a:r>
          </a:p>
          <a:p>
            <a:pPr marL="0" indent="0">
              <a:buNone/>
            </a:pPr>
            <a:endParaRPr lang="en-GB" sz="1800" dirty="0"/>
          </a:p>
        </p:txBody>
      </p:sp>
      <p:grpSp>
        <p:nvGrpSpPr>
          <p:cNvPr id="92" name="Group 91">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93"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769690190"/>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aphicFrame>
        <p:nvGraphicFramePr>
          <p:cNvPr id="106" name="Content Placeholder 2">
            <a:extLst>
              <a:ext uri="{FF2B5EF4-FFF2-40B4-BE49-F238E27FC236}">
                <a16:creationId xmlns:a16="http://schemas.microsoft.com/office/drawing/2014/main" id="{3064B64C-04C3-48D3-A4DD-3B96531F1C5D}"/>
              </a:ext>
            </a:extLst>
          </p:cNvPr>
          <p:cNvGraphicFramePr>
            <a:graphicFrameLocks noGrp="1"/>
          </p:cNvGraphicFramePr>
          <p:nvPr>
            <p:ph idx="1"/>
          </p:nvPr>
        </p:nvGraphicFramePr>
        <p:xfrm>
          <a:off x="1261872" y="630936"/>
          <a:ext cx="9906000" cy="4764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6676026"/>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C096E0C2-1D0A-4188-934F-60D73A3EE64B}"/>
              </a:ext>
            </a:extLst>
          </p:cNvPr>
          <p:cNvSpPr>
            <a:spLocks noGrp="1"/>
          </p:cNvSpPr>
          <p:nvPr>
            <p:ph type="title"/>
          </p:nvPr>
        </p:nvSpPr>
        <p:spPr>
          <a:xfrm>
            <a:off x="1019015" y="1093787"/>
            <a:ext cx="3059969" cy="4697413"/>
          </a:xfrm>
        </p:spPr>
        <p:txBody>
          <a:bodyPr>
            <a:normAutofit/>
          </a:bodyPr>
          <a:lstStyle/>
          <a:p>
            <a:r>
              <a:rPr lang="en-GB"/>
              <a:t>References:</a:t>
            </a:r>
            <a:br>
              <a:rPr lang="en-GB" dirty="0"/>
            </a:br>
            <a:endParaRPr lang="en-GB"/>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E62958-B8D5-49F2-B186-39946B4EFCA2}"/>
              </a:ext>
            </a:extLst>
          </p:cNvPr>
          <p:cNvSpPr>
            <a:spLocks noGrp="1"/>
          </p:cNvSpPr>
          <p:nvPr>
            <p:ph idx="1"/>
          </p:nvPr>
        </p:nvSpPr>
        <p:spPr>
          <a:xfrm>
            <a:off x="5215467" y="1093788"/>
            <a:ext cx="5831944" cy="4697413"/>
          </a:xfrm>
        </p:spPr>
        <p:txBody>
          <a:bodyPr>
            <a:normAutofit/>
          </a:bodyPr>
          <a:lstStyle/>
          <a:p>
            <a:pPr marL="0" indent="0">
              <a:lnSpc>
                <a:spcPct val="110000"/>
              </a:lnSpc>
              <a:buNone/>
            </a:pPr>
            <a:r>
              <a:rPr lang="en-GB" sz="1700" dirty="0"/>
              <a:t>1. Bridgeman, D., 2020. </a:t>
            </a:r>
            <a:r>
              <a:rPr lang="en-GB" sz="1700" i="1" dirty="0"/>
              <a:t>The 6 Characteristics Of Effective Teams — As Revealed Through Escape Rooms</a:t>
            </a:r>
            <a:r>
              <a:rPr lang="en-GB" sz="1700" dirty="0"/>
              <a:t>. [online] Medium. Available at: &lt;https://medium.com/@davidbridgeman/the-6-characteristics-of-effective-teams-as-revealed-through-escape-rooms-12fe515df53f&gt; [A</a:t>
            </a:r>
            <a:endParaRPr lang="en-GB" sz="1700"/>
          </a:p>
          <a:p>
            <a:pPr marL="0" indent="0">
              <a:lnSpc>
                <a:spcPct val="110000"/>
              </a:lnSpc>
              <a:buNone/>
            </a:pPr>
            <a:r>
              <a:rPr lang="en-GB" sz="1700" dirty="0" err="1"/>
              <a:t>ccessed</a:t>
            </a:r>
            <a:r>
              <a:rPr lang="en-GB" sz="1700" dirty="0"/>
              <a:t> 13 November 2020].</a:t>
            </a:r>
            <a:endParaRPr lang="en-GB" sz="1700"/>
          </a:p>
          <a:p>
            <a:pPr marL="0" indent="0">
              <a:lnSpc>
                <a:spcPct val="110000"/>
              </a:lnSpc>
              <a:buNone/>
            </a:pPr>
            <a:r>
              <a:rPr lang="en-GB" sz="1700" dirty="0"/>
              <a:t>2. JD Supra. 2020. </a:t>
            </a:r>
            <a:r>
              <a:rPr lang="en-GB" sz="1700" i="1" dirty="0"/>
              <a:t>3 Effective Virtual Team Leadership Traits | JD Supra</a:t>
            </a:r>
            <a:r>
              <a:rPr lang="en-GB" sz="1700" dirty="0"/>
              <a:t>. [online] Available at: &lt;https://www.jdsupra.com/legalnews/3-effective-virtual-team-leadership-11722/&gt; [Accessed 8 November 2020].</a:t>
            </a:r>
            <a:endParaRPr lang="en-GB" sz="1700"/>
          </a:p>
          <a:p>
            <a:pPr marL="0" indent="0">
              <a:lnSpc>
                <a:spcPct val="110000"/>
              </a:lnSpc>
              <a:buNone/>
            </a:pPr>
            <a:r>
              <a:rPr lang="en-GB" sz="1700" dirty="0"/>
              <a:t>3. </a:t>
            </a:r>
            <a:r>
              <a:rPr lang="en-GB" sz="1700" dirty="0" err="1"/>
              <a:t>Mickan</a:t>
            </a:r>
            <a:r>
              <a:rPr lang="en-GB" sz="1700" dirty="0"/>
              <a:t>, S. and Rodger, S., 2020. </a:t>
            </a:r>
            <a:r>
              <a:rPr lang="en-GB" sz="1700" i="1" dirty="0"/>
              <a:t>Characteristics Of Effective </a:t>
            </a:r>
            <a:r>
              <a:rPr lang="en-GB" sz="1700" i="1" dirty="0" err="1"/>
              <a:t>Teams:A</a:t>
            </a:r>
            <a:r>
              <a:rPr lang="en-GB" sz="1700" i="1" dirty="0"/>
              <a:t> Literature Review</a:t>
            </a:r>
            <a:r>
              <a:rPr lang="en-GB" sz="1700" dirty="0"/>
              <a:t>. [online] Publish.csiro.au. Available at: &lt;https://www.publish.csiro.au/ah/pdf/AH000201&gt; [Accessed 8 November 2020].</a:t>
            </a:r>
            <a:endParaRPr lang="en-GB" sz="1700"/>
          </a:p>
          <a:p>
            <a:pPr marL="0" indent="0">
              <a:lnSpc>
                <a:spcPct val="110000"/>
              </a:lnSpc>
              <a:buNone/>
            </a:pPr>
            <a:endParaRPr lang="en-GB" sz="1700"/>
          </a:p>
          <a:p>
            <a:pPr marL="0" indent="0">
              <a:lnSpc>
                <a:spcPct val="110000"/>
              </a:lnSpc>
              <a:buNone/>
            </a:pPr>
            <a:endParaRPr lang="en-GB" sz="1700"/>
          </a:p>
          <a:p>
            <a:pPr marL="0" indent="0">
              <a:lnSpc>
                <a:spcPct val="110000"/>
              </a:lnSpc>
              <a:buNone/>
            </a:pPr>
            <a:endParaRPr lang="en-GB" sz="1700"/>
          </a:p>
        </p:txBody>
      </p:sp>
    </p:spTree>
    <p:extLst>
      <p:ext uri="{BB962C8B-B14F-4D97-AF65-F5344CB8AC3E}">
        <p14:creationId xmlns:p14="http://schemas.microsoft.com/office/powerpoint/2010/main" val="3205736794"/>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24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7" name="Picture 10">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4" name="Picture 3">
            <a:extLst>
              <a:ext uri="{FF2B5EF4-FFF2-40B4-BE49-F238E27FC236}">
                <a16:creationId xmlns:a16="http://schemas.microsoft.com/office/drawing/2014/main" id="{7E4E8175-4E08-4A04-8D2C-3ED2E3D9C32D}"/>
              </a:ext>
            </a:extLst>
          </p:cNvPr>
          <p:cNvPicPr>
            <a:picLocks noChangeAspect="1"/>
          </p:cNvPicPr>
          <p:nvPr/>
        </p:nvPicPr>
        <p:blipFill rotWithShape="1">
          <a:blip r:embed="rId3">
            <a:alphaModFix amt="35000"/>
          </a:blip>
          <a:srcRect r="11001" b="-2"/>
          <a:stretch/>
        </p:blipFill>
        <p:spPr>
          <a:xfrm>
            <a:off x="1538973" y="-2"/>
            <a:ext cx="9143772" cy="6858000"/>
          </a:xfrm>
          <a:prstGeom prst="rect">
            <a:avLst/>
          </a:prstGeom>
        </p:spPr>
      </p:pic>
      <p:pic>
        <p:nvPicPr>
          <p:cNvPr id="13" name="Picture 12">
            <a:extLst>
              <a:ext uri="{FF2B5EF4-FFF2-40B4-BE49-F238E27FC236}">
                <a16:creationId xmlns:a16="http://schemas.microsoft.com/office/drawing/2014/main" id="{21AF192C-698D-4635-9C9F-F9769A56A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524800" y="0"/>
            <a:ext cx="9142400" cy="6858000"/>
          </a:xfrm>
          <a:prstGeom prst="rect">
            <a:avLst/>
          </a:prstGeom>
        </p:spPr>
      </p:pic>
      <p:sp>
        <p:nvSpPr>
          <p:cNvPr id="2" name="Title 1"/>
          <p:cNvSpPr>
            <a:spLocks noGrp="1"/>
          </p:cNvSpPr>
          <p:nvPr>
            <p:ph type="ctrTitle"/>
          </p:nvPr>
        </p:nvSpPr>
        <p:spPr>
          <a:xfrm>
            <a:off x="3243040" y="3428999"/>
            <a:ext cx="4362018" cy="2623459"/>
          </a:xfrm>
        </p:spPr>
        <p:style>
          <a:lnRef idx="2">
            <a:schemeClr val="dk1"/>
          </a:lnRef>
          <a:fillRef idx="1">
            <a:schemeClr val="lt1"/>
          </a:fillRef>
          <a:effectRef idx="0">
            <a:schemeClr val="dk1"/>
          </a:effectRef>
          <a:fontRef idx="minor">
            <a:schemeClr val="dk1"/>
          </a:fontRef>
        </p:style>
        <p:txBody>
          <a:bodyPr>
            <a:normAutofit/>
          </a:bodyPr>
          <a:lstStyle/>
          <a:p>
            <a:r>
              <a:rPr lang="en-GB" sz="5700"/>
              <a:t>Belbin </a:t>
            </a:r>
          </a:p>
        </p:txBody>
      </p:sp>
      <p:sp>
        <p:nvSpPr>
          <p:cNvPr id="3" name="Subtitle 2"/>
          <p:cNvSpPr>
            <a:spLocks noGrp="1"/>
          </p:cNvSpPr>
          <p:nvPr>
            <p:ph type="subTitle" idx="1"/>
          </p:nvPr>
        </p:nvSpPr>
        <p:spPr>
          <a:xfrm>
            <a:off x="3362319" y="2268787"/>
            <a:ext cx="4257486" cy="1160213"/>
          </a:xfrm>
        </p:spPr>
        <p:txBody>
          <a:bodyPr vert="horz" lIns="91440" tIns="45720" rIns="91440" bIns="45720" rtlCol="0">
            <a:normAutofit/>
          </a:bodyPr>
          <a:lstStyle/>
          <a:p>
            <a:r>
              <a:rPr lang="en-GB" sz="1700"/>
              <a:t>Theory</a:t>
            </a:r>
          </a:p>
        </p:txBody>
      </p:sp>
      <p:sp>
        <p:nvSpPr>
          <p:cNvPr id="15" name="Rectangle 14">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7" name="Rectangle 16">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9857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CE4E23EB-7D1F-4223-8BC1-FB83F69F2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1" name="Picture 40">
            <a:extLst>
              <a:ext uri="{FF2B5EF4-FFF2-40B4-BE49-F238E27FC236}">
                <a16:creationId xmlns:a16="http://schemas.microsoft.com/office/drawing/2014/main" id="{B2698634-69E1-4F09-BCF7-366A5A5C4F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43" name="Picture 42">
            <a:extLst>
              <a:ext uri="{FF2B5EF4-FFF2-40B4-BE49-F238E27FC236}">
                <a16:creationId xmlns:a16="http://schemas.microsoft.com/office/drawing/2014/main" id="{3675C6A3-66C2-4CB7-AC7E-F274B7277E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45" name="Rectangle 44">
            <a:extLst>
              <a:ext uri="{FF2B5EF4-FFF2-40B4-BE49-F238E27FC236}">
                <a16:creationId xmlns:a16="http://schemas.microsoft.com/office/drawing/2014/main" id="{62E5A367-0F56-4156-A2AE-FAD07299A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7" name="Rectangle 46">
            <a:extLst>
              <a:ext uri="{FF2B5EF4-FFF2-40B4-BE49-F238E27FC236}">
                <a16:creationId xmlns:a16="http://schemas.microsoft.com/office/drawing/2014/main" id="{E1AAEB5E-C547-4C88-B0D8-F24BE79F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9" name="Rectangle 48">
            <a:extLst>
              <a:ext uri="{FF2B5EF4-FFF2-40B4-BE49-F238E27FC236}">
                <a16:creationId xmlns:a16="http://schemas.microsoft.com/office/drawing/2014/main" id="{EB74DCE7-E922-457A-88B0-4299A3DA6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58D86712-B8CC-4D26-817F-54876C2C7D82}"/>
              </a:ext>
            </a:extLst>
          </p:cNvPr>
          <p:cNvSpPr>
            <a:spLocks noGrp="1"/>
          </p:cNvSpPr>
          <p:nvPr>
            <p:ph type="ctrTitle"/>
          </p:nvPr>
        </p:nvSpPr>
        <p:spPr>
          <a:xfrm>
            <a:off x="3004690" y="5166421"/>
            <a:ext cx="6334018" cy="883524"/>
          </a:xfrm>
        </p:spPr>
        <p:txBody>
          <a:bodyPr>
            <a:noAutofit/>
          </a:bodyPr>
          <a:lstStyle/>
          <a:p>
            <a:r>
              <a:rPr lang="en-GB" sz="1100">
                <a:cs typeface="Arial"/>
              </a:rPr>
              <a:t>Born : June  4 , 1926 (age 94 years ) Sevenoaks, United Kingdom</a:t>
            </a:r>
            <a:br>
              <a:rPr lang="en-GB" sz="1100">
                <a:cs typeface="Arial"/>
              </a:rPr>
            </a:br>
            <a:r>
              <a:rPr lang="en-GB" sz="1100">
                <a:cs typeface="Arial"/>
              </a:rPr>
              <a:t> Full Name: Raymond Merefith Belbin</a:t>
            </a:r>
            <a:br>
              <a:rPr lang="en-GB" sz="1100">
                <a:cs typeface="Arial"/>
              </a:rPr>
            </a:br>
            <a:r>
              <a:rPr lang="en-GB" sz="1100">
                <a:cs typeface="Arial"/>
              </a:rPr>
              <a:t>Nationality: English</a:t>
            </a:r>
            <a:br>
              <a:rPr lang="en-GB" sz="1100">
                <a:cs typeface="Arial"/>
              </a:rPr>
            </a:br>
            <a:r>
              <a:rPr lang="en-GB" sz="1100">
                <a:cs typeface="Arial"/>
              </a:rPr>
              <a:t>Supouse :  Eunice Belbin</a:t>
            </a:r>
            <a:br>
              <a:rPr lang="en-GB" sz="1100">
                <a:cs typeface="Arial"/>
              </a:rPr>
            </a:br>
            <a:r>
              <a:rPr lang="en-GB" sz="1100">
                <a:cs typeface="Arial"/>
              </a:rPr>
              <a:t>Education: Clare  College , University of Cambrige</a:t>
            </a:r>
            <a:br>
              <a:rPr lang="en-GB" sz="1100">
                <a:cs typeface="Arial"/>
              </a:rPr>
            </a:br>
            <a:r>
              <a:rPr lang="en-GB" sz="1100">
                <a:cs typeface="Arial"/>
              </a:rPr>
              <a:t>Children: Nigel Belbin</a:t>
            </a:r>
          </a:p>
        </p:txBody>
      </p:sp>
      <p:sp>
        <p:nvSpPr>
          <p:cNvPr id="3" name="Subtitle 2">
            <a:extLst>
              <a:ext uri="{FF2B5EF4-FFF2-40B4-BE49-F238E27FC236}">
                <a16:creationId xmlns:a16="http://schemas.microsoft.com/office/drawing/2014/main" id="{9AD7DE83-2BA7-4B46-B8C2-8475012AE326}"/>
              </a:ext>
            </a:extLst>
          </p:cNvPr>
          <p:cNvSpPr>
            <a:spLocks noGrp="1"/>
          </p:cNvSpPr>
          <p:nvPr>
            <p:ph type="subTitle" idx="1"/>
          </p:nvPr>
        </p:nvSpPr>
        <p:spPr>
          <a:xfrm>
            <a:off x="3124152" y="4752008"/>
            <a:ext cx="6214556" cy="414413"/>
          </a:xfrm>
        </p:spPr>
        <p:txBody>
          <a:bodyPr>
            <a:normAutofit/>
          </a:bodyPr>
          <a:lstStyle/>
          <a:p>
            <a:r>
              <a:rPr lang="en-GB" dirty="0">
                <a:cs typeface="Arial" panose="020B0604020202020204"/>
              </a:rPr>
              <a:t>About Belbin</a:t>
            </a:r>
            <a:endParaRPr lang="en-GB">
              <a:cs typeface="Arial" panose="020B0604020202020204"/>
            </a:endParaRPr>
          </a:p>
        </p:txBody>
      </p:sp>
      <p:pic>
        <p:nvPicPr>
          <p:cNvPr id="4" name="Picture 5" descr="A person in a suit and tie&#10;&#10;Description automatically generated">
            <a:extLst>
              <a:ext uri="{FF2B5EF4-FFF2-40B4-BE49-F238E27FC236}">
                <a16:creationId xmlns:a16="http://schemas.microsoft.com/office/drawing/2014/main" id="{D0BD2F69-81B6-4B84-A273-212F06E4A21D}"/>
              </a:ext>
            </a:extLst>
          </p:cNvPr>
          <p:cNvPicPr>
            <a:picLocks noChangeAspect="1"/>
          </p:cNvPicPr>
          <p:nvPr/>
        </p:nvPicPr>
        <p:blipFill rotWithShape="1">
          <a:blip r:embed="rId5"/>
          <a:srcRect l="23963" r="-1" b="-1"/>
          <a:stretch/>
        </p:blipFill>
        <p:spPr>
          <a:xfrm>
            <a:off x="2760442" y="647190"/>
            <a:ext cx="3335627" cy="329012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4">
            <a:extLst>
              <a:ext uri="{FF2B5EF4-FFF2-40B4-BE49-F238E27FC236}">
                <a16:creationId xmlns:a16="http://schemas.microsoft.com/office/drawing/2014/main" id="{A03A81FE-E847-429C-97EC-C9B4DA11F2A9}"/>
              </a:ext>
            </a:extLst>
          </p:cNvPr>
          <p:cNvPicPr>
            <a:picLocks noChangeAspect="1"/>
          </p:cNvPicPr>
          <p:nvPr/>
        </p:nvPicPr>
        <p:blipFill rotWithShape="1">
          <a:blip r:embed="rId6"/>
          <a:srcRect r="-4" b="1776"/>
          <a:stretch/>
        </p:blipFill>
        <p:spPr>
          <a:xfrm>
            <a:off x="6230821" y="647191"/>
            <a:ext cx="3349730" cy="329012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51" name="Rectangle 50">
            <a:extLst>
              <a:ext uri="{FF2B5EF4-FFF2-40B4-BE49-F238E27FC236}">
                <a16:creationId xmlns:a16="http://schemas.microsoft.com/office/drawing/2014/main" id="{047B410D-C384-4834-95F7-EFE768C439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64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919456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9"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11"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1" name="Rectangle 20">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23" name="Picture 2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a:noFill/>
        </p:spPr>
      </p:pic>
      <p:sp>
        <p:nvSpPr>
          <p:cNvPr id="25" name="Freeform: Shape 2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53112"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7"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58117" y="-5487"/>
            <a:ext cx="9142401" cy="6858000"/>
          </a:xfrm>
          <a:prstGeom prst="rect">
            <a:avLst/>
          </a:prstGeom>
        </p:spPr>
      </p:pic>
      <p:sp>
        <p:nvSpPr>
          <p:cNvPr id="29" name="Rectangle 28">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Freeform: Shape 3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3932" y="0"/>
            <a:ext cx="5902158"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Oval 32">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4676" y="2282700"/>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DEE21A0D-4C15-4FCC-BE5B-7BB170E420E6}"/>
              </a:ext>
            </a:extLst>
          </p:cNvPr>
          <p:cNvSpPr>
            <a:spLocks noGrp="1"/>
          </p:cNvSpPr>
          <p:nvPr>
            <p:ph type="title"/>
          </p:nvPr>
        </p:nvSpPr>
        <p:spPr>
          <a:xfrm>
            <a:off x="3168876" y="2590984"/>
            <a:ext cx="5527231" cy="3608480"/>
          </a:xfrm>
        </p:spPr>
        <p:txBody>
          <a:bodyPr vert="horz" lIns="91440" tIns="45720" rIns="91440" bIns="45720" rtlCol="0" anchor="t">
            <a:normAutofit/>
          </a:bodyPr>
          <a:lstStyle/>
          <a:p>
            <a:pPr algn="l" defTabSz="914400"/>
            <a:r>
              <a:rPr lang="en-US" sz="6000"/>
              <a:t>Complete Belbin Self Percetion Inventory</a:t>
            </a:r>
          </a:p>
        </p:txBody>
      </p:sp>
    </p:spTree>
    <p:extLst>
      <p:ext uri="{BB962C8B-B14F-4D97-AF65-F5344CB8AC3E}">
        <p14:creationId xmlns:p14="http://schemas.microsoft.com/office/powerpoint/2010/main" val="3604058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9"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11"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pic>
        <p:nvPicPr>
          <p:cNvPr id="21" name="Picture 20">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useBgFill="1">
        <p:nvSpPr>
          <p:cNvPr id="23" name="Rectangle 22">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24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0224BE7E-52B3-4F05-952D-927419236975}"/>
              </a:ext>
            </a:extLst>
          </p:cNvPr>
          <p:cNvSpPr>
            <a:spLocks noGrp="1"/>
          </p:cNvSpPr>
          <p:nvPr>
            <p:ph type="title"/>
          </p:nvPr>
        </p:nvSpPr>
        <p:spPr>
          <a:xfrm>
            <a:off x="5259286" y="1158524"/>
            <a:ext cx="4138549" cy="4540955"/>
          </a:xfrm>
        </p:spPr>
        <p:txBody>
          <a:bodyPr vert="horz" lIns="91440" tIns="45720" rIns="91440" bIns="45720" rtlCol="0" anchor="ctr">
            <a:normAutofit/>
          </a:bodyPr>
          <a:lstStyle/>
          <a:p>
            <a:pPr marL="514350" indent="-514350" algn="l" defTabSz="914400"/>
            <a:r>
              <a:rPr lang="en-US" sz="1900"/>
              <a:t>" A tendacy to behave , contribute and interrelate with others in a particular way</a:t>
            </a:r>
            <a:br>
              <a:rPr lang="en-US" sz="1900"/>
            </a:br>
            <a:br>
              <a:rPr lang="en-US" sz="1900"/>
            </a:br>
            <a:r>
              <a:rPr lang="en-US" sz="1900"/>
              <a:t>Roles</a:t>
            </a:r>
            <a:br>
              <a:rPr lang="en-US" sz="1900"/>
            </a:br>
            <a:r>
              <a:rPr lang="en-US" sz="1900"/>
              <a:t>Action – oriented roles</a:t>
            </a:r>
            <a:br>
              <a:rPr lang="en-US" sz="1900"/>
            </a:br>
            <a:r>
              <a:rPr lang="en-US" sz="1900"/>
              <a:t>-Shaper, Impementer , and Completer-Finisher</a:t>
            </a:r>
            <a:br>
              <a:rPr lang="en-US" sz="1900"/>
            </a:br>
            <a:r>
              <a:rPr lang="en-US" sz="1900"/>
              <a:t>People Oriented roles </a:t>
            </a:r>
            <a:br>
              <a:rPr lang="en-US" sz="1900"/>
            </a:br>
            <a:r>
              <a:rPr lang="en-US" sz="1900"/>
              <a:t>- Co-ordinator , Team-orker and Resource Investigator</a:t>
            </a:r>
            <a:br>
              <a:rPr lang="en-US" sz="1900"/>
            </a:br>
            <a:r>
              <a:rPr lang="en-US" sz="1900"/>
              <a:t>Cerebral roles</a:t>
            </a:r>
            <a:br>
              <a:rPr lang="en-US" sz="1900"/>
            </a:br>
            <a:r>
              <a:rPr lang="en-US" sz="1900"/>
              <a:t>- Plant , Monitor-Evalutor and Specialist</a:t>
            </a:r>
            <a:br>
              <a:rPr lang="en-US" sz="1900"/>
            </a:br>
            <a:br>
              <a:rPr lang="en-US" sz="1900"/>
            </a:br>
            <a:br>
              <a:rPr lang="en-US" sz="1900"/>
            </a:br>
            <a:endParaRPr lang="en-US" sz="1900"/>
          </a:p>
        </p:txBody>
      </p:sp>
      <p:sp>
        <p:nvSpPr>
          <p:cNvPr id="25" name="Rectangle 24">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ight Triangle 26">
            <a:extLst>
              <a:ext uri="{FF2B5EF4-FFF2-40B4-BE49-F238E27FC236}">
                <a16:creationId xmlns:a16="http://schemas.microsoft.com/office/drawing/2014/main" id="{4491D590-6687-4C75-9718-D437780CB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90550" y="2774518"/>
            <a:ext cx="264861" cy="353147"/>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382265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36" name="Picture 35">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38" name="Rectangle 37">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TextBox 45">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48" name="Rectangle 47">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50" name="Picture 49">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52" name="Rectangle 51">
            <a:extLst>
              <a:ext uri="{FF2B5EF4-FFF2-40B4-BE49-F238E27FC236}">
                <a16:creationId xmlns:a16="http://schemas.microsoft.com/office/drawing/2014/main" id="{60DFF115-119D-479E-9D15-475C470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solidFill>
            <a:schemeClr val="accent6">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54" name="Rectangle 53">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5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7130" y="0"/>
            <a:ext cx="71925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3F4B70B-87FF-49ED-8BAD-3078B34587D3}"/>
              </a:ext>
            </a:extLst>
          </p:cNvPr>
          <p:cNvSpPr>
            <a:spLocks noGrp="1"/>
          </p:cNvSpPr>
          <p:nvPr>
            <p:ph type="title"/>
          </p:nvPr>
        </p:nvSpPr>
        <p:spPr>
          <a:xfrm>
            <a:off x="2521714" y="487443"/>
            <a:ext cx="6773013" cy="6311172"/>
          </a:xfrm>
        </p:spPr>
        <p:txBody>
          <a:bodyPr vert="horz" lIns="91440" tIns="45720" rIns="91440" bIns="45720" rtlCol="0" anchor="ctr">
            <a:normAutofit/>
          </a:bodyPr>
          <a:lstStyle/>
          <a:p>
            <a:pPr algn="l" defTabSz="914400"/>
            <a:r>
              <a:rPr lang="en-US" sz="1900"/>
              <a:t>Efective Team Operations</a:t>
            </a:r>
            <a:br>
              <a:rPr lang="en-US" sz="1900"/>
            </a:br>
            <a:br>
              <a:rPr lang="en-US" sz="1900"/>
            </a:br>
            <a:r>
              <a:rPr lang="en-US" sz="1900"/>
              <a:t>Plant</a:t>
            </a:r>
            <a:br>
              <a:rPr lang="en-US" sz="1900"/>
            </a:br>
            <a:r>
              <a:rPr lang="en-US" sz="1900"/>
              <a:t>Resource</a:t>
            </a:r>
            <a:br>
              <a:rPr lang="en-US" sz="1900"/>
            </a:br>
            <a:r>
              <a:rPr lang="en-US" sz="1900"/>
              <a:t>Coordinator</a:t>
            </a:r>
            <a:br>
              <a:rPr lang="en-US" sz="1900"/>
            </a:br>
            <a:r>
              <a:rPr lang="en-US" sz="1900"/>
              <a:t> </a:t>
            </a:r>
            <a:br>
              <a:rPr lang="en-US" sz="1900"/>
            </a:br>
            <a:r>
              <a:rPr lang="en-US" sz="1900"/>
              <a:t>Contribution </a:t>
            </a:r>
            <a:br>
              <a:rPr lang="en-US" sz="1900"/>
            </a:br>
            <a:r>
              <a:rPr lang="en-US" sz="1900"/>
              <a:t>Creative , imaginative unothodox  </a:t>
            </a:r>
            <a:br>
              <a:rPr lang="en-US" sz="1900"/>
            </a:br>
            <a:r>
              <a:rPr lang="en-US" sz="1900"/>
              <a:t>Solves difficult problems.</a:t>
            </a:r>
            <a:br>
              <a:rPr lang="en-US" sz="1900"/>
            </a:br>
            <a:br>
              <a:rPr lang="en-US" sz="1900"/>
            </a:br>
            <a:r>
              <a:rPr lang="en-US" sz="1900"/>
              <a:t>Extrovert , enthusiastic , comunicative . Explores opportunities.Develops contacts</a:t>
            </a:r>
            <a:br>
              <a:rPr lang="en-US" sz="1900"/>
            </a:br>
            <a:br>
              <a:rPr lang="en-US" sz="1900"/>
            </a:br>
            <a:r>
              <a:rPr lang="en-US" sz="1900"/>
              <a:t>Mature, confident , a good chairpeson. Clarifies goals, promotes decision-making delegates well </a:t>
            </a:r>
            <a:br>
              <a:rPr lang="en-US" sz="1900"/>
            </a:br>
            <a:endParaRPr lang="en-US" sz="1900"/>
          </a:p>
        </p:txBody>
      </p:sp>
      <p:sp>
        <p:nvSpPr>
          <p:cNvPr id="58" name="Rectangle 57">
            <a:extLst>
              <a:ext uri="{FF2B5EF4-FFF2-40B4-BE49-F238E27FC236}">
                <a16:creationId xmlns:a16="http://schemas.microsoft.com/office/drawing/2014/main" id="{7E1CAA8C-D8F1-4D3B-87B4-4B17F3E28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33255" y="0"/>
            <a:ext cx="20574" cy="6858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3489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11" name="Picture 10">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13" name="Rectangle 12">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TextBox 20">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55980737-1E33-40A8-819D-C20C41E4F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25" name="Picture 24">
            <a:extLst>
              <a:ext uri="{FF2B5EF4-FFF2-40B4-BE49-F238E27FC236}">
                <a16:creationId xmlns:a16="http://schemas.microsoft.com/office/drawing/2014/main" id="{6ABBD51A-FA48-44B8-B184-A40D7F134F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27" name="Picture 26">
            <a:extLst>
              <a:ext uri="{FF2B5EF4-FFF2-40B4-BE49-F238E27FC236}">
                <a16:creationId xmlns:a16="http://schemas.microsoft.com/office/drawing/2014/main" id="{510188A9-F0D9-4FE9-85DC-2179145278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29" name="Rectangle 28">
            <a:extLst>
              <a:ext uri="{FF2B5EF4-FFF2-40B4-BE49-F238E27FC236}">
                <a16:creationId xmlns:a16="http://schemas.microsoft.com/office/drawing/2014/main" id="{32927575-BD84-44B6-BE49-E0C7EDD0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1" name="Rectangle 30">
            <a:extLst>
              <a:ext uri="{FF2B5EF4-FFF2-40B4-BE49-F238E27FC236}">
                <a16:creationId xmlns:a16="http://schemas.microsoft.com/office/drawing/2014/main" id="{73FDF09A-B960-49F4-BAEB-DA397BDCD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3" name="Rectangle 32">
            <a:extLst>
              <a:ext uri="{FF2B5EF4-FFF2-40B4-BE49-F238E27FC236}">
                <a16:creationId xmlns:a16="http://schemas.microsoft.com/office/drawing/2014/main" id="{791BE6C0-4118-460B-90C2-160041247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BACEE6FF-155E-4150-94D7-B9E8DB6BC91C}"/>
              </a:ext>
            </a:extLst>
          </p:cNvPr>
          <p:cNvSpPr>
            <a:spLocks noGrp="1"/>
          </p:cNvSpPr>
          <p:nvPr>
            <p:ph type="title"/>
          </p:nvPr>
        </p:nvSpPr>
        <p:spPr>
          <a:xfrm>
            <a:off x="3590825" y="1387414"/>
            <a:ext cx="2015737" cy="5086520"/>
          </a:xfrm>
        </p:spPr>
        <p:txBody>
          <a:bodyPr vert="horz" lIns="91440" tIns="45720" rIns="91440" bIns="45720" rtlCol="0" anchor="t">
            <a:normAutofit/>
          </a:bodyPr>
          <a:lstStyle/>
          <a:p>
            <a:pPr defTabSz="914400"/>
            <a:r>
              <a:rPr lang="en-US" sz="1800"/>
              <a:t>Allowance Weakness</a:t>
            </a:r>
            <a:br>
              <a:rPr lang="en-US" sz="1800" dirty="0"/>
            </a:br>
            <a:br>
              <a:rPr lang="en-US" sz="1800" dirty="0"/>
            </a:br>
            <a:r>
              <a:rPr lang="en-US" sz="1800"/>
              <a:t>Ignores lncidents . Too preoccupied to communicate effectively</a:t>
            </a:r>
            <a:br>
              <a:rPr lang="en-US" sz="1800" dirty="0"/>
            </a:br>
            <a:br>
              <a:rPr lang="en-US" sz="1800" dirty="0"/>
            </a:br>
            <a:r>
              <a:rPr lang="en-US" sz="1800"/>
              <a:t>Over –optimistic . Loses interest once initial enthuisiasm has passed.</a:t>
            </a:r>
            <a:br>
              <a:rPr lang="en-US" sz="1800" dirty="0"/>
            </a:br>
            <a:br>
              <a:rPr lang="en-US" sz="1800" dirty="0"/>
            </a:br>
            <a:r>
              <a:rPr lang="en-US" sz="1800"/>
              <a:t>Can be seen as manipulative .</a:t>
            </a:r>
            <a:br>
              <a:rPr lang="en-US" sz="1800" dirty="0"/>
            </a:br>
            <a:r>
              <a:rPr lang="en-US" sz="1800"/>
              <a:t>Offloads personal work</a:t>
            </a:r>
            <a:br>
              <a:rPr lang="en-US" sz="1800" dirty="0"/>
            </a:br>
            <a:br>
              <a:rPr lang="en-US" sz="900" dirty="0"/>
            </a:br>
            <a:endParaRPr lang="en-US" sz="900"/>
          </a:p>
        </p:txBody>
      </p:sp>
      <p:pic>
        <p:nvPicPr>
          <p:cNvPr id="6" name="Graphic 5" descr="Confused Face with No Fill">
            <a:extLst>
              <a:ext uri="{FF2B5EF4-FFF2-40B4-BE49-F238E27FC236}">
                <a16:creationId xmlns:a16="http://schemas.microsoft.com/office/drawing/2014/main" id="{30FC3549-65DE-4E1B-B2A9-05DB36A1A71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07561" y="1442838"/>
            <a:ext cx="3972991" cy="397299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5" name="Rectangle 34">
            <a:extLst>
              <a:ext uri="{FF2B5EF4-FFF2-40B4-BE49-F238E27FC236}">
                <a16:creationId xmlns:a16="http://schemas.microsoft.com/office/drawing/2014/main" id="{15B5C763-A6E8-4D31-B139-30D083B82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64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6604248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B527-C003-48D5-9CA0-0B5BF97E280D}"/>
              </a:ext>
            </a:extLst>
          </p:cNvPr>
          <p:cNvSpPr>
            <a:spLocks noGrp="1"/>
          </p:cNvSpPr>
          <p:nvPr>
            <p:ph type="title"/>
          </p:nvPr>
        </p:nvSpPr>
        <p:spPr>
          <a:xfrm>
            <a:off x="1529998" y="2926"/>
            <a:ext cx="8250273" cy="6770661"/>
          </a:xfrm>
        </p:spPr>
        <p:txBody>
          <a:bodyPr>
            <a:normAutofit fontScale="90000"/>
          </a:bodyPr>
          <a:lstStyle/>
          <a:p>
            <a:pPr algn="l"/>
            <a:r>
              <a:rPr lang="en-GB" dirty="0">
                <a:cs typeface="Arial" panose="020B0604020202020204"/>
              </a:rPr>
              <a:t>Team -Role  Descriptions: the Parts People Play in Effective Team Operations</a:t>
            </a:r>
            <a:br>
              <a:rPr lang="en-GB" dirty="0">
                <a:cs typeface="Arial" panose="020B0604020202020204"/>
              </a:rPr>
            </a:br>
            <a:br>
              <a:rPr lang="en-GB" dirty="0">
                <a:cs typeface="Arial" panose="020B0604020202020204"/>
              </a:rPr>
            </a:br>
            <a:r>
              <a:rPr lang="en-GB" sz="2000" dirty="0">
                <a:cs typeface="Arial" panose="020B0604020202020204"/>
              </a:rPr>
              <a:t>Team role</a:t>
            </a:r>
            <a:br>
              <a:rPr lang="en-GB" sz="2000" dirty="0">
                <a:cs typeface="Arial" panose="020B0604020202020204"/>
              </a:rPr>
            </a:br>
            <a:r>
              <a:rPr lang="en-GB" sz="2000" dirty="0">
                <a:cs typeface="Arial" panose="020B0604020202020204"/>
              </a:rPr>
              <a:t>Shaper</a:t>
            </a:r>
            <a:br>
              <a:rPr lang="en-GB" sz="2000" dirty="0">
                <a:cs typeface="Arial" panose="020B0604020202020204"/>
              </a:rPr>
            </a:br>
            <a:r>
              <a:rPr lang="en-GB" sz="2000" dirty="0">
                <a:cs typeface="Arial" panose="020B0604020202020204"/>
              </a:rPr>
              <a:t> </a:t>
            </a:r>
            <a:br>
              <a:rPr lang="en-GB" sz="2000" dirty="0">
                <a:cs typeface="Arial" panose="020B0604020202020204"/>
              </a:rPr>
            </a:br>
            <a:r>
              <a:rPr lang="en-GB" sz="2000" dirty="0">
                <a:cs typeface="Arial" panose="020B0604020202020204"/>
              </a:rPr>
              <a:t>Monitor</a:t>
            </a:r>
            <a:br>
              <a:rPr lang="en-GB" sz="2000" dirty="0">
                <a:cs typeface="Arial" panose="020B0604020202020204"/>
              </a:rPr>
            </a:br>
            <a:r>
              <a:rPr lang="en-GB" sz="2000" dirty="0">
                <a:cs typeface="Arial" panose="020B0604020202020204"/>
              </a:rPr>
              <a:t>Evaluator</a:t>
            </a:r>
            <a:br>
              <a:rPr lang="en-GB" sz="2000" dirty="0">
                <a:cs typeface="Arial" panose="020B0604020202020204"/>
              </a:rPr>
            </a:br>
            <a:br>
              <a:rPr lang="en-GB" sz="2000" dirty="0">
                <a:cs typeface="Arial" panose="020B0604020202020204"/>
              </a:rPr>
            </a:br>
            <a:r>
              <a:rPr lang="en-GB" sz="2000" dirty="0">
                <a:cs typeface="Arial" panose="020B0604020202020204"/>
              </a:rPr>
              <a:t>Team-worker</a:t>
            </a:r>
            <a:br>
              <a:rPr lang="en-GB" sz="2000" dirty="0">
                <a:cs typeface="Arial" panose="020B0604020202020204"/>
              </a:rPr>
            </a:br>
            <a:br>
              <a:rPr lang="en-GB" sz="2000" dirty="0">
                <a:cs typeface="Arial" panose="020B0604020202020204"/>
              </a:rPr>
            </a:br>
            <a:r>
              <a:rPr lang="en-GB" dirty="0">
                <a:cs typeface="Arial" panose="020B0604020202020204"/>
              </a:rPr>
              <a:t>Contribution </a:t>
            </a:r>
            <a:br>
              <a:rPr lang="en-GB" dirty="0">
                <a:cs typeface="Arial" panose="020B0604020202020204"/>
              </a:rPr>
            </a:br>
            <a:r>
              <a:rPr lang="en-GB" sz="2000" dirty="0">
                <a:cs typeface="Arial" panose="020B0604020202020204"/>
              </a:rPr>
              <a:t>Challenging dynamic thrives on pressure . The drive and courage to overcome obstacles</a:t>
            </a:r>
            <a:br>
              <a:rPr lang="en-GB" sz="2000" dirty="0">
                <a:cs typeface="Arial" panose="020B0604020202020204"/>
              </a:rPr>
            </a:br>
            <a:br>
              <a:rPr lang="en-GB" sz="2000" dirty="0">
                <a:cs typeface="Arial" panose="020B0604020202020204"/>
              </a:rPr>
            </a:br>
            <a:r>
              <a:rPr lang="en-GB" sz="2000" dirty="0">
                <a:cs typeface="Arial" panose="020B0604020202020204"/>
              </a:rPr>
              <a:t>Sober , strategic and discerning </a:t>
            </a:r>
            <a:br>
              <a:rPr lang="en-GB" sz="2000" dirty="0">
                <a:cs typeface="Arial" panose="020B0604020202020204"/>
              </a:rPr>
            </a:br>
            <a:r>
              <a:rPr lang="en-GB" sz="2000" dirty="0">
                <a:cs typeface="Arial" panose="020B0604020202020204"/>
              </a:rPr>
              <a:t>See all  options. Judges accurately</a:t>
            </a:r>
            <a:br>
              <a:rPr lang="en-GB" sz="2000" dirty="0">
                <a:cs typeface="Arial" panose="020B0604020202020204"/>
              </a:rPr>
            </a:br>
            <a:br>
              <a:rPr lang="en-GB" sz="2000" dirty="0">
                <a:cs typeface="Arial" panose="020B0604020202020204"/>
              </a:rPr>
            </a:br>
            <a:r>
              <a:rPr lang="en-GB" sz="2000" dirty="0">
                <a:cs typeface="Arial" panose="020B0604020202020204"/>
              </a:rPr>
              <a:t>Co-operative , mild , perceptive and diplomatic. Listens , builds , averts friction</a:t>
            </a:r>
            <a:br>
              <a:rPr lang="en-GB" sz="2000" dirty="0">
                <a:cs typeface="Arial" panose="020B0604020202020204"/>
              </a:rPr>
            </a:br>
            <a:br>
              <a:rPr lang="en-GB" sz="2000" dirty="0">
                <a:cs typeface="Arial" panose="020B0604020202020204"/>
              </a:rPr>
            </a:br>
            <a:br>
              <a:rPr lang="en-GB" dirty="0">
                <a:cs typeface="Arial" panose="020B0604020202020204"/>
              </a:rPr>
            </a:br>
            <a:br>
              <a:rPr lang="en-GB" dirty="0">
                <a:cs typeface="Arial" panose="020B0604020202020204"/>
              </a:rPr>
            </a:br>
            <a:endParaRPr lang="en-GB" dirty="0">
              <a:cs typeface="Arial" panose="020B0604020202020204"/>
            </a:endParaRPr>
          </a:p>
        </p:txBody>
      </p:sp>
    </p:spTree>
    <p:extLst>
      <p:ext uri="{BB962C8B-B14F-4D97-AF65-F5344CB8AC3E}">
        <p14:creationId xmlns:p14="http://schemas.microsoft.com/office/powerpoint/2010/main" val="3267925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9"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11"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1" name="Rectangle 20">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3" name="Rectangle 22">
            <a:extLst>
              <a:ext uri="{FF2B5EF4-FFF2-40B4-BE49-F238E27FC236}">
                <a16:creationId xmlns:a16="http://schemas.microsoft.com/office/drawing/2014/main" id="{2B8A17B2-9670-43B8-BE40-4682F8D2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25" name="Picture 24">
            <a:extLst>
              <a:ext uri="{FF2B5EF4-FFF2-40B4-BE49-F238E27FC236}">
                <a16:creationId xmlns:a16="http://schemas.microsoft.com/office/drawing/2014/main" id="{2A60B230-846B-4625-A8CA-D35FEBA73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BEBA8EAE-BF5A-486C-A8C5-ECC9F3942E4B}">
                <a14:imgProps xmlns:a14="http://schemas.microsoft.com/office/drawing/2010/main">
                  <a14:imgLayer r:embed="rId6">
                    <a14:imgEffect>
                      <a14:brightnessContrast bright="-19000"/>
                    </a14:imgEffect>
                  </a14:imgLayer>
                </a14:imgProps>
              </a:ext>
              <a:ext uri="{28A0092B-C50C-407E-A947-70E740481C1C}">
                <a14:useLocalDpi xmlns:a14="http://schemas.microsoft.com/office/drawing/2010/main" val="0"/>
              </a:ext>
            </a:extLst>
          </a:blip>
          <a:stretch>
            <a:fillRect/>
          </a:stretch>
        </p:blipFill>
        <p:spPr>
          <a:xfrm>
            <a:off x="3647845" y="2105202"/>
            <a:ext cx="7020154" cy="4752798"/>
          </a:xfrm>
          <a:prstGeom prst="rect">
            <a:avLst/>
          </a:prstGeom>
          <a:noFill/>
        </p:spPr>
      </p:pic>
      <p:pic>
        <p:nvPicPr>
          <p:cNvPr id="27"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29" name="Rectangle 28">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9157" y="0"/>
            <a:ext cx="8427245"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B0BB424-4B0F-450F-AAD8-1733825BD3CC}"/>
              </a:ext>
            </a:extLst>
          </p:cNvPr>
          <p:cNvSpPr>
            <a:spLocks noGrp="1"/>
          </p:cNvSpPr>
          <p:nvPr>
            <p:ph type="title"/>
          </p:nvPr>
        </p:nvSpPr>
        <p:spPr>
          <a:xfrm>
            <a:off x="2837828" y="1134409"/>
            <a:ext cx="4783576" cy="3875778"/>
          </a:xfrm>
        </p:spPr>
        <p:txBody>
          <a:bodyPr vert="horz" lIns="91440" tIns="45720" rIns="91440" bIns="45720" rtlCol="0" anchor="t">
            <a:normAutofit/>
          </a:bodyPr>
          <a:lstStyle/>
          <a:p>
            <a:pPr algn="l" defTabSz="914400"/>
            <a:endParaRPr lang="en-US" sz="1800"/>
          </a:p>
          <a:p>
            <a:pPr algn="l" defTabSz="914400"/>
            <a:endParaRPr lang="en-US" sz="1800"/>
          </a:p>
          <a:p>
            <a:pPr algn="l" defTabSz="914400"/>
            <a:r>
              <a:rPr lang="en-US" sz="1800"/>
              <a:t>Allowance Weakness</a:t>
            </a:r>
            <a:br>
              <a:rPr lang="en-US" sz="1800"/>
            </a:br>
            <a:br>
              <a:rPr lang="en-US" sz="1800"/>
            </a:br>
            <a:br>
              <a:rPr lang="en-US" sz="1800"/>
            </a:br>
            <a:r>
              <a:rPr lang="en-US" sz="1800"/>
              <a:t>Prone to provocation. Offends people's feelings</a:t>
            </a:r>
            <a:br>
              <a:rPr lang="en-US" sz="1800"/>
            </a:br>
            <a:br>
              <a:rPr lang="en-US" sz="1800"/>
            </a:br>
            <a:r>
              <a:rPr lang="en-US" sz="1800"/>
              <a:t>Lacks drive and ability to inspire others</a:t>
            </a:r>
            <a:br>
              <a:rPr lang="en-US" sz="1800"/>
            </a:br>
            <a:br>
              <a:rPr lang="en-US" sz="1800"/>
            </a:br>
            <a:r>
              <a:rPr lang="en-US" sz="1800"/>
              <a:t>Indecisive in crunch situations</a:t>
            </a:r>
          </a:p>
        </p:txBody>
      </p:sp>
      <p:sp>
        <p:nvSpPr>
          <p:cNvPr id="31" name="Rectangle 30">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ight Triangle 32">
            <a:extLst>
              <a:ext uri="{FF2B5EF4-FFF2-40B4-BE49-F238E27FC236}">
                <a16:creationId xmlns:a16="http://schemas.microsoft.com/office/drawing/2014/main" id="{F793961F-503F-434A-880A-EA44EB427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582320" y="1134410"/>
            <a:ext cx="179901" cy="23986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971722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10" name="Picture 9">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12" name="Rectangle 11">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6784362B-1BC2-4D61-BBC1-75E5AFB9E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24" name="Picture 23">
            <a:extLst>
              <a:ext uri="{FF2B5EF4-FFF2-40B4-BE49-F238E27FC236}">
                <a16:creationId xmlns:a16="http://schemas.microsoft.com/office/drawing/2014/main" id="{47FEC87D-B560-4AA1-90A4-F9F1D5A945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26" name="Picture 25">
            <a:extLst>
              <a:ext uri="{FF2B5EF4-FFF2-40B4-BE49-F238E27FC236}">
                <a16:creationId xmlns:a16="http://schemas.microsoft.com/office/drawing/2014/main" id="{E9CBAC3D-8976-47FF-8E03-C8D4BDB35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28" name="Rectangle 27">
            <a:extLst>
              <a:ext uri="{FF2B5EF4-FFF2-40B4-BE49-F238E27FC236}">
                <a16:creationId xmlns:a16="http://schemas.microsoft.com/office/drawing/2014/main" id="{469431F3-C8DA-4F3D-BC23-56FBCBBB7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0" name="Rectangle 29">
            <a:extLst>
              <a:ext uri="{FF2B5EF4-FFF2-40B4-BE49-F238E27FC236}">
                <a16:creationId xmlns:a16="http://schemas.microsoft.com/office/drawing/2014/main" id="{5A6FB8F0-8565-4EC3-917D-22A0CFB55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1205" y="0"/>
            <a:ext cx="489367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 name="Picture 3">
            <a:extLst>
              <a:ext uri="{FF2B5EF4-FFF2-40B4-BE49-F238E27FC236}">
                <a16:creationId xmlns:a16="http://schemas.microsoft.com/office/drawing/2014/main" id="{6AFC37BD-F477-41E4-BC99-47645CF4A61D}"/>
              </a:ext>
            </a:extLst>
          </p:cNvPr>
          <p:cNvPicPr>
            <a:picLocks noChangeAspect="1"/>
          </p:cNvPicPr>
          <p:nvPr/>
        </p:nvPicPr>
        <p:blipFill rotWithShape="1">
          <a:blip r:embed="rId5"/>
          <a:srcRect l="36800" r="35121" b="3"/>
          <a:stretch/>
        </p:blipFill>
        <p:spPr>
          <a:xfrm>
            <a:off x="2279820" y="227"/>
            <a:ext cx="2891384" cy="6858000"/>
          </a:xfrm>
          <a:prstGeom prst="rect">
            <a:avLst/>
          </a:prstGeom>
          <a:ln w="12700">
            <a:solidFill>
              <a:schemeClr val="tx1"/>
            </a:solidFill>
          </a:ln>
        </p:spPr>
      </p:pic>
      <p:sp>
        <p:nvSpPr>
          <p:cNvPr id="32" name="Rectangle 31">
            <a:extLst>
              <a:ext uri="{FF2B5EF4-FFF2-40B4-BE49-F238E27FC236}">
                <a16:creationId xmlns:a16="http://schemas.microsoft.com/office/drawing/2014/main" id="{90E85565-5837-4630-B749-8EB5508C9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DDA017C9-C3BD-46FA-8449-C28E47EDA055}"/>
              </a:ext>
            </a:extLst>
          </p:cNvPr>
          <p:cNvSpPr>
            <a:spLocks noGrp="1"/>
          </p:cNvSpPr>
          <p:nvPr>
            <p:ph type="title"/>
          </p:nvPr>
        </p:nvSpPr>
        <p:spPr>
          <a:xfrm>
            <a:off x="5894138" y="3428999"/>
            <a:ext cx="3558838" cy="2268559"/>
          </a:xfrm>
        </p:spPr>
        <p:txBody>
          <a:bodyPr vert="horz" lIns="91440" tIns="45720" rIns="91440" bIns="45720" rtlCol="0" anchor="t">
            <a:noAutofit/>
          </a:bodyPr>
          <a:lstStyle/>
          <a:p>
            <a:pPr defTabSz="914400"/>
            <a:r>
              <a:rPr lang="en-US" sz="1500"/>
              <a:t>According to Belbin</a:t>
            </a:r>
            <a:br>
              <a:rPr lang="en-US" sz="1500"/>
            </a:br>
            <a:br>
              <a:rPr lang="en-US" sz="1500"/>
            </a:br>
            <a:r>
              <a:rPr lang="en-US" sz="1500"/>
              <a:t>Each team member contributes towards achieving the team's objectives by performing:</a:t>
            </a:r>
            <a:br>
              <a:rPr lang="en-US" sz="1500"/>
            </a:br>
            <a:br>
              <a:rPr lang="en-US" sz="1500"/>
            </a:br>
            <a:r>
              <a:rPr lang="en-US" sz="1500"/>
              <a:t>A functional role(determined by professional and\or technical knoledge)</a:t>
            </a:r>
            <a:br>
              <a:rPr lang="en-US" sz="1500"/>
            </a:br>
            <a:r>
              <a:rPr lang="en-US" sz="1500"/>
              <a:t>A team role ( determined by their characteristic pattern of team interaction)</a:t>
            </a:r>
            <a:br>
              <a:rPr lang="en-US" sz="1500"/>
            </a:br>
            <a:br>
              <a:rPr lang="en-US" sz="1500"/>
            </a:br>
            <a:r>
              <a:rPr lang="en-US" sz="1500"/>
              <a:t>The team needs an optional balace in both functional &amp; team roles </a:t>
            </a:r>
            <a:br>
              <a:rPr lang="en-US" sz="1500"/>
            </a:br>
            <a:r>
              <a:rPr lang="en-US" sz="1500"/>
              <a:t>That balance is dependent on the goals &amp; tasks that the team faces</a:t>
            </a:r>
            <a:br>
              <a:rPr lang="en-US" sz="1500"/>
            </a:br>
            <a:br>
              <a:rPr lang="en-US" sz="1500"/>
            </a:br>
            <a:br>
              <a:rPr lang="en-US" sz="1500"/>
            </a:br>
            <a:r>
              <a:rPr lang="en-US" sz="1500"/>
              <a:t>The effectiveness of the team be promoted by the extent to wich members correctly recognise and adjust themdelves to the relative strengths of the team , both in expertise and ability in specific team roles.</a:t>
            </a:r>
            <a:br>
              <a:rPr lang="en-US" sz="1500"/>
            </a:br>
            <a:br>
              <a:rPr lang="en-US" sz="1500"/>
            </a:br>
            <a:br>
              <a:rPr lang="en-US" sz="1500"/>
            </a:br>
            <a:r>
              <a:rPr lang="en-US" sz="1500"/>
              <a:t> </a:t>
            </a:r>
            <a:br>
              <a:rPr lang="en-US" sz="1500"/>
            </a:br>
            <a:endParaRPr lang="en-US" sz="1500"/>
          </a:p>
        </p:txBody>
      </p:sp>
      <p:sp>
        <p:nvSpPr>
          <p:cNvPr id="34" name="Rectangle 33">
            <a:extLst>
              <a:ext uri="{FF2B5EF4-FFF2-40B4-BE49-F238E27FC236}">
                <a16:creationId xmlns:a16="http://schemas.microsoft.com/office/drawing/2014/main" id="{13756D9B-712D-4066-9D24-053A5EF2E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64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914285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0"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3647845" y="2105202"/>
            <a:ext cx="7020154" cy="4752798"/>
          </a:xfrm>
          <a:prstGeom prst="rect">
            <a:avLst/>
          </a:prstGeom>
        </p:spPr>
      </p:pic>
      <p:pic>
        <p:nvPicPr>
          <p:cNvPr id="32"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34"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532"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4">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9650" y="0"/>
            <a:ext cx="595076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16">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30410"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TextBox 18">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67462" y="3262853"/>
            <a:ext cx="311727"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40" name="Rectangle 20">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1" name="Rectangle 22">
            <a:extLst>
              <a:ext uri="{FF2B5EF4-FFF2-40B4-BE49-F238E27FC236}">
                <a16:creationId xmlns:a16="http://schemas.microsoft.com/office/drawing/2014/main" id="{2B8A17B2-9670-43B8-BE40-4682F8D2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2" name="Picture 24">
            <a:extLst>
              <a:ext uri="{FF2B5EF4-FFF2-40B4-BE49-F238E27FC236}">
                <a16:creationId xmlns:a16="http://schemas.microsoft.com/office/drawing/2014/main" id="{2A60B230-846B-4625-A8CA-D35FEBA73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BEBA8EAE-BF5A-486C-A8C5-ECC9F3942E4B}">
                <a14:imgProps xmlns:a14="http://schemas.microsoft.com/office/drawing/2010/main">
                  <a14:imgLayer r:embed="rId6">
                    <a14:imgEffect>
                      <a14:brightnessContrast bright="-19000"/>
                    </a14:imgEffect>
                  </a14:imgLayer>
                </a14:imgProps>
              </a:ext>
              <a:ext uri="{28A0092B-C50C-407E-A947-70E740481C1C}">
                <a14:useLocalDpi xmlns:a14="http://schemas.microsoft.com/office/drawing/2010/main" val="0"/>
              </a:ext>
            </a:extLst>
          </a:blip>
          <a:stretch>
            <a:fillRect/>
          </a:stretch>
        </p:blipFill>
        <p:spPr>
          <a:xfrm>
            <a:off x="3647845" y="2105202"/>
            <a:ext cx="7020154" cy="4752798"/>
          </a:xfrm>
          <a:prstGeom prst="rect">
            <a:avLst/>
          </a:prstGeom>
          <a:noFill/>
        </p:spPr>
      </p:pic>
      <p:pic>
        <p:nvPicPr>
          <p:cNvPr id="43"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24000" y="0"/>
            <a:ext cx="9142400" cy="6858000"/>
          </a:xfrm>
          <a:prstGeom prst="rect">
            <a:avLst/>
          </a:prstGeom>
        </p:spPr>
      </p:pic>
      <p:sp>
        <p:nvSpPr>
          <p:cNvPr id="44" name="Rectangle 28">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9157" y="0"/>
            <a:ext cx="8427245"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90FF698-5D23-483F-BC17-AEEB87FB6086}"/>
              </a:ext>
            </a:extLst>
          </p:cNvPr>
          <p:cNvSpPr>
            <a:spLocks noGrp="1"/>
          </p:cNvSpPr>
          <p:nvPr>
            <p:ph type="title"/>
          </p:nvPr>
        </p:nvSpPr>
        <p:spPr>
          <a:xfrm>
            <a:off x="2837828" y="1134409"/>
            <a:ext cx="4783576" cy="3875778"/>
          </a:xfrm>
        </p:spPr>
        <p:txBody>
          <a:bodyPr vert="horz" lIns="91440" tIns="45720" rIns="91440" bIns="45720" rtlCol="0" anchor="t">
            <a:noAutofit/>
          </a:bodyPr>
          <a:lstStyle/>
          <a:p>
            <a:pPr marL="457200" indent="-457200" algn="l" defTabSz="914400"/>
            <a:r>
              <a:rPr lang="en-US" sz="1800"/>
              <a:t>Belbin's Ideal Team</a:t>
            </a:r>
            <a:br>
              <a:rPr lang="en-US" sz="1800"/>
            </a:br>
            <a:br>
              <a:rPr lang="en-US" sz="1800"/>
            </a:br>
            <a:br>
              <a:rPr lang="en-US" sz="1800"/>
            </a:br>
            <a:r>
              <a:rPr lang="en-US" sz="1800"/>
              <a:t>One Co-ordinator or one Shaper</a:t>
            </a:r>
            <a:br>
              <a:rPr lang="en-US" sz="1800"/>
            </a:br>
            <a:r>
              <a:rPr lang="en-US" sz="1800"/>
              <a:t>One Innovator</a:t>
            </a:r>
            <a:br>
              <a:rPr lang="en-US" sz="1800"/>
            </a:br>
            <a:r>
              <a:rPr lang="en-US" sz="1800"/>
              <a:t>One Monitor-Evaluator</a:t>
            </a:r>
            <a:br>
              <a:rPr lang="en-US" sz="1800"/>
            </a:br>
            <a:r>
              <a:rPr lang="en-US" sz="1800"/>
              <a:t>One or more:</a:t>
            </a:r>
            <a:br>
              <a:rPr lang="en-US" sz="1800"/>
            </a:br>
            <a:r>
              <a:rPr lang="en-US" sz="1800"/>
              <a:t>Implementer</a:t>
            </a:r>
            <a:br>
              <a:rPr lang="en-US" sz="1800"/>
            </a:br>
            <a:r>
              <a:rPr lang="en-US" sz="1800"/>
              <a:t>Team orker</a:t>
            </a:r>
            <a:br>
              <a:rPr lang="en-US" sz="1800"/>
            </a:br>
            <a:r>
              <a:rPr lang="en-US" sz="1800"/>
              <a:t>Resource Investigator</a:t>
            </a:r>
            <a:br>
              <a:rPr lang="en-US" sz="1800"/>
            </a:br>
            <a:r>
              <a:rPr lang="en-US" sz="1800"/>
              <a:t>One Finsher-Completer</a:t>
            </a:r>
            <a:br>
              <a:rPr lang="en-US" sz="1800"/>
            </a:br>
            <a:br>
              <a:rPr lang="en-US" sz="1800"/>
            </a:br>
            <a:r>
              <a:rPr lang="en-US" sz="1800"/>
              <a:t> </a:t>
            </a:r>
            <a:br>
              <a:rPr lang="en-US" sz="1800"/>
            </a:br>
            <a:br>
              <a:rPr lang="en-US" sz="1800"/>
            </a:br>
            <a:br>
              <a:rPr lang="en-US" sz="1800"/>
            </a:br>
            <a:endParaRPr lang="en-US" sz="1800"/>
          </a:p>
        </p:txBody>
      </p:sp>
      <p:sp>
        <p:nvSpPr>
          <p:cNvPr id="45" name="Rectangle 30">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ight Triangle 32">
            <a:extLst>
              <a:ext uri="{FF2B5EF4-FFF2-40B4-BE49-F238E27FC236}">
                <a16:creationId xmlns:a16="http://schemas.microsoft.com/office/drawing/2014/main" id="{F793961F-503F-434A-880A-EA44EB427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582320" y="1134410"/>
            <a:ext cx="179901" cy="23986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587034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21F31-6771-4BFA-A463-C43438D02DE7}"/>
              </a:ext>
            </a:extLst>
          </p:cNvPr>
          <p:cNvSpPr>
            <a:spLocks noGrp="1"/>
          </p:cNvSpPr>
          <p:nvPr>
            <p:ph type="ctrTitle"/>
          </p:nvPr>
        </p:nvSpPr>
        <p:spPr>
          <a:xfrm>
            <a:off x="643468" y="643467"/>
            <a:ext cx="4620584" cy="4567137"/>
          </a:xfrm>
        </p:spPr>
        <p:txBody>
          <a:bodyPr>
            <a:normAutofit/>
          </a:bodyPr>
          <a:lstStyle/>
          <a:p>
            <a:r>
              <a:rPr lang="en-GB"/>
              <a:t>Effective Conflict Handling</a:t>
            </a:r>
            <a:endParaRPr lang="en-GB" dirty="0"/>
          </a:p>
        </p:txBody>
      </p:sp>
      <p:sp>
        <p:nvSpPr>
          <p:cNvPr id="3" name="Subtitle 2">
            <a:extLst>
              <a:ext uri="{FF2B5EF4-FFF2-40B4-BE49-F238E27FC236}">
                <a16:creationId xmlns:a16="http://schemas.microsoft.com/office/drawing/2014/main" id="{D00A3FE3-6FB5-4946-8A53-461CEEE10A69}"/>
              </a:ext>
            </a:extLst>
          </p:cNvPr>
          <p:cNvSpPr>
            <a:spLocks noGrp="1"/>
          </p:cNvSpPr>
          <p:nvPr>
            <p:ph type="subTitle" idx="1"/>
          </p:nvPr>
        </p:nvSpPr>
        <p:spPr>
          <a:xfrm>
            <a:off x="643467" y="5277684"/>
            <a:ext cx="4620584" cy="775494"/>
          </a:xfrm>
        </p:spPr>
        <p:txBody>
          <a:bodyPr>
            <a:normAutofit/>
          </a:bodyPr>
          <a:lstStyle/>
          <a:p>
            <a:r>
              <a:rPr lang="en-GB"/>
              <a:t>By Ovidiu Ostafe</a:t>
            </a:r>
            <a:endParaRPr lang="en-GB" dirty="0"/>
          </a:p>
        </p:txBody>
      </p:sp>
      <p:pic>
        <p:nvPicPr>
          <p:cNvPr id="4" name="Picture 3">
            <a:extLst>
              <a:ext uri="{FF2B5EF4-FFF2-40B4-BE49-F238E27FC236}">
                <a16:creationId xmlns:a16="http://schemas.microsoft.com/office/drawing/2014/main" id="{62AF6826-F1D7-4C57-84EB-49F1B2415F2E}"/>
              </a:ext>
            </a:extLst>
          </p:cNvPr>
          <p:cNvPicPr>
            <a:picLocks noChangeAspect="1"/>
          </p:cNvPicPr>
          <p:nvPr/>
        </p:nvPicPr>
        <p:blipFill rotWithShape="1">
          <a:blip r:embed="rId2"/>
          <a:srcRect l="15813" r="18326"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65648270"/>
      </p:ext>
    </p:extLst>
  </p:cSld>
  <p:clrMapOvr>
    <a:masterClrMapping/>
  </p:clrMapOvr>
  <mc:AlternateContent xmlns:mc="http://schemas.openxmlformats.org/markup-compatibility/2006">
    <mc:Choice xmlns:p14="http://schemas.microsoft.com/office/powerpoint/2010/main" Requires="p14">
      <p:transition spd="slow" p14:dur="2000" advTm="3179"/>
    </mc:Choice>
    <mc:Fallback>
      <p:transition spd="slow" advTm="317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Freeform: Shape 24">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59" name="Rectangle 2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E07153-B450-4634-B733-D82C6D388A67}"/>
              </a:ext>
            </a:extLst>
          </p:cNvPr>
          <p:cNvSpPr txBox="1"/>
          <p:nvPr/>
        </p:nvSpPr>
        <p:spPr>
          <a:xfrm>
            <a:off x="6513788" y="365125"/>
            <a:ext cx="4840010" cy="19527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i="1">
                <a:latin typeface="+mj-lt"/>
                <a:ea typeface="+mj-ea"/>
                <a:cs typeface="+mj-cs"/>
              </a:rPr>
              <a:t>Definition:</a:t>
            </a:r>
          </a:p>
        </p:txBody>
      </p:sp>
      <p:sp>
        <p:nvSpPr>
          <p:cNvPr id="60" name="Freeform: Shape 2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Graphic 7" descr="Quotes">
            <a:extLst>
              <a:ext uri="{FF2B5EF4-FFF2-40B4-BE49-F238E27FC236}">
                <a16:creationId xmlns:a16="http://schemas.microsoft.com/office/drawing/2014/main" id="{CED970A1-DF9E-4510-8FD8-0886FFB935A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4" name="Rectangle 3">
            <a:extLst>
              <a:ext uri="{FF2B5EF4-FFF2-40B4-BE49-F238E27FC236}">
                <a16:creationId xmlns:a16="http://schemas.microsoft.com/office/drawing/2014/main" id="{D92048D5-554D-4026-AC55-44149A061691}"/>
              </a:ext>
            </a:extLst>
          </p:cNvPr>
          <p:cNvSpPr/>
          <p:nvPr/>
        </p:nvSpPr>
        <p:spPr>
          <a:xfrm>
            <a:off x="6513788" y="2497257"/>
            <a:ext cx="4840010" cy="3679705"/>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dirty="0"/>
              <a:t>"Conflict is part of nature and part of human relationships. People have disputes with other individuals, teams, or associations, as well as with broad bodies, government agencies, organizations, societies, and nations. Conflicts emerge at home, at work and with friends, people we love and hate, our bosses, our subordinates, and colleagues in our leisure time activities. Parties must recognize and learn to cope with disputes effectively as part of life-dynamics. The management of conflicts refers to how we handle incompatible behavior with others in which others may be an entity or party.“ </a:t>
            </a:r>
            <a:endParaRPr lang="en-US" sz="1700" dirty="0">
              <a:effectLst/>
            </a:endParaRPr>
          </a:p>
        </p:txBody>
      </p:sp>
    </p:spTree>
    <p:extLst>
      <p:ext uri="{BB962C8B-B14F-4D97-AF65-F5344CB8AC3E}">
        <p14:creationId xmlns:p14="http://schemas.microsoft.com/office/powerpoint/2010/main" val="21168819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10"/>
    </mc:Choice>
    <mc:Fallback>
      <p:transition spd="slow" advTm="331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stool&#10;&#10;Description automatically generated">
            <a:extLst>
              <a:ext uri="{FF2B5EF4-FFF2-40B4-BE49-F238E27FC236}">
                <a16:creationId xmlns:a16="http://schemas.microsoft.com/office/drawing/2014/main" id="{12C8C64F-06B8-47DE-8D01-0D695E799E84}"/>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759" b="1624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D9512A-3F88-48A0-AA3C-6EF86DCFAB93}"/>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3200"/>
              <a:t>Conflict in Teams</a:t>
            </a:r>
          </a:p>
        </p:txBody>
      </p:sp>
      <p:sp>
        <p:nvSpPr>
          <p:cNvPr id="6" name="TextBox 5">
            <a:extLst>
              <a:ext uri="{FF2B5EF4-FFF2-40B4-BE49-F238E27FC236}">
                <a16:creationId xmlns:a16="http://schemas.microsoft.com/office/drawing/2014/main" id="{EE94C1E7-3C33-4BDC-8183-B515CF916693}"/>
              </a:ext>
            </a:extLst>
          </p:cNvPr>
          <p:cNvSpPr txBox="1"/>
          <p:nvPr/>
        </p:nvSpPr>
        <p:spPr>
          <a:xfrm>
            <a:off x="9341541" y="6657945"/>
            <a:ext cx="28504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quantumday.com/2012/03/mit-news-conflict-resolution-power-of.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1958844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747"/>
    </mc:Choice>
    <mc:Fallback>
      <p:transition spd="slow" advTm="374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icture containing diagram, shape&#10;&#10;Description automatically generated">
            <a:extLst>
              <a:ext uri="{FF2B5EF4-FFF2-40B4-BE49-F238E27FC236}">
                <a16:creationId xmlns:a16="http://schemas.microsoft.com/office/drawing/2014/main" id="{35CF3A83-AA22-4DF7-81C6-4E42B37F491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17953" y="246304"/>
            <a:ext cx="7029737" cy="5571066"/>
          </a:xfrm>
          <a:prstGeom prst="rect">
            <a:avLst/>
          </a:prstGeom>
        </p:spPr>
      </p:pic>
    </p:spTree>
    <p:extLst>
      <p:ext uri="{BB962C8B-B14F-4D97-AF65-F5344CB8AC3E}">
        <p14:creationId xmlns:p14="http://schemas.microsoft.com/office/powerpoint/2010/main" val="1597783916"/>
      </p:ext>
    </p:extLst>
  </p:cSld>
  <p:clrMapOvr>
    <a:masterClrMapping/>
  </p:clrMapOvr>
  <mc:AlternateContent xmlns:mc="http://schemas.openxmlformats.org/markup-compatibility/2006">
    <mc:Choice xmlns:p14="http://schemas.microsoft.com/office/powerpoint/2010/main" Requires="p14">
      <p:transition spd="slow" p14:dur="2000" advTm="2970"/>
    </mc:Choice>
    <mc:Fallback>
      <p:transition spd="slow" advTm="297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7">
            <a:extLst>
              <a:ext uri="{FF2B5EF4-FFF2-40B4-BE49-F238E27FC236}">
                <a16:creationId xmlns:a16="http://schemas.microsoft.com/office/drawing/2014/main" id="{5D9FC6AC-4A12-4825-8ABE-0732B8EF4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able, sitting&#10;&#10;Description automatically generated">
            <a:extLst>
              <a:ext uri="{FF2B5EF4-FFF2-40B4-BE49-F238E27FC236}">
                <a16:creationId xmlns:a16="http://schemas.microsoft.com/office/drawing/2014/main" id="{8650DC72-D23A-4DEC-9389-18F7D19F049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4383" r="1" b="27807"/>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827195832"/>
      </p:ext>
    </p:extLst>
  </p:cSld>
  <p:clrMapOvr>
    <a:masterClrMapping/>
  </p:clrMapOvr>
  <mc:AlternateContent xmlns:mc="http://schemas.openxmlformats.org/markup-compatibility/2006">
    <mc:Choice xmlns:p14="http://schemas.microsoft.com/office/powerpoint/2010/main" Requires="p14">
      <p:transition spd="slow" p14:dur="2000" advTm="2124"/>
    </mc:Choice>
    <mc:Fallback>
      <p:transition spd="slow" advTm="2124"/>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looking at a computer&#10;&#10;Description automatically generated">
            <a:extLst>
              <a:ext uri="{FF2B5EF4-FFF2-40B4-BE49-F238E27FC236}">
                <a16:creationId xmlns:a16="http://schemas.microsoft.com/office/drawing/2014/main" id="{8E5A858B-7B76-4424-9A12-5EE13F563F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14284" y="943897"/>
            <a:ext cx="8790038" cy="4395019"/>
          </a:xfrm>
          <a:prstGeom prst="rect">
            <a:avLst/>
          </a:prstGeom>
        </p:spPr>
      </p:pic>
      <p:sp>
        <p:nvSpPr>
          <p:cNvPr id="4" name="TextBox 3">
            <a:extLst>
              <a:ext uri="{FF2B5EF4-FFF2-40B4-BE49-F238E27FC236}">
                <a16:creationId xmlns:a16="http://schemas.microsoft.com/office/drawing/2014/main" id="{7426747C-4862-4FC5-BA72-9B5CE3053122}"/>
              </a:ext>
            </a:extLst>
          </p:cNvPr>
          <p:cNvSpPr txBox="1"/>
          <p:nvPr/>
        </p:nvSpPr>
        <p:spPr>
          <a:xfrm>
            <a:off x="5135880" y="3909060"/>
            <a:ext cx="1920240" cy="369332"/>
          </a:xfrm>
          <a:prstGeom prst="rect">
            <a:avLst/>
          </a:prstGeom>
          <a:noFill/>
        </p:spPr>
        <p:txBody>
          <a:bodyPr wrap="square" rtlCol="0">
            <a:spAutoFit/>
          </a:bodyPr>
          <a:lstStyle/>
          <a:p>
            <a:r>
              <a:rPr lang="en-GB" sz="900">
                <a:hlinkClick r:id="rId4" tooltip="https://www.higheredjobs.com/Articles/articleDisplay.cfm?ID=1861"/>
              </a:rPr>
              <a:t>This Photo</a:t>
            </a:r>
            <a:r>
              <a:rPr lang="en-GB" sz="900"/>
              <a:t> by Unknown Author is licensed under </a:t>
            </a:r>
            <a:r>
              <a:rPr lang="en-GB" sz="900">
                <a:hlinkClick r:id="rId5" tooltip="https://creativecommons.org/licenses/by-nd/3.0/"/>
              </a:rPr>
              <a:t>CC BY-ND</a:t>
            </a:r>
            <a:endParaRPr lang="en-GB" sz="900"/>
          </a:p>
        </p:txBody>
      </p:sp>
    </p:spTree>
    <p:extLst>
      <p:ext uri="{BB962C8B-B14F-4D97-AF65-F5344CB8AC3E}">
        <p14:creationId xmlns:p14="http://schemas.microsoft.com/office/powerpoint/2010/main" val="2461172652"/>
      </p:ext>
    </p:extLst>
  </p:cSld>
  <p:clrMapOvr>
    <a:masterClrMapping/>
  </p:clrMapOvr>
  <mc:AlternateContent xmlns:mc="http://schemas.openxmlformats.org/markup-compatibility/2006">
    <mc:Choice xmlns:p14="http://schemas.microsoft.com/office/powerpoint/2010/main" Requires="p14">
      <p:transition spd="slow" p14:dur="2000" advTm="2592"/>
    </mc:Choice>
    <mc:Fallback>
      <p:transition spd="slow" advTm="259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oup of people posing for the camera&#10;&#10;Description automatically generated">
            <a:extLst>
              <a:ext uri="{FF2B5EF4-FFF2-40B4-BE49-F238E27FC236}">
                <a16:creationId xmlns:a16="http://schemas.microsoft.com/office/drawing/2014/main" id="{434F24BD-4AE3-4C71-9E4C-74923A379E6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1028700"/>
            <a:ext cx="9144000" cy="4800600"/>
          </a:xfrm>
          <a:prstGeom prst="rect">
            <a:avLst/>
          </a:prstGeom>
        </p:spPr>
      </p:pic>
      <p:sp>
        <p:nvSpPr>
          <p:cNvPr id="10" name="TextBox 9">
            <a:extLst>
              <a:ext uri="{FF2B5EF4-FFF2-40B4-BE49-F238E27FC236}">
                <a16:creationId xmlns:a16="http://schemas.microsoft.com/office/drawing/2014/main" id="{1AE94413-7CB7-4F80-975E-4DF123823B33}"/>
              </a:ext>
            </a:extLst>
          </p:cNvPr>
          <p:cNvSpPr txBox="1"/>
          <p:nvPr/>
        </p:nvSpPr>
        <p:spPr>
          <a:xfrm>
            <a:off x="1524000" y="5829300"/>
            <a:ext cx="9144000" cy="230832"/>
          </a:xfrm>
          <a:prstGeom prst="rect">
            <a:avLst/>
          </a:prstGeom>
          <a:noFill/>
        </p:spPr>
        <p:txBody>
          <a:bodyPr wrap="square" rtlCol="0">
            <a:spAutoFit/>
          </a:bodyPr>
          <a:lstStyle/>
          <a:p>
            <a:r>
              <a:rPr lang="en-GB" sz="900">
                <a:hlinkClick r:id="rId4" tooltip="https://www.lucisphilippines.press/2019/10/10-toxic-people-you-should-avoid-at-all.html"/>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2005864142"/>
      </p:ext>
    </p:extLst>
  </p:cSld>
  <p:clrMapOvr>
    <a:masterClrMapping/>
  </p:clrMapOvr>
  <mc:AlternateContent xmlns:mc="http://schemas.openxmlformats.org/markup-compatibility/2006">
    <mc:Choice xmlns:p14="http://schemas.microsoft.com/office/powerpoint/2010/main" Requires="p14">
      <p:transition spd="slow" p14:dur="2000" advTm="2652"/>
    </mc:Choice>
    <mc:Fallback>
      <p:transition spd="slow" advTm="265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062BE4CC-E9B2-4666-A643-DEE3BA08A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food, game&#10;&#10;Description automatically generated">
            <a:extLst>
              <a:ext uri="{FF2B5EF4-FFF2-40B4-BE49-F238E27FC236}">
                <a16:creationId xmlns:a16="http://schemas.microsoft.com/office/drawing/2014/main" id="{F7D2186A-F55B-4E21-AE5D-7A54BDA0C63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9383" r="-1" b="-1"/>
          <a:stretch/>
        </p:blipFill>
        <p:spPr>
          <a:xfrm>
            <a:off x="321733" y="321733"/>
            <a:ext cx="11548534" cy="6214534"/>
          </a:xfrm>
          <a:prstGeom prst="rect">
            <a:avLst/>
          </a:prstGeom>
        </p:spPr>
      </p:pic>
    </p:spTree>
    <p:extLst>
      <p:ext uri="{BB962C8B-B14F-4D97-AF65-F5344CB8AC3E}">
        <p14:creationId xmlns:p14="http://schemas.microsoft.com/office/powerpoint/2010/main" val="3541462485"/>
      </p:ext>
    </p:extLst>
  </p:cSld>
  <p:clrMapOvr>
    <a:masterClrMapping/>
  </p:clrMapOvr>
  <mc:AlternateContent xmlns:mc="http://schemas.openxmlformats.org/markup-compatibility/2006">
    <mc:Choice xmlns:p14="http://schemas.microsoft.com/office/powerpoint/2010/main" Requires="p14">
      <p:transition spd="slow" p14:dur="2000" advTm="3817"/>
    </mc:Choice>
    <mc:Fallback>
      <p:transition spd="slow" advTm="381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Shape, arrow&#10;&#10;Description automatically generated">
            <a:extLst>
              <a:ext uri="{FF2B5EF4-FFF2-40B4-BE49-F238E27FC236}">
                <a16:creationId xmlns:a16="http://schemas.microsoft.com/office/drawing/2014/main" id="{ADECC50D-302B-4D33-B567-435C1981346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7356" y="0"/>
            <a:ext cx="11277287" cy="6858000"/>
          </a:xfrm>
          <a:prstGeom prst="rect">
            <a:avLst/>
          </a:prstGeom>
        </p:spPr>
      </p:pic>
      <p:sp>
        <p:nvSpPr>
          <p:cNvPr id="14" name="TextBox 13">
            <a:extLst>
              <a:ext uri="{FF2B5EF4-FFF2-40B4-BE49-F238E27FC236}">
                <a16:creationId xmlns:a16="http://schemas.microsoft.com/office/drawing/2014/main" id="{1A819DFC-0D70-484A-8563-E048472893AE}"/>
              </a:ext>
            </a:extLst>
          </p:cNvPr>
          <p:cNvSpPr txBox="1"/>
          <p:nvPr/>
        </p:nvSpPr>
        <p:spPr>
          <a:xfrm>
            <a:off x="457356" y="6858000"/>
            <a:ext cx="11277287" cy="230832"/>
          </a:xfrm>
          <a:prstGeom prst="rect">
            <a:avLst/>
          </a:prstGeom>
          <a:noFill/>
        </p:spPr>
        <p:txBody>
          <a:bodyPr wrap="square" rtlCol="0">
            <a:spAutoFit/>
          </a:bodyPr>
          <a:lstStyle/>
          <a:p>
            <a:r>
              <a:rPr lang="en-GB" sz="900">
                <a:hlinkClick r:id="rId4" tooltip="http://jobsanger.blogspot.com/2017/05/compromise-is-not-dirty-word.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637680252"/>
      </p:ext>
    </p:extLst>
  </p:cSld>
  <p:clrMapOvr>
    <a:masterClrMapping/>
  </p:clrMapOvr>
  <mc:AlternateContent xmlns:mc="http://schemas.openxmlformats.org/markup-compatibility/2006">
    <mc:Choice xmlns:p14="http://schemas.microsoft.com/office/powerpoint/2010/main" Requires="p14">
      <p:transition spd="slow" p14:dur="2000" advTm="4055"/>
    </mc:Choice>
    <mc:Fallback>
      <p:transition spd="slow" advTm="4055"/>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4.jpeg"/></Relationships>
</file>

<file path=ppt/theme/_rels/theme3.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4.xml><?xml version="1.0" encoding="utf-8"?>
<a:theme xmlns:a="http://schemas.openxmlformats.org/drawingml/2006/main" name="BrushVTI">
  <a:themeElements>
    <a:clrScheme name="AnalogousFromLightSeed_2SEEDS">
      <a:dk1>
        <a:srgbClr val="000000"/>
      </a:dk1>
      <a:lt1>
        <a:srgbClr val="FFFFFF"/>
      </a:lt1>
      <a:dk2>
        <a:srgbClr val="412A24"/>
      </a:dk2>
      <a:lt2>
        <a:srgbClr val="E2E5E8"/>
      </a:lt2>
      <a:accent1>
        <a:srgbClr val="C09B75"/>
      </a:accent1>
      <a:accent2>
        <a:srgbClr val="CA928C"/>
      </a:accent2>
      <a:accent3>
        <a:srgbClr val="A6A375"/>
      </a:accent3>
      <a:accent4>
        <a:srgbClr val="7884C1"/>
      </a:accent4>
      <a:accent5>
        <a:srgbClr val="9F90CC"/>
      </a:accent5>
      <a:accent6>
        <a:srgbClr val="A978C1"/>
      </a:accent6>
      <a:hlink>
        <a:srgbClr val="6084A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{D016C4DE-EA93-4935-A6E5-92C037B8B0B0}tf03457452</Template>
  <TotalTime>77</TotalTime>
  <Words>2981</Words>
  <Application>Microsoft Office PowerPoint</Application>
  <PresentationFormat>Widescreen</PresentationFormat>
  <Paragraphs>133</Paragraphs>
  <Slides>35</Slides>
  <Notes>8</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35</vt:i4>
      </vt:variant>
    </vt:vector>
  </HeadingPairs>
  <TitlesOfParts>
    <vt:vector size="48" baseType="lpstr">
      <vt:lpstr>Arial</vt:lpstr>
      <vt:lpstr>Calibri</vt:lpstr>
      <vt:lpstr>Calibri Light</vt:lpstr>
      <vt:lpstr>Century Gothic</vt:lpstr>
      <vt:lpstr>Elephant</vt:lpstr>
      <vt:lpstr>MS Shell Dlg 2</vt:lpstr>
      <vt:lpstr>Tw Cen MT</vt:lpstr>
      <vt:lpstr>Wingdings</vt:lpstr>
      <vt:lpstr>Wingdings 3</vt:lpstr>
      <vt:lpstr>Celestial</vt:lpstr>
      <vt:lpstr>Circuit</vt:lpstr>
      <vt:lpstr>Madison</vt:lpstr>
      <vt:lpstr>BrushVTI</vt:lpstr>
      <vt:lpstr>The Difference between teams and groups</vt:lpstr>
      <vt:lpstr>Work Groups &amp; Work Teams represent basic structures of traditional and modern organizations.  We have all at some point found ourselves in a group or team.  We explore here the differences between groups and teams</vt:lpstr>
      <vt:lpstr>Groups</vt:lpstr>
      <vt:lpstr>PowerPoint Presentation</vt:lpstr>
      <vt:lpstr>Teams</vt:lpstr>
      <vt:lpstr>PowerPoint Presentation</vt:lpstr>
      <vt:lpstr>Work Teams VS Work Groups.  Teams will have one Common Goal and must be real, with strong enabling structures within a supportive organization, with a Strong Leader.   (Griffith B.A &amp; Dunham 2015)</vt:lpstr>
      <vt:lpstr>PowerPoint Presentation</vt:lpstr>
      <vt:lpstr>Stephen coveys theory. What a good team should inhabit.</vt:lpstr>
      <vt:lpstr>The characteristics of effective teams</vt:lpstr>
      <vt:lpstr>PowerPoint Presentation</vt:lpstr>
      <vt:lpstr>PowerPoint Presentation</vt:lpstr>
      <vt:lpstr>PowerPoint Presentation</vt:lpstr>
      <vt:lpstr>PowerPoint Presentation</vt:lpstr>
      <vt:lpstr>PowerPoint Presentation</vt:lpstr>
      <vt:lpstr>References: </vt:lpstr>
      <vt:lpstr>Belbin </vt:lpstr>
      <vt:lpstr>Born : June  4 , 1926 (age 94 years ) Sevenoaks, United Kingdom  Full Name: Raymond Merefith Belbin Nationality: English Supouse :  Eunice Belbin Education: Clare  College , University of Cambrige Children: Nigel Belbin</vt:lpstr>
      <vt:lpstr>Complete Belbin Self Percetion Inventory</vt:lpstr>
      <vt:lpstr>" A tendacy to behave , contribute and interrelate with others in a particular way  Roles Action – oriented roles -Shaper, Impementer , and Completer-Finisher People Oriented roles  - Co-ordinator , Team-orker and Resource Investigator Cerebral roles - Plant , Monitor-Evalutor and Specialist   </vt:lpstr>
      <vt:lpstr>Efective Team Operations  Plant Resource Coordinator   Contribution  Creative , imaginative unothodox   Solves difficult problems.  Extrovert , enthusiastic , comunicative . Explores opportunities.Develops contacts  Mature, confident , a good chairpeson. Clarifies goals, promotes decision-making delegates well  </vt:lpstr>
      <vt:lpstr>Allowance Weakness  Ignores lncidents . Too preoccupied to communicate effectively  Over –optimistic . Loses interest once initial enthuisiasm has passed.  Can be seen as manipulative . Offloads personal work  </vt:lpstr>
      <vt:lpstr>Team -Role  Descriptions: the Parts People Play in Effective Team Operations  Team role Shaper   Monitor Evaluator  Team-worker  Contribution  Challenging dynamic thrives on pressure . The drive and courage to overcome obstacles  Sober , strategic and discerning  See all  options. Judges accurately  Co-operative , mild , perceptive and diplomatic. Listens , builds , averts friction    </vt:lpstr>
      <vt:lpstr>  Allowance Weakness   Prone to provocation. Offends people's feelings  Lacks drive and ability to inspire others  Indecisive in crunch situations</vt:lpstr>
      <vt:lpstr>According to Belbin  Each team member contributes towards achieving the team's objectives by performing:  A functional role(determined by professional and\or technical knoledge) A team role ( determined by their characteristic pattern of team interaction)  The team needs an optional balace in both functional &amp; team roles  That balance is dependent on the goals &amp; tasks that the team faces   The effectiveness of the team be promoted by the extent to wich members correctly recognise and adjust themdelves to the relative strengths of the team , both in expertise and ability in specific team roles.     </vt:lpstr>
      <vt:lpstr>Belbin's Ideal Team   One Co-ordinator or one Shaper One Innovator One Monitor-Evaluator One or more: Implementer Team orker Resource Investigator One Finsher-Completer      </vt:lpstr>
      <vt:lpstr>Effective Conflict Handling</vt:lpstr>
      <vt:lpstr>PowerPoint Presentation</vt:lpstr>
      <vt:lpstr>Conflict in Teams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Difference between teams and groups</dc:title>
  <dc:creator>gemmamoule28@gmail.com</dc:creator>
  <cp:lastModifiedBy>gemmamoule28@gmail.com</cp:lastModifiedBy>
  <cp:revision>3</cp:revision>
  <dcterms:created xsi:type="dcterms:W3CDTF">2020-11-15T17:03:24Z</dcterms:created>
  <dcterms:modified xsi:type="dcterms:W3CDTF">2020-11-18T10:44:23Z</dcterms:modified>
</cp:coreProperties>
</file>