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5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11/10/2024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A1400-6C0D-6DEF-A134-7366AAF9A6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1" y="386366"/>
            <a:ext cx="10572000" cy="4507605"/>
          </a:xfrm>
        </p:spPr>
        <p:txBody>
          <a:bodyPr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Lila Restaurant - Farm-to-Table Dining in the UK</a:t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Student’s Name</a:t>
            </a:r>
            <a:b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Institutional Affiliation</a:t>
            </a:r>
            <a:b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</a:t>
            </a:r>
            <a:b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Professor’s Name</a:t>
            </a:r>
            <a:b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B60441-F519-962A-8426-E45C340784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490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07C8A-23F2-FC2B-A644-50E8C43FD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Introduction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C1DD7-3BA1-0FAB-6C13-A37224443B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>
              <a:buFont typeface="Wingdings" panose="05000000000000000000" pitchFamily="2" charset="2"/>
              <a:buChar char="q"/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Mission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Deliver exceptional, innovative, and sustainable dining experiences that align with modern consumer values (Korede et al., 2023).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Vision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Lead in sustainable restaurant practices and culinary innovation, setting a new standard for quality and responsibility.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Target audience of Lila Restaurant consists of food enthusiasts aged 26-56 who prioritize quality dining and ethical, sustainable choices (Razzak et al., 2023).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Lila Restaurant strives to use locally sourced ingredients to support freshness, sustainability, and community connections.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Lila Restaurant is commited to the creation of unique dining experience by celebrating culinary traditions with contemporary, creative twists (Marshall, 2023).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62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18EA6-8216-0450-D5B6-2DEF84A23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7"/>
            <a:ext cx="10571998" cy="1330097"/>
          </a:xfrm>
        </p:spPr>
        <p:txBody>
          <a:bodyPr/>
          <a:lstStyle/>
          <a:p>
            <a:pPr algn="ctr"/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Overview of Business Idea, Product, and Service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F7531-48B7-B065-5ECA-0D153DF1A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Lila Restaurant aspires to offer premium dining with a farm-to-table model (Beksh,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of locally sourced organic ingredients, aligning with the sustainability mission 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Core offerings: Fresh and innovative culinary dishes rooted in British cuisine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Additional services: Online booking, home delivery through partners like Uber Eats (Chaudhry et al.,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Payment options: Digital wallets for cashless transactions, enhancing customer convenience 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Community focus: Celebrating local farmers and winemakers to foster connection (Garieri,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endParaRPr lang="en-US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</a:pP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Farmer's Table | New Farm to Table Restaurant in Tagaytay City — King ...">
            <a:extLst>
              <a:ext uri="{FF2B5EF4-FFF2-40B4-BE49-F238E27FC236}">
                <a16:creationId xmlns:a16="http://schemas.microsoft.com/office/drawing/2014/main" id="{E8BFEBE1-2F4E-6F71-134A-0CC0F3383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0717"/>
            <a:ext cx="3052293" cy="1777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7051B9-22FB-F6D5-D4E0-A8CA40E0C9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961" y="5080717"/>
            <a:ext cx="2511380" cy="1777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38FD60-8263-EE21-6EB7-8DB75CD86F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7009" y="5080716"/>
            <a:ext cx="2910625" cy="17772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32FED0-2628-D228-9510-0E2DC0647C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302" y="5080716"/>
            <a:ext cx="3292696" cy="17772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6411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DF0B4-C12B-F228-40A7-8936E6AB9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Ownership and Legal Format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CD0DA4-5268-7E4E-EAF9-6296FCE366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Business structure: Limited Liability Company (LLC) for legal protection and flexibility (Garieri,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Benefits of LLC: Asset safeguarding, personalized operational focus (Marshall,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Allows sustainable growth with fewer regulatory restrictions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Owner oversees strategic planning and maintains investor relationships 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Ensures long-term protection and alignment with sustainability goals (Garieri,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Ownership structure encourages investor confidence and business resilience</a:t>
            </a:r>
          </a:p>
          <a:p>
            <a:pPr marL="228600" marR="0" indent="0">
              <a:buNone/>
            </a:pP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</a:pP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Image result for Limited Liability Company (LLC)">
            <a:extLst>
              <a:ext uri="{FF2B5EF4-FFF2-40B4-BE49-F238E27FC236}">
                <a16:creationId xmlns:a16="http://schemas.microsoft.com/office/drawing/2014/main" id="{7EE55347-4AD9-4236-1D15-933715E8B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8366"/>
            <a:ext cx="4172755" cy="1899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What is a Limited Liability Company? Advantages and Disadvantages of ...">
            <a:extLst>
              <a:ext uri="{FF2B5EF4-FFF2-40B4-BE49-F238E27FC236}">
                <a16:creationId xmlns:a16="http://schemas.microsoft.com/office/drawing/2014/main" id="{391CEA5C-935C-35B4-2CEF-74159ED437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5206" y="4998408"/>
            <a:ext cx="4026792" cy="1899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Limited Liability - Meaning, Types, Advantages/Disadvantages">
            <a:extLst>
              <a:ext uri="{FF2B5EF4-FFF2-40B4-BE49-F238E27FC236}">
                <a16:creationId xmlns:a16="http://schemas.microsoft.com/office/drawing/2014/main" id="{9D4D7395-D68E-ADE1-1BCE-62129C659E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644" y="4998408"/>
            <a:ext cx="3614672" cy="1859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5763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E5CC6-0F1B-D8CA-92E2-578455AE4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of the Company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C80E8-F2B2-7EFE-AF69-EA60E4D6B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410333"/>
          </a:xfrm>
        </p:spPr>
        <p:txBody>
          <a:bodyPr/>
          <a:lstStyle/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restaurant's leadership consists of an 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Owner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General Manager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Executive Chef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 the top, ensuring a clear chain of command for both culinary and operational activities (Marshall, 2023).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General Manager manages service operations, coordinating </a:t>
            </a:r>
          </a:p>
          <a:p>
            <a:pPr marL="0" marR="0" indent="0">
              <a:buNone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front-house staff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Executive Chef oversees culinary innovation and quality </a:t>
            </a:r>
          </a:p>
          <a:p>
            <a:pPr marL="0" marR="0" indent="0">
              <a:buNone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control (Marshall, 2023)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Service Manager supervises guest services and customer satisfaction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Operational Manager handles daily administrative tasks and logistics 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External consultants for food trends, legal compliance, and business advisory (Garieri, 2023)</a:t>
            </a:r>
          </a:p>
        </p:txBody>
      </p:sp>
      <p:pic>
        <p:nvPicPr>
          <p:cNvPr id="4" name="Picture 3" descr="Role of a leader and functions of a manager">
            <a:extLst>
              <a:ext uri="{FF2B5EF4-FFF2-40B4-BE49-F238E27FC236}">
                <a16:creationId xmlns:a16="http://schemas.microsoft.com/office/drawing/2014/main" id="{099DFA82-1934-5926-519C-BC937F244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172" y="3429000"/>
            <a:ext cx="4554828" cy="2379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2432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8978E-FDCD-BCF0-4B1A-C631BA2C4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SWOT Analysis - Strengths and Weaknesses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53C33-42E4-BAF6-074A-674B788E5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6"/>
            <a:ext cx="10554574" cy="4320181"/>
          </a:xfrm>
        </p:spPr>
        <p:txBody>
          <a:bodyPr>
            <a:normAutofit lnSpcReduction="10000"/>
          </a:bodyPr>
          <a:lstStyle/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Strengths:</a:t>
            </a:r>
            <a:endParaRPr lang="en-US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of locally sourced, organic ingredients appealing to sustainability-focused consumers (Bui, 2023)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Central location attracts both local and tourist clientele, enhancing visibility (Garieri, 2023)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Skilled management team ensures operational efficiency and strategic growth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Weaknesses:</a:t>
            </a:r>
            <a:endParaRPr lang="en-US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Higher price point may alienate cost-sensitive consumers in a 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competitive market 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Seasonal variations impact menu consistency and customer 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satisfaction (Bui, 2023)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Dependence on local suppliers risks disruptions in quality and 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consistency (Razzak et al., 2023)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92D5E9-8C1D-8A65-8B60-97632EB35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3381" y="3850782"/>
            <a:ext cx="5108620" cy="300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67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59756-837A-BF8C-DD71-70F99CE30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SWOT Analysis - Opportunities and Threats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21D11-324F-42B0-F564-E75870322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513364"/>
          </a:xfrm>
        </p:spPr>
        <p:txBody>
          <a:bodyPr>
            <a:normAutofit/>
          </a:bodyPr>
          <a:lstStyle/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Opportunities:</a:t>
            </a:r>
            <a:endParaRPr lang="en-US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Growth in gourmet dining demand with added experiences, like cooking workshops (Karamina &amp; Fachira, 2023)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Partnerships with local festivals to expand brand visibility and appeal (Garieri, 2023)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Delivery services broaden reach to new customer segments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Threats:</a:t>
            </a:r>
            <a:endParaRPr lang="en-US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competition within the restaurant industry affecting 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market share (Bui, 2023)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Economic downturns may impact customer spending on </a:t>
            </a:r>
          </a:p>
          <a:p>
            <a:pPr marL="0" marR="0" lvl="0" indent="0">
              <a:buSzPts val="1000"/>
              <a:buNone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premium dining</a:t>
            </a:r>
          </a:p>
          <a:p>
            <a:pPr marR="0" lvl="0"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Agricultural fluctuations affect ingredient costs and quality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A86284-4237-7965-BDBA-3FE05FFC17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7166" y="3760631"/>
            <a:ext cx="5404834" cy="309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89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64A91-1146-BC80-E782-F4158F49D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Cash Flow Forecast for the First 12 Months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C445A-9B00-EF57-7D7D-EBF47FC38F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Initial investment: £25,000 allocated for start-up costs and operations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Projected revenue: Based on average meal prices and estimated monthly footfall (Korede et al.,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Operating costs: Rent, salaries, utilities, and raw materials (Beksh,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Marketing expenses: Advertising through digital and social media channels (Barrow,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Contingency fund: Set aside for unforeseen expenses like supply chain fluctuations (Garieri, 2023)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Expected profitability timeline: Anticipated breakeven by month 9 with steady growth</a:t>
            </a:r>
          </a:p>
          <a:p>
            <a:pPr marL="514350" marR="0" indent="-285750">
              <a:buFont typeface="Wingdings" panose="05000000000000000000" pitchFamily="2" charset="2"/>
              <a:buChar char="q"/>
            </a:pPr>
            <a:endParaRPr lang="en-US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indent="-285750">
              <a:buFont typeface="Wingdings" panose="05000000000000000000" pitchFamily="2" charset="2"/>
              <a:buChar char="q"/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642237-8BCA-B586-0FB2-3FD9E51E96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9098" y="4868215"/>
            <a:ext cx="9440215" cy="1989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2876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F356B-8132-C5F8-9AF3-A78C0F283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4Ps of Marketing for Lila Restaurant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2581F-D0B6-B3F3-9EC5-F0A2326D9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188525"/>
          </a:xfrm>
        </p:spPr>
        <p:txBody>
          <a:bodyPr/>
          <a:lstStyle/>
          <a:p>
            <a:pPr marR="0">
              <a:buFont typeface="Wingdings" panose="05000000000000000000" pitchFamily="2" charset="2"/>
              <a:buChar char="q"/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Product: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Unique dishes made with fresh, locally sourced ingredients (Aleskerova &amp; </a:t>
            </a:r>
            <a:r>
              <a:rPr lang="en-US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Fedoryshyna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2023)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Place: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Strategic location in Plymouth for high footfall and seafood access (Beksh, 2023)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Price: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Penetration pricing to attract early customers with discounts 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Promotion: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Social media campaigns and influencer collaborations </a:t>
            </a:r>
          </a:p>
          <a:p>
            <a:pPr marL="0" marR="0" indent="0">
              <a:buNone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(Barrow, 2023)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Customer loyalty: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Memberships and exclusive discounts for early </a:t>
            </a:r>
          </a:p>
          <a:p>
            <a:pPr marL="0" marR="0" indent="0">
              <a:buNone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patrons (González-Márquez et al., 2023)</a:t>
            </a:r>
          </a:p>
          <a:p>
            <a:pPr marR="0">
              <a:buFont typeface="Wingdings" panose="05000000000000000000" pitchFamily="2" charset="2"/>
              <a:buChar char="q"/>
            </a:pPr>
            <a:r>
              <a:rPr lang="en-US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Sustainability focus:</a:t>
            </a: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Emphasis on eco-friendly practices appeals </a:t>
            </a:r>
          </a:p>
          <a:p>
            <a:pPr marL="0" marR="0" indent="0">
              <a:buNone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target market </a:t>
            </a:r>
          </a:p>
          <a:p>
            <a:endParaRPr lang="en-US" dirty="0"/>
          </a:p>
        </p:txBody>
      </p:sp>
      <p:pic>
        <p:nvPicPr>
          <p:cNvPr id="4" name="Picture 3" descr="Buzz Your Brand: How to Create Viral Marketing in 2023">
            <a:extLst>
              <a:ext uri="{FF2B5EF4-FFF2-40B4-BE49-F238E27FC236}">
                <a16:creationId xmlns:a16="http://schemas.microsoft.com/office/drawing/2014/main" id="{586FC08B-A00A-84A9-78AE-7F0336E67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625" y="3322749"/>
            <a:ext cx="4709375" cy="35352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0010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36380-E1C3-845F-CE60-FFDA287CA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04A59-5574-4F62-1716-DD84BAD50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513364"/>
          </a:xfrm>
        </p:spPr>
        <p:txBody>
          <a:bodyPr>
            <a:normAutofit/>
          </a:bodyPr>
          <a:lstStyle/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Aleskerova, Y. and Fedoryshynа, L., 2023. Financial mechanism in the system of economic vectors of development of hotel and restaurant and agricultural enterprises. Baltic Journal of Economic Studies, 9(4), pp.19-30.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Barrow, C., 2023. Starting &amp; Running a Business All-in-one for Dummies. John Wiley &amp; Sons.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Beksh, D., 2023. Business plan for an anime-themed café.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Bui, N.K.U., 2023. Start-up pans business.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Chaudhry, S., Crick, D. and Crick, J.M., 2023. I'll be there for you: coopetition and competitor-oriented activities among South Asian restaurants in two UK regional clusters. International Journal of Entrepreneurial Behavior &amp; Research, 29(9/10), pp.1973-2004.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Garieri, E., 2023. Finnish Restaurateur’s Handbook: Starting a new restaurant business in Finland.</a:t>
            </a:r>
          </a:p>
        </p:txBody>
      </p:sp>
    </p:spTree>
    <p:extLst>
      <p:ext uri="{BB962C8B-B14F-4D97-AF65-F5344CB8AC3E}">
        <p14:creationId xmlns:p14="http://schemas.microsoft.com/office/powerpoint/2010/main" val="2601275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2784D-D79A-59F5-C3CF-CD4B4B856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00622-DE43-B586-ACF4-0F02F7F10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073500"/>
            <a:ext cx="10554574" cy="4572000"/>
          </a:xfrm>
        </p:spPr>
        <p:txBody>
          <a:bodyPr>
            <a:noAutofit/>
          </a:bodyPr>
          <a:lstStyle/>
          <a:p>
            <a:pPr marL="685800" marR="0" indent="-457200">
              <a:buFont typeface="Wingdings" panose="05000000000000000000" pitchFamily="2" charset="2"/>
              <a:buChar char="q"/>
            </a:pPr>
            <a:endParaRPr lang="en-US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González-Márquez, R., Rosa-Díaz, I.M., Caro-González, F.J. and Galán-González, J.L., 2023. Where to internationalise and why: Country selection by restaurant franchises. Journal of Retailing and Consumer Services, 72, p.103287.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Karamina, N. and Fachira, I., 2023. Proposed Marketing Mix Strategy for Indonesian Restaurant in The Netherlands (Case Study: Pasundan). International Journal of Current Science Research and Review, 6(08), pp.5567-5578.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Korede, T., Al Mamun, A., Lassalle, P. and Giazitzoglu, A., 2023. Exploring innovation in challenging contexts: The experiences of ethnic minority restaurant owners during COVID-19. The International Journal of Entrepreneurship and Innovation, 24(1), pp.19-31.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Marshall, L.A., 2023. Restaurant management and operations: A tourism virtual experience. In The Internet and Travel and Tourism Education (pp. 169-182). CRC Press.</a:t>
            </a:r>
          </a:p>
          <a:p>
            <a:pPr marL="685800" marR="0" indent="-457200">
              <a:buFont typeface="Wingdings" panose="05000000000000000000" pitchFamily="2" charset="2"/>
              <a:buChar char="q"/>
            </a:pPr>
            <a:r>
              <a:rPr lang="en-US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Razzak, B.M., Idris, B., Hasan, R., Saridakis, G. and Hansen, J.M., 2023. The impact of Covid-19 on struggling ethnic minority entrepreneurs' business strategy: the case of Bangladeshi curry houses in the United Kingdom. International Journal of Entrepreneurial Behavior &amp; Research, 29(8), pp.1837-1866.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3022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170</TotalTime>
  <Words>1168</Words>
  <Application>Microsoft Office PowerPoint</Application>
  <PresentationFormat>Widescreen</PresentationFormat>
  <Paragraphs>85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Century Gothic</vt:lpstr>
      <vt:lpstr>Times New Roman</vt:lpstr>
      <vt:lpstr>Wingdings</vt:lpstr>
      <vt:lpstr>Wingdings 2</vt:lpstr>
      <vt:lpstr>Quotable</vt:lpstr>
      <vt:lpstr>Lila Restaurant - Farm-to-Table Dining in the UK  Student’s Name Institutional Affiliation Course Professor’s Name Date</vt:lpstr>
      <vt:lpstr> Introduction</vt:lpstr>
      <vt:lpstr>Overview of Business Idea, Product, and Service</vt:lpstr>
      <vt:lpstr>Ownership and Legal Format</vt:lpstr>
      <vt:lpstr>Management of the Company</vt:lpstr>
      <vt:lpstr>SWOT Analysis - Strengths and Weaknesses</vt:lpstr>
      <vt:lpstr>SWOT Analysis - Opportunities and Threats</vt:lpstr>
      <vt:lpstr>Cash Flow Forecast for the First 12 Months</vt:lpstr>
      <vt:lpstr>4Ps of Marketing for Lila Restaurant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Hp</dc:creator>
  <cp:lastModifiedBy>Hp</cp:lastModifiedBy>
  <cp:revision>2</cp:revision>
  <dcterms:created xsi:type="dcterms:W3CDTF">2024-11-10T09:49:27Z</dcterms:created>
  <dcterms:modified xsi:type="dcterms:W3CDTF">2024-11-10T12:40:24Z</dcterms:modified>
</cp:coreProperties>
</file>