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75" r:id="rId5"/>
  </p:sldMasterIdLst>
  <p:notesMasterIdLst>
    <p:notesMasterId r:id="rId50"/>
  </p:notesMasterIdLst>
  <p:sldIdLst>
    <p:sldId id="562" r:id="rId6"/>
    <p:sldId id="328" r:id="rId7"/>
    <p:sldId id="605" r:id="rId8"/>
    <p:sldId id="298" r:id="rId9"/>
    <p:sldId id="289" r:id="rId10"/>
    <p:sldId id="309" r:id="rId11"/>
    <p:sldId id="297" r:id="rId12"/>
    <p:sldId id="578" r:id="rId13"/>
    <p:sldId id="579" r:id="rId14"/>
    <p:sldId id="569" r:id="rId15"/>
    <p:sldId id="567" r:id="rId16"/>
    <p:sldId id="571" r:id="rId17"/>
    <p:sldId id="572" r:id="rId18"/>
    <p:sldId id="582" r:id="rId19"/>
    <p:sldId id="583" r:id="rId20"/>
    <p:sldId id="580" r:id="rId21"/>
    <p:sldId id="581" r:id="rId22"/>
    <p:sldId id="584" r:id="rId23"/>
    <p:sldId id="600" r:id="rId24"/>
    <p:sldId id="388" r:id="rId25"/>
    <p:sldId id="399" r:id="rId26"/>
    <p:sldId id="573" r:id="rId27"/>
    <p:sldId id="574" r:id="rId28"/>
    <p:sldId id="595" r:id="rId29"/>
    <p:sldId id="586" r:id="rId30"/>
    <p:sldId id="588" r:id="rId31"/>
    <p:sldId id="587" r:id="rId32"/>
    <p:sldId id="594" r:id="rId33"/>
    <p:sldId id="279" r:id="rId34"/>
    <p:sldId id="375" r:id="rId35"/>
    <p:sldId id="376" r:id="rId36"/>
    <p:sldId id="382" r:id="rId37"/>
    <p:sldId id="277" r:id="rId38"/>
    <p:sldId id="278" r:id="rId39"/>
    <p:sldId id="360" r:id="rId40"/>
    <p:sldId id="367" r:id="rId41"/>
    <p:sldId id="379" r:id="rId42"/>
    <p:sldId id="378" r:id="rId43"/>
    <p:sldId id="591" r:id="rId44"/>
    <p:sldId id="602" r:id="rId45"/>
    <p:sldId id="556" r:id="rId46"/>
    <p:sldId id="606" r:id="rId47"/>
    <p:sldId id="603" r:id="rId48"/>
    <p:sldId id="560" r:id="rId4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lly Gipson" initials="KG" lastIdx="1" clrIdx="0">
    <p:extLst>
      <p:ext uri="{19B8F6BF-5375-455C-9EA6-DF929625EA0E}">
        <p15:presenceInfo xmlns:p15="http://schemas.microsoft.com/office/powerpoint/2012/main" userId="S::kelly.gipson@uwtsd.ac.uk::28f9bcc8-68fc-4332-bdb5-69018cd9200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00"/>
    <a:srgbClr val="CC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AF0297-042B-42EF-97C1-7A40A94F9C4D}" v="49" dt="2024-01-07T16:43:38.5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8" autoAdjust="0"/>
    <p:restoredTop sz="66627" autoAdjust="0"/>
  </p:normalViewPr>
  <p:slideViewPr>
    <p:cSldViewPr snapToGrid="0">
      <p:cViewPr varScale="1">
        <p:scale>
          <a:sx n="62" d="100"/>
          <a:sy n="62" d="100"/>
        </p:scale>
        <p:origin x="1389"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viewProps" Target="viewProps.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microsoft.com/office/2016/11/relationships/changesInfo" Target="changesInfos/changesInfo1.xml"/><Relationship Id="rId8" Type="http://schemas.openxmlformats.org/officeDocument/2006/relationships/slide" Target="slides/slide3.xml"/><Relationship Id="rId51" Type="http://schemas.openxmlformats.org/officeDocument/2006/relationships/commentAuthors" Target="commentAuthor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microsoft.com/office/2015/10/relationships/revisionInfo" Target="revisionInfo.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Roberts" userId="831782ca-6a3f-4cbd-8621-3600d0a72af9" providerId="ADAL" clId="{D1AF0297-042B-42EF-97C1-7A40A94F9C4D}"/>
    <pc:docChg chg="undo custSel addSld delSld modSld sldOrd">
      <pc:chgData name="Jessica Roberts" userId="831782ca-6a3f-4cbd-8621-3600d0a72af9" providerId="ADAL" clId="{D1AF0297-042B-42EF-97C1-7A40A94F9C4D}" dt="2024-01-07T16:44:07.223" v="4088" actId="20577"/>
      <pc:docMkLst>
        <pc:docMk/>
      </pc:docMkLst>
      <pc:sldChg chg="modSp mod ord">
        <pc:chgData name="Jessica Roberts" userId="831782ca-6a3f-4cbd-8621-3600d0a72af9" providerId="ADAL" clId="{D1AF0297-042B-42EF-97C1-7A40A94F9C4D}" dt="2024-01-07T15:39:21.197" v="2365"/>
        <pc:sldMkLst>
          <pc:docMk/>
          <pc:sldMk cId="1551944983" sldId="278"/>
        </pc:sldMkLst>
        <pc:spChg chg="mod">
          <ac:chgData name="Jessica Roberts" userId="831782ca-6a3f-4cbd-8621-3600d0a72af9" providerId="ADAL" clId="{D1AF0297-042B-42EF-97C1-7A40A94F9C4D}" dt="2024-01-07T15:35:07.878" v="2309" actId="20577"/>
          <ac:spMkLst>
            <pc:docMk/>
            <pc:sldMk cId="1551944983" sldId="278"/>
            <ac:spMk id="2" creationId="{00000000-0000-0000-0000-000000000000}"/>
          </ac:spMkLst>
        </pc:spChg>
      </pc:sldChg>
      <pc:sldChg chg="ord">
        <pc:chgData name="Jessica Roberts" userId="831782ca-6a3f-4cbd-8621-3600d0a72af9" providerId="ADAL" clId="{D1AF0297-042B-42EF-97C1-7A40A94F9C4D}" dt="2024-01-07T15:45:07.029" v="2641"/>
        <pc:sldMkLst>
          <pc:docMk/>
          <pc:sldMk cId="2289777238" sldId="279"/>
        </pc:sldMkLst>
      </pc:sldChg>
      <pc:sldChg chg="del">
        <pc:chgData name="Jessica Roberts" userId="831782ca-6a3f-4cbd-8621-3600d0a72af9" providerId="ADAL" clId="{D1AF0297-042B-42EF-97C1-7A40A94F9C4D}" dt="2024-01-07T16:27:22.491" v="4012" actId="47"/>
        <pc:sldMkLst>
          <pc:docMk/>
          <pc:sldMk cId="634271717" sldId="280"/>
        </pc:sldMkLst>
      </pc:sldChg>
      <pc:sldChg chg="del">
        <pc:chgData name="Jessica Roberts" userId="831782ca-6a3f-4cbd-8621-3600d0a72af9" providerId="ADAL" clId="{D1AF0297-042B-42EF-97C1-7A40A94F9C4D}" dt="2024-01-07T16:27:22.020" v="4011" actId="47"/>
        <pc:sldMkLst>
          <pc:docMk/>
          <pc:sldMk cId="3440114130" sldId="282"/>
        </pc:sldMkLst>
      </pc:sldChg>
      <pc:sldChg chg="addSp delSp modSp add mod setBg delDesignElem modNotesTx">
        <pc:chgData name="Jessica Roberts" userId="831782ca-6a3f-4cbd-8621-3600d0a72af9" providerId="ADAL" clId="{D1AF0297-042B-42EF-97C1-7A40A94F9C4D}" dt="2024-01-05T16:56:20.384" v="1231" actId="20577"/>
        <pc:sldMkLst>
          <pc:docMk/>
          <pc:sldMk cId="4289186074" sldId="289"/>
        </pc:sldMkLst>
        <pc:spChg chg="add">
          <ac:chgData name="Jessica Roberts" userId="831782ca-6a3f-4cbd-8621-3600d0a72af9" providerId="ADAL" clId="{D1AF0297-042B-42EF-97C1-7A40A94F9C4D}" dt="2024-01-05T16:44:03.275" v="215" actId="26606"/>
          <ac:spMkLst>
            <pc:docMk/>
            <pc:sldMk cId="4289186074" sldId="289"/>
            <ac:spMk id="6" creationId="{32BC26D8-82FB-445E-AA49-62A77D7C1EE0}"/>
          </ac:spMkLst>
        </pc:spChg>
        <pc:spChg chg="add">
          <ac:chgData name="Jessica Roberts" userId="831782ca-6a3f-4cbd-8621-3600d0a72af9" providerId="ADAL" clId="{D1AF0297-042B-42EF-97C1-7A40A94F9C4D}" dt="2024-01-05T16:44:03.275" v="215" actId="26606"/>
          <ac:spMkLst>
            <pc:docMk/>
            <pc:sldMk cId="4289186074" sldId="289"/>
            <ac:spMk id="7" creationId="{CB44330D-EA18-4254-AA95-EB49948539B8}"/>
          </ac:spMkLst>
        </pc:spChg>
        <pc:spChg chg="del">
          <ac:chgData name="Jessica Roberts" userId="831782ca-6a3f-4cbd-8621-3600d0a72af9" providerId="ADAL" clId="{D1AF0297-042B-42EF-97C1-7A40A94F9C4D}" dt="2024-01-05T16:43:54.200" v="214"/>
          <ac:spMkLst>
            <pc:docMk/>
            <pc:sldMk cId="4289186074" sldId="289"/>
            <ac:spMk id="9" creationId="{32BC26D8-82FB-445E-AA49-62A77D7C1EE0}"/>
          </ac:spMkLst>
        </pc:spChg>
        <pc:spChg chg="del">
          <ac:chgData name="Jessica Roberts" userId="831782ca-6a3f-4cbd-8621-3600d0a72af9" providerId="ADAL" clId="{D1AF0297-042B-42EF-97C1-7A40A94F9C4D}" dt="2024-01-05T16:43:54.200" v="214"/>
          <ac:spMkLst>
            <pc:docMk/>
            <pc:sldMk cId="4289186074" sldId="289"/>
            <ac:spMk id="11" creationId="{CB44330D-EA18-4254-AA95-EB49948539B8}"/>
          </ac:spMkLst>
        </pc:spChg>
        <pc:picChg chg="mod">
          <ac:chgData name="Jessica Roberts" userId="831782ca-6a3f-4cbd-8621-3600d0a72af9" providerId="ADAL" clId="{D1AF0297-042B-42EF-97C1-7A40A94F9C4D}" dt="2024-01-05T16:44:03.275" v="215" actId="26606"/>
          <ac:picMkLst>
            <pc:docMk/>
            <pc:sldMk cId="4289186074" sldId="289"/>
            <ac:picMk id="4" creationId="{00000000-0000-0000-0000-000000000000}"/>
          </ac:picMkLst>
        </pc:picChg>
      </pc:sldChg>
      <pc:sldChg chg="modSp mod ord">
        <pc:chgData name="Jessica Roberts" userId="831782ca-6a3f-4cbd-8621-3600d0a72af9" providerId="ADAL" clId="{D1AF0297-042B-42EF-97C1-7A40A94F9C4D}" dt="2024-01-05T16:58:41.048" v="1284"/>
        <pc:sldMkLst>
          <pc:docMk/>
          <pc:sldMk cId="891645734" sldId="297"/>
        </pc:sldMkLst>
        <pc:spChg chg="mod">
          <ac:chgData name="Jessica Roberts" userId="831782ca-6a3f-4cbd-8621-3600d0a72af9" providerId="ADAL" clId="{D1AF0297-042B-42EF-97C1-7A40A94F9C4D}" dt="2024-01-05T16:22:58.984" v="106" actId="20577"/>
          <ac:spMkLst>
            <pc:docMk/>
            <pc:sldMk cId="891645734" sldId="297"/>
            <ac:spMk id="2" creationId="{00000000-0000-0000-0000-000000000000}"/>
          </ac:spMkLst>
        </pc:spChg>
      </pc:sldChg>
      <pc:sldChg chg="addSp delSp modSp add mod ord setBg delDesignElem">
        <pc:chgData name="Jessica Roberts" userId="831782ca-6a3f-4cbd-8621-3600d0a72af9" providerId="ADAL" clId="{D1AF0297-042B-42EF-97C1-7A40A94F9C4D}" dt="2024-01-05T16:44:11.690" v="218"/>
        <pc:sldMkLst>
          <pc:docMk/>
          <pc:sldMk cId="96673486" sldId="298"/>
        </pc:sldMkLst>
        <pc:spChg chg="add">
          <ac:chgData name="Jessica Roberts" userId="831782ca-6a3f-4cbd-8621-3600d0a72af9" providerId="ADAL" clId="{D1AF0297-042B-42EF-97C1-7A40A94F9C4D}" dt="2024-01-05T16:44:06.709" v="216" actId="26606"/>
          <ac:spMkLst>
            <pc:docMk/>
            <pc:sldMk cId="96673486" sldId="298"/>
            <ac:spMk id="6" creationId="{AB8C311F-7253-4AED-9701-7FC0708C41C7}"/>
          </ac:spMkLst>
        </pc:spChg>
        <pc:spChg chg="add">
          <ac:chgData name="Jessica Roberts" userId="831782ca-6a3f-4cbd-8621-3600d0a72af9" providerId="ADAL" clId="{D1AF0297-042B-42EF-97C1-7A40A94F9C4D}" dt="2024-01-05T16:44:06.709" v="216" actId="26606"/>
          <ac:spMkLst>
            <pc:docMk/>
            <pc:sldMk cId="96673486" sldId="298"/>
            <ac:spMk id="7" creationId="{E2384209-CB15-4CDF-9D31-C44FD9A3F20D}"/>
          </ac:spMkLst>
        </pc:spChg>
        <pc:spChg chg="del">
          <ac:chgData name="Jessica Roberts" userId="831782ca-6a3f-4cbd-8621-3600d0a72af9" providerId="ADAL" clId="{D1AF0297-042B-42EF-97C1-7A40A94F9C4D}" dt="2024-01-05T16:43:54.200" v="214"/>
          <ac:spMkLst>
            <pc:docMk/>
            <pc:sldMk cId="96673486" sldId="298"/>
            <ac:spMk id="9" creationId="{32BC26D8-82FB-445E-AA49-62A77D7C1EE0}"/>
          </ac:spMkLst>
        </pc:spChg>
        <pc:spChg chg="del">
          <ac:chgData name="Jessica Roberts" userId="831782ca-6a3f-4cbd-8621-3600d0a72af9" providerId="ADAL" clId="{D1AF0297-042B-42EF-97C1-7A40A94F9C4D}" dt="2024-01-05T16:43:54.200" v="214"/>
          <ac:spMkLst>
            <pc:docMk/>
            <pc:sldMk cId="96673486" sldId="298"/>
            <ac:spMk id="11" creationId="{CB44330D-EA18-4254-AA95-EB49948539B8}"/>
          </ac:spMkLst>
        </pc:spChg>
        <pc:spChg chg="add">
          <ac:chgData name="Jessica Roberts" userId="831782ca-6a3f-4cbd-8621-3600d0a72af9" providerId="ADAL" clId="{D1AF0297-042B-42EF-97C1-7A40A94F9C4D}" dt="2024-01-05T16:44:06.709" v="216" actId="26606"/>
          <ac:spMkLst>
            <pc:docMk/>
            <pc:sldMk cId="96673486" sldId="298"/>
            <ac:spMk id="13" creationId="{2633B3B5-CC90-43F0-8714-D31D1F3F0209}"/>
          </ac:spMkLst>
        </pc:spChg>
        <pc:spChg chg="add">
          <ac:chgData name="Jessica Roberts" userId="831782ca-6a3f-4cbd-8621-3600d0a72af9" providerId="ADAL" clId="{D1AF0297-042B-42EF-97C1-7A40A94F9C4D}" dt="2024-01-05T16:44:06.709" v="216" actId="26606"/>
          <ac:spMkLst>
            <pc:docMk/>
            <pc:sldMk cId="96673486" sldId="298"/>
            <ac:spMk id="15" creationId="{A8D57A06-A426-446D-B02C-A2DC6B62E45E}"/>
          </ac:spMkLst>
        </pc:spChg>
        <pc:picChg chg="mod">
          <ac:chgData name="Jessica Roberts" userId="831782ca-6a3f-4cbd-8621-3600d0a72af9" providerId="ADAL" clId="{D1AF0297-042B-42EF-97C1-7A40A94F9C4D}" dt="2024-01-05T16:44:06.709" v="216" actId="26606"/>
          <ac:picMkLst>
            <pc:docMk/>
            <pc:sldMk cId="96673486" sldId="298"/>
            <ac:picMk id="4" creationId="{00000000-0000-0000-0000-000000000000}"/>
          </ac:picMkLst>
        </pc:picChg>
      </pc:sldChg>
      <pc:sldChg chg="delSp add del setBg delDesignElem">
        <pc:chgData name="Jessica Roberts" userId="831782ca-6a3f-4cbd-8621-3600d0a72af9" providerId="ADAL" clId="{D1AF0297-042B-42EF-97C1-7A40A94F9C4D}" dt="2024-01-05T16:19:18.155" v="18" actId="47"/>
        <pc:sldMkLst>
          <pc:docMk/>
          <pc:sldMk cId="26153424" sldId="302"/>
        </pc:sldMkLst>
        <pc:spChg chg="del">
          <ac:chgData name="Jessica Roberts" userId="831782ca-6a3f-4cbd-8621-3600d0a72af9" providerId="ADAL" clId="{D1AF0297-042B-42EF-97C1-7A40A94F9C4D}" dt="2024-01-05T16:19:07.716" v="17"/>
          <ac:spMkLst>
            <pc:docMk/>
            <pc:sldMk cId="26153424" sldId="302"/>
            <ac:spMk id="18" creationId="{42285737-90EE-47DC-AC80-8AE156B11969}"/>
          </ac:spMkLst>
        </pc:spChg>
        <pc:grpChg chg="del">
          <ac:chgData name="Jessica Roberts" userId="831782ca-6a3f-4cbd-8621-3600d0a72af9" providerId="ADAL" clId="{D1AF0297-042B-42EF-97C1-7A40A94F9C4D}" dt="2024-01-05T16:19:07.716" v="17"/>
          <ac:grpSpMkLst>
            <pc:docMk/>
            <pc:sldMk cId="26153424" sldId="302"/>
            <ac:grpSpMk id="20" creationId="{B57BDC17-F1B3-455F-BBF1-680AA1F25C06}"/>
          </ac:grpSpMkLst>
        </pc:grpChg>
      </pc:sldChg>
      <pc:sldChg chg="addSp delSp modSp add mod setBg delDesignElem modNotesTx">
        <pc:chgData name="Jessica Roberts" userId="831782ca-6a3f-4cbd-8621-3600d0a72af9" providerId="ADAL" clId="{D1AF0297-042B-42EF-97C1-7A40A94F9C4D}" dt="2024-01-05T16:57:04.417" v="1282" actId="20577"/>
        <pc:sldMkLst>
          <pc:docMk/>
          <pc:sldMk cId="4031753050" sldId="309"/>
        </pc:sldMkLst>
        <pc:spChg chg="del mod">
          <ac:chgData name="Jessica Roberts" userId="831782ca-6a3f-4cbd-8621-3600d0a72af9" providerId="ADAL" clId="{D1AF0297-042B-42EF-97C1-7A40A94F9C4D}" dt="2024-01-05T16:36:39.626" v="121" actId="21"/>
          <ac:spMkLst>
            <pc:docMk/>
            <pc:sldMk cId="4031753050" sldId="309"/>
            <ac:spMk id="2" creationId="{C926E0BD-4150-447D-BF1E-BC4578B34D7B}"/>
          </ac:spMkLst>
        </pc:spChg>
        <pc:spChg chg="del">
          <ac:chgData name="Jessica Roberts" userId="831782ca-6a3f-4cbd-8621-3600d0a72af9" providerId="ADAL" clId="{D1AF0297-042B-42EF-97C1-7A40A94F9C4D}" dt="2024-01-05T16:36:39.626" v="121" actId="21"/>
          <ac:spMkLst>
            <pc:docMk/>
            <pc:sldMk cId="4031753050" sldId="309"/>
            <ac:spMk id="4" creationId="{73CA6C03-70A0-4609-9EEB-C58243BE34A1}"/>
          </ac:spMkLst>
        </pc:spChg>
        <pc:spChg chg="add mod">
          <ac:chgData name="Jessica Roberts" userId="831782ca-6a3f-4cbd-8621-3600d0a72af9" providerId="ADAL" clId="{D1AF0297-042B-42EF-97C1-7A40A94F9C4D}" dt="2024-01-05T16:50:31.631" v="454" actId="692"/>
          <ac:spMkLst>
            <pc:docMk/>
            <pc:sldMk cId="4031753050" sldId="309"/>
            <ac:spMk id="9" creationId="{D3620CF7-B048-0881-BFDF-A892CFE43692}"/>
          </ac:spMkLst>
        </pc:spChg>
        <pc:spChg chg="del">
          <ac:chgData name="Jessica Roberts" userId="831782ca-6a3f-4cbd-8621-3600d0a72af9" providerId="ADAL" clId="{D1AF0297-042B-42EF-97C1-7A40A94F9C4D}" dt="2024-01-05T16:34:51.780" v="111"/>
          <ac:spMkLst>
            <pc:docMk/>
            <pc:sldMk cId="4031753050" sldId="309"/>
            <ac:spMk id="10" creationId="{5E39A796-BE83-48B1-B33F-35C4A32AAB57}"/>
          </ac:spMkLst>
        </pc:spChg>
        <pc:spChg chg="del">
          <ac:chgData name="Jessica Roberts" userId="831782ca-6a3f-4cbd-8621-3600d0a72af9" providerId="ADAL" clId="{D1AF0297-042B-42EF-97C1-7A40A94F9C4D}" dt="2024-01-05T16:34:51.780" v="111"/>
          <ac:spMkLst>
            <pc:docMk/>
            <pc:sldMk cId="4031753050" sldId="309"/>
            <ac:spMk id="12" creationId="{72F84B47-E267-4194-8194-831DB7B5547F}"/>
          </ac:spMkLst>
        </pc:spChg>
        <pc:spChg chg="add del">
          <ac:chgData name="Jessica Roberts" userId="831782ca-6a3f-4cbd-8621-3600d0a72af9" providerId="ADAL" clId="{D1AF0297-042B-42EF-97C1-7A40A94F9C4D}" dt="2024-01-05T16:49:45.608" v="429" actId="26606"/>
          <ac:spMkLst>
            <pc:docMk/>
            <pc:sldMk cId="4031753050" sldId="309"/>
            <ac:spMk id="13" creationId="{5F9CFCE6-877F-4858-B8BD-2C52CA8AFBC4}"/>
          </ac:spMkLst>
        </pc:spChg>
        <pc:spChg chg="add del">
          <ac:chgData name="Jessica Roberts" userId="831782ca-6a3f-4cbd-8621-3600d0a72af9" providerId="ADAL" clId="{D1AF0297-042B-42EF-97C1-7A40A94F9C4D}" dt="2024-01-05T16:49:45.608" v="429" actId="26606"/>
          <ac:spMkLst>
            <pc:docMk/>
            <pc:sldMk cId="4031753050" sldId="309"/>
            <ac:spMk id="15" creationId="{8213F8A0-12AE-4514-8372-0DD766EC28EE}"/>
          </ac:spMkLst>
        </pc:spChg>
        <pc:spChg chg="add del">
          <ac:chgData name="Jessica Roberts" userId="831782ca-6a3f-4cbd-8621-3600d0a72af9" providerId="ADAL" clId="{D1AF0297-042B-42EF-97C1-7A40A94F9C4D}" dt="2024-01-05T16:49:45.608" v="429" actId="26606"/>
          <ac:spMkLst>
            <pc:docMk/>
            <pc:sldMk cId="4031753050" sldId="309"/>
            <ac:spMk id="17" creationId="{9EFF17D4-9A8C-4CE5-B096-D8CCD4400437}"/>
          </ac:spMkLst>
        </pc:spChg>
        <pc:picChg chg="del">
          <ac:chgData name="Jessica Roberts" userId="831782ca-6a3f-4cbd-8621-3600d0a72af9" providerId="ADAL" clId="{D1AF0297-042B-42EF-97C1-7A40A94F9C4D}" dt="2024-01-05T16:36:39.626" v="121" actId="21"/>
          <ac:picMkLst>
            <pc:docMk/>
            <pc:sldMk cId="4031753050" sldId="309"/>
            <ac:picMk id="5" creationId="{CE579D36-5D24-4E11-89A9-AD289C3BDD84}"/>
          </ac:picMkLst>
        </pc:picChg>
        <pc:picChg chg="add mod ord modCrop">
          <ac:chgData name="Jessica Roberts" userId="831782ca-6a3f-4cbd-8621-3600d0a72af9" providerId="ADAL" clId="{D1AF0297-042B-42EF-97C1-7A40A94F9C4D}" dt="2024-01-05T16:49:45.608" v="429" actId="26606"/>
          <ac:picMkLst>
            <pc:docMk/>
            <pc:sldMk cId="4031753050" sldId="309"/>
            <ac:picMk id="6" creationId="{23954BAE-72C1-ED1E-39B8-A58695D7DC2B}"/>
          </ac:picMkLst>
        </pc:picChg>
        <pc:picChg chg="add mod modCrop">
          <ac:chgData name="Jessica Roberts" userId="831782ca-6a3f-4cbd-8621-3600d0a72af9" providerId="ADAL" clId="{D1AF0297-042B-42EF-97C1-7A40A94F9C4D}" dt="2024-01-05T16:49:55.014" v="432" actId="14100"/>
          <ac:picMkLst>
            <pc:docMk/>
            <pc:sldMk cId="4031753050" sldId="309"/>
            <ac:picMk id="8" creationId="{F45B12E6-B58A-2C4C-573F-AE9E7B7CC389}"/>
          </ac:picMkLst>
        </pc:picChg>
      </pc:sldChg>
      <pc:sldChg chg="del">
        <pc:chgData name="Jessica Roberts" userId="831782ca-6a3f-4cbd-8621-3600d0a72af9" providerId="ADAL" clId="{D1AF0297-042B-42EF-97C1-7A40A94F9C4D}" dt="2024-01-07T15:12:16.722" v="2009" actId="47"/>
        <pc:sldMkLst>
          <pc:docMk/>
          <pc:sldMk cId="1702765677" sldId="319"/>
        </pc:sldMkLst>
      </pc:sldChg>
      <pc:sldChg chg="del">
        <pc:chgData name="Jessica Roberts" userId="831782ca-6a3f-4cbd-8621-3600d0a72af9" providerId="ADAL" clId="{D1AF0297-042B-42EF-97C1-7A40A94F9C4D}" dt="2024-01-07T15:19:40.330" v="2194" actId="47"/>
        <pc:sldMkLst>
          <pc:docMk/>
          <pc:sldMk cId="1382720430" sldId="321"/>
        </pc:sldMkLst>
      </pc:sldChg>
      <pc:sldChg chg="addSp delSp modSp add mod setBg delDesignElem modNotesTx">
        <pc:chgData name="Jessica Roberts" userId="831782ca-6a3f-4cbd-8621-3600d0a72af9" providerId="ADAL" clId="{D1AF0297-042B-42EF-97C1-7A40A94F9C4D}" dt="2024-01-05T16:54:18.570" v="1059" actId="20577"/>
        <pc:sldMkLst>
          <pc:docMk/>
          <pc:sldMk cId="3126899587" sldId="328"/>
        </pc:sldMkLst>
        <pc:spChg chg="mod">
          <ac:chgData name="Jessica Roberts" userId="831782ca-6a3f-4cbd-8621-3600d0a72af9" providerId="ADAL" clId="{D1AF0297-042B-42EF-97C1-7A40A94F9C4D}" dt="2024-01-05T16:38:46.980" v="168" actId="122"/>
          <ac:spMkLst>
            <pc:docMk/>
            <pc:sldMk cId="3126899587" sldId="328"/>
            <ac:spMk id="2" creationId="{C926E0BD-4150-447D-BF1E-BC4578B34D7B}"/>
          </ac:spMkLst>
        </pc:spChg>
        <pc:spChg chg="add mod">
          <ac:chgData name="Jessica Roberts" userId="831782ca-6a3f-4cbd-8621-3600d0a72af9" providerId="ADAL" clId="{D1AF0297-042B-42EF-97C1-7A40A94F9C4D}" dt="2024-01-05T16:38:51.665" v="169" actId="122"/>
          <ac:spMkLst>
            <pc:docMk/>
            <pc:sldMk cId="3126899587" sldId="328"/>
            <ac:spMk id="3" creationId="{A96240DA-5830-9011-9857-7802FB69D0D0}"/>
          </ac:spMkLst>
        </pc:spChg>
        <pc:spChg chg="mod">
          <ac:chgData name="Jessica Roberts" userId="831782ca-6a3f-4cbd-8621-3600d0a72af9" providerId="ADAL" clId="{D1AF0297-042B-42EF-97C1-7A40A94F9C4D}" dt="2024-01-05T16:38:46.980" v="168" actId="122"/>
          <ac:spMkLst>
            <pc:docMk/>
            <pc:sldMk cId="3126899587" sldId="328"/>
            <ac:spMk id="4" creationId="{73CA6C03-70A0-4609-9EEB-C58243BE34A1}"/>
          </ac:spMkLst>
        </pc:spChg>
        <pc:spChg chg="add mod">
          <ac:chgData name="Jessica Roberts" userId="831782ca-6a3f-4cbd-8621-3600d0a72af9" providerId="ADAL" clId="{D1AF0297-042B-42EF-97C1-7A40A94F9C4D}" dt="2024-01-05T16:38:59.042" v="170" actId="1076"/>
          <ac:spMkLst>
            <pc:docMk/>
            <pc:sldMk cId="3126899587" sldId="328"/>
            <ac:spMk id="6" creationId="{F966E5DD-CDFD-B111-1627-4CAB05765DA5}"/>
          </ac:spMkLst>
        </pc:spChg>
        <pc:spChg chg="del">
          <ac:chgData name="Jessica Roberts" userId="831782ca-6a3f-4cbd-8621-3600d0a72af9" providerId="ADAL" clId="{D1AF0297-042B-42EF-97C1-7A40A94F9C4D}" dt="2024-01-05T16:34:51.780" v="111"/>
          <ac:spMkLst>
            <pc:docMk/>
            <pc:sldMk cId="3126899587" sldId="328"/>
            <ac:spMk id="10" creationId="{5E39A796-BE83-48B1-B33F-35C4A32AAB57}"/>
          </ac:spMkLst>
        </pc:spChg>
        <pc:spChg chg="del">
          <ac:chgData name="Jessica Roberts" userId="831782ca-6a3f-4cbd-8621-3600d0a72af9" providerId="ADAL" clId="{D1AF0297-042B-42EF-97C1-7A40A94F9C4D}" dt="2024-01-05T16:34:51.780" v="111"/>
          <ac:spMkLst>
            <pc:docMk/>
            <pc:sldMk cId="3126899587" sldId="328"/>
            <ac:spMk id="12" creationId="{72F84B47-E267-4194-8194-831DB7B5547F}"/>
          </ac:spMkLst>
        </pc:spChg>
        <pc:picChg chg="mod">
          <ac:chgData name="Jessica Roberts" userId="831782ca-6a3f-4cbd-8621-3600d0a72af9" providerId="ADAL" clId="{D1AF0297-042B-42EF-97C1-7A40A94F9C4D}" dt="2024-01-05T16:36:27.036" v="120" actId="1076"/>
          <ac:picMkLst>
            <pc:docMk/>
            <pc:sldMk cId="3126899587" sldId="328"/>
            <ac:picMk id="5" creationId="{CE579D36-5D24-4E11-89A9-AD289C3BDD84}"/>
          </ac:picMkLst>
        </pc:picChg>
        <pc:picChg chg="add mod">
          <ac:chgData name="Jessica Roberts" userId="831782ca-6a3f-4cbd-8621-3600d0a72af9" providerId="ADAL" clId="{D1AF0297-042B-42EF-97C1-7A40A94F9C4D}" dt="2024-01-05T16:37:31.642" v="136" actId="1076"/>
          <ac:picMkLst>
            <pc:docMk/>
            <pc:sldMk cId="3126899587" sldId="328"/>
            <ac:picMk id="7" creationId="{C75D77DC-6B73-59B5-67A7-9423C0DED11D}"/>
          </ac:picMkLst>
        </pc:picChg>
      </pc:sldChg>
      <pc:sldChg chg="del">
        <pc:chgData name="Jessica Roberts" userId="831782ca-6a3f-4cbd-8621-3600d0a72af9" providerId="ADAL" clId="{D1AF0297-042B-42EF-97C1-7A40A94F9C4D}" dt="2024-01-07T15:45:24.527" v="2642" actId="47"/>
        <pc:sldMkLst>
          <pc:docMk/>
          <pc:sldMk cId="845383660" sldId="359"/>
        </pc:sldMkLst>
      </pc:sldChg>
      <pc:sldChg chg="modSp mod ord">
        <pc:chgData name="Jessica Roberts" userId="831782ca-6a3f-4cbd-8621-3600d0a72af9" providerId="ADAL" clId="{D1AF0297-042B-42EF-97C1-7A40A94F9C4D}" dt="2024-01-07T15:39:40.904" v="2367"/>
        <pc:sldMkLst>
          <pc:docMk/>
          <pc:sldMk cId="2581218259" sldId="360"/>
        </pc:sldMkLst>
        <pc:spChg chg="mod">
          <ac:chgData name="Jessica Roberts" userId="831782ca-6a3f-4cbd-8621-3600d0a72af9" providerId="ADAL" clId="{D1AF0297-042B-42EF-97C1-7A40A94F9C4D}" dt="2024-01-07T15:38:37.188" v="2363" actId="20577"/>
          <ac:spMkLst>
            <pc:docMk/>
            <pc:sldMk cId="2581218259" sldId="360"/>
            <ac:spMk id="3" creationId="{4491CE98-A7EE-4BA7-9A0D-E084DDA50A9B}"/>
          </ac:spMkLst>
        </pc:spChg>
      </pc:sldChg>
      <pc:sldChg chg="del">
        <pc:chgData name="Jessica Roberts" userId="831782ca-6a3f-4cbd-8621-3600d0a72af9" providerId="ADAL" clId="{D1AF0297-042B-42EF-97C1-7A40A94F9C4D}" dt="2024-01-07T15:45:28.087" v="2643" actId="47"/>
        <pc:sldMkLst>
          <pc:docMk/>
          <pc:sldMk cId="3813760346" sldId="366"/>
        </pc:sldMkLst>
      </pc:sldChg>
      <pc:sldChg chg="modSp mod ord">
        <pc:chgData name="Jessica Roberts" userId="831782ca-6a3f-4cbd-8621-3600d0a72af9" providerId="ADAL" clId="{D1AF0297-042B-42EF-97C1-7A40A94F9C4D}" dt="2024-01-07T15:39:40.904" v="2367"/>
        <pc:sldMkLst>
          <pc:docMk/>
          <pc:sldMk cId="2675205056" sldId="367"/>
        </pc:sldMkLst>
        <pc:spChg chg="mod">
          <ac:chgData name="Jessica Roberts" userId="831782ca-6a3f-4cbd-8621-3600d0a72af9" providerId="ADAL" clId="{D1AF0297-042B-42EF-97C1-7A40A94F9C4D}" dt="2024-01-07T15:38:21.949" v="2357" actId="20577"/>
          <ac:spMkLst>
            <pc:docMk/>
            <pc:sldMk cId="2675205056" sldId="367"/>
            <ac:spMk id="3" creationId="{4491CE98-A7EE-4BA7-9A0D-E084DDA50A9B}"/>
          </ac:spMkLst>
        </pc:spChg>
      </pc:sldChg>
      <pc:sldChg chg="ord">
        <pc:chgData name="Jessica Roberts" userId="831782ca-6a3f-4cbd-8621-3600d0a72af9" providerId="ADAL" clId="{D1AF0297-042B-42EF-97C1-7A40A94F9C4D}" dt="2024-01-07T15:02:51.713" v="1521"/>
        <pc:sldMkLst>
          <pc:docMk/>
          <pc:sldMk cId="1296049283" sldId="375"/>
        </pc:sldMkLst>
      </pc:sldChg>
      <pc:sldChg chg="ord">
        <pc:chgData name="Jessica Roberts" userId="831782ca-6a3f-4cbd-8621-3600d0a72af9" providerId="ADAL" clId="{D1AF0297-042B-42EF-97C1-7A40A94F9C4D}" dt="2024-01-07T15:02:51.713" v="1521"/>
        <pc:sldMkLst>
          <pc:docMk/>
          <pc:sldMk cId="2769210503" sldId="376"/>
        </pc:sldMkLst>
      </pc:sldChg>
      <pc:sldChg chg="addSp modSp mod">
        <pc:chgData name="Jessica Roberts" userId="831782ca-6a3f-4cbd-8621-3600d0a72af9" providerId="ADAL" clId="{D1AF0297-042B-42EF-97C1-7A40A94F9C4D}" dt="2024-01-07T16:43:27.750" v="4073" actId="20577"/>
        <pc:sldMkLst>
          <pc:docMk/>
          <pc:sldMk cId="425673054" sldId="378"/>
        </pc:sldMkLst>
        <pc:spChg chg="add mod">
          <ac:chgData name="Jessica Roberts" userId="831782ca-6a3f-4cbd-8621-3600d0a72af9" providerId="ADAL" clId="{D1AF0297-042B-42EF-97C1-7A40A94F9C4D}" dt="2024-01-07T16:43:19.452" v="4069" actId="20577"/>
          <ac:spMkLst>
            <pc:docMk/>
            <pc:sldMk cId="425673054" sldId="378"/>
            <ac:spMk id="2" creationId="{F2B75CF5-8FD4-126D-62DF-F2F69EFECF14}"/>
          </ac:spMkLst>
        </pc:spChg>
        <pc:spChg chg="add mod">
          <ac:chgData name="Jessica Roberts" userId="831782ca-6a3f-4cbd-8621-3600d0a72af9" providerId="ADAL" clId="{D1AF0297-042B-42EF-97C1-7A40A94F9C4D}" dt="2024-01-07T16:43:27.750" v="4073" actId="20577"/>
          <ac:spMkLst>
            <pc:docMk/>
            <pc:sldMk cId="425673054" sldId="378"/>
            <ac:spMk id="3" creationId="{474DF4B4-DB96-1A11-9418-A87255C377E2}"/>
          </ac:spMkLst>
        </pc:spChg>
      </pc:sldChg>
      <pc:sldChg chg="addSp modSp mod">
        <pc:chgData name="Jessica Roberts" userId="831782ca-6a3f-4cbd-8621-3600d0a72af9" providerId="ADAL" clId="{D1AF0297-042B-42EF-97C1-7A40A94F9C4D}" dt="2024-01-07T16:44:07.223" v="4088" actId="20577"/>
        <pc:sldMkLst>
          <pc:docMk/>
          <pc:sldMk cId="3336629113" sldId="379"/>
        </pc:sldMkLst>
        <pc:spChg chg="add mod">
          <ac:chgData name="Jessica Roberts" userId="831782ca-6a3f-4cbd-8621-3600d0a72af9" providerId="ADAL" clId="{D1AF0297-042B-42EF-97C1-7A40A94F9C4D}" dt="2024-01-07T16:44:04.139" v="4086" actId="20577"/>
          <ac:spMkLst>
            <pc:docMk/>
            <pc:sldMk cId="3336629113" sldId="379"/>
            <ac:spMk id="4" creationId="{4F23F6F1-46DF-0A6E-510E-466A0698E9FE}"/>
          </ac:spMkLst>
        </pc:spChg>
        <pc:spChg chg="add mod">
          <ac:chgData name="Jessica Roberts" userId="831782ca-6a3f-4cbd-8621-3600d0a72af9" providerId="ADAL" clId="{D1AF0297-042B-42EF-97C1-7A40A94F9C4D}" dt="2024-01-07T16:44:07.223" v="4088" actId="20577"/>
          <ac:spMkLst>
            <pc:docMk/>
            <pc:sldMk cId="3336629113" sldId="379"/>
            <ac:spMk id="7" creationId="{7A3B9C5E-03C8-D5F9-650E-6775E0146777}"/>
          </ac:spMkLst>
        </pc:spChg>
      </pc:sldChg>
      <pc:sldChg chg="ord modNotesTx">
        <pc:chgData name="Jessica Roberts" userId="831782ca-6a3f-4cbd-8621-3600d0a72af9" providerId="ADAL" clId="{D1AF0297-042B-42EF-97C1-7A40A94F9C4D}" dt="2024-01-07T16:13:25.871" v="2995" actId="20577"/>
        <pc:sldMkLst>
          <pc:docMk/>
          <pc:sldMk cId="1544335722" sldId="382"/>
        </pc:sldMkLst>
      </pc:sldChg>
      <pc:sldChg chg="del">
        <pc:chgData name="Jessica Roberts" userId="831782ca-6a3f-4cbd-8621-3600d0a72af9" providerId="ADAL" clId="{D1AF0297-042B-42EF-97C1-7A40A94F9C4D}" dt="2024-01-05T17:53:59.745" v="1508" actId="47"/>
        <pc:sldMkLst>
          <pc:docMk/>
          <pc:sldMk cId="3659966550" sldId="389"/>
        </pc:sldMkLst>
      </pc:sldChg>
      <pc:sldChg chg="del">
        <pc:chgData name="Jessica Roberts" userId="831782ca-6a3f-4cbd-8621-3600d0a72af9" providerId="ADAL" clId="{D1AF0297-042B-42EF-97C1-7A40A94F9C4D}" dt="2024-01-05T18:11:39.614" v="1515" actId="47"/>
        <pc:sldMkLst>
          <pc:docMk/>
          <pc:sldMk cId="71256056" sldId="400"/>
        </pc:sldMkLst>
      </pc:sldChg>
      <pc:sldChg chg="del">
        <pc:chgData name="Jessica Roberts" userId="831782ca-6a3f-4cbd-8621-3600d0a72af9" providerId="ADAL" clId="{D1AF0297-042B-42EF-97C1-7A40A94F9C4D}" dt="2024-01-07T16:27:20.669" v="4009" actId="47"/>
        <pc:sldMkLst>
          <pc:docMk/>
          <pc:sldMk cId="1345506347" sldId="437"/>
        </pc:sldMkLst>
      </pc:sldChg>
      <pc:sldChg chg="del">
        <pc:chgData name="Jessica Roberts" userId="831782ca-6a3f-4cbd-8621-3600d0a72af9" providerId="ADAL" clId="{D1AF0297-042B-42EF-97C1-7A40A94F9C4D}" dt="2024-01-07T16:27:21.168" v="4010" actId="47"/>
        <pc:sldMkLst>
          <pc:docMk/>
          <pc:sldMk cId="3128410339" sldId="438"/>
        </pc:sldMkLst>
      </pc:sldChg>
      <pc:sldChg chg="del">
        <pc:chgData name="Jessica Roberts" userId="831782ca-6a3f-4cbd-8621-3600d0a72af9" providerId="ADAL" clId="{D1AF0297-042B-42EF-97C1-7A40A94F9C4D}" dt="2024-01-05T18:11:56.908" v="1517" actId="47"/>
        <pc:sldMkLst>
          <pc:docMk/>
          <pc:sldMk cId="2756062931" sldId="536"/>
        </pc:sldMkLst>
      </pc:sldChg>
      <pc:sldChg chg="del">
        <pc:chgData name="Jessica Roberts" userId="831782ca-6a3f-4cbd-8621-3600d0a72af9" providerId="ADAL" clId="{D1AF0297-042B-42EF-97C1-7A40A94F9C4D}" dt="2024-01-07T15:34:14.297" v="2308" actId="47"/>
        <pc:sldMkLst>
          <pc:docMk/>
          <pc:sldMk cId="3384672239" sldId="549"/>
        </pc:sldMkLst>
      </pc:sldChg>
      <pc:sldChg chg="del">
        <pc:chgData name="Jessica Roberts" userId="831782ca-6a3f-4cbd-8621-3600d0a72af9" providerId="ADAL" clId="{D1AF0297-042B-42EF-97C1-7A40A94F9C4D}" dt="2024-01-05T18:11:54.153" v="1516" actId="47"/>
        <pc:sldMkLst>
          <pc:docMk/>
          <pc:sldMk cId="1787383217" sldId="554"/>
        </pc:sldMkLst>
      </pc:sldChg>
      <pc:sldChg chg="modSp del mod">
        <pc:chgData name="Jessica Roberts" userId="831782ca-6a3f-4cbd-8621-3600d0a72af9" providerId="ADAL" clId="{D1AF0297-042B-42EF-97C1-7A40A94F9C4D}" dt="2024-01-07T15:19:34.705" v="2193" actId="47"/>
        <pc:sldMkLst>
          <pc:docMk/>
          <pc:sldMk cId="4055572992" sldId="555"/>
        </pc:sldMkLst>
        <pc:spChg chg="mod">
          <ac:chgData name="Jessica Roberts" userId="831782ca-6a3f-4cbd-8621-3600d0a72af9" providerId="ADAL" clId="{D1AF0297-042B-42EF-97C1-7A40A94F9C4D}" dt="2024-01-05T18:12:43.651" v="1518" actId="20577"/>
          <ac:spMkLst>
            <pc:docMk/>
            <pc:sldMk cId="4055572992" sldId="555"/>
            <ac:spMk id="2" creationId="{4D45FB32-53A4-3294-A693-0E6E6A954E77}"/>
          </ac:spMkLst>
        </pc:spChg>
      </pc:sldChg>
      <pc:sldChg chg="modNotesTx">
        <pc:chgData name="Jessica Roberts" userId="831782ca-6a3f-4cbd-8621-3600d0a72af9" providerId="ADAL" clId="{D1AF0297-042B-42EF-97C1-7A40A94F9C4D}" dt="2024-01-07T15:17:01.139" v="2185" actId="20577"/>
        <pc:sldMkLst>
          <pc:docMk/>
          <pc:sldMk cId="318101654" sldId="556"/>
        </pc:sldMkLst>
      </pc:sldChg>
      <pc:sldChg chg="del">
        <pc:chgData name="Jessica Roberts" userId="831782ca-6a3f-4cbd-8621-3600d0a72af9" providerId="ADAL" clId="{D1AF0297-042B-42EF-97C1-7A40A94F9C4D}" dt="2024-01-05T18:12:55.006" v="1519" actId="47"/>
        <pc:sldMkLst>
          <pc:docMk/>
          <pc:sldMk cId="3789961820" sldId="559"/>
        </pc:sldMkLst>
      </pc:sldChg>
      <pc:sldChg chg="del ord">
        <pc:chgData name="Jessica Roberts" userId="831782ca-6a3f-4cbd-8621-3600d0a72af9" providerId="ADAL" clId="{D1AF0297-042B-42EF-97C1-7A40A94F9C4D}" dt="2024-01-07T16:27:19.596" v="4008" actId="47"/>
        <pc:sldMkLst>
          <pc:docMk/>
          <pc:sldMk cId="1554282056" sldId="561"/>
        </pc:sldMkLst>
      </pc:sldChg>
      <pc:sldChg chg="addSp delSp modSp mod modAnim">
        <pc:chgData name="Jessica Roberts" userId="831782ca-6a3f-4cbd-8621-3600d0a72af9" providerId="ADAL" clId="{D1AF0297-042B-42EF-97C1-7A40A94F9C4D}" dt="2024-01-05T16:30:41.049" v="108" actId="20577"/>
        <pc:sldMkLst>
          <pc:docMk/>
          <pc:sldMk cId="850137015" sldId="562"/>
        </pc:sldMkLst>
        <pc:spChg chg="mod ord">
          <ac:chgData name="Jessica Roberts" userId="831782ca-6a3f-4cbd-8621-3600d0a72af9" providerId="ADAL" clId="{D1AF0297-042B-42EF-97C1-7A40A94F9C4D}" dt="2024-01-05T16:20:10.671" v="23" actId="1076"/>
          <ac:spMkLst>
            <pc:docMk/>
            <pc:sldMk cId="850137015" sldId="562"/>
            <ac:spMk id="2" creationId="{3355DD33-8B3D-9E41-EF4F-D86D0D342B7B}"/>
          </ac:spMkLst>
        </pc:spChg>
        <pc:spChg chg="add del mod">
          <ac:chgData name="Jessica Roberts" userId="831782ca-6a3f-4cbd-8621-3600d0a72af9" providerId="ADAL" clId="{D1AF0297-042B-42EF-97C1-7A40A94F9C4D}" dt="2024-01-05T16:20:23.188" v="25"/>
          <ac:spMkLst>
            <pc:docMk/>
            <pc:sldMk cId="850137015" sldId="562"/>
            <ac:spMk id="5" creationId="{DD95936B-DC53-9117-AAAA-5B4A0663A33D}"/>
          </ac:spMkLst>
        </pc:spChg>
        <pc:spChg chg="add mod">
          <ac:chgData name="Jessica Roberts" userId="831782ca-6a3f-4cbd-8621-3600d0a72af9" providerId="ADAL" clId="{D1AF0297-042B-42EF-97C1-7A40A94F9C4D}" dt="2024-01-05T16:30:41.049" v="108" actId="20577"/>
          <ac:spMkLst>
            <pc:docMk/>
            <pc:sldMk cId="850137015" sldId="562"/>
            <ac:spMk id="6" creationId="{1F0860D3-744A-C12C-D6CC-2312F3747403}"/>
          </ac:spMkLst>
        </pc:spChg>
      </pc:sldChg>
      <pc:sldChg chg="modNotesTx">
        <pc:chgData name="Jessica Roberts" userId="831782ca-6a3f-4cbd-8621-3600d0a72af9" providerId="ADAL" clId="{D1AF0297-042B-42EF-97C1-7A40A94F9C4D}" dt="2024-01-07T16:36:08.167" v="4065" actId="20577"/>
        <pc:sldMkLst>
          <pc:docMk/>
          <pc:sldMk cId="3201391180" sldId="567"/>
        </pc:sldMkLst>
      </pc:sldChg>
      <pc:sldChg chg="modNotesTx">
        <pc:chgData name="Jessica Roberts" userId="831782ca-6a3f-4cbd-8621-3600d0a72af9" providerId="ADAL" clId="{D1AF0297-042B-42EF-97C1-7A40A94F9C4D}" dt="2024-01-05T17:18:01.592" v="1360" actId="20577"/>
        <pc:sldMkLst>
          <pc:docMk/>
          <pc:sldMk cId="2388898119" sldId="569"/>
        </pc:sldMkLst>
      </pc:sldChg>
      <pc:sldChg chg="modNotesTx">
        <pc:chgData name="Jessica Roberts" userId="831782ca-6a3f-4cbd-8621-3600d0a72af9" providerId="ADAL" clId="{D1AF0297-042B-42EF-97C1-7A40A94F9C4D}" dt="2024-01-05T17:23:50.824" v="1505" actId="313"/>
        <pc:sldMkLst>
          <pc:docMk/>
          <pc:sldMk cId="2523739340" sldId="571"/>
        </pc:sldMkLst>
      </pc:sldChg>
      <pc:sldChg chg="modNotesTx">
        <pc:chgData name="Jessica Roberts" userId="831782ca-6a3f-4cbd-8621-3600d0a72af9" providerId="ADAL" clId="{D1AF0297-042B-42EF-97C1-7A40A94F9C4D}" dt="2024-01-05T17:25:44.970" v="1507"/>
        <pc:sldMkLst>
          <pc:docMk/>
          <pc:sldMk cId="3265285083" sldId="572"/>
        </pc:sldMkLst>
      </pc:sldChg>
      <pc:sldChg chg="modNotesTx">
        <pc:chgData name="Jessica Roberts" userId="831782ca-6a3f-4cbd-8621-3600d0a72af9" providerId="ADAL" clId="{D1AF0297-042B-42EF-97C1-7A40A94F9C4D}" dt="2024-01-07T15:55:08.654" v="2651" actId="20577"/>
        <pc:sldMkLst>
          <pc:docMk/>
          <pc:sldMk cId="4066707181" sldId="587"/>
        </pc:sldMkLst>
      </pc:sldChg>
      <pc:sldChg chg="del">
        <pc:chgData name="Jessica Roberts" userId="831782ca-6a3f-4cbd-8621-3600d0a72af9" providerId="ADAL" clId="{D1AF0297-042B-42EF-97C1-7A40A94F9C4D}" dt="2024-01-05T18:11:37.324" v="1514" actId="47"/>
        <pc:sldMkLst>
          <pc:docMk/>
          <pc:sldMk cId="6409749" sldId="589"/>
        </pc:sldMkLst>
      </pc:sldChg>
      <pc:sldChg chg="addSp delSp modSp add mod setBg modNotesTx">
        <pc:chgData name="Jessica Roberts" userId="831782ca-6a3f-4cbd-8621-3600d0a72af9" providerId="ADAL" clId="{D1AF0297-042B-42EF-97C1-7A40A94F9C4D}" dt="2024-01-07T15:10:47.114" v="1997" actId="20577"/>
        <pc:sldMkLst>
          <pc:docMk/>
          <pc:sldMk cId="753933631" sldId="591"/>
        </pc:sldMkLst>
        <pc:spChg chg="del">
          <ac:chgData name="Jessica Roberts" userId="831782ca-6a3f-4cbd-8621-3600d0a72af9" providerId="ADAL" clId="{D1AF0297-042B-42EF-97C1-7A40A94F9C4D}" dt="2024-01-07T15:06:15.866" v="1568" actId="26606"/>
          <ac:spMkLst>
            <pc:docMk/>
            <pc:sldMk cId="753933631" sldId="591"/>
            <ac:spMk id="2" creationId="{DEC8E760-1BE6-B41B-700D-B101AF6106F2}"/>
          </ac:spMkLst>
        </pc:spChg>
        <pc:spChg chg="mod">
          <ac:chgData name="Jessica Roberts" userId="831782ca-6a3f-4cbd-8621-3600d0a72af9" providerId="ADAL" clId="{D1AF0297-042B-42EF-97C1-7A40A94F9C4D}" dt="2024-01-07T15:06:15.866" v="1568" actId="26606"/>
          <ac:spMkLst>
            <pc:docMk/>
            <pc:sldMk cId="753933631" sldId="591"/>
            <ac:spMk id="8" creationId="{1456BBC0-867E-A13E-9F53-35D22DA342FC}"/>
          </ac:spMkLst>
        </pc:spChg>
        <pc:spChg chg="add">
          <ac:chgData name="Jessica Roberts" userId="831782ca-6a3f-4cbd-8621-3600d0a72af9" providerId="ADAL" clId="{D1AF0297-042B-42EF-97C1-7A40A94F9C4D}" dt="2024-01-07T15:06:15.866" v="1568" actId="26606"/>
          <ac:spMkLst>
            <pc:docMk/>
            <pc:sldMk cId="753933631" sldId="591"/>
            <ac:spMk id="14" creationId="{AB8C311F-7253-4AED-9701-7FC0708C41C7}"/>
          </ac:spMkLst>
        </pc:spChg>
        <pc:spChg chg="add">
          <ac:chgData name="Jessica Roberts" userId="831782ca-6a3f-4cbd-8621-3600d0a72af9" providerId="ADAL" clId="{D1AF0297-042B-42EF-97C1-7A40A94F9C4D}" dt="2024-01-07T15:06:15.866" v="1568" actId="26606"/>
          <ac:spMkLst>
            <pc:docMk/>
            <pc:sldMk cId="753933631" sldId="591"/>
            <ac:spMk id="16" creationId="{E2384209-CB15-4CDF-9D31-C44FD9A3F20D}"/>
          </ac:spMkLst>
        </pc:spChg>
        <pc:spChg chg="add">
          <ac:chgData name="Jessica Roberts" userId="831782ca-6a3f-4cbd-8621-3600d0a72af9" providerId="ADAL" clId="{D1AF0297-042B-42EF-97C1-7A40A94F9C4D}" dt="2024-01-07T15:06:15.866" v="1568" actId="26606"/>
          <ac:spMkLst>
            <pc:docMk/>
            <pc:sldMk cId="753933631" sldId="591"/>
            <ac:spMk id="18" creationId="{2633B3B5-CC90-43F0-8714-D31D1F3F0209}"/>
          </ac:spMkLst>
        </pc:spChg>
        <pc:spChg chg="add">
          <ac:chgData name="Jessica Roberts" userId="831782ca-6a3f-4cbd-8621-3600d0a72af9" providerId="ADAL" clId="{D1AF0297-042B-42EF-97C1-7A40A94F9C4D}" dt="2024-01-07T15:06:15.866" v="1568" actId="26606"/>
          <ac:spMkLst>
            <pc:docMk/>
            <pc:sldMk cId="753933631" sldId="591"/>
            <ac:spMk id="20" creationId="{A8D57A06-A426-446D-B02C-A2DC6B62E45E}"/>
          </ac:spMkLst>
        </pc:spChg>
        <pc:picChg chg="mod">
          <ac:chgData name="Jessica Roberts" userId="831782ca-6a3f-4cbd-8621-3600d0a72af9" providerId="ADAL" clId="{D1AF0297-042B-42EF-97C1-7A40A94F9C4D}" dt="2024-01-07T15:08:59.245" v="1807" actId="14100"/>
          <ac:picMkLst>
            <pc:docMk/>
            <pc:sldMk cId="753933631" sldId="591"/>
            <ac:picMk id="9" creationId="{84AB6082-9D2F-2179-98F7-953B119A8849}"/>
          </ac:picMkLst>
        </pc:picChg>
      </pc:sldChg>
      <pc:sldChg chg="modSp del mod">
        <pc:chgData name="Jessica Roberts" userId="831782ca-6a3f-4cbd-8621-3600d0a72af9" providerId="ADAL" clId="{D1AF0297-042B-42EF-97C1-7A40A94F9C4D}" dt="2024-01-05T16:22:55.757" v="105" actId="47"/>
        <pc:sldMkLst>
          <pc:docMk/>
          <pc:sldMk cId="1306126207" sldId="593"/>
        </pc:sldMkLst>
        <pc:spChg chg="mod">
          <ac:chgData name="Jessica Roberts" userId="831782ca-6a3f-4cbd-8621-3600d0a72af9" providerId="ADAL" clId="{D1AF0297-042B-42EF-97C1-7A40A94F9C4D}" dt="2024-01-05T16:22:15.128" v="102" actId="20577"/>
          <ac:spMkLst>
            <pc:docMk/>
            <pc:sldMk cId="1306126207" sldId="593"/>
            <ac:spMk id="2" creationId="{00000000-0000-0000-0000-000000000000}"/>
          </ac:spMkLst>
        </pc:spChg>
      </pc:sldChg>
      <pc:sldChg chg="addSp delSp modSp add mod setBg modNotesTx">
        <pc:chgData name="Jessica Roberts" userId="831782ca-6a3f-4cbd-8621-3600d0a72af9" providerId="ADAL" clId="{D1AF0297-042B-42EF-97C1-7A40A94F9C4D}" dt="2024-01-07T15:57:28.437" v="2989" actId="20577"/>
        <pc:sldMkLst>
          <pc:docMk/>
          <pc:sldMk cId="2309023757" sldId="594"/>
        </pc:sldMkLst>
        <pc:spChg chg="mod">
          <ac:chgData name="Jessica Roberts" userId="831782ca-6a3f-4cbd-8621-3600d0a72af9" providerId="ADAL" clId="{D1AF0297-042B-42EF-97C1-7A40A94F9C4D}" dt="2024-01-05T17:56:08.212" v="1511" actId="26606"/>
          <ac:spMkLst>
            <pc:docMk/>
            <pc:sldMk cId="2309023757" sldId="594"/>
            <ac:spMk id="3" creationId="{D73D4155-B009-2A15-6774-890F9607730C}"/>
          </ac:spMkLst>
        </pc:spChg>
        <pc:spChg chg="add del">
          <ac:chgData name="Jessica Roberts" userId="831782ca-6a3f-4cbd-8621-3600d0a72af9" providerId="ADAL" clId="{D1AF0297-042B-42EF-97C1-7A40A94F9C4D}" dt="2024-01-05T17:56:08.212" v="1511" actId="26606"/>
          <ac:spMkLst>
            <pc:docMk/>
            <pc:sldMk cId="2309023757" sldId="594"/>
            <ac:spMk id="1031" creationId="{8FC9BE17-9A7B-462D-AE50-3D8777387304}"/>
          </ac:spMkLst>
        </pc:spChg>
        <pc:spChg chg="add del">
          <ac:chgData name="Jessica Roberts" userId="831782ca-6a3f-4cbd-8621-3600d0a72af9" providerId="ADAL" clId="{D1AF0297-042B-42EF-97C1-7A40A94F9C4D}" dt="2024-01-05T17:56:08.212" v="1511" actId="26606"/>
          <ac:spMkLst>
            <pc:docMk/>
            <pc:sldMk cId="2309023757" sldId="594"/>
            <ac:spMk id="1033" creationId="{3EBE8569-6AEC-4B8C-8D53-2DE337CDBA65}"/>
          </ac:spMkLst>
        </pc:spChg>
        <pc:spChg chg="add del">
          <ac:chgData name="Jessica Roberts" userId="831782ca-6a3f-4cbd-8621-3600d0a72af9" providerId="ADAL" clId="{D1AF0297-042B-42EF-97C1-7A40A94F9C4D}" dt="2024-01-05T17:56:08.212" v="1511" actId="26606"/>
          <ac:spMkLst>
            <pc:docMk/>
            <pc:sldMk cId="2309023757" sldId="594"/>
            <ac:spMk id="1035" creationId="{55D4142C-5077-457F-A6AD-3FECFDB39685}"/>
          </ac:spMkLst>
        </pc:spChg>
        <pc:spChg chg="add del">
          <ac:chgData name="Jessica Roberts" userId="831782ca-6a3f-4cbd-8621-3600d0a72af9" providerId="ADAL" clId="{D1AF0297-042B-42EF-97C1-7A40A94F9C4D}" dt="2024-01-05T17:56:08.212" v="1511" actId="26606"/>
          <ac:spMkLst>
            <pc:docMk/>
            <pc:sldMk cId="2309023757" sldId="594"/>
            <ac:spMk id="1037" creationId="{7A5F0580-5EE9-419F-96EE-B6529EF6E7D0}"/>
          </ac:spMkLst>
        </pc:spChg>
        <pc:picChg chg="mod">
          <ac:chgData name="Jessica Roberts" userId="831782ca-6a3f-4cbd-8621-3600d0a72af9" providerId="ADAL" clId="{D1AF0297-042B-42EF-97C1-7A40A94F9C4D}" dt="2024-01-05T17:56:14.268" v="1513" actId="1076"/>
          <ac:picMkLst>
            <pc:docMk/>
            <pc:sldMk cId="2309023757" sldId="594"/>
            <ac:picMk id="1026" creationId="{43743BEF-74B1-5D2B-8353-2E83BB2C83C9}"/>
          </ac:picMkLst>
        </pc:picChg>
      </pc:sldChg>
      <pc:sldChg chg="modSp del mod">
        <pc:chgData name="Jessica Roberts" userId="831782ca-6a3f-4cbd-8621-3600d0a72af9" providerId="ADAL" clId="{D1AF0297-042B-42EF-97C1-7A40A94F9C4D}" dt="2024-01-07T15:12:10.081" v="2008" actId="47"/>
        <pc:sldMkLst>
          <pc:docMk/>
          <pc:sldMk cId="122861242" sldId="601"/>
        </pc:sldMkLst>
        <pc:spChg chg="mod">
          <ac:chgData name="Jessica Roberts" userId="831782ca-6a3f-4cbd-8621-3600d0a72af9" providerId="ADAL" clId="{D1AF0297-042B-42EF-97C1-7A40A94F9C4D}" dt="2024-01-07T15:11:40.180" v="2002" actId="20577"/>
          <ac:spMkLst>
            <pc:docMk/>
            <pc:sldMk cId="122861242" sldId="601"/>
            <ac:spMk id="9" creationId="{45951C0D-BB4E-C305-9B58-BEB9C7FC857E}"/>
          </ac:spMkLst>
        </pc:spChg>
      </pc:sldChg>
      <pc:sldChg chg="addSp modSp mod modNotesTx">
        <pc:chgData name="Jessica Roberts" userId="831782ca-6a3f-4cbd-8621-3600d0a72af9" providerId="ADAL" clId="{D1AF0297-042B-42EF-97C1-7A40A94F9C4D}" dt="2024-01-07T15:44:00.711" v="2639" actId="20577"/>
        <pc:sldMkLst>
          <pc:docMk/>
          <pc:sldMk cId="1598683712" sldId="602"/>
        </pc:sldMkLst>
        <pc:spChg chg="mod">
          <ac:chgData name="Jessica Roberts" userId="831782ca-6a3f-4cbd-8621-3600d0a72af9" providerId="ADAL" clId="{D1AF0297-042B-42EF-97C1-7A40A94F9C4D}" dt="2024-01-07T15:20:10.959" v="2195" actId="20577"/>
          <ac:spMkLst>
            <pc:docMk/>
            <pc:sldMk cId="1598683712" sldId="602"/>
            <ac:spMk id="2" creationId="{C2777194-8284-4ACA-B6B9-EFFCC08EC468}"/>
          </ac:spMkLst>
        </pc:spChg>
        <pc:spChg chg="add mod">
          <ac:chgData name="Jessica Roberts" userId="831782ca-6a3f-4cbd-8621-3600d0a72af9" providerId="ADAL" clId="{D1AF0297-042B-42EF-97C1-7A40A94F9C4D}" dt="2024-01-07T15:20:45.039" v="2203" actId="20577"/>
          <ac:spMkLst>
            <pc:docMk/>
            <pc:sldMk cId="1598683712" sldId="602"/>
            <ac:spMk id="4" creationId="{46437F8B-EF33-8516-2E29-83CC1B14E73F}"/>
          </ac:spMkLst>
        </pc:spChg>
        <pc:spChg chg="mod">
          <ac:chgData name="Jessica Roberts" userId="831782ca-6a3f-4cbd-8621-3600d0a72af9" providerId="ADAL" clId="{D1AF0297-042B-42EF-97C1-7A40A94F9C4D}" dt="2024-01-07T15:21:06.420" v="2204" actId="1076"/>
          <ac:spMkLst>
            <pc:docMk/>
            <pc:sldMk cId="1598683712" sldId="602"/>
            <ac:spMk id="9" creationId="{45951C0D-BB4E-C305-9B58-BEB9C7FC857E}"/>
          </ac:spMkLst>
        </pc:spChg>
      </pc:sldChg>
      <pc:sldChg chg="delSp modSp mod modNotesTx">
        <pc:chgData name="Jessica Roberts" userId="831782ca-6a3f-4cbd-8621-3600d0a72af9" providerId="ADAL" clId="{D1AF0297-042B-42EF-97C1-7A40A94F9C4D}" dt="2024-01-07T16:26:38.731" v="4006" actId="20577"/>
        <pc:sldMkLst>
          <pc:docMk/>
          <pc:sldMk cId="1985303105" sldId="603"/>
        </pc:sldMkLst>
        <pc:spChg chg="del">
          <ac:chgData name="Jessica Roberts" userId="831782ca-6a3f-4cbd-8621-3600d0a72af9" providerId="ADAL" clId="{D1AF0297-042B-42EF-97C1-7A40A94F9C4D}" dt="2024-01-07T15:17:13.277" v="2186" actId="478"/>
          <ac:spMkLst>
            <pc:docMk/>
            <pc:sldMk cId="1985303105" sldId="603"/>
            <ac:spMk id="7" creationId="{BCF66F8B-1EDE-ADFD-8654-725DC3FB1BBE}"/>
          </ac:spMkLst>
        </pc:spChg>
        <pc:spChg chg="mod">
          <ac:chgData name="Jessica Roberts" userId="831782ca-6a3f-4cbd-8621-3600d0a72af9" providerId="ADAL" clId="{D1AF0297-042B-42EF-97C1-7A40A94F9C4D}" dt="2024-01-07T15:19:06.788" v="2191" actId="20577"/>
          <ac:spMkLst>
            <pc:docMk/>
            <pc:sldMk cId="1985303105" sldId="603"/>
            <ac:spMk id="10" creationId="{A3290ED6-7F89-0F95-AC3D-8842A3AB5624}"/>
          </ac:spMkLst>
        </pc:spChg>
      </pc:sldChg>
      <pc:sldChg chg="del ord">
        <pc:chgData name="Jessica Roberts" userId="831782ca-6a3f-4cbd-8621-3600d0a72af9" providerId="ADAL" clId="{D1AF0297-042B-42EF-97C1-7A40A94F9C4D}" dt="2024-01-07T16:27:18.962" v="4007" actId="47"/>
        <pc:sldMkLst>
          <pc:docMk/>
          <pc:sldMk cId="1280878009" sldId="604"/>
        </pc:sldMkLst>
      </pc:sldChg>
      <pc:sldChg chg="modSp add mod ord modNotesTx">
        <pc:chgData name="Jessica Roberts" userId="831782ca-6a3f-4cbd-8621-3600d0a72af9" providerId="ADAL" clId="{D1AF0297-042B-42EF-97C1-7A40A94F9C4D}" dt="2024-01-05T16:55:51.785" v="1228" actId="20577"/>
        <pc:sldMkLst>
          <pc:docMk/>
          <pc:sldMk cId="1009586704" sldId="605"/>
        </pc:sldMkLst>
        <pc:spChg chg="mod">
          <ac:chgData name="Jessica Roberts" userId="831782ca-6a3f-4cbd-8621-3600d0a72af9" providerId="ADAL" clId="{D1AF0297-042B-42EF-97C1-7A40A94F9C4D}" dt="2024-01-05T16:39:33.846" v="177" actId="20577"/>
          <ac:spMkLst>
            <pc:docMk/>
            <pc:sldMk cId="1009586704" sldId="605"/>
            <ac:spMk id="2" creationId="{EC8236FF-DAFF-463B-90B3-0318C8E5605C}"/>
          </ac:spMkLst>
        </pc:spChg>
      </pc:sldChg>
      <pc:sldChg chg="new del">
        <pc:chgData name="Jessica Roberts" userId="831782ca-6a3f-4cbd-8621-3600d0a72af9" providerId="ADAL" clId="{D1AF0297-042B-42EF-97C1-7A40A94F9C4D}" dt="2024-01-05T16:19:47.830" v="20" actId="47"/>
        <pc:sldMkLst>
          <pc:docMk/>
          <pc:sldMk cId="2428962855" sldId="605"/>
        </pc:sldMkLst>
      </pc:sldChg>
      <pc:sldChg chg="addSp modSp add mod ord modNotesTx">
        <pc:chgData name="Jessica Roberts" userId="831782ca-6a3f-4cbd-8621-3600d0a72af9" providerId="ADAL" clId="{D1AF0297-042B-42EF-97C1-7A40A94F9C4D}" dt="2024-01-07T15:26:39.865" v="2307" actId="20577"/>
        <pc:sldMkLst>
          <pc:docMk/>
          <pc:sldMk cId="1020638799" sldId="606"/>
        </pc:sldMkLst>
        <pc:spChg chg="add mod">
          <ac:chgData name="Jessica Roberts" userId="831782ca-6a3f-4cbd-8621-3600d0a72af9" providerId="ADAL" clId="{D1AF0297-042B-42EF-97C1-7A40A94F9C4D}" dt="2024-01-07T15:24:32.134" v="2211"/>
          <ac:spMkLst>
            <pc:docMk/>
            <pc:sldMk cId="1020638799" sldId="606"/>
            <ac:spMk id="2" creationId="{DF4A6140-44E4-F332-13C5-143E96D6CA2C}"/>
          </ac:spMkLst>
        </pc:spChg>
      </pc:sldChg>
      <pc:sldChg chg="addSp delSp add del setBg delDesignElem">
        <pc:chgData name="Jessica Roberts" userId="831782ca-6a3f-4cbd-8621-3600d0a72af9" providerId="ADAL" clId="{D1AF0297-042B-42EF-97C1-7A40A94F9C4D}" dt="2024-01-05T16:48:13.768" v="415"/>
        <pc:sldMkLst>
          <pc:docMk/>
          <pc:sldMk cId="1257966130" sldId="606"/>
        </pc:sldMkLst>
        <pc:spChg chg="add del">
          <ac:chgData name="Jessica Roberts" userId="831782ca-6a3f-4cbd-8621-3600d0a72af9" providerId="ADAL" clId="{D1AF0297-042B-42EF-97C1-7A40A94F9C4D}" dt="2024-01-05T16:48:13.768" v="415"/>
          <ac:spMkLst>
            <pc:docMk/>
            <pc:sldMk cId="1257966130" sldId="606"/>
            <ac:spMk id="9" creationId="{32BC26D8-82FB-445E-AA49-62A77D7C1EE0}"/>
          </ac:spMkLst>
        </pc:spChg>
        <pc:spChg chg="add del">
          <ac:chgData name="Jessica Roberts" userId="831782ca-6a3f-4cbd-8621-3600d0a72af9" providerId="ADAL" clId="{D1AF0297-042B-42EF-97C1-7A40A94F9C4D}" dt="2024-01-05T16:48:13.768" v="415"/>
          <ac:spMkLst>
            <pc:docMk/>
            <pc:sldMk cId="1257966130" sldId="606"/>
            <ac:spMk id="11" creationId="{CB44330D-EA18-4254-AA95-EB49948539B8}"/>
          </ac:spMkLst>
        </pc:spChg>
      </pc:sldChg>
      <pc:sldChg chg="addSp delSp add del setBg delDesignElem">
        <pc:chgData name="Jessica Roberts" userId="831782ca-6a3f-4cbd-8621-3600d0a72af9" providerId="ADAL" clId="{D1AF0297-042B-42EF-97C1-7A40A94F9C4D}" dt="2024-01-05T16:48:13.768" v="415"/>
        <pc:sldMkLst>
          <pc:docMk/>
          <pc:sldMk cId="3945500285" sldId="607"/>
        </pc:sldMkLst>
        <pc:spChg chg="add del">
          <ac:chgData name="Jessica Roberts" userId="831782ca-6a3f-4cbd-8621-3600d0a72af9" providerId="ADAL" clId="{D1AF0297-042B-42EF-97C1-7A40A94F9C4D}" dt="2024-01-05T16:48:13.768" v="415"/>
          <ac:spMkLst>
            <pc:docMk/>
            <pc:sldMk cId="3945500285" sldId="607"/>
            <ac:spMk id="9" creationId="{32BC26D8-82FB-445E-AA49-62A77D7C1EE0}"/>
          </ac:spMkLst>
        </pc:spChg>
        <pc:spChg chg="add del">
          <ac:chgData name="Jessica Roberts" userId="831782ca-6a3f-4cbd-8621-3600d0a72af9" providerId="ADAL" clId="{D1AF0297-042B-42EF-97C1-7A40A94F9C4D}" dt="2024-01-05T16:48:13.768" v="415"/>
          <ac:spMkLst>
            <pc:docMk/>
            <pc:sldMk cId="3945500285" sldId="607"/>
            <ac:spMk id="11" creationId="{CB44330D-EA18-4254-AA95-EB49948539B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E8AEFD-15E8-4449-8C65-54F27A0ABA3A}" type="doc">
      <dgm:prSet loTypeId="urn:microsoft.com/office/officeart/2005/8/layout/vList2" loCatId="list" qsTypeId="urn:microsoft.com/office/officeart/2005/8/quickstyle/simple2" qsCatId="simple" csTypeId="urn:microsoft.com/office/officeart/2005/8/colors/colorful5" csCatId="colorful" phldr="1"/>
      <dgm:spPr/>
      <dgm:t>
        <a:bodyPr/>
        <a:lstStyle/>
        <a:p>
          <a:endParaRPr lang="en-US"/>
        </a:p>
      </dgm:t>
    </dgm:pt>
    <dgm:pt modelId="{CF51EDD3-F8A9-4134-924D-BB555359F920}">
      <dgm:prSet/>
      <dgm:spPr/>
      <dgm:t>
        <a:bodyPr/>
        <a:lstStyle/>
        <a:p>
          <a:r>
            <a:rPr lang="en-GB" b="0"/>
            <a:t>External support</a:t>
          </a:r>
          <a:endParaRPr lang="en-US" b="0"/>
        </a:p>
      </dgm:t>
    </dgm:pt>
    <dgm:pt modelId="{48A29242-0A4C-45B7-9614-9C994AC75E56}" type="parTrans" cxnId="{81AF3575-C2EB-4C47-A190-42AF0B90BE46}">
      <dgm:prSet/>
      <dgm:spPr/>
      <dgm:t>
        <a:bodyPr/>
        <a:lstStyle/>
        <a:p>
          <a:endParaRPr lang="en-US"/>
        </a:p>
      </dgm:t>
    </dgm:pt>
    <dgm:pt modelId="{3F0A4874-E35C-49F0-9B55-81E6AD69FBBC}" type="sibTrans" cxnId="{81AF3575-C2EB-4C47-A190-42AF0B90BE46}">
      <dgm:prSet/>
      <dgm:spPr/>
      <dgm:t>
        <a:bodyPr/>
        <a:lstStyle/>
        <a:p>
          <a:endParaRPr lang="en-US"/>
        </a:p>
      </dgm:t>
    </dgm:pt>
    <dgm:pt modelId="{0162CAF9-B540-4C7F-A5BC-45BB3810FCAA}">
      <dgm:prSet/>
      <dgm:spPr/>
      <dgm:t>
        <a:bodyPr/>
        <a:lstStyle/>
        <a:p>
          <a:r>
            <a:rPr lang="en-GB"/>
            <a:t>ESTYN inspections</a:t>
          </a:r>
          <a:endParaRPr lang="en-US"/>
        </a:p>
      </dgm:t>
    </dgm:pt>
    <dgm:pt modelId="{E53D3193-50F8-4A34-B2E5-F6D98CEE5C7E}" type="parTrans" cxnId="{4BBFFEFD-8488-4FB4-B875-15F2D443267A}">
      <dgm:prSet/>
      <dgm:spPr/>
      <dgm:t>
        <a:bodyPr/>
        <a:lstStyle/>
        <a:p>
          <a:endParaRPr lang="en-US"/>
        </a:p>
      </dgm:t>
    </dgm:pt>
    <dgm:pt modelId="{502E5476-808E-419A-A920-D215C4684F59}" type="sibTrans" cxnId="{4BBFFEFD-8488-4FB4-B875-15F2D443267A}">
      <dgm:prSet/>
      <dgm:spPr/>
      <dgm:t>
        <a:bodyPr/>
        <a:lstStyle/>
        <a:p>
          <a:endParaRPr lang="en-US"/>
        </a:p>
      </dgm:t>
    </dgm:pt>
    <dgm:pt modelId="{FA2513CC-D326-4706-9283-93D55EAD8B3C}">
      <dgm:prSet/>
      <dgm:spPr/>
      <dgm:t>
        <a:bodyPr/>
        <a:lstStyle/>
        <a:p>
          <a:pPr rtl="0"/>
          <a:r>
            <a:rPr lang="en-GB" dirty="0">
              <a:latin typeface="Calibri Light" panose="020F0302020204030204"/>
            </a:rPr>
            <a:t>school improvement services </a:t>
          </a:r>
          <a:endParaRPr lang="en-US" dirty="0"/>
        </a:p>
      </dgm:t>
    </dgm:pt>
    <dgm:pt modelId="{63BC3E29-1871-4FF1-B34A-EC79F6E3AA20}" type="parTrans" cxnId="{8DB68430-A610-4064-A20A-030F9224B1B0}">
      <dgm:prSet/>
      <dgm:spPr/>
      <dgm:t>
        <a:bodyPr/>
        <a:lstStyle/>
        <a:p>
          <a:endParaRPr lang="en-US"/>
        </a:p>
      </dgm:t>
    </dgm:pt>
    <dgm:pt modelId="{F6506093-3028-465A-B3C2-49D79FDC1835}" type="sibTrans" cxnId="{8DB68430-A610-4064-A20A-030F9224B1B0}">
      <dgm:prSet/>
      <dgm:spPr/>
      <dgm:t>
        <a:bodyPr/>
        <a:lstStyle/>
        <a:p>
          <a:endParaRPr lang="en-US"/>
        </a:p>
      </dgm:t>
    </dgm:pt>
    <dgm:pt modelId="{DB62EC9A-6DF3-40F2-ACE1-CACCA983AB79}">
      <dgm:prSet/>
      <dgm:spPr/>
      <dgm:t>
        <a:bodyPr/>
        <a:lstStyle/>
        <a:p>
          <a:r>
            <a:rPr lang="en-GB" b="0"/>
            <a:t>Internal</a:t>
          </a:r>
          <a:endParaRPr lang="en-US" b="0"/>
        </a:p>
      </dgm:t>
    </dgm:pt>
    <dgm:pt modelId="{8C39520B-E536-4BD6-9772-894541CDBEA7}" type="parTrans" cxnId="{A6231990-E9AE-4E3B-BF44-A90059E3B77B}">
      <dgm:prSet/>
      <dgm:spPr/>
      <dgm:t>
        <a:bodyPr/>
        <a:lstStyle/>
        <a:p>
          <a:endParaRPr lang="en-US"/>
        </a:p>
      </dgm:t>
    </dgm:pt>
    <dgm:pt modelId="{C7E76786-7338-4B72-867F-F10639328475}" type="sibTrans" cxnId="{A6231990-E9AE-4E3B-BF44-A90059E3B77B}">
      <dgm:prSet/>
      <dgm:spPr/>
      <dgm:t>
        <a:bodyPr/>
        <a:lstStyle/>
        <a:p>
          <a:endParaRPr lang="en-US"/>
        </a:p>
      </dgm:t>
    </dgm:pt>
    <dgm:pt modelId="{A2BFBE39-5D31-4CD9-904B-C7467E0AF8F4}">
      <dgm:prSet/>
      <dgm:spPr/>
      <dgm:t>
        <a:bodyPr/>
        <a:lstStyle/>
        <a:p>
          <a:r>
            <a:rPr lang="en-GB"/>
            <a:t>Self-evaluation</a:t>
          </a:r>
          <a:endParaRPr lang="en-US"/>
        </a:p>
      </dgm:t>
    </dgm:pt>
    <dgm:pt modelId="{4226A887-2689-402B-B1D2-AB64A911EAB9}" type="parTrans" cxnId="{09BFDC64-030D-4D62-BE1F-075757067435}">
      <dgm:prSet/>
      <dgm:spPr/>
      <dgm:t>
        <a:bodyPr/>
        <a:lstStyle/>
        <a:p>
          <a:endParaRPr lang="en-US"/>
        </a:p>
      </dgm:t>
    </dgm:pt>
    <dgm:pt modelId="{3074C1E3-072B-401C-A384-E3723A512DA3}" type="sibTrans" cxnId="{09BFDC64-030D-4D62-BE1F-075757067435}">
      <dgm:prSet/>
      <dgm:spPr/>
      <dgm:t>
        <a:bodyPr/>
        <a:lstStyle/>
        <a:p>
          <a:endParaRPr lang="en-US"/>
        </a:p>
      </dgm:t>
    </dgm:pt>
    <dgm:pt modelId="{83953297-3008-412F-8092-710F022F7624}">
      <dgm:prSet/>
      <dgm:spPr/>
      <dgm:t>
        <a:bodyPr/>
        <a:lstStyle/>
        <a:p>
          <a:r>
            <a:rPr lang="en-GB"/>
            <a:t>Strategic planning</a:t>
          </a:r>
          <a:endParaRPr lang="en-US"/>
        </a:p>
      </dgm:t>
    </dgm:pt>
    <dgm:pt modelId="{25AA67AF-EA32-46CE-ADF2-531C56E1A6A5}" type="parTrans" cxnId="{297210E7-B1C2-485E-BAAF-986DDB70AC2C}">
      <dgm:prSet/>
      <dgm:spPr/>
      <dgm:t>
        <a:bodyPr/>
        <a:lstStyle/>
        <a:p>
          <a:endParaRPr lang="en-US"/>
        </a:p>
      </dgm:t>
    </dgm:pt>
    <dgm:pt modelId="{F6B8B258-5A48-44EB-B3A2-BF05B5A3E926}" type="sibTrans" cxnId="{297210E7-B1C2-485E-BAAF-986DDB70AC2C}">
      <dgm:prSet/>
      <dgm:spPr/>
      <dgm:t>
        <a:bodyPr/>
        <a:lstStyle/>
        <a:p>
          <a:endParaRPr lang="en-US"/>
        </a:p>
      </dgm:t>
    </dgm:pt>
    <dgm:pt modelId="{1D72683B-4A16-4044-987F-8F5C08D46BA3}" type="pres">
      <dgm:prSet presAssocID="{EEE8AEFD-15E8-4449-8C65-54F27A0ABA3A}" presName="linear" presStyleCnt="0">
        <dgm:presLayoutVars>
          <dgm:animLvl val="lvl"/>
          <dgm:resizeHandles val="exact"/>
        </dgm:presLayoutVars>
      </dgm:prSet>
      <dgm:spPr/>
    </dgm:pt>
    <dgm:pt modelId="{6F51547A-79BA-41F9-8A85-5C6ECF2DD873}" type="pres">
      <dgm:prSet presAssocID="{CF51EDD3-F8A9-4134-924D-BB555359F920}" presName="parentText" presStyleLbl="node1" presStyleIdx="0" presStyleCnt="2">
        <dgm:presLayoutVars>
          <dgm:chMax val="0"/>
          <dgm:bulletEnabled val="1"/>
        </dgm:presLayoutVars>
      </dgm:prSet>
      <dgm:spPr/>
    </dgm:pt>
    <dgm:pt modelId="{FE2C6FD5-5152-429B-A251-F258A49ADCD9}" type="pres">
      <dgm:prSet presAssocID="{CF51EDD3-F8A9-4134-924D-BB555359F920}" presName="childText" presStyleLbl="revTx" presStyleIdx="0" presStyleCnt="2">
        <dgm:presLayoutVars>
          <dgm:bulletEnabled val="1"/>
        </dgm:presLayoutVars>
      </dgm:prSet>
      <dgm:spPr/>
    </dgm:pt>
    <dgm:pt modelId="{2FDFC903-AEFA-406B-907F-60C2F193FC62}" type="pres">
      <dgm:prSet presAssocID="{DB62EC9A-6DF3-40F2-ACE1-CACCA983AB79}" presName="parentText" presStyleLbl="node1" presStyleIdx="1" presStyleCnt="2">
        <dgm:presLayoutVars>
          <dgm:chMax val="0"/>
          <dgm:bulletEnabled val="1"/>
        </dgm:presLayoutVars>
      </dgm:prSet>
      <dgm:spPr/>
    </dgm:pt>
    <dgm:pt modelId="{076C6935-AFC4-4DE5-A8FE-49BCF6881E2D}" type="pres">
      <dgm:prSet presAssocID="{DB62EC9A-6DF3-40F2-ACE1-CACCA983AB79}" presName="childText" presStyleLbl="revTx" presStyleIdx="1" presStyleCnt="2">
        <dgm:presLayoutVars>
          <dgm:bulletEnabled val="1"/>
        </dgm:presLayoutVars>
      </dgm:prSet>
      <dgm:spPr/>
    </dgm:pt>
  </dgm:ptLst>
  <dgm:cxnLst>
    <dgm:cxn modelId="{0E613E26-C668-4FB0-8EBA-616619D38A49}" type="presOf" srcId="{83953297-3008-412F-8092-710F022F7624}" destId="{076C6935-AFC4-4DE5-A8FE-49BCF6881E2D}" srcOrd="0" destOrd="1" presId="urn:microsoft.com/office/officeart/2005/8/layout/vList2"/>
    <dgm:cxn modelId="{E95D8328-7A6A-4348-9582-661821106E3C}" type="presOf" srcId="{0162CAF9-B540-4C7F-A5BC-45BB3810FCAA}" destId="{FE2C6FD5-5152-429B-A251-F258A49ADCD9}" srcOrd="0" destOrd="0" presId="urn:microsoft.com/office/officeart/2005/8/layout/vList2"/>
    <dgm:cxn modelId="{8DB68430-A610-4064-A20A-030F9224B1B0}" srcId="{CF51EDD3-F8A9-4134-924D-BB555359F920}" destId="{FA2513CC-D326-4706-9283-93D55EAD8B3C}" srcOrd="1" destOrd="0" parTransId="{63BC3E29-1871-4FF1-B34A-EC79F6E3AA20}" sibTransId="{F6506093-3028-465A-B3C2-49D79FDC1835}"/>
    <dgm:cxn modelId="{09BFDC64-030D-4D62-BE1F-075757067435}" srcId="{DB62EC9A-6DF3-40F2-ACE1-CACCA983AB79}" destId="{A2BFBE39-5D31-4CD9-904B-C7467E0AF8F4}" srcOrd="0" destOrd="0" parTransId="{4226A887-2689-402B-B1D2-AB64A911EAB9}" sibTransId="{3074C1E3-072B-401C-A384-E3723A512DA3}"/>
    <dgm:cxn modelId="{F26A354E-E601-450E-B33B-FCE119A05C58}" type="presOf" srcId="{FA2513CC-D326-4706-9283-93D55EAD8B3C}" destId="{FE2C6FD5-5152-429B-A251-F258A49ADCD9}" srcOrd="0" destOrd="1" presId="urn:microsoft.com/office/officeart/2005/8/layout/vList2"/>
    <dgm:cxn modelId="{81AF3575-C2EB-4C47-A190-42AF0B90BE46}" srcId="{EEE8AEFD-15E8-4449-8C65-54F27A0ABA3A}" destId="{CF51EDD3-F8A9-4134-924D-BB555359F920}" srcOrd="0" destOrd="0" parTransId="{48A29242-0A4C-45B7-9614-9C994AC75E56}" sibTransId="{3F0A4874-E35C-49F0-9B55-81E6AD69FBBC}"/>
    <dgm:cxn modelId="{AA12B583-4116-4C93-9F61-2153BAB93E9E}" type="presOf" srcId="{DB62EC9A-6DF3-40F2-ACE1-CACCA983AB79}" destId="{2FDFC903-AEFA-406B-907F-60C2F193FC62}" srcOrd="0" destOrd="0" presId="urn:microsoft.com/office/officeart/2005/8/layout/vList2"/>
    <dgm:cxn modelId="{A6231990-E9AE-4E3B-BF44-A90059E3B77B}" srcId="{EEE8AEFD-15E8-4449-8C65-54F27A0ABA3A}" destId="{DB62EC9A-6DF3-40F2-ACE1-CACCA983AB79}" srcOrd="1" destOrd="0" parTransId="{8C39520B-E536-4BD6-9772-894541CDBEA7}" sibTransId="{C7E76786-7338-4B72-867F-F10639328475}"/>
    <dgm:cxn modelId="{B8DF92C8-753E-4FFB-9099-F1A6283A68F4}" type="presOf" srcId="{EEE8AEFD-15E8-4449-8C65-54F27A0ABA3A}" destId="{1D72683B-4A16-4044-987F-8F5C08D46BA3}" srcOrd="0" destOrd="0" presId="urn:microsoft.com/office/officeart/2005/8/layout/vList2"/>
    <dgm:cxn modelId="{297210E7-B1C2-485E-BAAF-986DDB70AC2C}" srcId="{DB62EC9A-6DF3-40F2-ACE1-CACCA983AB79}" destId="{83953297-3008-412F-8092-710F022F7624}" srcOrd="1" destOrd="0" parTransId="{25AA67AF-EA32-46CE-ADF2-531C56E1A6A5}" sibTransId="{F6B8B258-5A48-44EB-B3A2-BF05B5A3E926}"/>
    <dgm:cxn modelId="{0BF7F5F7-8651-4239-9565-E0C221E438C4}" type="presOf" srcId="{A2BFBE39-5D31-4CD9-904B-C7467E0AF8F4}" destId="{076C6935-AFC4-4DE5-A8FE-49BCF6881E2D}" srcOrd="0" destOrd="0" presId="urn:microsoft.com/office/officeart/2005/8/layout/vList2"/>
    <dgm:cxn modelId="{4BBFFEFD-8488-4FB4-B875-15F2D443267A}" srcId="{CF51EDD3-F8A9-4134-924D-BB555359F920}" destId="{0162CAF9-B540-4C7F-A5BC-45BB3810FCAA}" srcOrd="0" destOrd="0" parTransId="{E53D3193-50F8-4A34-B2E5-F6D98CEE5C7E}" sibTransId="{502E5476-808E-419A-A920-D215C4684F59}"/>
    <dgm:cxn modelId="{0F1D6AFE-D1F3-43E1-AFB7-11E19A46E8CF}" type="presOf" srcId="{CF51EDD3-F8A9-4134-924D-BB555359F920}" destId="{6F51547A-79BA-41F9-8A85-5C6ECF2DD873}" srcOrd="0" destOrd="0" presId="urn:microsoft.com/office/officeart/2005/8/layout/vList2"/>
    <dgm:cxn modelId="{3678BFC4-B1EF-46A2-9099-5ECF1F5A9532}" type="presParOf" srcId="{1D72683B-4A16-4044-987F-8F5C08D46BA3}" destId="{6F51547A-79BA-41F9-8A85-5C6ECF2DD873}" srcOrd="0" destOrd="0" presId="urn:microsoft.com/office/officeart/2005/8/layout/vList2"/>
    <dgm:cxn modelId="{627C3655-0CF7-44B4-A0CD-79C05E860EAE}" type="presParOf" srcId="{1D72683B-4A16-4044-987F-8F5C08D46BA3}" destId="{FE2C6FD5-5152-429B-A251-F258A49ADCD9}" srcOrd="1" destOrd="0" presId="urn:microsoft.com/office/officeart/2005/8/layout/vList2"/>
    <dgm:cxn modelId="{641DB532-40C0-4B21-9374-3BC67C333209}" type="presParOf" srcId="{1D72683B-4A16-4044-987F-8F5C08D46BA3}" destId="{2FDFC903-AEFA-406B-907F-60C2F193FC62}" srcOrd="2" destOrd="0" presId="urn:microsoft.com/office/officeart/2005/8/layout/vList2"/>
    <dgm:cxn modelId="{85DC02B7-C2B2-4902-8BC4-1119AFFD5D17}" type="presParOf" srcId="{1D72683B-4A16-4044-987F-8F5C08D46BA3}" destId="{076C6935-AFC4-4DE5-A8FE-49BCF6881E2D}" srcOrd="3"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E8AEFD-15E8-4449-8C65-54F27A0ABA3A}" type="doc">
      <dgm:prSet loTypeId="urn:microsoft.com/office/officeart/2005/8/layout/vList2" loCatId="list" qsTypeId="urn:microsoft.com/office/officeart/2005/8/quickstyle/simple2" qsCatId="simple" csTypeId="urn:microsoft.com/office/officeart/2005/8/colors/colorful5" csCatId="colorful" phldr="1"/>
      <dgm:spPr/>
      <dgm:t>
        <a:bodyPr/>
        <a:lstStyle/>
        <a:p>
          <a:endParaRPr lang="en-US"/>
        </a:p>
      </dgm:t>
    </dgm:pt>
    <dgm:pt modelId="{CF51EDD3-F8A9-4134-924D-BB555359F920}">
      <dgm:prSet phldr="0"/>
      <dgm:spPr/>
      <dgm:t>
        <a:bodyPr/>
        <a:lstStyle/>
        <a:p>
          <a:pPr rtl="0"/>
          <a:r>
            <a:rPr lang="en-GB" b="0" dirty="0" err="1">
              <a:latin typeface="Calibri Light" panose="020F0302020204030204"/>
            </a:rPr>
            <a:t>Cymorth</a:t>
          </a:r>
          <a:r>
            <a:rPr lang="en-GB" b="0" dirty="0">
              <a:latin typeface="Calibri Light" panose="020F0302020204030204"/>
            </a:rPr>
            <a:t> </a:t>
          </a:r>
          <a:r>
            <a:rPr lang="en-GB" b="0" dirty="0" err="1">
              <a:latin typeface="Calibri Light" panose="020F0302020204030204"/>
            </a:rPr>
            <a:t>allanol</a:t>
          </a:r>
          <a:endParaRPr lang="en-GB" b="0" i="0" u="none" strike="noStrike" cap="none" baseline="0" noProof="0" dirty="0" err="1">
            <a:solidFill>
              <a:srgbClr val="010000"/>
            </a:solidFill>
            <a:latin typeface="Calibri Light"/>
            <a:cs typeface="Calibri Light"/>
          </a:endParaRPr>
        </a:p>
      </dgm:t>
    </dgm:pt>
    <dgm:pt modelId="{48A29242-0A4C-45B7-9614-9C994AC75E56}" type="parTrans" cxnId="{81AF3575-C2EB-4C47-A190-42AF0B90BE46}">
      <dgm:prSet/>
      <dgm:spPr/>
      <dgm:t>
        <a:bodyPr/>
        <a:lstStyle/>
        <a:p>
          <a:endParaRPr lang="en-US"/>
        </a:p>
      </dgm:t>
    </dgm:pt>
    <dgm:pt modelId="{3F0A4874-E35C-49F0-9B55-81E6AD69FBBC}" type="sibTrans" cxnId="{81AF3575-C2EB-4C47-A190-42AF0B90BE46}">
      <dgm:prSet/>
      <dgm:spPr/>
      <dgm:t>
        <a:bodyPr/>
        <a:lstStyle/>
        <a:p>
          <a:endParaRPr lang="en-US"/>
        </a:p>
      </dgm:t>
    </dgm:pt>
    <dgm:pt modelId="{0162CAF9-B540-4C7F-A5BC-45BB3810FCAA}">
      <dgm:prSet/>
      <dgm:spPr/>
      <dgm:t>
        <a:bodyPr/>
        <a:lstStyle/>
        <a:p>
          <a:pPr rtl="0"/>
          <a:r>
            <a:rPr lang="en-GB" b="0" dirty="0" err="1">
              <a:latin typeface="+mj-lt"/>
            </a:rPr>
            <a:t>Arolygiadau</a:t>
          </a:r>
          <a:r>
            <a:rPr lang="en-GB" b="0" dirty="0">
              <a:latin typeface="+mj-lt"/>
            </a:rPr>
            <a:t> ESTYN</a:t>
          </a:r>
          <a:endParaRPr lang="en-US" b="0" dirty="0">
            <a:latin typeface="+mj-lt"/>
          </a:endParaRPr>
        </a:p>
      </dgm:t>
    </dgm:pt>
    <dgm:pt modelId="{E53D3193-50F8-4A34-B2E5-F6D98CEE5C7E}" type="parTrans" cxnId="{4BBFFEFD-8488-4FB4-B875-15F2D443267A}">
      <dgm:prSet/>
      <dgm:spPr/>
      <dgm:t>
        <a:bodyPr/>
        <a:lstStyle/>
        <a:p>
          <a:endParaRPr lang="en-US"/>
        </a:p>
      </dgm:t>
    </dgm:pt>
    <dgm:pt modelId="{502E5476-808E-419A-A920-D215C4684F59}" type="sibTrans" cxnId="{4BBFFEFD-8488-4FB4-B875-15F2D443267A}">
      <dgm:prSet/>
      <dgm:spPr/>
      <dgm:t>
        <a:bodyPr/>
        <a:lstStyle/>
        <a:p>
          <a:endParaRPr lang="en-US"/>
        </a:p>
      </dgm:t>
    </dgm:pt>
    <dgm:pt modelId="{FA2513CC-D326-4706-9283-93D55EAD8B3C}">
      <dgm:prSet/>
      <dgm:spPr/>
      <dgm:t>
        <a:bodyPr/>
        <a:lstStyle/>
        <a:p>
          <a:pPr rtl="0"/>
          <a:r>
            <a:rPr lang="en-GB" b="0" dirty="0" err="1">
              <a:latin typeface="+mj-lt"/>
            </a:rPr>
            <a:t>Gwasanaethau</a:t>
          </a:r>
          <a:r>
            <a:rPr lang="en-GB" b="0" dirty="0">
              <a:latin typeface="+mj-lt"/>
            </a:rPr>
            <a:t> </a:t>
          </a:r>
          <a:r>
            <a:rPr lang="en-GB" b="0" dirty="0" err="1">
              <a:latin typeface="+mj-lt"/>
            </a:rPr>
            <a:t>gwella</a:t>
          </a:r>
          <a:r>
            <a:rPr lang="en-GB" b="0" dirty="0">
              <a:latin typeface="+mj-lt"/>
            </a:rPr>
            <a:t> </a:t>
          </a:r>
          <a:r>
            <a:rPr lang="en-GB" b="0" dirty="0" err="1">
              <a:latin typeface="+mj-lt"/>
            </a:rPr>
            <a:t>ysgolion</a:t>
          </a:r>
          <a:r>
            <a:rPr lang="en-GB" b="0" dirty="0">
              <a:latin typeface="+mj-lt"/>
            </a:rPr>
            <a:t> </a:t>
          </a:r>
          <a:endParaRPr lang="en-US" b="0" dirty="0">
            <a:latin typeface="+mj-lt"/>
          </a:endParaRPr>
        </a:p>
      </dgm:t>
    </dgm:pt>
    <dgm:pt modelId="{63BC3E29-1871-4FF1-B34A-EC79F6E3AA20}" type="parTrans" cxnId="{8DB68430-A610-4064-A20A-030F9224B1B0}">
      <dgm:prSet/>
      <dgm:spPr/>
      <dgm:t>
        <a:bodyPr/>
        <a:lstStyle/>
        <a:p>
          <a:endParaRPr lang="en-US"/>
        </a:p>
      </dgm:t>
    </dgm:pt>
    <dgm:pt modelId="{F6506093-3028-465A-B3C2-49D79FDC1835}" type="sibTrans" cxnId="{8DB68430-A610-4064-A20A-030F9224B1B0}">
      <dgm:prSet/>
      <dgm:spPr/>
      <dgm:t>
        <a:bodyPr/>
        <a:lstStyle/>
        <a:p>
          <a:endParaRPr lang="en-US"/>
        </a:p>
      </dgm:t>
    </dgm:pt>
    <dgm:pt modelId="{DB62EC9A-6DF3-40F2-ACE1-CACCA983AB79}">
      <dgm:prSet/>
      <dgm:spPr/>
      <dgm:t>
        <a:bodyPr/>
        <a:lstStyle/>
        <a:p>
          <a:r>
            <a:rPr lang="en-GB" b="0" dirty="0" err="1">
              <a:latin typeface="Calibri Light" panose="020F0302020204030204"/>
            </a:rPr>
            <a:t>Mewnol</a:t>
          </a:r>
          <a:endParaRPr lang="en-GB" b="0" dirty="0" err="1"/>
        </a:p>
      </dgm:t>
    </dgm:pt>
    <dgm:pt modelId="{8C39520B-E536-4BD6-9772-894541CDBEA7}" type="parTrans" cxnId="{A6231990-E9AE-4E3B-BF44-A90059E3B77B}">
      <dgm:prSet/>
      <dgm:spPr/>
      <dgm:t>
        <a:bodyPr/>
        <a:lstStyle/>
        <a:p>
          <a:endParaRPr lang="en-US"/>
        </a:p>
      </dgm:t>
    </dgm:pt>
    <dgm:pt modelId="{C7E76786-7338-4B72-867F-F10639328475}" type="sibTrans" cxnId="{A6231990-E9AE-4E3B-BF44-A90059E3B77B}">
      <dgm:prSet/>
      <dgm:spPr/>
      <dgm:t>
        <a:bodyPr/>
        <a:lstStyle/>
        <a:p>
          <a:endParaRPr lang="en-US"/>
        </a:p>
      </dgm:t>
    </dgm:pt>
    <dgm:pt modelId="{A2BFBE39-5D31-4CD9-904B-C7467E0AF8F4}">
      <dgm:prSet phldr="0"/>
      <dgm:spPr/>
      <dgm:t>
        <a:bodyPr/>
        <a:lstStyle/>
        <a:p>
          <a:r>
            <a:rPr lang="en-GB" dirty="0">
              <a:latin typeface="Calibri Light" panose="020F0302020204030204"/>
            </a:rPr>
            <a:t>Hunan-werthuso</a:t>
          </a:r>
          <a:endParaRPr lang="en-GB" dirty="0"/>
        </a:p>
      </dgm:t>
    </dgm:pt>
    <dgm:pt modelId="{4226A887-2689-402B-B1D2-AB64A911EAB9}" type="parTrans" cxnId="{09BFDC64-030D-4D62-BE1F-075757067435}">
      <dgm:prSet/>
      <dgm:spPr/>
      <dgm:t>
        <a:bodyPr/>
        <a:lstStyle/>
        <a:p>
          <a:endParaRPr lang="en-US"/>
        </a:p>
      </dgm:t>
    </dgm:pt>
    <dgm:pt modelId="{3074C1E3-072B-401C-A384-E3723A512DA3}" type="sibTrans" cxnId="{09BFDC64-030D-4D62-BE1F-075757067435}">
      <dgm:prSet/>
      <dgm:spPr/>
      <dgm:t>
        <a:bodyPr/>
        <a:lstStyle/>
        <a:p>
          <a:endParaRPr lang="en-US"/>
        </a:p>
      </dgm:t>
    </dgm:pt>
    <dgm:pt modelId="{83953297-3008-412F-8092-710F022F7624}">
      <dgm:prSet phldr="0"/>
      <dgm:spPr/>
      <dgm:t>
        <a:bodyPr/>
        <a:lstStyle/>
        <a:p>
          <a:pPr rtl="0"/>
          <a:r>
            <a:rPr lang="en-GB" dirty="0">
              <a:latin typeface="Calibri Light" panose="020F0302020204030204"/>
            </a:rPr>
            <a:t>Cynllunio </a:t>
          </a:r>
          <a:r>
            <a:rPr lang="en-GB" dirty="0" err="1">
              <a:latin typeface="Calibri Light" panose="020F0302020204030204"/>
            </a:rPr>
            <a:t>gweithredol</a:t>
          </a:r>
          <a:endParaRPr lang="en-GB" dirty="0"/>
        </a:p>
      </dgm:t>
    </dgm:pt>
    <dgm:pt modelId="{25AA67AF-EA32-46CE-ADF2-531C56E1A6A5}" type="parTrans" cxnId="{297210E7-B1C2-485E-BAAF-986DDB70AC2C}">
      <dgm:prSet/>
      <dgm:spPr/>
      <dgm:t>
        <a:bodyPr/>
        <a:lstStyle/>
        <a:p>
          <a:endParaRPr lang="en-US"/>
        </a:p>
      </dgm:t>
    </dgm:pt>
    <dgm:pt modelId="{F6B8B258-5A48-44EB-B3A2-BF05B5A3E926}" type="sibTrans" cxnId="{297210E7-B1C2-485E-BAAF-986DDB70AC2C}">
      <dgm:prSet/>
      <dgm:spPr/>
      <dgm:t>
        <a:bodyPr/>
        <a:lstStyle/>
        <a:p>
          <a:endParaRPr lang="en-US"/>
        </a:p>
      </dgm:t>
    </dgm:pt>
    <dgm:pt modelId="{1D72683B-4A16-4044-987F-8F5C08D46BA3}" type="pres">
      <dgm:prSet presAssocID="{EEE8AEFD-15E8-4449-8C65-54F27A0ABA3A}" presName="linear" presStyleCnt="0">
        <dgm:presLayoutVars>
          <dgm:animLvl val="lvl"/>
          <dgm:resizeHandles val="exact"/>
        </dgm:presLayoutVars>
      </dgm:prSet>
      <dgm:spPr/>
    </dgm:pt>
    <dgm:pt modelId="{6F51547A-79BA-41F9-8A85-5C6ECF2DD873}" type="pres">
      <dgm:prSet presAssocID="{CF51EDD3-F8A9-4134-924D-BB555359F920}" presName="parentText" presStyleLbl="node1" presStyleIdx="0" presStyleCnt="2">
        <dgm:presLayoutVars>
          <dgm:chMax val="0"/>
          <dgm:bulletEnabled val="1"/>
        </dgm:presLayoutVars>
      </dgm:prSet>
      <dgm:spPr/>
    </dgm:pt>
    <dgm:pt modelId="{FE2C6FD5-5152-429B-A251-F258A49ADCD9}" type="pres">
      <dgm:prSet presAssocID="{CF51EDD3-F8A9-4134-924D-BB555359F920}" presName="childText" presStyleLbl="revTx" presStyleIdx="0" presStyleCnt="2">
        <dgm:presLayoutVars>
          <dgm:bulletEnabled val="1"/>
        </dgm:presLayoutVars>
      </dgm:prSet>
      <dgm:spPr/>
    </dgm:pt>
    <dgm:pt modelId="{2FDFC903-AEFA-406B-907F-60C2F193FC62}" type="pres">
      <dgm:prSet presAssocID="{DB62EC9A-6DF3-40F2-ACE1-CACCA983AB79}" presName="parentText" presStyleLbl="node1" presStyleIdx="1" presStyleCnt="2">
        <dgm:presLayoutVars>
          <dgm:chMax val="0"/>
          <dgm:bulletEnabled val="1"/>
        </dgm:presLayoutVars>
      </dgm:prSet>
      <dgm:spPr/>
    </dgm:pt>
    <dgm:pt modelId="{076C6935-AFC4-4DE5-A8FE-49BCF6881E2D}" type="pres">
      <dgm:prSet presAssocID="{DB62EC9A-6DF3-40F2-ACE1-CACCA983AB79}" presName="childText" presStyleLbl="revTx" presStyleIdx="1" presStyleCnt="2">
        <dgm:presLayoutVars>
          <dgm:bulletEnabled val="1"/>
        </dgm:presLayoutVars>
      </dgm:prSet>
      <dgm:spPr/>
    </dgm:pt>
  </dgm:ptLst>
  <dgm:cxnLst>
    <dgm:cxn modelId="{0E613E26-C668-4FB0-8EBA-616619D38A49}" type="presOf" srcId="{83953297-3008-412F-8092-710F022F7624}" destId="{076C6935-AFC4-4DE5-A8FE-49BCF6881E2D}" srcOrd="0" destOrd="1" presId="urn:microsoft.com/office/officeart/2005/8/layout/vList2"/>
    <dgm:cxn modelId="{E95D8328-7A6A-4348-9582-661821106E3C}" type="presOf" srcId="{0162CAF9-B540-4C7F-A5BC-45BB3810FCAA}" destId="{FE2C6FD5-5152-429B-A251-F258A49ADCD9}" srcOrd="0" destOrd="0" presId="urn:microsoft.com/office/officeart/2005/8/layout/vList2"/>
    <dgm:cxn modelId="{8DB68430-A610-4064-A20A-030F9224B1B0}" srcId="{CF51EDD3-F8A9-4134-924D-BB555359F920}" destId="{FA2513CC-D326-4706-9283-93D55EAD8B3C}" srcOrd="1" destOrd="0" parTransId="{63BC3E29-1871-4FF1-B34A-EC79F6E3AA20}" sibTransId="{F6506093-3028-465A-B3C2-49D79FDC1835}"/>
    <dgm:cxn modelId="{09BFDC64-030D-4D62-BE1F-075757067435}" srcId="{DB62EC9A-6DF3-40F2-ACE1-CACCA983AB79}" destId="{A2BFBE39-5D31-4CD9-904B-C7467E0AF8F4}" srcOrd="0" destOrd="0" parTransId="{4226A887-2689-402B-B1D2-AB64A911EAB9}" sibTransId="{3074C1E3-072B-401C-A384-E3723A512DA3}"/>
    <dgm:cxn modelId="{F26A354E-E601-450E-B33B-FCE119A05C58}" type="presOf" srcId="{FA2513CC-D326-4706-9283-93D55EAD8B3C}" destId="{FE2C6FD5-5152-429B-A251-F258A49ADCD9}" srcOrd="0" destOrd="1" presId="urn:microsoft.com/office/officeart/2005/8/layout/vList2"/>
    <dgm:cxn modelId="{81AF3575-C2EB-4C47-A190-42AF0B90BE46}" srcId="{EEE8AEFD-15E8-4449-8C65-54F27A0ABA3A}" destId="{CF51EDD3-F8A9-4134-924D-BB555359F920}" srcOrd="0" destOrd="0" parTransId="{48A29242-0A4C-45B7-9614-9C994AC75E56}" sibTransId="{3F0A4874-E35C-49F0-9B55-81E6AD69FBBC}"/>
    <dgm:cxn modelId="{AA12B583-4116-4C93-9F61-2153BAB93E9E}" type="presOf" srcId="{DB62EC9A-6DF3-40F2-ACE1-CACCA983AB79}" destId="{2FDFC903-AEFA-406B-907F-60C2F193FC62}" srcOrd="0" destOrd="0" presId="urn:microsoft.com/office/officeart/2005/8/layout/vList2"/>
    <dgm:cxn modelId="{A6231990-E9AE-4E3B-BF44-A90059E3B77B}" srcId="{EEE8AEFD-15E8-4449-8C65-54F27A0ABA3A}" destId="{DB62EC9A-6DF3-40F2-ACE1-CACCA983AB79}" srcOrd="1" destOrd="0" parTransId="{8C39520B-E536-4BD6-9772-894541CDBEA7}" sibTransId="{C7E76786-7338-4B72-867F-F10639328475}"/>
    <dgm:cxn modelId="{B8DF92C8-753E-4FFB-9099-F1A6283A68F4}" type="presOf" srcId="{EEE8AEFD-15E8-4449-8C65-54F27A0ABA3A}" destId="{1D72683B-4A16-4044-987F-8F5C08D46BA3}" srcOrd="0" destOrd="0" presId="urn:microsoft.com/office/officeart/2005/8/layout/vList2"/>
    <dgm:cxn modelId="{297210E7-B1C2-485E-BAAF-986DDB70AC2C}" srcId="{DB62EC9A-6DF3-40F2-ACE1-CACCA983AB79}" destId="{83953297-3008-412F-8092-710F022F7624}" srcOrd="1" destOrd="0" parTransId="{25AA67AF-EA32-46CE-ADF2-531C56E1A6A5}" sibTransId="{F6B8B258-5A48-44EB-B3A2-BF05B5A3E926}"/>
    <dgm:cxn modelId="{0BF7F5F7-8651-4239-9565-E0C221E438C4}" type="presOf" srcId="{A2BFBE39-5D31-4CD9-904B-C7467E0AF8F4}" destId="{076C6935-AFC4-4DE5-A8FE-49BCF6881E2D}" srcOrd="0" destOrd="0" presId="urn:microsoft.com/office/officeart/2005/8/layout/vList2"/>
    <dgm:cxn modelId="{4BBFFEFD-8488-4FB4-B875-15F2D443267A}" srcId="{CF51EDD3-F8A9-4134-924D-BB555359F920}" destId="{0162CAF9-B540-4C7F-A5BC-45BB3810FCAA}" srcOrd="0" destOrd="0" parTransId="{E53D3193-50F8-4A34-B2E5-F6D98CEE5C7E}" sibTransId="{502E5476-808E-419A-A920-D215C4684F59}"/>
    <dgm:cxn modelId="{0F1D6AFE-D1F3-43E1-AFB7-11E19A46E8CF}" type="presOf" srcId="{CF51EDD3-F8A9-4134-924D-BB555359F920}" destId="{6F51547A-79BA-41F9-8A85-5C6ECF2DD873}" srcOrd="0" destOrd="0" presId="urn:microsoft.com/office/officeart/2005/8/layout/vList2"/>
    <dgm:cxn modelId="{3678BFC4-B1EF-46A2-9099-5ECF1F5A9532}" type="presParOf" srcId="{1D72683B-4A16-4044-987F-8F5C08D46BA3}" destId="{6F51547A-79BA-41F9-8A85-5C6ECF2DD873}" srcOrd="0" destOrd="0" presId="urn:microsoft.com/office/officeart/2005/8/layout/vList2"/>
    <dgm:cxn modelId="{627C3655-0CF7-44B4-A0CD-79C05E860EAE}" type="presParOf" srcId="{1D72683B-4A16-4044-987F-8F5C08D46BA3}" destId="{FE2C6FD5-5152-429B-A251-F258A49ADCD9}" srcOrd="1" destOrd="0" presId="urn:microsoft.com/office/officeart/2005/8/layout/vList2"/>
    <dgm:cxn modelId="{641DB532-40C0-4B21-9374-3BC67C333209}" type="presParOf" srcId="{1D72683B-4A16-4044-987F-8F5C08D46BA3}" destId="{2FDFC903-AEFA-406B-907F-60C2F193FC62}" srcOrd="2" destOrd="0" presId="urn:microsoft.com/office/officeart/2005/8/layout/vList2"/>
    <dgm:cxn modelId="{85DC02B7-C2B2-4902-8BC4-1119AFFD5D17}" type="presParOf" srcId="{1D72683B-4A16-4044-987F-8F5C08D46BA3}" destId="{076C6935-AFC4-4DE5-A8FE-49BCF6881E2D}" srcOrd="3"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51547A-79BA-41F9-8A85-5C6ECF2DD873}">
      <dsp:nvSpPr>
        <dsp:cNvPr id="0" name=""/>
        <dsp:cNvSpPr/>
      </dsp:nvSpPr>
      <dsp:spPr>
        <a:xfrm>
          <a:off x="0" y="8844"/>
          <a:ext cx="3733184" cy="7675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kern="1200"/>
            <a:t>External support</a:t>
          </a:r>
          <a:endParaRPr lang="en-US" sz="3200" b="0" kern="1200"/>
        </a:p>
      </dsp:txBody>
      <dsp:txXfrm>
        <a:off x="37467" y="46311"/>
        <a:ext cx="3658250" cy="692586"/>
      </dsp:txXfrm>
    </dsp:sp>
    <dsp:sp modelId="{FE2C6FD5-5152-429B-A251-F258A49ADCD9}">
      <dsp:nvSpPr>
        <dsp:cNvPr id="0" name=""/>
        <dsp:cNvSpPr/>
      </dsp:nvSpPr>
      <dsp:spPr>
        <a:xfrm>
          <a:off x="0" y="776364"/>
          <a:ext cx="3733184" cy="1225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529"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kern="1200"/>
            <a:t>ESTYN inspections</a:t>
          </a:r>
          <a:endParaRPr lang="en-US" sz="2500" kern="1200"/>
        </a:p>
        <a:p>
          <a:pPr marL="228600" lvl="1" indent="-228600" algn="l" defTabSz="1111250" rtl="0">
            <a:lnSpc>
              <a:spcPct val="90000"/>
            </a:lnSpc>
            <a:spcBef>
              <a:spcPct val="0"/>
            </a:spcBef>
            <a:spcAft>
              <a:spcPct val="20000"/>
            </a:spcAft>
            <a:buChar char="•"/>
          </a:pPr>
          <a:r>
            <a:rPr lang="en-GB" sz="2500" kern="1200" dirty="0">
              <a:latin typeface="Calibri Light" panose="020F0302020204030204"/>
            </a:rPr>
            <a:t>school improvement services </a:t>
          </a:r>
          <a:endParaRPr lang="en-US" sz="2500" kern="1200" dirty="0"/>
        </a:p>
      </dsp:txBody>
      <dsp:txXfrm>
        <a:off x="0" y="776364"/>
        <a:ext cx="3733184" cy="1225440"/>
      </dsp:txXfrm>
    </dsp:sp>
    <dsp:sp modelId="{2FDFC903-AEFA-406B-907F-60C2F193FC62}">
      <dsp:nvSpPr>
        <dsp:cNvPr id="0" name=""/>
        <dsp:cNvSpPr/>
      </dsp:nvSpPr>
      <dsp:spPr>
        <a:xfrm>
          <a:off x="0" y="2001804"/>
          <a:ext cx="3733184" cy="767520"/>
        </a:xfrm>
        <a:prstGeom prst="roundRect">
          <a:avLst/>
        </a:prstGeom>
        <a:solidFill>
          <a:schemeClr val="accent5">
            <a:hueOff val="-7353344"/>
            <a:satOff val="-10228"/>
            <a:lumOff val="-392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kern="1200"/>
            <a:t>Internal</a:t>
          </a:r>
          <a:endParaRPr lang="en-US" sz="3200" b="0" kern="1200"/>
        </a:p>
      </dsp:txBody>
      <dsp:txXfrm>
        <a:off x="37467" y="2039271"/>
        <a:ext cx="3658250" cy="692586"/>
      </dsp:txXfrm>
    </dsp:sp>
    <dsp:sp modelId="{076C6935-AFC4-4DE5-A8FE-49BCF6881E2D}">
      <dsp:nvSpPr>
        <dsp:cNvPr id="0" name=""/>
        <dsp:cNvSpPr/>
      </dsp:nvSpPr>
      <dsp:spPr>
        <a:xfrm>
          <a:off x="0" y="2769324"/>
          <a:ext cx="3733184" cy="861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529"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kern="1200"/>
            <a:t>Self-evaluation</a:t>
          </a:r>
          <a:endParaRPr lang="en-US" sz="2500" kern="1200"/>
        </a:p>
        <a:p>
          <a:pPr marL="228600" lvl="1" indent="-228600" algn="l" defTabSz="1111250">
            <a:lnSpc>
              <a:spcPct val="90000"/>
            </a:lnSpc>
            <a:spcBef>
              <a:spcPct val="0"/>
            </a:spcBef>
            <a:spcAft>
              <a:spcPct val="20000"/>
            </a:spcAft>
            <a:buChar char="•"/>
          </a:pPr>
          <a:r>
            <a:rPr lang="en-GB" sz="2500" kern="1200"/>
            <a:t>Strategic planning</a:t>
          </a:r>
          <a:endParaRPr lang="en-US" sz="2500" kern="1200"/>
        </a:p>
      </dsp:txBody>
      <dsp:txXfrm>
        <a:off x="0" y="2769324"/>
        <a:ext cx="3733184" cy="861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51547A-79BA-41F9-8A85-5C6ECF2DD873}">
      <dsp:nvSpPr>
        <dsp:cNvPr id="0" name=""/>
        <dsp:cNvSpPr/>
      </dsp:nvSpPr>
      <dsp:spPr>
        <a:xfrm>
          <a:off x="0" y="8844"/>
          <a:ext cx="3733184" cy="7675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GB" sz="3200" b="0" kern="1200" dirty="0" err="1">
              <a:latin typeface="Calibri Light" panose="020F0302020204030204"/>
            </a:rPr>
            <a:t>Cymorth</a:t>
          </a:r>
          <a:r>
            <a:rPr lang="en-GB" sz="3200" b="0" kern="1200" dirty="0">
              <a:latin typeface="Calibri Light" panose="020F0302020204030204"/>
            </a:rPr>
            <a:t> </a:t>
          </a:r>
          <a:r>
            <a:rPr lang="en-GB" sz="3200" b="0" kern="1200" dirty="0" err="1">
              <a:latin typeface="Calibri Light" panose="020F0302020204030204"/>
            </a:rPr>
            <a:t>allanol</a:t>
          </a:r>
          <a:endParaRPr lang="en-GB" sz="3200" b="0" i="0" u="none" strike="noStrike" kern="1200" cap="none" baseline="0" noProof="0" dirty="0" err="1">
            <a:solidFill>
              <a:srgbClr val="010000"/>
            </a:solidFill>
            <a:latin typeface="Calibri Light"/>
            <a:cs typeface="Calibri Light"/>
          </a:endParaRPr>
        </a:p>
      </dsp:txBody>
      <dsp:txXfrm>
        <a:off x="37467" y="46311"/>
        <a:ext cx="3658250" cy="692586"/>
      </dsp:txXfrm>
    </dsp:sp>
    <dsp:sp modelId="{FE2C6FD5-5152-429B-A251-F258A49ADCD9}">
      <dsp:nvSpPr>
        <dsp:cNvPr id="0" name=""/>
        <dsp:cNvSpPr/>
      </dsp:nvSpPr>
      <dsp:spPr>
        <a:xfrm>
          <a:off x="0" y="776364"/>
          <a:ext cx="3733184" cy="1225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529" tIns="40640" rIns="227584" bIns="40640" numCol="1" spcCol="1270" anchor="t" anchorCtr="0">
          <a:noAutofit/>
        </a:bodyPr>
        <a:lstStyle/>
        <a:p>
          <a:pPr marL="228600" lvl="1" indent="-228600" algn="l" defTabSz="1111250" rtl="0">
            <a:lnSpc>
              <a:spcPct val="90000"/>
            </a:lnSpc>
            <a:spcBef>
              <a:spcPct val="0"/>
            </a:spcBef>
            <a:spcAft>
              <a:spcPct val="20000"/>
            </a:spcAft>
            <a:buChar char="•"/>
          </a:pPr>
          <a:r>
            <a:rPr lang="en-GB" sz="2500" b="0" kern="1200" dirty="0" err="1">
              <a:latin typeface="+mj-lt"/>
            </a:rPr>
            <a:t>Arolygiadau</a:t>
          </a:r>
          <a:r>
            <a:rPr lang="en-GB" sz="2500" b="0" kern="1200" dirty="0">
              <a:latin typeface="+mj-lt"/>
            </a:rPr>
            <a:t> ESTYN</a:t>
          </a:r>
          <a:endParaRPr lang="en-US" sz="2500" b="0" kern="1200" dirty="0">
            <a:latin typeface="+mj-lt"/>
          </a:endParaRPr>
        </a:p>
        <a:p>
          <a:pPr marL="228600" lvl="1" indent="-228600" algn="l" defTabSz="1111250" rtl="0">
            <a:lnSpc>
              <a:spcPct val="90000"/>
            </a:lnSpc>
            <a:spcBef>
              <a:spcPct val="0"/>
            </a:spcBef>
            <a:spcAft>
              <a:spcPct val="20000"/>
            </a:spcAft>
            <a:buChar char="•"/>
          </a:pPr>
          <a:r>
            <a:rPr lang="en-GB" sz="2500" b="0" kern="1200" dirty="0" err="1">
              <a:latin typeface="+mj-lt"/>
            </a:rPr>
            <a:t>Gwasanaethau</a:t>
          </a:r>
          <a:r>
            <a:rPr lang="en-GB" sz="2500" b="0" kern="1200" dirty="0">
              <a:latin typeface="+mj-lt"/>
            </a:rPr>
            <a:t> </a:t>
          </a:r>
          <a:r>
            <a:rPr lang="en-GB" sz="2500" b="0" kern="1200" dirty="0" err="1">
              <a:latin typeface="+mj-lt"/>
            </a:rPr>
            <a:t>gwella</a:t>
          </a:r>
          <a:r>
            <a:rPr lang="en-GB" sz="2500" b="0" kern="1200" dirty="0">
              <a:latin typeface="+mj-lt"/>
            </a:rPr>
            <a:t> </a:t>
          </a:r>
          <a:r>
            <a:rPr lang="en-GB" sz="2500" b="0" kern="1200" dirty="0" err="1">
              <a:latin typeface="+mj-lt"/>
            </a:rPr>
            <a:t>ysgolion</a:t>
          </a:r>
          <a:r>
            <a:rPr lang="en-GB" sz="2500" b="0" kern="1200" dirty="0">
              <a:latin typeface="+mj-lt"/>
            </a:rPr>
            <a:t> </a:t>
          </a:r>
          <a:endParaRPr lang="en-US" sz="2500" b="0" kern="1200" dirty="0">
            <a:latin typeface="+mj-lt"/>
          </a:endParaRPr>
        </a:p>
      </dsp:txBody>
      <dsp:txXfrm>
        <a:off x="0" y="776364"/>
        <a:ext cx="3733184" cy="1225440"/>
      </dsp:txXfrm>
    </dsp:sp>
    <dsp:sp modelId="{2FDFC903-AEFA-406B-907F-60C2F193FC62}">
      <dsp:nvSpPr>
        <dsp:cNvPr id="0" name=""/>
        <dsp:cNvSpPr/>
      </dsp:nvSpPr>
      <dsp:spPr>
        <a:xfrm>
          <a:off x="0" y="2001804"/>
          <a:ext cx="3733184" cy="767520"/>
        </a:xfrm>
        <a:prstGeom prst="roundRect">
          <a:avLst/>
        </a:prstGeom>
        <a:solidFill>
          <a:schemeClr val="accent5">
            <a:hueOff val="-7353344"/>
            <a:satOff val="-10228"/>
            <a:lumOff val="-392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kern="1200" dirty="0" err="1">
              <a:latin typeface="Calibri Light" panose="020F0302020204030204"/>
            </a:rPr>
            <a:t>Mewnol</a:t>
          </a:r>
          <a:endParaRPr lang="en-GB" sz="3200" b="0" kern="1200" dirty="0" err="1"/>
        </a:p>
      </dsp:txBody>
      <dsp:txXfrm>
        <a:off x="37467" y="2039271"/>
        <a:ext cx="3658250" cy="692586"/>
      </dsp:txXfrm>
    </dsp:sp>
    <dsp:sp modelId="{076C6935-AFC4-4DE5-A8FE-49BCF6881E2D}">
      <dsp:nvSpPr>
        <dsp:cNvPr id="0" name=""/>
        <dsp:cNvSpPr/>
      </dsp:nvSpPr>
      <dsp:spPr>
        <a:xfrm>
          <a:off x="0" y="2769324"/>
          <a:ext cx="3733184" cy="861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529"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kern="1200" dirty="0">
              <a:latin typeface="Calibri Light" panose="020F0302020204030204"/>
            </a:rPr>
            <a:t>Hunan-werthuso</a:t>
          </a:r>
          <a:endParaRPr lang="en-GB" sz="2500" kern="1200" dirty="0"/>
        </a:p>
        <a:p>
          <a:pPr marL="228600" lvl="1" indent="-228600" algn="l" defTabSz="1111250" rtl="0">
            <a:lnSpc>
              <a:spcPct val="90000"/>
            </a:lnSpc>
            <a:spcBef>
              <a:spcPct val="0"/>
            </a:spcBef>
            <a:spcAft>
              <a:spcPct val="20000"/>
            </a:spcAft>
            <a:buChar char="•"/>
          </a:pPr>
          <a:r>
            <a:rPr lang="en-GB" sz="2500" kern="1200" dirty="0">
              <a:latin typeface="Calibri Light" panose="020F0302020204030204"/>
            </a:rPr>
            <a:t>Cynllunio </a:t>
          </a:r>
          <a:r>
            <a:rPr lang="en-GB" sz="2500" kern="1200" dirty="0" err="1">
              <a:latin typeface="Calibri Light" panose="020F0302020204030204"/>
            </a:rPr>
            <a:t>gweithredol</a:t>
          </a:r>
          <a:endParaRPr lang="en-GB" sz="2500" kern="1200" dirty="0"/>
        </a:p>
      </dsp:txBody>
      <dsp:txXfrm>
        <a:off x="0" y="2769324"/>
        <a:ext cx="3733184" cy="8611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398556-DAD4-4ED3-AC97-B5E804BA508D}" type="datetimeFigureOut">
              <a:rPr lang="en-GB" smtClean="0"/>
              <a:t>07/01/2024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18B43C-EC24-4C7D-AE0E-A9E7596D6A00}" type="slidenum">
              <a:rPr lang="en-GB" smtClean="0"/>
              <a:t>‹#›</a:t>
            </a:fld>
            <a:endParaRPr lang="en-GB"/>
          </a:p>
        </p:txBody>
      </p:sp>
    </p:spTree>
    <p:extLst>
      <p:ext uri="{BB962C8B-B14F-4D97-AF65-F5344CB8AC3E}">
        <p14:creationId xmlns:p14="http://schemas.microsoft.com/office/powerpoint/2010/main" val="38631949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record.assembly.wales/Plenary/12659#A71172"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hwb.gov.wales/evaluation-improvement-and-accountability/the-national-resource-evaluation-and-improvement/"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hwb.gov.wales/evaluation-improvement-and-accountability/the-national-resource-evaluation-and-improvement/evaluation-and-improvement-principles/engaging-with-stakeholders/"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estyn.gov.wales/document-page/20862/contents/document-details/estyn-inspection-framework?_ga=2.265826700.285006439.1670542615-462697111.1632495763"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legislation.gov.uk/wsi/2014/2677/contents/made"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https://padlet.com/jessicaroberts4/e04tfqe8jmln73vb" TargetMode="Externa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legislation.gov.uk/wsi/2014/2677/contents/made" TargetMode="External"/><Relationship Id="rId2" Type="http://schemas.openxmlformats.org/officeDocument/2006/relationships/slide" Target="../slides/slide38.xml"/><Relationship Id="rId1" Type="http://schemas.openxmlformats.org/officeDocument/2006/relationships/notesMaster" Target="../notesMasters/notesMaster1.xml"/><Relationship Id="rId4" Type="http://schemas.openxmlformats.org/officeDocument/2006/relationships/hyperlink" Target="https://padlet.com/jessicaroberts4/e04tfqe8jmln73vb" TargetMode="Externa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uwtsd.hosted.panopto.com/Panopto/Pages/Viewer.aspx?id=1e427727-60f2-4d9c-843e-acfc0159d4f9"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morning’s session will focus on school improvement. It will complement the Bridging task completed earlier this month and support students’ understanding of part B of the 7003 assignment (the written report).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88741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the assignment task is to prepare a written report on an action point, it should not solely talk about the action point – but also the theoretical process of school improvement (which will be covered today). Assignment guidance can be found on Moodle with a suggested structure for this part of the assignment – it is also highlighted on next slide</a:t>
            </a:r>
          </a:p>
        </p:txBody>
      </p:sp>
      <p:sp>
        <p:nvSpPr>
          <p:cNvPr id="4" name="Slide Number Placeholder 3"/>
          <p:cNvSpPr>
            <a:spLocks noGrp="1"/>
          </p:cNvSpPr>
          <p:nvPr>
            <p:ph type="sldNum" sz="quarter" idx="5"/>
          </p:nvPr>
        </p:nvSpPr>
        <p:spPr/>
        <p:txBody>
          <a:bodyPr/>
          <a:lstStyle/>
          <a:p>
            <a:fld id="{6A18B43C-EC24-4C7D-AE0E-A9E7596D6A00}" type="slidenum">
              <a:rPr lang="en-GB" smtClean="0"/>
              <a:t>3</a:t>
            </a:fld>
            <a:endParaRPr lang="en-GB"/>
          </a:p>
        </p:txBody>
      </p:sp>
    </p:spTree>
    <p:extLst>
      <p:ext uri="{BB962C8B-B14F-4D97-AF65-F5344CB8AC3E}">
        <p14:creationId xmlns:p14="http://schemas.microsoft.com/office/powerpoint/2010/main" val="12299237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Inform students</a:t>
            </a:r>
          </a:p>
          <a:p>
            <a:r>
              <a:rPr lang="en-GB" baseline="0" dirty="0"/>
              <a:t>Be aware that Literature review section must be about the theoretical SDP process </a:t>
            </a:r>
            <a:r>
              <a:rPr lang="en-GB" b="1" baseline="0" dirty="0"/>
              <a:t>plus </a:t>
            </a:r>
            <a:r>
              <a:rPr lang="en-GB" baseline="0" dirty="0"/>
              <a:t>your chosen area (split this around 400-400 or 350-450 respectively)</a:t>
            </a:r>
          </a:p>
          <a:p>
            <a:r>
              <a:rPr lang="en-GB" baseline="0" dirty="0"/>
              <a:t>Developing an action point section is where they are demonstrating their knowledge and understanding of the process </a:t>
            </a:r>
            <a:r>
              <a:rPr lang="en-GB" b="1" baseline="0" dirty="0"/>
              <a:t>now in the context of the SDP </a:t>
            </a:r>
            <a:r>
              <a:rPr lang="en-GB" baseline="0" dirty="0"/>
              <a:t>of their  placement school (or school they have decided to use to base this report on)</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2979966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support.</a:t>
            </a:r>
          </a:p>
          <a:p>
            <a:endParaRPr lang="en-GB" dirty="0"/>
          </a:p>
          <a:p>
            <a:r>
              <a:rPr lang="en-GB" dirty="0"/>
              <a:t>Inform students there is a video walkthrough of the essay structure on Moodle – this will support their understanding of how to break down Part B (the written report).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9646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36564574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at 1:47:00 to 1:51:34</a:t>
            </a:r>
          </a:p>
          <a:p>
            <a:endParaRPr lang="en-GB" dirty="0"/>
          </a:p>
          <a:p>
            <a:r>
              <a:rPr lang="en-GB" dirty="0"/>
              <a:t>Watch 4.5 minutes of Jeremy Miles’ March Statement. Draw out some themes linked to his statement and what has been discussed so far in this module. For example</a:t>
            </a:r>
          </a:p>
          <a:p>
            <a:endParaRPr lang="en-GB" dirty="0"/>
          </a:p>
          <a:p>
            <a:r>
              <a:rPr lang="en-GB" sz="1800" dirty="0">
                <a:effectLst/>
                <a:latin typeface="Calibri" panose="020F0502020204030204" pitchFamily="34" charset="0"/>
                <a:ea typeface="Calibri" panose="020F0502020204030204" pitchFamily="34" charset="0"/>
              </a:rPr>
              <a:t>What does he say is at the heart of their National Mission? </a:t>
            </a:r>
          </a:p>
          <a:p>
            <a:r>
              <a:rPr lang="en-GB" sz="1800" dirty="0">
                <a:effectLst/>
                <a:latin typeface="Calibri" panose="020F0502020204030204" pitchFamily="34" charset="0"/>
                <a:ea typeface="Calibri" panose="020F0502020204030204" pitchFamily="34" charset="0"/>
              </a:rPr>
              <a:t>What role do policies play? Through what lens should they be viewed? </a:t>
            </a:r>
          </a:p>
          <a:p>
            <a:r>
              <a:rPr lang="en-GB" sz="1800" dirty="0">
                <a:effectLst/>
                <a:latin typeface="Calibri" panose="020F0502020204030204" pitchFamily="34" charset="0"/>
                <a:ea typeface="Calibri" panose="020F0502020204030204" pitchFamily="34" charset="0"/>
              </a:rPr>
              <a:t>What single most influence, has research and inspection evidence revealed, has been the biggest impact on learners’ success? </a:t>
            </a:r>
          </a:p>
          <a:p>
            <a:r>
              <a:rPr lang="en-GB" sz="1800" dirty="0">
                <a:effectLst/>
                <a:latin typeface="Calibri" panose="020F0502020204030204" pitchFamily="34" charset="0"/>
                <a:ea typeface="Calibri" panose="020F0502020204030204" pitchFamily="34" charset="0"/>
              </a:rPr>
              <a:t>What role do you have as student teacher to deliver on the points raised by Jeremey Miles?</a:t>
            </a:r>
          </a:p>
          <a:p>
            <a:endParaRPr lang="en-GB" dirty="0"/>
          </a:p>
          <a:p>
            <a:r>
              <a:rPr lang="en-GB" dirty="0"/>
              <a:t>Bilingual Transcript of his statement can be found at </a:t>
            </a:r>
            <a:r>
              <a:rPr lang="en-GB" dirty="0">
                <a:hlinkClick r:id="rId3"/>
              </a:rPr>
              <a:t>Plenary 22/03/2022 - Welsh Parliament (</a:t>
            </a:r>
            <a:r>
              <a:rPr lang="en-GB" dirty="0" err="1">
                <a:hlinkClick r:id="rId3"/>
              </a:rPr>
              <a:t>assembly.wales</a:t>
            </a:r>
            <a:r>
              <a:rPr lang="en-GB" dirty="0">
                <a:hlinkClick r:id="rId3"/>
              </a:rPr>
              <a:t>)</a:t>
            </a:r>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8</a:t>
            </a:fld>
            <a:endParaRPr lang="en-GB"/>
          </a:p>
        </p:txBody>
      </p:sp>
    </p:spTree>
    <p:extLst>
      <p:ext uri="{BB962C8B-B14F-4D97-AF65-F5344CB8AC3E}">
        <p14:creationId xmlns:p14="http://schemas.microsoft.com/office/powerpoint/2010/main" val="1647089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 on the quote – and if you as a student teacher view yourself as an </a:t>
            </a:r>
            <a:r>
              <a:rPr lang="en-GB" i="1" dirty="0"/>
              <a:t>agent of change…..</a:t>
            </a:r>
            <a:r>
              <a:rPr lang="en-GB" dirty="0"/>
              <a:t>how might this impact your practice?</a:t>
            </a:r>
          </a:p>
          <a:p>
            <a:endParaRPr lang="en-GB" dirty="0"/>
          </a:p>
          <a:p>
            <a:r>
              <a:rPr lang="en-GB" dirty="0"/>
              <a:t>Are there limitations or barriers to making effective change?</a:t>
            </a:r>
          </a:p>
          <a:p>
            <a:r>
              <a:rPr lang="en-GB" dirty="0"/>
              <a:t>How might ideas/perspectives of others influence your practice?</a:t>
            </a:r>
          </a:p>
          <a:p>
            <a:r>
              <a:rPr lang="en-GB" dirty="0"/>
              <a:t>How might the school’s vision or staff mindset influence school development?</a:t>
            </a:r>
          </a:p>
          <a:p>
            <a:endParaRPr lang="en-GB" dirty="0"/>
          </a:p>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9</a:t>
            </a:fld>
            <a:endParaRPr lang="en-GB"/>
          </a:p>
        </p:txBody>
      </p:sp>
    </p:spTree>
    <p:extLst>
      <p:ext uri="{BB962C8B-B14F-4D97-AF65-F5344CB8AC3E}">
        <p14:creationId xmlns:p14="http://schemas.microsoft.com/office/powerpoint/2010/main" val="3315821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Slide 10 – highlighting the use of the term school improvement and the Welsh context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Direct quote from </a:t>
            </a:r>
            <a:r>
              <a:rPr lang="en-GB" sz="1800" i="1" dirty="0">
                <a:effectLst/>
                <a:latin typeface="Calibri" panose="020F0502020204030204" pitchFamily="34" charset="0"/>
                <a:ea typeface="Calibri" panose="020F0502020204030204" pitchFamily="34" charset="0"/>
                <a:cs typeface="Calibri" panose="020F0502020204030204" pitchFamily="34" charset="0"/>
              </a:rPr>
              <a:t>School improvement guidance: framework for evaluation, improvement and accountability (Welsh Government)/ </a:t>
            </a:r>
            <a:r>
              <a:rPr lang="en-GB" sz="1800" i="1" dirty="0" err="1">
                <a:effectLst/>
                <a:latin typeface="Calibri" panose="020F0502020204030204" pitchFamily="34" charset="0"/>
                <a:ea typeface="Calibri" panose="020F0502020204030204" pitchFamily="34" charset="0"/>
                <a:cs typeface="Calibri" panose="020F0502020204030204" pitchFamily="34" charset="0"/>
              </a:rPr>
              <a:t>Canllawiau</a:t>
            </a:r>
            <a:r>
              <a:rPr lang="en-GB" sz="1800" i="1" dirty="0">
                <a:effectLst/>
                <a:latin typeface="Calibri" panose="020F0502020204030204" pitchFamily="34" charset="0"/>
                <a:ea typeface="Calibri" panose="020F0502020204030204" pitchFamily="34" charset="0"/>
                <a:cs typeface="Calibri" panose="020F0502020204030204" pitchFamily="34" charset="0"/>
              </a:rPr>
              <a:t> </a:t>
            </a:r>
            <a:r>
              <a:rPr lang="en-GB" sz="1800" i="1" dirty="0" err="1">
                <a:effectLst/>
                <a:latin typeface="Calibri" panose="020F0502020204030204" pitchFamily="34" charset="0"/>
                <a:ea typeface="Calibri" panose="020F0502020204030204" pitchFamily="34" charset="0"/>
                <a:cs typeface="Calibri" panose="020F0502020204030204" pitchFamily="34" charset="0"/>
              </a:rPr>
              <a:t>gwella</a:t>
            </a:r>
            <a:r>
              <a:rPr lang="en-GB" sz="1800" i="1" dirty="0">
                <a:effectLst/>
                <a:latin typeface="Calibri" panose="020F0502020204030204" pitchFamily="34" charset="0"/>
                <a:ea typeface="Calibri" panose="020F0502020204030204" pitchFamily="34" charset="0"/>
                <a:cs typeface="Calibri" panose="020F0502020204030204" pitchFamily="34" charset="0"/>
              </a:rPr>
              <a:t> </a:t>
            </a:r>
            <a:r>
              <a:rPr lang="en-GB" sz="1800" i="1" dirty="0" err="1">
                <a:effectLst/>
                <a:latin typeface="Calibri" panose="020F0502020204030204" pitchFamily="34" charset="0"/>
                <a:ea typeface="Calibri" panose="020F0502020204030204" pitchFamily="34" charset="0"/>
                <a:cs typeface="Calibri" panose="020F0502020204030204" pitchFamily="34" charset="0"/>
              </a:rPr>
              <a:t>ysgolion</a:t>
            </a:r>
            <a:r>
              <a:rPr lang="en-GB" sz="1800" i="1" dirty="0">
                <a:effectLst/>
                <a:latin typeface="Calibri" panose="020F0502020204030204" pitchFamily="34" charset="0"/>
                <a:ea typeface="Calibri" panose="020F0502020204030204" pitchFamily="34" charset="0"/>
                <a:cs typeface="Calibri" panose="020F0502020204030204" pitchFamily="34" charset="0"/>
              </a:rPr>
              <a:t>: </a:t>
            </a:r>
            <a:r>
              <a:rPr lang="en-GB" sz="1800" i="1" dirty="0" err="1">
                <a:effectLst/>
                <a:latin typeface="Calibri" panose="020F0502020204030204" pitchFamily="34" charset="0"/>
                <a:ea typeface="Calibri" panose="020F0502020204030204" pitchFamily="34" charset="0"/>
                <a:cs typeface="Calibri" panose="020F0502020204030204" pitchFamily="34" charset="0"/>
              </a:rPr>
              <a:t>fframwaith</a:t>
            </a:r>
            <a:r>
              <a:rPr lang="en-GB" sz="1800" i="1" dirty="0">
                <a:effectLst/>
                <a:latin typeface="Calibri" panose="020F0502020204030204" pitchFamily="34" charset="0"/>
                <a:ea typeface="Calibri" panose="020F0502020204030204" pitchFamily="34" charset="0"/>
                <a:cs typeface="Calibri" panose="020F0502020204030204" pitchFamily="34" charset="0"/>
              </a:rPr>
              <a:t> </a:t>
            </a:r>
            <a:r>
              <a:rPr lang="en-GB" sz="1800" i="1" dirty="0" err="1">
                <a:effectLst/>
                <a:latin typeface="Calibri" panose="020F0502020204030204" pitchFamily="34" charset="0"/>
                <a:ea typeface="Calibri" panose="020F0502020204030204" pitchFamily="34" charset="0"/>
                <a:cs typeface="Calibri" panose="020F0502020204030204" pitchFamily="34" charset="0"/>
              </a:rPr>
              <a:t>ar</a:t>
            </a:r>
            <a:r>
              <a:rPr lang="en-GB" sz="1800" i="1" dirty="0">
                <a:effectLst/>
                <a:latin typeface="Calibri" panose="020F0502020204030204" pitchFamily="34" charset="0"/>
                <a:ea typeface="Calibri" panose="020F0502020204030204" pitchFamily="34" charset="0"/>
                <a:cs typeface="Calibri" panose="020F0502020204030204" pitchFamily="34" charset="0"/>
              </a:rPr>
              <a:t> </a:t>
            </a:r>
            <a:r>
              <a:rPr lang="en-GB" sz="1800" i="1" dirty="0" err="1">
                <a:effectLst/>
                <a:latin typeface="Calibri" panose="020F0502020204030204" pitchFamily="34" charset="0"/>
                <a:ea typeface="Calibri" panose="020F0502020204030204" pitchFamily="34" charset="0"/>
                <a:cs typeface="Calibri" panose="020F0502020204030204" pitchFamily="34" charset="0"/>
              </a:rPr>
              <a:t>gyfer</a:t>
            </a:r>
            <a:r>
              <a:rPr lang="en-GB" sz="1800" i="1" dirty="0">
                <a:effectLst/>
                <a:latin typeface="Calibri" panose="020F0502020204030204" pitchFamily="34" charset="0"/>
                <a:ea typeface="Calibri" panose="020F0502020204030204" pitchFamily="34" charset="0"/>
                <a:cs typeface="Calibri" panose="020F0502020204030204" pitchFamily="34" charset="0"/>
              </a:rPr>
              <a:t> </a:t>
            </a:r>
            <a:r>
              <a:rPr lang="en-GB" sz="1800" i="1" dirty="0" err="1">
                <a:effectLst/>
                <a:latin typeface="Calibri" panose="020F0502020204030204" pitchFamily="34" charset="0"/>
                <a:ea typeface="Calibri" panose="020F0502020204030204" pitchFamily="34" charset="0"/>
                <a:cs typeface="Calibri" panose="020F0502020204030204" pitchFamily="34" charset="0"/>
              </a:rPr>
              <a:t>gwerthuso</a:t>
            </a:r>
            <a:r>
              <a:rPr lang="en-GB" sz="1800" i="1" dirty="0">
                <a:effectLst/>
                <a:latin typeface="Calibri" panose="020F0502020204030204" pitchFamily="34" charset="0"/>
                <a:ea typeface="Calibri" panose="020F0502020204030204" pitchFamily="34" charset="0"/>
                <a:cs typeface="Calibri" panose="020F0502020204030204" pitchFamily="34" charset="0"/>
              </a:rPr>
              <a:t>, </a:t>
            </a:r>
            <a:r>
              <a:rPr lang="en-GB" sz="1800" i="1" dirty="0" err="1">
                <a:effectLst/>
                <a:latin typeface="Calibri" panose="020F0502020204030204" pitchFamily="34" charset="0"/>
                <a:ea typeface="Calibri" panose="020F0502020204030204" pitchFamily="34" charset="0"/>
                <a:cs typeface="Calibri" panose="020F0502020204030204" pitchFamily="34" charset="0"/>
              </a:rPr>
              <a:t>gwella</a:t>
            </a:r>
            <a:r>
              <a:rPr lang="en-GB" sz="1800" i="1" dirty="0">
                <a:effectLst/>
                <a:latin typeface="Calibri" panose="020F0502020204030204" pitchFamily="34" charset="0"/>
                <a:ea typeface="Calibri" panose="020F0502020204030204" pitchFamily="34" charset="0"/>
                <a:cs typeface="Calibri" panose="020F0502020204030204" pitchFamily="34" charset="0"/>
              </a:rPr>
              <a:t> ac </a:t>
            </a:r>
            <a:r>
              <a:rPr lang="en-GB" sz="1800" i="1" dirty="0" err="1">
                <a:effectLst/>
                <a:latin typeface="Calibri" panose="020F0502020204030204" pitchFamily="34" charset="0"/>
                <a:ea typeface="Calibri" panose="020F0502020204030204" pitchFamily="34" charset="0"/>
                <a:cs typeface="Calibri" panose="020F0502020204030204" pitchFamily="34" charset="0"/>
              </a:rPr>
              <a:t>atebolrwydd</a:t>
            </a:r>
            <a:r>
              <a:rPr lang="en-GB" sz="1800" i="1" dirty="0">
                <a:effectLst/>
                <a:latin typeface="Calibri" panose="020F0502020204030204" pitchFamily="34" charset="0"/>
                <a:ea typeface="Calibri" panose="020F0502020204030204" pitchFamily="34" charset="0"/>
                <a:cs typeface="Calibri" panose="020F0502020204030204" pitchFamily="34" charset="0"/>
              </a:rPr>
              <a:t> (</a:t>
            </a:r>
            <a:r>
              <a:rPr lang="en-GB" sz="1800" i="1" dirty="0" err="1">
                <a:effectLst/>
                <a:latin typeface="Calibri" panose="020F0502020204030204" pitchFamily="34" charset="0"/>
                <a:ea typeface="Calibri" panose="020F0502020204030204" pitchFamily="34" charset="0"/>
                <a:cs typeface="Calibri" panose="020F0502020204030204" pitchFamily="34" charset="0"/>
              </a:rPr>
              <a:t>Llywodraeth</a:t>
            </a:r>
            <a:r>
              <a:rPr lang="en-GB" sz="1800" i="1" dirty="0">
                <a:effectLst/>
                <a:latin typeface="Calibri" panose="020F0502020204030204" pitchFamily="34" charset="0"/>
                <a:ea typeface="Calibri" panose="020F0502020204030204" pitchFamily="34" charset="0"/>
                <a:cs typeface="Calibri" panose="020F0502020204030204" pitchFamily="34" charset="0"/>
              </a:rPr>
              <a:t> Cymru)</a:t>
            </a:r>
          </a:p>
          <a:p>
            <a:pPr>
              <a:lnSpc>
                <a:spcPct val="107000"/>
              </a:lnSpc>
              <a:spcAft>
                <a:spcPts val="800"/>
              </a:spcAft>
            </a:pPr>
            <a:endParaRPr lang="en-GB" sz="1800" i="1"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Calibri" panose="020F0502020204030204" pitchFamily="34" charset="0"/>
              </a:rPr>
              <a:t>We will look at this document in more detail in this session.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6197405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Creating a poster of ideas</a:t>
            </a:r>
          </a:p>
          <a:p>
            <a:endParaRPr lang="en-GB" dirty="0"/>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In groups of 3 – students start to discuss the term ‘school improvement/</a:t>
            </a:r>
            <a:r>
              <a:rPr lang="en-GB" sz="1800" dirty="0" err="1">
                <a:effectLst/>
                <a:latin typeface="Calibri" panose="020F0502020204030204" pitchFamily="34" charset="0"/>
                <a:ea typeface="Calibri" panose="020F0502020204030204" pitchFamily="34" charset="0"/>
                <a:cs typeface="Calibri" panose="020F0502020204030204" pitchFamily="34" charset="0"/>
              </a:rPr>
              <a:t>gwella</a:t>
            </a:r>
            <a:r>
              <a:rPr lang="en-GB" sz="1800" dirty="0">
                <a:effectLst/>
                <a:latin typeface="Calibri" panose="020F0502020204030204" pitchFamily="34" charset="0"/>
                <a:ea typeface="Calibri" panose="020F0502020204030204" pitchFamily="34" charset="0"/>
                <a:cs typeface="Calibri" panose="020F0502020204030204" pitchFamily="34" charset="0"/>
              </a:rPr>
              <a:t> </a:t>
            </a:r>
            <a:r>
              <a:rPr lang="en-GB" sz="1800" dirty="0" err="1">
                <a:effectLst/>
                <a:latin typeface="Calibri" panose="020F0502020204030204" pitchFamily="34" charset="0"/>
                <a:ea typeface="Calibri" panose="020F0502020204030204" pitchFamily="34" charset="0"/>
                <a:cs typeface="Calibri" panose="020F0502020204030204" pitchFamily="34" charset="0"/>
              </a:rPr>
              <a:t>ysgolion</a:t>
            </a:r>
            <a:r>
              <a:rPr lang="en-GB" sz="1800" dirty="0">
                <a:effectLst/>
                <a:latin typeface="Calibri" panose="020F0502020204030204" pitchFamily="34" charset="0"/>
                <a:ea typeface="Calibri" panose="020F0502020204030204" pitchFamily="34" charset="0"/>
                <a:cs typeface="Calibri" panose="020F0502020204030204" pitchFamily="34" charset="0"/>
              </a:rPr>
              <a:t>’ and decide what they already know and what they want to know.</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Know</a:t>
            </a:r>
            <a:r>
              <a:rPr lang="en-GB" sz="1800" dirty="0">
                <a:effectLst/>
                <a:latin typeface="Calibri" panose="020F0502020204030204" pitchFamily="34" charset="0"/>
                <a:ea typeface="Calibri" panose="020F0502020204030204" pitchFamily="34" charset="0"/>
                <a:cs typeface="Calibri" panose="020F0502020204030204" pitchFamily="34" charset="0"/>
              </a:rPr>
              <a:t> - There are questions they can have to scaffold their thinking – see word document. These are their initial thoughts and ideas around school improvement and therefore are to be written on post-its and stuck onto the poster.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Want to know</a:t>
            </a:r>
            <a:r>
              <a:rPr lang="en-GB" sz="1800" dirty="0">
                <a:effectLst/>
                <a:latin typeface="Calibri" panose="020F0502020204030204" pitchFamily="34" charset="0"/>
                <a:ea typeface="Calibri" panose="020F0502020204030204" pitchFamily="34" charset="0"/>
                <a:cs typeface="Calibri" panose="020F0502020204030204" pitchFamily="34" charset="0"/>
              </a:rPr>
              <a:t> - Encourage them also to think of questions they may have about school improvement then to add these to the poster using a different colour post-it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Resources: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Tutors will need large sheets of poster paper and the additional word document with questions to scaffold thinking and discussions (on Moodle/in Teams). Post-its can be used in the first instance, so that at this moment in time students’ thoughts/ideas are not final versions of a poster.</a:t>
            </a:r>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11</a:t>
            </a:fld>
            <a:endParaRPr lang="en-GB"/>
          </a:p>
        </p:txBody>
      </p:sp>
    </p:spTree>
    <p:extLst>
      <p:ext uri="{BB962C8B-B14F-4D97-AF65-F5344CB8AC3E}">
        <p14:creationId xmlns:p14="http://schemas.microsoft.com/office/powerpoint/2010/main" val="41481789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The bigger picture.</a:t>
            </a:r>
          </a:p>
          <a:p>
            <a:endParaRPr lang="en-GB" b="0" dirty="0"/>
          </a:p>
          <a:p>
            <a:r>
              <a:rPr lang="en-GB" b="0" dirty="0"/>
              <a:t>We have explored how policy impacts practice in yesterday’s session. </a:t>
            </a:r>
          </a:p>
          <a:p>
            <a:endParaRPr lang="en-GB" b="0" dirty="0"/>
          </a:p>
          <a:p>
            <a:r>
              <a:rPr lang="en-GB" b="0" dirty="0"/>
              <a:t>Inform students, they are likely to see links made to national priorities in their PTE schools’ SDP’s.</a:t>
            </a:r>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7899854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The bigger picture.</a:t>
            </a:r>
          </a:p>
          <a:p>
            <a:endParaRPr lang="en-GB" b="0" dirty="0"/>
          </a:p>
          <a:p>
            <a:r>
              <a:rPr lang="en-GB" b="0" dirty="0"/>
              <a:t>We have explored how policy impacts practice in yesterday’s session. </a:t>
            </a:r>
          </a:p>
          <a:p>
            <a:endParaRPr lang="en-GB" b="0" dirty="0"/>
          </a:p>
          <a:p>
            <a:r>
              <a:rPr lang="en-GB" b="0" dirty="0"/>
              <a:t>Inform students, they are likely to see links made to national priorities in their PTE schools’ SDP’s.</a:t>
            </a:r>
          </a:p>
          <a:p>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29181191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What was the rationale behind the new approach to self evaluation? – Read Estyn’s blog (2019) and report back to the group the main reasons</a:t>
            </a:r>
          </a:p>
          <a:p>
            <a:r>
              <a:rPr lang="en-GB" dirty="0"/>
              <a:t>Critical thinking</a:t>
            </a:r>
          </a:p>
          <a:p>
            <a:r>
              <a:rPr lang="en-GB" dirty="0"/>
              <a:t>Self –evaluation – product or process? Add on or an integral part of school improvement? </a:t>
            </a:r>
          </a:p>
          <a:p>
            <a:r>
              <a:rPr lang="en-GB" dirty="0"/>
              <a:t>Self-evaluation report – how do schools avoid it becoming </a:t>
            </a:r>
            <a:r>
              <a:rPr kumimoji="0" lang="en-US" altLang="en-US" sz="1200" b="0" i="0" u="none" strike="noStrike" cap="none" normalizeH="0" baseline="0" dirty="0">
                <a:ln>
                  <a:noFill/>
                </a:ln>
                <a:solidFill>
                  <a:schemeClr val="tx1"/>
                </a:solidFill>
                <a:effectLst/>
                <a:latin typeface="Arial" panose="020B0604020202020204" pitchFamily="34" charset="0"/>
              </a:rPr>
              <a:t>bureaucratic? Who should be the benefactors of effective self evaluation? </a:t>
            </a:r>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14</a:t>
            </a:fld>
            <a:endParaRPr lang="en-GB"/>
          </a:p>
        </p:txBody>
      </p:sp>
    </p:spTree>
    <p:extLst>
      <p:ext uri="{BB962C8B-B14F-4D97-AF65-F5344CB8AC3E}">
        <p14:creationId xmlns:p14="http://schemas.microsoft.com/office/powerpoint/2010/main" val="10429164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was the rationale behind the new approach to self evaluation? – Read Estyn’s blog (2019) and report back to the group the main reasons</a:t>
            </a:r>
          </a:p>
          <a:p>
            <a:r>
              <a:rPr lang="en-GB" dirty="0"/>
              <a:t>Critical thinking</a:t>
            </a:r>
          </a:p>
          <a:p>
            <a:r>
              <a:rPr lang="en-GB" dirty="0"/>
              <a:t>Self –evaluation – product or process? Add on or an integral part of school improvement? </a:t>
            </a:r>
          </a:p>
          <a:p>
            <a:r>
              <a:rPr lang="en-GB" dirty="0"/>
              <a:t>Self-evaluation report – how do schools avoid it becoming </a:t>
            </a:r>
            <a:r>
              <a:rPr kumimoji="0" lang="en-US" altLang="en-US" sz="1200" b="0" i="0" u="none" strike="noStrike" cap="none" normalizeH="0" baseline="0" dirty="0">
                <a:ln>
                  <a:noFill/>
                </a:ln>
                <a:solidFill>
                  <a:schemeClr val="tx1"/>
                </a:solidFill>
                <a:effectLst/>
                <a:latin typeface="Arial" panose="020B0604020202020204" pitchFamily="34" charset="0"/>
              </a:rPr>
              <a:t>bureaucratic? Who should be the benefactors of effective self evaluation? </a:t>
            </a:r>
            <a:endParaRPr lang="en-GB" dirty="0"/>
          </a:p>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15</a:t>
            </a:fld>
            <a:endParaRPr lang="en-GB"/>
          </a:p>
        </p:txBody>
      </p:sp>
    </p:spTree>
    <p:extLst>
      <p:ext uri="{BB962C8B-B14F-4D97-AF65-F5344CB8AC3E}">
        <p14:creationId xmlns:p14="http://schemas.microsoft.com/office/powerpoint/2010/main" val="10191008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the news message from Welsh Government about the newly developed framework for school improvement.</a:t>
            </a:r>
          </a:p>
          <a:p>
            <a:r>
              <a:rPr lang="en-GB" dirty="0"/>
              <a:t>What are the key messages? What does the new approach aim to achieve? </a:t>
            </a:r>
          </a:p>
          <a:p>
            <a:r>
              <a:rPr lang="en-GB" dirty="0"/>
              <a:t>Make notes and be ready to feedback to the rest of the group</a:t>
            </a:r>
          </a:p>
        </p:txBody>
      </p:sp>
      <p:sp>
        <p:nvSpPr>
          <p:cNvPr id="4" name="Slide Number Placeholder 3"/>
          <p:cNvSpPr>
            <a:spLocks noGrp="1"/>
          </p:cNvSpPr>
          <p:nvPr>
            <p:ph type="sldNum" sz="quarter" idx="5"/>
          </p:nvPr>
        </p:nvSpPr>
        <p:spPr/>
        <p:txBody>
          <a:bodyPr/>
          <a:lstStyle/>
          <a:p>
            <a:fld id="{6A18B43C-EC24-4C7D-AE0E-A9E7596D6A00}" type="slidenum">
              <a:rPr lang="en-GB" smtClean="0"/>
              <a:t>16</a:t>
            </a:fld>
            <a:endParaRPr lang="en-GB"/>
          </a:p>
        </p:txBody>
      </p:sp>
    </p:spTree>
    <p:extLst>
      <p:ext uri="{BB962C8B-B14F-4D97-AF65-F5344CB8AC3E}">
        <p14:creationId xmlns:p14="http://schemas.microsoft.com/office/powerpoint/2010/main" val="40430481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the news message from Welsh Government about the newly developed framework for school improvement.</a:t>
            </a:r>
          </a:p>
          <a:p>
            <a:r>
              <a:rPr lang="en-GB" dirty="0"/>
              <a:t>What are the key messages? What does the new approach aim to achieve? </a:t>
            </a:r>
          </a:p>
          <a:p>
            <a:r>
              <a:rPr lang="en-GB" dirty="0"/>
              <a:t>Make notes and be ready to feedback to the rest of the group.</a:t>
            </a:r>
          </a:p>
        </p:txBody>
      </p:sp>
      <p:sp>
        <p:nvSpPr>
          <p:cNvPr id="4" name="Slide Number Placeholder 3"/>
          <p:cNvSpPr>
            <a:spLocks noGrp="1"/>
          </p:cNvSpPr>
          <p:nvPr>
            <p:ph type="sldNum" sz="quarter" idx="5"/>
          </p:nvPr>
        </p:nvSpPr>
        <p:spPr/>
        <p:txBody>
          <a:bodyPr/>
          <a:lstStyle/>
          <a:p>
            <a:fld id="{6A18B43C-EC24-4C7D-AE0E-A9E7596D6A00}" type="slidenum">
              <a:rPr lang="en-GB" smtClean="0"/>
              <a:t>17</a:t>
            </a:fld>
            <a:endParaRPr lang="en-GB"/>
          </a:p>
        </p:txBody>
      </p:sp>
    </p:spTree>
    <p:extLst>
      <p:ext uri="{BB962C8B-B14F-4D97-AF65-F5344CB8AC3E}">
        <p14:creationId xmlns:p14="http://schemas.microsoft.com/office/powerpoint/2010/main" val="2113854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Return to your A3 poster. Now that you have had an opportunity to engage with the blog (Estyn) and the written statement (WG), using coloured pens remove the post its and create a poster that demonstrates your knowledge and understanding of school improvement.  If you still have some questions – add these on a post-it.</a:t>
            </a:r>
          </a:p>
        </p:txBody>
      </p:sp>
      <p:sp>
        <p:nvSpPr>
          <p:cNvPr id="4" name="Slide Number Placeholder 3"/>
          <p:cNvSpPr>
            <a:spLocks noGrp="1"/>
          </p:cNvSpPr>
          <p:nvPr>
            <p:ph type="sldNum" sz="quarter" idx="5"/>
          </p:nvPr>
        </p:nvSpPr>
        <p:spPr/>
        <p:txBody>
          <a:bodyPr/>
          <a:lstStyle/>
          <a:p>
            <a:fld id="{6A18B43C-EC24-4C7D-AE0E-A9E7596D6A00}" type="slidenum">
              <a:rPr lang="en-GB" smtClean="0"/>
              <a:t>18</a:t>
            </a:fld>
            <a:endParaRPr lang="en-GB"/>
          </a:p>
        </p:txBody>
      </p:sp>
    </p:spTree>
    <p:extLst>
      <p:ext uri="{BB962C8B-B14F-4D97-AF65-F5344CB8AC3E}">
        <p14:creationId xmlns:p14="http://schemas.microsoft.com/office/powerpoint/2010/main" val="22279600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6A18B43C-EC24-4C7D-AE0E-A9E7596D6A00}" type="slidenum">
              <a:rPr lang="en-GB" smtClean="0"/>
              <a:t>20</a:t>
            </a:fld>
            <a:endParaRPr lang="en-GB"/>
          </a:p>
        </p:txBody>
      </p:sp>
    </p:spTree>
    <p:extLst>
      <p:ext uri="{BB962C8B-B14F-4D97-AF65-F5344CB8AC3E}">
        <p14:creationId xmlns:p14="http://schemas.microsoft.com/office/powerpoint/2010/main" val="7409107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18B43C-EC24-4C7D-AE0E-A9E7596D6A00}" type="slidenum">
              <a:rPr lang="en-GB" smtClean="0"/>
              <a:t>21</a:t>
            </a:fld>
            <a:endParaRPr lang="en-GB"/>
          </a:p>
        </p:txBody>
      </p:sp>
    </p:spTree>
    <p:extLst>
      <p:ext uri="{BB962C8B-B14F-4D97-AF65-F5344CB8AC3E}">
        <p14:creationId xmlns:p14="http://schemas.microsoft.com/office/powerpoint/2010/main" val="22082151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Arial" panose="020B0604020202020204" pitchFamily="34" charset="0"/>
              </a:rPr>
              <a:t>The ending of the national categorisation system will also be positive, as it removes the incentive for schools to not be open about their support needs when working with regions and local authorities. Feedback from regional consortia noted that categorisation held back the extent of collaboration between schools, driving instead a culture of competition in some cases. Regional consortia and local authorities will continue to work closely with schools, as a professional partner in their improvement. The outcome of a school’s self-evaluation will also provide more meaningful transparency about its areas of strength and priorities for improvement than a colour category.</a:t>
            </a:r>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22</a:t>
            </a:fld>
            <a:endParaRPr lang="en-GB"/>
          </a:p>
        </p:txBody>
      </p:sp>
    </p:spTree>
    <p:extLst>
      <p:ext uri="{BB962C8B-B14F-4D97-AF65-F5344CB8AC3E}">
        <p14:creationId xmlns:p14="http://schemas.microsoft.com/office/powerpoint/2010/main" val="2827217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1F1F1F"/>
                </a:solidFill>
                <a:effectLst/>
                <a:latin typeface="Arial" panose="020B0604020202020204" pitchFamily="34" charset="0"/>
              </a:rPr>
              <a:t>Bydd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dod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â'r</a:t>
            </a:r>
            <a:r>
              <a:rPr lang="en-GB" b="0" i="0" dirty="0">
                <a:solidFill>
                  <a:srgbClr val="1F1F1F"/>
                </a:solidFill>
                <a:effectLst/>
                <a:latin typeface="Arial" panose="020B0604020202020204" pitchFamily="34" charset="0"/>
              </a:rPr>
              <a:t> system </a:t>
            </a:r>
            <a:r>
              <a:rPr lang="en-GB" b="0" i="0" dirty="0" err="1">
                <a:solidFill>
                  <a:srgbClr val="1F1F1F"/>
                </a:solidFill>
                <a:effectLst/>
                <a:latin typeface="Arial" panose="020B0604020202020204" pitchFamily="34" charset="0"/>
              </a:rPr>
              <a:t>gategoreiddio</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genedlaethol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a:t>
            </a:r>
            <a:r>
              <a:rPr lang="en-GB" b="0" i="0" dirty="0">
                <a:solidFill>
                  <a:srgbClr val="1F1F1F"/>
                </a:solidFill>
                <a:effectLst/>
                <a:latin typeface="Arial" panose="020B0604020202020204" pitchFamily="34" charset="0"/>
              </a:rPr>
              <a:t> ben </a:t>
            </a:r>
            <a:r>
              <a:rPr lang="en-GB" b="0" i="0" dirty="0" err="1">
                <a:solidFill>
                  <a:srgbClr val="1F1F1F"/>
                </a:solidFill>
                <a:effectLst/>
                <a:latin typeface="Arial" panose="020B0604020202020204" pitchFamily="34" charset="0"/>
              </a:rPr>
              <a:t>hefyd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gadarnhaol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gan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fod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hynny’n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dileu'r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cymhelliant</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ysgolion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beidio</a:t>
            </a:r>
            <a:r>
              <a:rPr lang="en-GB" b="0" i="0" dirty="0">
                <a:solidFill>
                  <a:srgbClr val="1F1F1F"/>
                </a:solidFill>
                <a:effectLst/>
                <a:latin typeface="Arial" panose="020B0604020202020204" pitchFamily="34" charset="0"/>
              </a:rPr>
              <a:t> â bod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agored</a:t>
            </a:r>
            <a:r>
              <a:rPr lang="en-GB" b="0" i="0" dirty="0">
                <a:solidFill>
                  <a:srgbClr val="1F1F1F"/>
                </a:solidFill>
                <a:effectLst/>
                <a:latin typeface="Arial" panose="020B0604020202020204" pitchFamily="34" charset="0"/>
              </a:rPr>
              <a:t> am </a:t>
            </a:r>
            <a:r>
              <a:rPr lang="en-GB" b="0" i="0" dirty="0" err="1">
                <a:solidFill>
                  <a:srgbClr val="1F1F1F"/>
                </a:solidFill>
                <a:effectLst/>
                <a:latin typeface="Arial" panose="020B0604020202020204" pitchFamily="34" charset="0"/>
              </a:rPr>
              <a:t>eu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hanghenion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cymorth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wrth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weithio</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gyda</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rhanbarthau</a:t>
            </a:r>
            <a:r>
              <a:rPr lang="en-GB" b="0" i="0" dirty="0">
                <a:solidFill>
                  <a:srgbClr val="1F1F1F"/>
                </a:solidFill>
                <a:effectLst/>
                <a:latin typeface="Arial" panose="020B0604020202020204" pitchFamily="34" charset="0"/>
              </a:rPr>
              <a:t> ac </a:t>
            </a:r>
            <a:r>
              <a:rPr lang="en-GB" b="0" i="0" dirty="0" err="1">
                <a:solidFill>
                  <a:srgbClr val="1F1F1F"/>
                </a:solidFill>
                <a:effectLst/>
                <a:latin typeface="Arial" panose="020B0604020202020204" pitchFamily="34" charset="0"/>
              </a:rPr>
              <a:t>awdurdodau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lleol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Nododd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adborth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gan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gonsortia</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rhanbarthol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fod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categoreiddio</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llesteirio’r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cydweithio</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rhwng</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ysgolion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gan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ysgogi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diwylliant</a:t>
            </a:r>
            <a:r>
              <a:rPr lang="en-GB" b="0" i="0" dirty="0">
                <a:solidFill>
                  <a:srgbClr val="1F1F1F"/>
                </a:solidFill>
                <a:effectLst/>
                <a:latin typeface="Arial" panose="020B0604020202020204" pitchFamily="34" charset="0"/>
              </a:rPr>
              <a:t> o </a:t>
            </a:r>
            <a:r>
              <a:rPr lang="en-GB" b="0" i="0" dirty="0" err="1">
                <a:solidFill>
                  <a:srgbClr val="1F1F1F"/>
                </a:solidFill>
                <a:effectLst/>
                <a:latin typeface="Arial" panose="020B0604020202020204" pitchFamily="34" charset="0"/>
              </a:rPr>
              <a:t>gystadleuaeth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mewn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rhai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achosion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lle</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hynny</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Bydd</a:t>
            </a:r>
            <a:r>
              <a:rPr lang="en-GB" b="0" i="0" dirty="0">
                <a:solidFill>
                  <a:srgbClr val="1F1F1F"/>
                </a:solidFill>
                <a:effectLst/>
                <a:latin typeface="Arial" panose="020B0604020202020204" pitchFamily="34" charset="0"/>
              </a:rPr>
              <a:t> consortia </a:t>
            </a:r>
            <a:r>
              <a:rPr lang="en-GB" b="0" i="0" dirty="0" err="1">
                <a:solidFill>
                  <a:srgbClr val="1F1F1F"/>
                </a:solidFill>
                <a:effectLst/>
                <a:latin typeface="Arial" panose="020B0604020202020204" pitchFamily="34" charset="0"/>
              </a:rPr>
              <a:t>rhanbarthol</a:t>
            </a:r>
            <a:r>
              <a:rPr lang="en-GB" b="0" i="0" dirty="0">
                <a:solidFill>
                  <a:srgbClr val="1F1F1F"/>
                </a:solidFill>
                <a:effectLst/>
                <a:latin typeface="Arial" panose="020B0604020202020204" pitchFamily="34" charset="0"/>
              </a:rPr>
              <a:t> ac </a:t>
            </a:r>
            <a:r>
              <a:rPr lang="en-GB" b="0" i="0" dirty="0" err="1">
                <a:solidFill>
                  <a:srgbClr val="1F1F1F"/>
                </a:solidFill>
                <a:effectLst/>
                <a:latin typeface="Arial" panose="020B0604020202020204" pitchFamily="34" charset="0"/>
              </a:rPr>
              <a:t>awdurdodau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lleol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parhau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weithio'n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agos</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gydag</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ysgolion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fel</a:t>
            </a:r>
            <a:r>
              <a:rPr lang="en-GB" b="0" i="0" dirty="0">
                <a:solidFill>
                  <a:srgbClr val="1F1F1F"/>
                </a:solidFill>
                <a:effectLst/>
                <a:latin typeface="Arial" panose="020B0604020202020204" pitchFamily="34" charset="0"/>
              </a:rPr>
              <a:t> partner </a:t>
            </a:r>
            <a:r>
              <a:rPr lang="en-GB" b="0" i="0" dirty="0" err="1">
                <a:solidFill>
                  <a:srgbClr val="1F1F1F"/>
                </a:solidFill>
                <a:effectLst/>
                <a:latin typeface="Arial" panose="020B0604020202020204" pitchFamily="34" charset="0"/>
              </a:rPr>
              <a:t>proffesiynol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gwelliant</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Bydd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canlyniad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hunanarfarnu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ysgol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hefyd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darparu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tryloywder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mwy</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ystyrlon</a:t>
            </a:r>
            <a:r>
              <a:rPr lang="en-GB" b="0" i="0" dirty="0">
                <a:solidFill>
                  <a:srgbClr val="1F1F1F"/>
                </a:solidFill>
                <a:effectLst/>
                <a:latin typeface="Arial" panose="020B0604020202020204" pitchFamily="34" charset="0"/>
              </a:rPr>
              <a:t> am </a:t>
            </a:r>
            <a:r>
              <a:rPr lang="en-GB" b="0" i="0" dirty="0" err="1">
                <a:solidFill>
                  <a:srgbClr val="1F1F1F"/>
                </a:solidFill>
                <a:effectLst/>
                <a:latin typeface="Arial" panose="020B0604020202020204" pitchFamily="34" charset="0"/>
              </a:rPr>
              <a:t>ei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chryfderau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blaenoriaethau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gyfer</a:t>
            </a:r>
            <a:r>
              <a:rPr lang="en-GB" b="0" i="0" dirty="0">
                <a:solidFill>
                  <a:srgbClr val="1F1F1F"/>
                </a:solidFill>
                <a:effectLst/>
                <a:latin typeface="Arial" panose="020B0604020202020204" pitchFamily="34" charset="0"/>
              </a:rPr>
              <a:t> gwella </a:t>
            </a:r>
            <a:r>
              <a:rPr lang="en-GB" b="0" i="0" dirty="0" err="1">
                <a:solidFill>
                  <a:srgbClr val="1F1F1F"/>
                </a:solidFill>
                <a:effectLst/>
                <a:latin typeface="Arial" panose="020B0604020202020204" pitchFamily="34" charset="0"/>
              </a:rPr>
              <a:t>na</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chategori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lliw</a:t>
            </a:r>
            <a:r>
              <a:rPr lang="en-GB" b="0" i="0" dirty="0">
                <a:solidFill>
                  <a:srgbClr val="1F1F1F"/>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23</a:t>
            </a:fld>
            <a:endParaRPr lang="en-GB"/>
          </a:p>
        </p:txBody>
      </p:sp>
    </p:spTree>
    <p:extLst>
      <p:ext uri="{BB962C8B-B14F-4D97-AF65-F5344CB8AC3E}">
        <p14:creationId xmlns:p14="http://schemas.microsoft.com/office/powerpoint/2010/main" val="33517379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national resource: evaluation and improvement - Hwb (</a:t>
            </a:r>
            <a:r>
              <a:rPr lang="en-GB" dirty="0" err="1">
                <a:hlinkClick r:id="rId3"/>
              </a:rPr>
              <a:t>gov.wales</a:t>
            </a:r>
            <a:r>
              <a:rPr lang="en-GB" dirty="0">
                <a:hlinkClick r:id="rId3"/>
              </a:rPr>
              <a:t>)</a:t>
            </a:r>
            <a:endParaRPr lang="en-GB" dirty="0"/>
          </a:p>
          <a:p>
            <a:endParaRPr lang="en-GB" dirty="0"/>
          </a:p>
          <a:p>
            <a:r>
              <a:rPr lang="en-GB" b="1" dirty="0"/>
              <a:t>Task: Dos, don’ts and misconceptions interaction online quiz</a:t>
            </a:r>
          </a:p>
          <a:p>
            <a:endParaRPr lang="en-GB" dirty="0"/>
          </a:p>
          <a:p>
            <a:r>
              <a:rPr lang="en-GB" dirty="0"/>
              <a:t>Reflection: Engage with your answers</a:t>
            </a:r>
          </a:p>
          <a:p>
            <a:endParaRPr lang="en-GB" dirty="0"/>
          </a:p>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24</a:t>
            </a:fld>
            <a:endParaRPr lang="en-GB"/>
          </a:p>
        </p:txBody>
      </p:sp>
    </p:spTree>
    <p:extLst>
      <p:ext uri="{BB962C8B-B14F-4D97-AF65-F5344CB8AC3E}">
        <p14:creationId xmlns:p14="http://schemas.microsoft.com/office/powerpoint/2010/main" val="8482431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25</a:t>
            </a:fld>
            <a:endParaRPr lang="en-GB"/>
          </a:p>
        </p:txBody>
      </p:sp>
    </p:spTree>
    <p:extLst>
      <p:ext uri="{BB962C8B-B14F-4D97-AF65-F5344CB8AC3E}">
        <p14:creationId xmlns:p14="http://schemas.microsoft.com/office/powerpoint/2010/main" val="34901469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Follow the first link – Looking at learning and teaching.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Discuss the range of activities suggested to evaluate learners’ well-being, progress and the standards they achieve</a:t>
            </a:r>
            <a:r>
              <a:rPr lang="en-GB" sz="1800" dirty="0">
                <a:effectLst/>
                <a:latin typeface="Calibri" panose="020F0502020204030204" pitchFamily="34" charset="0"/>
                <a:ea typeface="Calibri" panose="020F0502020204030204" pitchFamily="34" charset="0"/>
                <a:cs typeface="Calibri" panose="020F0502020204030204" pitchFamily="34" charset="0"/>
              </a:rPr>
              <a:t>. Can split the sections up into groups of students to read and feedback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Think about why these points are relevant – Key questions </a:t>
            </a:r>
            <a:r>
              <a:rPr lang="en-GB" sz="1800" b="1" dirty="0">
                <a:effectLst/>
                <a:latin typeface="Calibri" panose="020F0502020204030204" pitchFamily="34" charset="0"/>
                <a:ea typeface="Calibri" panose="020F0502020204030204" pitchFamily="34" charset="0"/>
                <a:cs typeface="Calibri" panose="020F0502020204030204" pitchFamily="34" charset="0"/>
              </a:rPr>
              <a:t>what information could it give schools – how can it help schools identify their priorities?</a:t>
            </a:r>
            <a:r>
              <a:rPr lang="en-GB" sz="1800" dirty="0">
                <a:effectLst/>
                <a:latin typeface="Calibri" panose="020F0502020204030204" pitchFamily="34" charset="0"/>
                <a:ea typeface="Calibri" panose="020F0502020204030204" pitchFamily="34" charset="0"/>
                <a:cs typeface="Calibri" panose="020F0502020204030204" pitchFamily="34" charset="0"/>
              </a:rPr>
              <a:t> Some of these strategies may feature on the SDP in your schools. If the students have brought their SDPs with them, they can look to identify the types of self-evaluation methods that the school has carried out.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Task: Carry out the interactive quiz</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1" dirty="0"/>
          </a:p>
          <a:p>
            <a:pPr>
              <a:lnSpc>
                <a:spcPct val="107000"/>
              </a:lnSpc>
              <a:spcAft>
                <a:spcPts val="800"/>
              </a:spcAft>
            </a:pPr>
            <a:r>
              <a:rPr lang="en-GB" sz="18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Follow the second link – Evaluating learner progress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Key questions – what do you know about the principles of progression in your </a:t>
            </a:r>
            <a:r>
              <a:rPr lang="en-GB" sz="1800" b="1" dirty="0" err="1">
                <a:effectLst/>
                <a:latin typeface="Calibri" panose="020F0502020204030204" pitchFamily="34" charset="0"/>
                <a:ea typeface="Calibri" panose="020F0502020204030204" pitchFamily="34" charset="0"/>
                <a:cs typeface="Calibri" panose="020F0502020204030204" pitchFamily="34" charset="0"/>
              </a:rPr>
              <a:t>AoLE</a:t>
            </a:r>
            <a:r>
              <a:rPr lang="en-GB" sz="1800" b="1" dirty="0">
                <a:effectLst/>
                <a:latin typeface="Calibri" panose="020F0502020204030204" pitchFamily="34" charset="0"/>
                <a:ea typeface="Calibri" panose="020F0502020204030204" pitchFamily="34" charset="0"/>
                <a:cs typeface="Calibri" panose="020F0502020204030204" pitchFamily="34" charset="0"/>
              </a:rPr>
              <a:t> (primary students can reflect on more than 1 </a:t>
            </a:r>
            <a:r>
              <a:rPr lang="en-GB" sz="1800" b="1" dirty="0" err="1">
                <a:effectLst/>
                <a:latin typeface="Calibri" panose="020F0502020204030204" pitchFamily="34" charset="0"/>
                <a:ea typeface="Calibri" panose="020F0502020204030204" pitchFamily="34" charset="0"/>
                <a:cs typeface="Calibri" panose="020F0502020204030204" pitchFamily="34" charset="0"/>
              </a:rPr>
              <a:t>AoLE</a:t>
            </a:r>
            <a:r>
              <a:rPr lang="en-GB" sz="1800" b="1" dirty="0">
                <a:effectLst/>
                <a:latin typeface="Calibri" panose="020F0502020204030204" pitchFamily="34" charset="0"/>
                <a:ea typeface="Calibri" panose="020F0502020204030204" pitchFamily="34" charset="0"/>
                <a:cs typeface="Calibri" panose="020F0502020204030204" pitchFamily="34" charset="0"/>
              </a:rPr>
              <a:t>)? </a:t>
            </a:r>
            <a:r>
              <a:rPr lang="en-GB" sz="1800" dirty="0">
                <a:effectLst/>
                <a:latin typeface="Calibri" panose="020F0502020204030204" pitchFamily="34" charset="0"/>
                <a:ea typeface="Calibri" panose="020F0502020204030204" pitchFamily="34" charset="0"/>
                <a:cs typeface="Calibri" panose="020F0502020204030204" pitchFamily="34" charset="0"/>
              </a:rPr>
              <a:t>The </a:t>
            </a:r>
            <a:r>
              <a:rPr lang="en-GB" sz="1800" dirty="0" err="1">
                <a:effectLst/>
                <a:latin typeface="Calibri" panose="020F0502020204030204" pitchFamily="34" charset="0"/>
                <a:ea typeface="Calibri" panose="020F0502020204030204" pitchFamily="34" charset="0"/>
                <a:cs typeface="Calibri" panose="020F0502020204030204" pitchFamily="34" charset="0"/>
              </a:rPr>
              <a:t>Camau</a:t>
            </a:r>
            <a:r>
              <a:rPr lang="en-GB" sz="1800" dirty="0">
                <a:effectLst/>
                <a:latin typeface="Calibri" panose="020F0502020204030204" pitchFamily="34" charset="0"/>
                <a:ea typeface="Calibri" panose="020F0502020204030204" pitchFamily="34" charset="0"/>
                <a:cs typeface="Calibri" panose="020F0502020204030204" pitchFamily="34" charset="0"/>
              </a:rPr>
              <a:t> project has identified how schools are developing their shared understanding of learner progression is a big area for discussion in schools (students may see this in SDPs)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What do Welsh Government say about using Data to support self-</a:t>
            </a:r>
            <a:r>
              <a:rPr lang="en-GB" sz="1800" b="1" dirty="0" err="1">
                <a:effectLst/>
                <a:latin typeface="Calibri" panose="020F0502020204030204" pitchFamily="34" charset="0"/>
                <a:ea typeface="Calibri" panose="020F0502020204030204" pitchFamily="34" charset="0"/>
                <a:cs typeface="Calibri" panose="020F0502020204030204" pitchFamily="34" charset="0"/>
              </a:rPr>
              <a:t>evlaution</a:t>
            </a:r>
            <a:r>
              <a:rPr lang="en-GB" sz="1800" b="1" dirty="0">
                <a:effectLst/>
                <a:latin typeface="Calibri" panose="020F0502020204030204" pitchFamily="34" charset="0"/>
                <a:ea typeface="Calibri" panose="020F0502020204030204" pitchFamily="34" charset="0"/>
                <a:cs typeface="Calibri" panose="020F0502020204030204" pitchFamily="34" charset="0"/>
              </a:rPr>
              <a:t> and school improvement planning. What type of data might schools use to support decision making/target setting?</a:t>
            </a:r>
            <a:r>
              <a:rPr lang="en-GB" sz="1800" kern="1200" dirty="0">
                <a:solidFill>
                  <a:srgbClr val="000000"/>
                </a:solidFill>
                <a:effectLst/>
                <a:latin typeface="Calibri" panose="020F0502020204030204" pitchFamily="34" charset="0"/>
                <a:ea typeface="DengXian" panose="02010600030101010101" pitchFamily="2" charset="-122"/>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Calibri" panose="020F0502020204030204" pitchFamily="34" charset="0"/>
              </a:rPr>
              <a:t>Indicate to the students that part of the self-evaluation process will involve some data analysis – Key question: </a:t>
            </a:r>
            <a:r>
              <a:rPr lang="en-GB" sz="1800" b="1" dirty="0">
                <a:effectLst/>
                <a:latin typeface="Calibri" panose="020F0502020204030204" pitchFamily="34" charset="0"/>
                <a:ea typeface="Calibri" panose="020F0502020204030204" pitchFamily="34" charset="0"/>
                <a:cs typeface="Calibri" panose="020F0502020204030204" pitchFamily="34" charset="0"/>
              </a:rPr>
              <a:t>what type of data/evidence could be gathered?*</a:t>
            </a:r>
            <a:r>
              <a:rPr lang="en-GB" sz="1800" dirty="0">
                <a:effectLst/>
                <a:latin typeface="Calibri" panose="020F0502020204030204" pitchFamily="34" charset="0"/>
                <a:ea typeface="Calibri" panose="020F0502020204030204" pitchFamily="34" charset="0"/>
                <a:cs typeface="Calibri" panose="020F0502020204030204" pitchFamily="34" charset="0"/>
              </a:rPr>
              <a:t> Collect some responses from the group and compare with the ideas below, support the students to create a list.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Many schools draw their conclusions from a wide range of evidence, including:-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Listening to learners (pupil voice). Listening to parents/guardians. Listening to wider community (employers, further education,..)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Pupils’ work (written, oral, practical…)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Formative and summative data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Teaching &amp; learning observations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Observations of pupils at non-learning periods (playground, canteen, corridors)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Engagement with wider curricular activities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*these ideas were met at Bridging on 10</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800" dirty="0">
                <a:effectLst/>
                <a:latin typeface="Calibri" panose="020F0502020204030204" pitchFamily="34" charset="0"/>
                <a:ea typeface="Calibri" panose="020F0502020204030204" pitchFamily="34" charset="0"/>
                <a:cs typeface="Calibri" panose="020F0502020204030204" pitchFamily="34" charset="0"/>
              </a:rPr>
              <a:t> January, but worthy of repeating.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1" dirty="0"/>
          </a:p>
        </p:txBody>
      </p:sp>
      <p:sp>
        <p:nvSpPr>
          <p:cNvPr id="4" name="Slide Number Placeholder 3"/>
          <p:cNvSpPr>
            <a:spLocks noGrp="1"/>
          </p:cNvSpPr>
          <p:nvPr>
            <p:ph type="sldNum" sz="quarter" idx="5"/>
          </p:nvPr>
        </p:nvSpPr>
        <p:spPr/>
        <p:txBody>
          <a:bodyPr/>
          <a:lstStyle/>
          <a:p>
            <a:fld id="{6A18B43C-EC24-4C7D-AE0E-A9E7596D6A00}" type="slidenum">
              <a:rPr lang="en-GB" smtClean="0"/>
              <a:t>27</a:t>
            </a:fld>
            <a:endParaRPr lang="en-GB"/>
          </a:p>
        </p:txBody>
      </p:sp>
    </p:spTree>
    <p:extLst>
      <p:ext uri="{BB962C8B-B14F-4D97-AF65-F5344CB8AC3E}">
        <p14:creationId xmlns:p14="http://schemas.microsoft.com/office/powerpoint/2010/main" val="8219575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the third link </a:t>
            </a:r>
            <a:r>
              <a:rPr lang="en-GB" b="1" i="0" u="none" strike="noStrike" dirty="0">
                <a:solidFill>
                  <a:srgbClr val="0360A6"/>
                </a:solidFill>
                <a:effectLst/>
                <a:latin typeface="inherit"/>
                <a:hlinkClick r:id="rId3"/>
              </a:rPr>
              <a:t>Engaging with stakeholders</a:t>
            </a:r>
            <a:r>
              <a:rPr lang="en-GB" b="1" i="0" u="none" strike="noStrike" dirty="0">
                <a:solidFill>
                  <a:srgbClr val="0360A6"/>
                </a:solidFill>
                <a:effectLst/>
                <a:latin typeface="inherit"/>
              </a:rPr>
              <a:t> </a:t>
            </a:r>
            <a:r>
              <a:rPr lang="en-GB" b="0" i="0" dirty="0">
                <a:solidFill>
                  <a:srgbClr val="666666"/>
                </a:solidFill>
                <a:effectLst/>
                <a:latin typeface="inherit"/>
              </a:rPr>
              <a:t>Information on how engaging with learners, school staff and wider school community supports improvement., together with an interactive activity. Students have explored this link as a 15-minute task during the Bridging Meet on 10</a:t>
            </a:r>
            <a:r>
              <a:rPr lang="en-GB" b="0" i="0" baseline="30000" dirty="0">
                <a:solidFill>
                  <a:srgbClr val="666666"/>
                </a:solidFill>
                <a:effectLst/>
                <a:latin typeface="inherit"/>
              </a:rPr>
              <a:t>th</a:t>
            </a:r>
            <a:r>
              <a:rPr lang="en-GB" b="0" i="0" dirty="0">
                <a:solidFill>
                  <a:srgbClr val="666666"/>
                </a:solidFill>
                <a:effectLst/>
                <a:latin typeface="inherit"/>
              </a:rPr>
              <a:t> January – it is worth reminding them that these other 2 links have been thought about before and are relevant to this session.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666666"/>
              </a:solidFill>
              <a:effectLst/>
              <a:latin typeface="inherit"/>
            </a:endParaRPr>
          </a:p>
          <a:p>
            <a:r>
              <a:rPr lang="en-GB" dirty="0"/>
              <a:t> This was the Bridging task: Offer the students </a:t>
            </a:r>
            <a:r>
              <a:rPr lang="en-GB" b="1" dirty="0"/>
              <a:t>some questions</a:t>
            </a:r>
          </a:p>
          <a:p>
            <a:r>
              <a:rPr lang="en-GB" b="1" dirty="0"/>
              <a:t>Who are the stakeholders involved in school improvement?</a:t>
            </a:r>
          </a:p>
          <a:p>
            <a:r>
              <a:rPr lang="en-GB" b="0" dirty="0"/>
              <a:t>(Can split the group into 3 to consider three different questions)</a:t>
            </a:r>
          </a:p>
          <a:p>
            <a:r>
              <a:rPr lang="en-GB" b="1" dirty="0"/>
              <a:t>How might the engaging with learners support school improvement – through what means might this be done? Are there any barriers or limitations?</a:t>
            </a:r>
          </a:p>
          <a:p>
            <a:r>
              <a:rPr lang="en-GB" b="1" dirty="0"/>
              <a:t>How might engaging with staff support school improvement?</a:t>
            </a:r>
          </a:p>
          <a:p>
            <a:r>
              <a:rPr lang="en-GB" b="1" dirty="0"/>
              <a:t>How might engaging with the wider school community support school improvement?</a:t>
            </a:r>
          </a:p>
          <a:p>
            <a:r>
              <a:rPr lang="en-GB" dirty="0"/>
              <a:t>Allow time for students to discuss ideas in small groups and feedback. Use the links on the slide to discuss the ideas being presented.</a:t>
            </a:r>
          </a:p>
        </p:txBody>
      </p:sp>
      <p:sp>
        <p:nvSpPr>
          <p:cNvPr id="4" name="Slide Number Placeholder 3"/>
          <p:cNvSpPr>
            <a:spLocks noGrp="1"/>
          </p:cNvSpPr>
          <p:nvPr>
            <p:ph type="sldNum" sz="quarter" idx="5"/>
          </p:nvPr>
        </p:nvSpPr>
        <p:spPr/>
        <p:txBody>
          <a:bodyPr/>
          <a:lstStyle/>
          <a:p>
            <a:fld id="{1EF44453-5311-48A5-B6B8-D329105D21FB}" type="slidenum">
              <a:rPr lang="en-GB" smtClean="0"/>
              <a:t>28</a:t>
            </a:fld>
            <a:endParaRPr lang="en-GB"/>
          </a:p>
        </p:txBody>
      </p:sp>
    </p:spTree>
    <p:extLst>
      <p:ext uri="{BB962C8B-B14F-4D97-AF65-F5344CB8AC3E}">
        <p14:creationId xmlns:p14="http://schemas.microsoft.com/office/powerpoint/2010/main" val="5580710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Share</a:t>
            </a:r>
            <a:r>
              <a:rPr lang="en-GB" baseline="0" dirty="0"/>
              <a:t> with students that when Estyn report on how well schools are doing they will also identify and provide recommendations for improvement.</a:t>
            </a:r>
          </a:p>
          <a:p>
            <a:r>
              <a:rPr lang="en-GB" dirty="0"/>
              <a:t>Visits from local authority</a:t>
            </a:r>
            <a:r>
              <a:rPr lang="en-GB" baseline="0" dirty="0"/>
              <a:t> Support and Challenge Advisors, will help schools identify areas of strength and weaknesses based on a various types of visits </a:t>
            </a:r>
            <a:r>
              <a:rPr lang="en-GB" baseline="0" dirty="0" err="1"/>
              <a:t>eg</a:t>
            </a:r>
            <a:r>
              <a:rPr lang="en-GB" baseline="0" dirty="0"/>
              <a:t> lesson observations, focussed learning walks, data analysis.</a:t>
            </a:r>
            <a:endParaRPr lang="en-GB" dirty="0"/>
          </a:p>
        </p:txBody>
      </p:sp>
      <p:sp>
        <p:nvSpPr>
          <p:cNvPr id="4" name="Slide Number Placeholder 3"/>
          <p:cNvSpPr>
            <a:spLocks noGrp="1"/>
          </p:cNvSpPr>
          <p:nvPr>
            <p:ph type="sldNum" sz="quarter" idx="5"/>
          </p:nvPr>
        </p:nvSpPr>
        <p:spPr/>
        <p:txBody>
          <a:bodyPr/>
          <a:lstStyle/>
          <a:p>
            <a:fld id="{77E637CE-5F7B-455C-8D20-34DE84C982A1}" type="slidenum">
              <a:rPr lang="en-GB" smtClean="0"/>
              <a:t>30</a:t>
            </a:fld>
            <a:endParaRPr lang="en-GB"/>
          </a:p>
        </p:txBody>
      </p:sp>
    </p:spTree>
    <p:extLst>
      <p:ext uri="{BB962C8B-B14F-4D97-AF65-F5344CB8AC3E}">
        <p14:creationId xmlns:p14="http://schemas.microsoft.com/office/powerpoint/2010/main" val="20147101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Share</a:t>
            </a:r>
            <a:r>
              <a:rPr lang="en-GB" baseline="0" dirty="0"/>
              <a:t> with students that when Estyn report on how well schools are doing they will also identify and provide recommendations for improvement. </a:t>
            </a:r>
            <a:r>
              <a:rPr lang="en-GB" dirty="0"/>
              <a:t>Visits from local authority</a:t>
            </a:r>
            <a:r>
              <a:rPr lang="en-GB" baseline="0" dirty="0"/>
              <a:t> Support and Challenge Advisors, will help schools identify areas of strength and weaknesses based on a various types of visits </a:t>
            </a:r>
            <a:r>
              <a:rPr lang="en-GB" baseline="0" dirty="0" err="1"/>
              <a:t>eg</a:t>
            </a:r>
            <a:r>
              <a:rPr lang="en-GB" baseline="0" dirty="0"/>
              <a:t> lesson observations, focussed learning walks, data analysis.</a:t>
            </a:r>
            <a:endParaRPr lang="en-GB" dirty="0"/>
          </a:p>
          <a:p>
            <a:endParaRPr lang="en-GB" dirty="0"/>
          </a:p>
        </p:txBody>
      </p:sp>
      <p:sp>
        <p:nvSpPr>
          <p:cNvPr id="4" name="Slide Number Placeholder 3"/>
          <p:cNvSpPr>
            <a:spLocks noGrp="1"/>
          </p:cNvSpPr>
          <p:nvPr>
            <p:ph type="sldNum" sz="quarter" idx="5"/>
          </p:nvPr>
        </p:nvSpPr>
        <p:spPr/>
        <p:txBody>
          <a:bodyPr/>
          <a:lstStyle/>
          <a:p>
            <a:fld id="{77E637CE-5F7B-455C-8D20-34DE84C982A1}" type="slidenum">
              <a:rPr lang="en-GB" smtClean="0"/>
              <a:t>31</a:t>
            </a:fld>
            <a:endParaRPr lang="en-GB"/>
          </a:p>
        </p:txBody>
      </p:sp>
    </p:spTree>
    <p:extLst>
      <p:ext uri="{BB962C8B-B14F-4D97-AF65-F5344CB8AC3E}">
        <p14:creationId xmlns:p14="http://schemas.microsoft.com/office/powerpoint/2010/main" val="41003373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rPr>
              <a:t>Highlight that the 5 common Inspection Areas – and suggest to students that these are likely to be a common feature in their school’s SDP. The questions shared in Estyn’s Common Inspection Framework maybe used by schools to support their self-evaluation processes and hence write their SDPs – there is a link on the slide </a:t>
            </a:r>
            <a:r>
              <a:rPr lang="en-GB" sz="1800" u="sng" dirty="0">
                <a:solidFill>
                  <a:srgbClr val="0563C1"/>
                </a:solidFill>
                <a:effectLst/>
                <a:latin typeface="Calibri" panose="020F0502020204030204" pitchFamily="34" charset="0"/>
                <a:ea typeface="Calibri" panose="020F0502020204030204" pitchFamily="34" charset="0"/>
                <a:hlinkClick r:id="rId3"/>
              </a:rPr>
              <a:t>Estyn Inspection Framework | Estyn (</a:t>
            </a:r>
            <a:r>
              <a:rPr lang="en-GB" sz="1800" u="sng" dirty="0" err="1">
                <a:solidFill>
                  <a:srgbClr val="0563C1"/>
                </a:solidFill>
                <a:effectLst/>
                <a:latin typeface="Calibri" panose="020F0502020204030204" pitchFamily="34" charset="0"/>
                <a:ea typeface="Calibri" panose="020F0502020204030204" pitchFamily="34" charset="0"/>
                <a:hlinkClick r:id="rId3"/>
              </a:rPr>
              <a:t>gov.wales</a:t>
            </a:r>
            <a:r>
              <a:rPr lang="en-GB" sz="1800" u="sng" dirty="0">
                <a:solidFill>
                  <a:srgbClr val="0563C1"/>
                </a:solidFill>
                <a:effectLst/>
                <a:latin typeface="Calibri" panose="020F0502020204030204" pitchFamily="34" charset="0"/>
                <a:ea typeface="Calibri" panose="020F0502020204030204" pitchFamily="34" charset="0"/>
                <a:hlinkClick r:id="rId3"/>
              </a:rPr>
              <a:t>)</a:t>
            </a:r>
            <a:r>
              <a:rPr lang="en-GB" sz="1800" dirty="0">
                <a:effectLst/>
                <a:latin typeface="Calibri" panose="020F0502020204030204" pitchFamily="34" charset="0"/>
                <a:ea typeface="Calibri" panose="020F0502020204030204" pitchFamily="34" charset="0"/>
              </a:rPr>
              <a:t> and tutors can choose to explore this with students if you wish to do so.</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0748894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33</a:t>
            </a:fld>
            <a:endParaRPr lang="en-GB"/>
          </a:p>
        </p:txBody>
      </p:sp>
    </p:spTree>
    <p:extLst>
      <p:ext uri="{BB962C8B-B14F-4D97-AF65-F5344CB8AC3E}">
        <p14:creationId xmlns:p14="http://schemas.microsoft.com/office/powerpoint/2010/main" val="30735904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Identified through self-evaluation</a:t>
            </a:r>
          </a:p>
          <a:p>
            <a:pPr marL="228600" indent="-228600">
              <a:buAutoNum type="arabicPeriod"/>
            </a:pPr>
            <a:r>
              <a:rPr lang="en-GB" dirty="0"/>
              <a:t>Targets – quantifiable and challenging, outcomes based on a clear success criteria</a:t>
            </a:r>
          </a:p>
          <a:p>
            <a:pPr marL="228600" indent="-228600">
              <a:buAutoNum type="arabicPeriod"/>
            </a:pPr>
            <a:r>
              <a:rPr lang="en-GB" dirty="0"/>
              <a:t>It is widely recognised that the quality of teaching is the single most important factor in helping learners achieve. Schools therefore need to ensure that those who either teach, support teaching or lead teaching have the necessary skills and experience to provide high-quality teaching. </a:t>
            </a:r>
          </a:p>
          <a:p>
            <a:pPr marL="228600" indent="-228600">
              <a:buAutoNum type="arabicPeriod"/>
            </a:pPr>
            <a:r>
              <a:rPr lang="en-GB" dirty="0"/>
              <a:t>For school development planning to be most effective, it should involve all school partners and stakeholders. </a:t>
            </a:r>
          </a:p>
          <a:p>
            <a:pPr marL="228600" indent="-228600">
              <a:buAutoNum type="arabicPeriod"/>
            </a:pPr>
            <a:r>
              <a:rPr lang="en-GB" dirty="0"/>
              <a:t>how the school deploys its staff (workforce planning is a continuous process that is integral to school development planning) and other resources, </a:t>
            </a:r>
            <a:r>
              <a:rPr lang="en-GB" dirty="0" err="1"/>
              <a:t>eg</a:t>
            </a:r>
            <a:r>
              <a:rPr lang="en-GB" dirty="0"/>
              <a:t> funding, equipment, school buildings and grounds, etc. </a:t>
            </a:r>
          </a:p>
          <a:p>
            <a:pPr marL="228600" indent="-228600">
              <a:buAutoNum type="arabicPeriod"/>
            </a:pPr>
            <a:r>
              <a:rPr lang="en-GB" dirty="0"/>
              <a:t>The GB is responsible for monitoring and reviewing the progress and effectiveness in meeting targets and must state the extent to which the school improvement targets for the previous school year were met. </a:t>
            </a:r>
          </a:p>
        </p:txBody>
      </p:sp>
      <p:sp>
        <p:nvSpPr>
          <p:cNvPr id="4" name="Slide Number Placeholder 3"/>
          <p:cNvSpPr>
            <a:spLocks noGrp="1"/>
          </p:cNvSpPr>
          <p:nvPr>
            <p:ph type="sldNum" sz="quarter" idx="5"/>
          </p:nvPr>
        </p:nvSpPr>
        <p:spPr/>
        <p:txBody>
          <a:bodyPr/>
          <a:lstStyle/>
          <a:p>
            <a:fld id="{6A18B43C-EC24-4C7D-AE0E-A9E7596D6A00}" type="slidenum">
              <a:rPr lang="en-GB" smtClean="0"/>
              <a:t>35</a:t>
            </a:fld>
            <a:endParaRPr lang="en-GB"/>
          </a:p>
        </p:txBody>
      </p:sp>
    </p:spTree>
    <p:extLst>
      <p:ext uri="{BB962C8B-B14F-4D97-AF65-F5344CB8AC3E}">
        <p14:creationId xmlns:p14="http://schemas.microsoft.com/office/powerpoint/2010/main" val="24984282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Identified through self-evaluation</a:t>
            </a:r>
          </a:p>
          <a:p>
            <a:pPr marL="228600" indent="-228600">
              <a:buAutoNum type="arabicPeriod"/>
            </a:pPr>
            <a:r>
              <a:rPr lang="en-GB" dirty="0"/>
              <a:t>Targets – quantifiable and challenging, outcomes based on a clear success criteria</a:t>
            </a:r>
          </a:p>
          <a:p>
            <a:pPr marL="228600" indent="-228600">
              <a:buAutoNum type="arabicPeriod"/>
            </a:pPr>
            <a:r>
              <a:rPr lang="en-GB" dirty="0"/>
              <a:t>It is widely recognised that the quality of teaching is the single most important factor in helping learners achieve. Schools therefore need to ensure that those who either teach, support teaching or lead teaching have the necessary skills and experience to provide high-quality teaching. </a:t>
            </a:r>
          </a:p>
          <a:p>
            <a:pPr marL="228600" indent="-228600">
              <a:buAutoNum type="arabicPeriod"/>
            </a:pPr>
            <a:r>
              <a:rPr lang="en-GB" dirty="0"/>
              <a:t>For school development planning to be most effective, it should involve all school partners and stakeholders. </a:t>
            </a:r>
          </a:p>
          <a:p>
            <a:pPr marL="228600" indent="-228600">
              <a:buAutoNum type="arabicPeriod"/>
            </a:pPr>
            <a:r>
              <a:rPr lang="en-GB" dirty="0"/>
              <a:t>how the school deploys its staff (workforce planning is a continuous process that is integral to school development planning) and other resources, </a:t>
            </a:r>
            <a:r>
              <a:rPr lang="en-GB" dirty="0" err="1"/>
              <a:t>eg</a:t>
            </a:r>
            <a:r>
              <a:rPr lang="en-GB" dirty="0"/>
              <a:t> funding, equipment, school buildings and grounds, etc. </a:t>
            </a:r>
          </a:p>
          <a:p>
            <a:pPr marL="228600" indent="-228600">
              <a:buAutoNum type="arabicPeriod"/>
            </a:pPr>
            <a:r>
              <a:rPr lang="en-GB" dirty="0"/>
              <a:t>The GB is responsible for monitoring and reviewing the progress and effectiveness in meeting targets and must state the extent to which the school improvement targets for the previous school year were met. </a:t>
            </a:r>
          </a:p>
        </p:txBody>
      </p:sp>
      <p:sp>
        <p:nvSpPr>
          <p:cNvPr id="4" name="Slide Number Placeholder 3"/>
          <p:cNvSpPr>
            <a:spLocks noGrp="1"/>
          </p:cNvSpPr>
          <p:nvPr>
            <p:ph type="sldNum" sz="quarter" idx="5"/>
          </p:nvPr>
        </p:nvSpPr>
        <p:spPr/>
        <p:txBody>
          <a:bodyPr/>
          <a:lstStyle/>
          <a:p>
            <a:fld id="{6A18B43C-EC24-4C7D-AE0E-A9E7596D6A00}" type="slidenum">
              <a:rPr lang="en-GB" smtClean="0"/>
              <a:t>36</a:t>
            </a:fld>
            <a:endParaRPr lang="en-GB"/>
          </a:p>
        </p:txBody>
      </p:sp>
    </p:spTree>
    <p:extLst>
      <p:ext uri="{BB962C8B-B14F-4D97-AF65-F5344CB8AC3E}">
        <p14:creationId xmlns:p14="http://schemas.microsoft.com/office/powerpoint/2010/main" val="15659250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a:buNone/>
              <a:tabLst/>
              <a:defRPr/>
            </a:pPr>
            <a:r>
              <a:rPr lang="en-GB" b="0" i="0" dirty="0">
                <a:solidFill>
                  <a:srgbClr val="1F1F1F"/>
                </a:solidFill>
                <a:effectLst/>
                <a:latin typeface="Arial" panose="020B0604020202020204" pitchFamily="34" charset="0"/>
              </a:rPr>
              <a:t>The school improvement guidance replaces the Welsh Government 2014 guidance ‘School development plans’. It places the requirements of ‘</a:t>
            </a:r>
            <a:r>
              <a:rPr lang="en-GB" b="1" i="0" u="none" strike="noStrike" dirty="0">
                <a:solidFill>
                  <a:srgbClr val="0360A6"/>
                </a:solidFill>
                <a:effectLst/>
                <a:latin typeface="Arial" panose="020B0604020202020204" pitchFamily="34" charset="0"/>
                <a:hlinkClick r:id="rId3"/>
              </a:rPr>
              <a:t>The Education (School Development Plans) (Wales) Regulations 2014</a:t>
            </a:r>
            <a:r>
              <a:rPr lang="en-GB" b="0" i="0" dirty="0">
                <a:solidFill>
                  <a:srgbClr val="1F1F1F"/>
                </a:solidFill>
                <a:effectLst/>
                <a:latin typeface="Arial" panose="020B0604020202020204" pitchFamily="34" charset="0"/>
              </a:rPr>
              <a:t>’ (School Development Plans Regulations) in the context of the new framework for evaluation, improvement and accountability</a:t>
            </a:r>
          </a:p>
          <a:p>
            <a:pPr marL="0" marR="0" lvl="0" indent="0" algn="l" defTabSz="914400" rtl="0" eaLnBrk="1" fontAlgn="auto" latinLnBrk="0" hangingPunct="1">
              <a:lnSpc>
                <a:spcPct val="90000"/>
              </a:lnSpc>
              <a:spcBef>
                <a:spcPts val="1000"/>
              </a:spcBef>
              <a:spcAft>
                <a:spcPts val="0"/>
              </a:spcAft>
              <a:buClrTx/>
              <a:buSzTx/>
              <a:buFont typeface="Arial"/>
              <a:buNone/>
              <a:tabLst/>
              <a:defRPr/>
            </a:pPr>
            <a:endParaRPr lang="en-GB" dirty="0">
              <a:cs typeface="Calibri" panose="020F0502020204030204"/>
            </a:endParaRPr>
          </a:p>
          <a:p>
            <a:pPr marL="0" marR="0" lvl="0" indent="0" algn="l" defTabSz="914400" rtl="0" eaLnBrk="1" fontAlgn="auto" latinLnBrk="0" hangingPunct="1">
              <a:lnSpc>
                <a:spcPct val="90000"/>
              </a:lnSpc>
              <a:spcBef>
                <a:spcPts val="1000"/>
              </a:spcBef>
              <a:spcAft>
                <a:spcPts val="0"/>
              </a:spcAft>
              <a:buClrTx/>
              <a:buSzTx/>
              <a:buFont typeface="Arial"/>
              <a:buNone/>
              <a:tabLst/>
              <a:defRPr/>
            </a:pPr>
            <a:r>
              <a:rPr lang="en-GB" dirty="0"/>
              <a:t>Other useful readings along with this one can be found on the </a:t>
            </a:r>
            <a:r>
              <a:rPr lang="en-GB" dirty="0" err="1"/>
              <a:t>padlet</a:t>
            </a:r>
            <a:r>
              <a:rPr lang="en-GB" dirty="0"/>
              <a:t> entitled </a:t>
            </a:r>
            <a:r>
              <a:rPr lang="en-GB" b="1" dirty="0"/>
              <a:t>School Improvement </a:t>
            </a:r>
            <a:r>
              <a:rPr lang="en-GB" dirty="0">
                <a:hlinkClick r:id="rId4"/>
              </a:rPr>
              <a:t>https://padlet.com/jessicaroberts4/e04tfqe8jmln73vb</a:t>
            </a:r>
            <a:endParaRPr lang="en-GB" dirty="0"/>
          </a:p>
          <a:p>
            <a:pPr marL="0" indent="0">
              <a:lnSpc>
                <a:spcPct val="90000"/>
              </a:lnSpc>
              <a:spcBef>
                <a:spcPts val="1000"/>
              </a:spcBef>
              <a:buFont typeface="Arial"/>
              <a:buNone/>
            </a:pPr>
            <a:endParaRPr lang="en-GB" dirty="0"/>
          </a:p>
        </p:txBody>
      </p:sp>
      <p:sp>
        <p:nvSpPr>
          <p:cNvPr id="4" name="Slide Number Placeholder 3"/>
          <p:cNvSpPr>
            <a:spLocks noGrp="1"/>
          </p:cNvSpPr>
          <p:nvPr>
            <p:ph type="sldNum" sz="quarter" idx="5"/>
          </p:nvPr>
        </p:nvSpPr>
        <p:spPr/>
        <p:txBody>
          <a:bodyPr/>
          <a:lstStyle/>
          <a:p>
            <a:fld id="{77E637CE-5F7B-455C-8D20-34DE84C982A1}" type="slidenum">
              <a:rPr lang="en-GB" smtClean="0"/>
              <a:t>37</a:t>
            </a:fld>
            <a:endParaRPr lang="en-GB"/>
          </a:p>
        </p:txBody>
      </p:sp>
    </p:spTree>
    <p:extLst>
      <p:ext uri="{BB962C8B-B14F-4D97-AF65-F5344CB8AC3E}">
        <p14:creationId xmlns:p14="http://schemas.microsoft.com/office/powerpoint/2010/main" val="42352573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endParaRPr lang="en-GB" baseline="0" dirty="0">
              <a:cs typeface="Calibri" panose="020F0502020204030204"/>
            </a:endParaRPr>
          </a:p>
          <a:p>
            <a:pPr marL="0" marR="0" lvl="0" indent="0" algn="l" defTabSz="914400" rtl="0" eaLnBrk="1" fontAlgn="auto" latinLnBrk="0" hangingPunct="1">
              <a:lnSpc>
                <a:spcPct val="90000"/>
              </a:lnSpc>
              <a:spcBef>
                <a:spcPts val="1000"/>
              </a:spcBef>
              <a:spcAft>
                <a:spcPts val="0"/>
              </a:spcAft>
              <a:buClrTx/>
              <a:buSzTx/>
              <a:buFontTx/>
              <a:buNone/>
              <a:tabLst/>
              <a:defRPr/>
            </a:pPr>
            <a:r>
              <a:rPr lang="en-GB" b="0" i="0" dirty="0">
                <a:solidFill>
                  <a:srgbClr val="1F1F1F"/>
                </a:solidFill>
                <a:effectLst/>
                <a:latin typeface="Arial" panose="020B0604020202020204" pitchFamily="34" charset="0"/>
              </a:rPr>
              <a:t>The school improvement guidance replaces the Welsh Government 2014 guidance ‘School development plans’. It places the requirements of ‘</a:t>
            </a:r>
            <a:r>
              <a:rPr lang="en-GB" b="1" i="0" u="none" strike="noStrike" dirty="0">
                <a:solidFill>
                  <a:srgbClr val="0360A6"/>
                </a:solidFill>
                <a:effectLst/>
                <a:latin typeface="Arial" panose="020B0604020202020204" pitchFamily="34" charset="0"/>
                <a:hlinkClick r:id="rId3"/>
              </a:rPr>
              <a:t>The Education (School Development Plans) (Wales) Regulations 2014</a:t>
            </a:r>
            <a:r>
              <a:rPr lang="en-GB" b="0" i="0" dirty="0">
                <a:solidFill>
                  <a:srgbClr val="1F1F1F"/>
                </a:solidFill>
                <a:effectLst/>
                <a:latin typeface="Arial" panose="020B0604020202020204" pitchFamily="34" charset="0"/>
              </a:rPr>
              <a:t>’ (School Development Plans Regulations) in the context of the new framework for evaluation, improvement and accountability.</a:t>
            </a:r>
            <a:endParaRPr lang="en-GB" dirty="0"/>
          </a:p>
          <a:p>
            <a:pPr marL="0" marR="0" lvl="0" indent="0" algn="l" defTabSz="914400" rtl="0" eaLnBrk="1" fontAlgn="auto" latinLnBrk="0" hangingPunct="1">
              <a:lnSpc>
                <a:spcPct val="90000"/>
              </a:lnSpc>
              <a:spcBef>
                <a:spcPts val="1000"/>
              </a:spcBef>
              <a:spcAft>
                <a:spcPts val="0"/>
              </a:spcAft>
              <a:buClrTx/>
              <a:buSzTx/>
              <a:buFontTx/>
              <a:buNone/>
              <a:tabLst/>
              <a:defRPr/>
            </a:pPr>
            <a:endParaRPr lang="en-GB" dirty="0"/>
          </a:p>
          <a:p>
            <a:pPr marL="0" marR="0" lvl="0" indent="0" algn="l" defTabSz="914400" rtl="0" eaLnBrk="1" fontAlgn="auto" latinLnBrk="0" hangingPunct="1">
              <a:lnSpc>
                <a:spcPct val="90000"/>
              </a:lnSpc>
              <a:spcBef>
                <a:spcPts val="1000"/>
              </a:spcBef>
              <a:spcAft>
                <a:spcPts val="0"/>
              </a:spcAft>
              <a:buClrTx/>
              <a:buSzTx/>
              <a:buFontTx/>
              <a:buNone/>
              <a:tabLst/>
              <a:defRPr/>
            </a:pPr>
            <a:r>
              <a:rPr lang="en-GB" dirty="0"/>
              <a:t>Other useful readings along with this one can be found on the </a:t>
            </a:r>
            <a:r>
              <a:rPr lang="en-GB" dirty="0" err="1"/>
              <a:t>padlet</a:t>
            </a:r>
            <a:r>
              <a:rPr lang="en-GB" dirty="0"/>
              <a:t> entitled </a:t>
            </a:r>
            <a:r>
              <a:rPr lang="en-GB" b="1" dirty="0"/>
              <a:t>School Improvement </a:t>
            </a:r>
            <a:r>
              <a:rPr lang="en-GB" dirty="0">
                <a:hlinkClick r:id="rId4"/>
              </a:rPr>
              <a:t>https://padlet.com/jessicaroberts4/e04tfqe8jmln73vb</a:t>
            </a:r>
            <a:endParaRPr lang="en-GB" dirty="0"/>
          </a:p>
          <a:p>
            <a:pPr>
              <a:lnSpc>
                <a:spcPct val="90000"/>
              </a:lnSpc>
              <a:spcBef>
                <a:spcPts val="1000"/>
              </a:spcBef>
            </a:pP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77E637CE-5F7B-455C-8D20-34DE84C982A1}" type="slidenum">
              <a:rPr lang="en-GB" smtClean="0"/>
              <a:t>38</a:t>
            </a:fld>
            <a:endParaRPr lang="en-GB"/>
          </a:p>
        </p:txBody>
      </p:sp>
    </p:spTree>
    <p:extLst>
      <p:ext uri="{BB962C8B-B14F-4D97-AF65-F5344CB8AC3E}">
        <p14:creationId xmlns:p14="http://schemas.microsoft.com/office/powerpoint/2010/main" val="34086183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highlighted documents WG (2014) have been replaced with new WG guidance – all of which are seen on the screen and have been uploaded to the </a:t>
            </a:r>
            <a:r>
              <a:rPr lang="en-GB" dirty="0" err="1"/>
              <a:t>padlet</a:t>
            </a:r>
            <a:r>
              <a:rPr lang="en-GB" dirty="0"/>
              <a:t>. </a:t>
            </a:r>
          </a:p>
          <a:p>
            <a:endParaRPr lang="en-GB" dirty="0"/>
          </a:p>
          <a:p>
            <a:endParaRPr lang="en-GB" dirty="0"/>
          </a:p>
          <a:p>
            <a:r>
              <a:rPr lang="en-GB" dirty="0"/>
              <a:t>We have kept the ‘old’ WG documents on the </a:t>
            </a:r>
            <a:r>
              <a:rPr lang="en-GB" dirty="0" err="1"/>
              <a:t>padlet</a:t>
            </a:r>
            <a:r>
              <a:rPr lang="en-GB" dirty="0"/>
              <a:t> as there are elements in this document that helps supports students understanding of the different elements of school improvement, however, it is important to note changes to WG guidance on School Development Plans/School Improvement and encourage students to familiarise </a:t>
            </a:r>
            <a:r>
              <a:rPr lang="en-GB" dirty="0" err="1"/>
              <a:t>themselve</a:t>
            </a:r>
            <a:r>
              <a:rPr lang="en-GB" dirty="0"/>
              <a:t> with the updated WG resources and use these as key sources in their assignment. </a:t>
            </a:r>
          </a:p>
          <a:p>
            <a:endParaRPr lang="en-GB" dirty="0"/>
          </a:p>
        </p:txBody>
      </p:sp>
      <p:sp>
        <p:nvSpPr>
          <p:cNvPr id="4" name="Slide Number Placeholder 3"/>
          <p:cNvSpPr>
            <a:spLocks noGrp="1"/>
          </p:cNvSpPr>
          <p:nvPr>
            <p:ph type="sldNum" sz="quarter" idx="5"/>
          </p:nvPr>
        </p:nvSpPr>
        <p:spPr/>
        <p:txBody>
          <a:bodyPr/>
          <a:lstStyle/>
          <a:p>
            <a:fld id="{1EF44453-5311-48A5-B6B8-D329105D21FB}" type="slidenum">
              <a:rPr lang="en-GB" smtClean="0"/>
              <a:t>39</a:t>
            </a:fld>
            <a:endParaRPr lang="en-GB"/>
          </a:p>
        </p:txBody>
      </p:sp>
    </p:spTree>
    <p:extLst>
      <p:ext uri="{BB962C8B-B14F-4D97-AF65-F5344CB8AC3E}">
        <p14:creationId xmlns:p14="http://schemas.microsoft.com/office/powerpoint/2010/main" val="19900807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As directed at Bridging on 10</a:t>
            </a:r>
            <a:r>
              <a:rPr lang="en-GB" baseline="30000" dirty="0"/>
              <a:t>th</a:t>
            </a:r>
            <a:r>
              <a:rPr lang="en-GB" baseline="0" dirty="0"/>
              <a:t> January, the task outlined on the slide was what students were expected to investigate – this research feeds into Part 2 of the assignment.</a:t>
            </a:r>
          </a:p>
        </p:txBody>
      </p:sp>
      <p:sp>
        <p:nvSpPr>
          <p:cNvPr id="4" name="Slide Number Placeholder 3"/>
          <p:cNvSpPr>
            <a:spLocks noGrp="1"/>
          </p:cNvSpPr>
          <p:nvPr>
            <p:ph type="sldNum" sz="quarter" idx="10"/>
          </p:nvPr>
        </p:nvSpPr>
        <p:spPr/>
        <p:txBody>
          <a:bodyPr/>
          <a:lstStyle/>
          <a:p>
            <a:fld id="{6A18B43C-EC24-4C7D-AE0E-A9E7596D6A00}" type="slidenum">
              <a:rPr lang="en-GB" smtClean="0"/>
              <a:t>40</a:t>
            </a:fld>
            <a:endParaRPr lang="en-GB"/>
          </a:p>
        </p:txBody>
      </p:sp>
    </p:spTree>
    <p:extLst>
      <p:ext uri="{BB962C8B-B14F-4D97-AF65-F5344CB8AC3E}">
        <p14:creationId xmlns:p14="http://schemas.microsoft.com/office/powerpoint/2010/main" val="389410319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Highlight to students that they may see these terms being used in their school’s development plan (SDP).</a:t>
            </a:r>
          </a:p>
          <a:p>
            <a:endParaRPr lang="en-GB" baseline="0" dirty="0"/>
          </a:p>
          <a:p>
            <a:r>
              <a:rPr lang="en-GB" baseline="0" dirty="0"/>
              <a:t>Remind them to read the assignment guidance for Part 2 of the assignment. Their writing should use this terminology to </a:t>
            </a:r>
            <a:r>
              <a:rPr kumimoji="0" lang="en-US" sz="1200" b="0" i="0" u="none" strike="noStrike" kern="1200" cap="none" spc="0" normalizeH="0" baseline="0" noProof="0" dirty="0">
                <a:ln>
                  <a:noFill/>
                </a:ln>
                <a:solidFill>
                  <a:prstClr val="black"/>
                </a:solidFill>
                <a:effectLst/>
                <a:uLnTx/>
                <a:uFillTx/>
                <a:ea typeface="+mn-ea"/>
                <a:cs typeface="+mn-cs"/>
              </a:rPr>
              <a:t>demonstrate knowledge and understanding of the processes of school development. This written part of the assignment will be a critical account of what the school has done in relation to their chosen aspect (taken from SDP)</a:t>
            </a:r>
          </a:p>
          <a:p>
            <a:endParaRPr lang="en-GB" baseline="0" dirty="0"/>
          </a:p>
          <a:p>
            <a:r>
              <a:rPr lang="en-GB" baseline="0" dirty="0"/>
              <a:t>Queries that may arise:</a:t>
            </a:r>
          </a:p>
          <a:p>
            <a:r>
              <a:rPr lang="en-GB" baseline="0" dirty="0"/>
              <a:t>If a school’s SDP has not indicated ‘how’ it may measure impact then students should comment in their assignment, what </a:t>
            </a:r>
            <a:r>
              <a:rPr lang="en-GB" i="1" baseline="0" dirty="0"/>
              <a:t>could </a:t>
            </a:r>
            <a:r>
              <a:rPr lang="en-GB" baseline="0" dirty="0"/>
              <a:t>be done to measure impact of their chosen aspect (writing will be stronger when this is supported be evidence-based research).</a:t>
            </a:r>
          </a:p>
          <a:p>
            <a:endParaRPr lang="en-GB" baseline="0" dirty="0"/>
          </a:p>
          <a:p>
            <a:r>
              <a:rPr lang="en-GB" baseline="0" dirty="0"/>
              <a:t>If a school has not suggested which stakeholders are/were involved, then there is an expectation that students can use your knowledge and understanding of what you have learned/read to suggest who might be involved.</a:t>
            </a:r>
          </a:p>
          <a:p>
            <a:endParaRPr lang="en-GB" baseline="0" dirty="0"/>
          </a:p>
        </p:txBody>
      </p:sp>
      <p:sp>
        <p:nvSpPr>
          <p:cNvPr id="4" name="Slide Number Placeholder 3"/>
          <p:cNvSpPr>
            <a:spLocks noGrp="1"/>
          </p:cNvSpPr>
          <p:nvPr>
            <p:ph type="sldNum" sz="quarter" idx="10"/>
          </p:nvPr>
        </p:nvSpPr>
        <p:spPr/>
        <p:txBody>
          <a:bodyPr/>
          <a:lstStyle/>
          <a:p>
            <a:fld id="{6A18B43C-EC24-4C7D-AE0E-A9E7596D6A00}" type="slidenum">
              <a:rPr lang="en-GB" smtClean="0"/>
              <a:t>41</a:t>
            </a:fld>
            <a:endParaRPr lang="en-GB"/>
          </a:p>
        </p:txBody>
      </p:sp>
    </p:spTree>
    <p:extLst>
      <p:ext uri="{BB962C8B-B14F-4D97-AF65-F5344CB8AC3E}">
        <p14:creationId xmlns:p14="http://schemas.microsoft.com/office/powerpoint/2010/main" val="221428862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support.</a:t>
            </a:r>
          </a:p>
          <a:p>
            <a:endParaRPr lang="en-GB" dirty="0"/>
          </a:p>
          <a:p>
            <a:r>
              <a:rPr lang="en-GB" dirty="0"/>
              <a:t>Inform students there is a video walkthrough of the essay structure on Moodle – this will support their understanding of how to break down Part B (the written report). </a:t>
            </a:r>
            <a:r>
              <a:rPr lang="en-GB" dirty="0">
                <a:hlinkClick r:id="rId3"/>
              </a:rPr>
              <a:t>Part 2 </a:t>
            </a:r>
            <a:r>
              <a:rPr lang="en-GB" dirty="0" err="1">
                <a:hlinkClick r:id="rId3"/>
              </a:rPr>
              <a:t>walkthough</a:t>
            </a:r>
            <a:r>
              <a:rPr lang="en-GB" dirty="0">
                <a:hlinkClick r:id="rId3"/>
              </a:rPr>
              <a:t> (panopto.com)</a:t>
            </a:r>
            <a:r>
              <a:rPr lang="en-GB" dirty="0"/>
              <a:t>, this is a 6 minute clip and you can play it at this point if you wish.</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121996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dirty="0"/>
          </a:p>
          <a:p>
            <a:r>
              <a:rPr lang="en-GB" dirty="0"/>
              <a:t>Allocate time for students to take a look at their school’s SDP (they should all have access to a SDP by this point, this may not be an electronic copy and it may not be the whole SDP but the part that is relevant to the action point they are interested in discussing in their assignment). Allow students to share their thinking with each other – secondary students could pair up and chat about their SDPs, likewise primary students can do the same. Alternatively, students can pair up and have a discussion with a peer who is interested in exploring similar priorities/action point </a:t>
            </a:r>
            <a:r>
              <a:rPr lang="en-GB" dirty="0" err="1"/>
              <a:t>eg</a:t>
            </a:r>
            <a:r>
              <a:rPr lang="en-GB" dirty="0"/>
              <a:t> literacy development, numeracy development, wellbeing, ALN…. </a:t>
            </a:r>
            <a:r>
              <a:rPr lang="en-GB" b="0" u="none" dirty="0"/>
              <a:t>This assignment will be bespoke to the student (but allowing time for conversations here is likely to support their understanding) and depend on what has interested them in the school development plan/departmental plan they are engaging with, some </a:t>
            </a:r>
            <a:r>
              <a:rPr lang="en-GB" baseline="0" dirty="0"/>
              <a:t>examples of an ‘aspect’ or ‘target’ they could potentially choose from their SDP could include (but is not limited to) the following list</a:t>
            </a:r>
          </a:p>
          <a:p>
            <a:r>
              <a:rPr lang="en-US" sz="1200" b="1" i="1" dirty="0">
                <a:solidFill>
                  <a:srgbClr val="FFFFFF"/>
                </a:solidFill>
              </a:rPr>
              <a:t>‘Further develop provision for EAL learners’,</a:t>
            </a:r>
            <a:r>
              <a:rPr lang="en-US" sz="1200" b="1" i="1" baseline="0" dirty="0">
                <a:solidFill>
                  <a:srgbClr val="FFFFFF"/>
                </a:solidFill>
              </a:rPr>
              <a:t> </a:t>
            </a:r>
          </a:p>
          <a:p>
            <a:r>
              <a:rPr lang="en-US" sz="1200" b="1" i="1" baseline="0" dirty="0">
                <a:solidFill>
                  <a:srgbClr val="FFFFFF"/>
                </a:solidFill>
              </a:rPr>
              <a:t>‘increase use of incidental Welsh’, </a:t>
            </a:r>
          </a:p>
          <a:p>
            <a:r>
              <a:rPr lang="en-US" sz="1200" b="1" i="1" baseline="0" dirty="0">
                <a:solidFill>
                  <a:srgbClr val="FFFFFF"/>
                </a:solidFill>
              </a:rPr>
              <a:t>‘address ways in which learners receive feedback through self/peer assessment’, </a:t>
            </a:r>
          </a:p>
          <a:p>
            <a:r>
              <a:rPr lang="en-US" sz="1200" b="1" i="1" baseline="0" dirty="0">
                <a:solidFill>
                  <a:srgbClr val="FFFFFF"/>
                </a:solidFill>
              </a:rPr>
              <a:t>‘development of learners’ independence’, ‘improvement of extended writing in KS2’,</a:t>
            </a:r>
          </a:p>
          <a:p>
            <a:r>
              <a:rPr lang="en-US" sz="1200" b="1" i="1" baseline="0" dirty="0">
                <a:solidFill>
                  <a:srgbClr val="FFFFFF"/>
                </a:solidFill>
              </a:rPr>
              <a:t> ‘provision of STEM activities to develop thinking skills’, ‘development of problem-solving skills in KSX’, </a:t>
            </a:r>
          </a:p>
          <a:p>
            <a:r>
              <a:rPr lang="en-US" sz="1200" b="1" i="1" baseline="0" dirty="0">
                <a:solidFill>
                  <a:srgbClr val="FFFFFF"/>
                </a:solidFill>
              </a:rPr>
              <a:t>‘further develop the provision of digital competency’,</a:t>
            </a:r>
          </a:p>
          <a:p>
            <a:r>
              <a:rPr lang="en-US" sz="1200" b="1" i="1" baseline="0" dirty="0">
                <a:solidFill>
                  <a:srgbClr val="FFFFFF"/>
                </a:solidFill>
              </a:rPr>
              <a:t> ‘develop computational thinking skills’,</a:t>
            </a:r>
          </a:p>
          <a:p>
            <a:r>
              <a:rPr lang="en-US" sz="1200" b="1" i="1" baseline="0" dirty="0">
                <a:solidFill>
                  <a:srgbClr val="FFFFFF"/>
                </a:solidFill>
              </a:rPr>
              <a:t> </a:t>
            </a:r>
            <a:r>
              <a:rPr lang="en-US" sz="1200" b="1" baseline="0" dirty="0">
                <a:solidFill>
                  <a:srgbClr val="FFFFFF"/>
                </a:solidFill>
              </a:rPr>
              <a:t>‘</a:t>
            </a:r>
            <a:r>
              <a:rPr lang="en-US" sz="1200" b="1" i="1" baseline="0" dirty="0">
                <a:solidFill>
                  <a:srgbClr val="FFFFFF"/>
                </a:solidFill>
              </a:rPr>
              <a:t>improve the diversity of the curriculum being offered at School X to ensure that learning reflects </a:t>
            </a:r>
            <a:r>
              <a:rPr lang="en-GB" b="1" i="1" dirty="0">
                <a:solidFill>
                  <a:srgbClr val="D35400"/>
                </a:solidFill>
                <a:effectLst/>
                <a:latin typeface="Arial" panose="020B0604020202020204" pitchFamily="34" charset="0"/>
              </a:rPr>
              <a:t>Black, Asian and Minority Ethnic perspectives’,</a:t>
            </a:r>
            <a:r>
              <a:rPr lang="en-US" sz="1200" b="1" baseline="0" dirty="0">
                <a:solidFill>
                  <a:srgbClr val="FFFFFF"/>
                </a:solidFill>
              </a:rPr>
              <a:t>…the list is endless ….</a:t>
            </a:r>
            <a:endParaRPr lang="en-GB" dirty="0"/>
          </a:p>
          <a:p>
            <a:endParaRPr lang="en-GB" dirty="0"/>
          </a:p>
          <a:p>
            <a:endParaRPr lang="en-GB" dirty="0"/>
          </a:p>
          <a:p>
            <a:pPr lvl="0"/>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43</a:t>
            </a:fld>
            <a:endParaRPr lang="en-GB"/>
          </a:p>
        </p:txBody>
      </p:sp>
    </p:spTree>
    <p:extLst>
      <p:ext uri="{BB962C8B-B14F-4D97-AF65-F5344CB8AC3E}">
        <p14:creationId xmlns:p14="http://schemas.microsoft.com/office/powerpoint/2010/main" val="64946895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 MINS BREAK</a:t>
            </a:r>
          </a:p>
        </p:txBody>
      </p:sp>
      <p:sp>
        <p:nvSpPr>
          <p:cNvPr id="4" name="Slide Number Placeholder 3"/>
          <p:cNvSpPr>
            <a:spLocks noGrp="1"/>
          </p:cNvSpPr>
          <p:nvPr>
            <p:ph type="sldNum" sz="quarter" idx="10"/>
          </p:nvPr>
        </p:nvSpPr>
        <p:spPr/>
        <p:txBody>
          <a:bodyPr/>
          <a:lstStyle/>
          <a:p>
            <a:fld id="{6A18B43C-EC24-4C7D-AE0E-A9E7596D6A00}" type="slidenum">
              <a:rPr lang="en-GB" smtClean="0"/>
              <a:t>44</a:t>
            </a:fld>
            <a:endParaRPr lang="en-GB"/>
          </a:p>
        </p:txBody>
      </p:sp>
    </p:spTree>
    <p:extLst>
      <p:ext uri="{BB962C8B-B14F-4D97-AF65-F5344CB8AC3E}">
        <p14:creationId xmlns:p14="http://schemas.microsoft.com/office/powerpoint/2010/main" val="28316488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AE21B7B-FD13-42D4-BFE6-C84E5F8E1F1B}" type="datetimeFigureOut">
              <a:rPr lang="en-GB" smtClean="0"/>
              <a:t>07/01/2024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1713961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E21B7B-FD13-42D4-BFE6-C84E5F8E1F1B}" type="datetimeFigureOut">
              <a:rPr lang="en-GB" smtClean="0"/>
              <a:t>07/01/2024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3306765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AE21B7B-FD13-42D4-BFE6-C84E5F8E1F1B}" type="datetimeFigureOut">
              <a:rPr lang="en-GB" smtClean="0"/>
              <a:t>07/01/2024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3488279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E21B7B-FD13-42D4-BFE6-C84E5F8E1F1B}" type="datetimeFigureOut">
              <a:rPr lang="en-GB" smtClean="0"/>
              <a:t>07/01/2024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2871890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AE21B7B-FD13-42D4-BFE6-C84E5F8E1F1B}" type="datetimeFigureOut">
              <a:rPr lang="en-GB" smtClean="0"/>
              <a:t>07/01/2024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4137699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E21B7B-FD13-42D4-BFE6-C84E5F8E1F1B}" type="datetimeFigureOut">
              <a:rPr lang="en-GB" smtClean="0"/>
              <a:t>07/01/2024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4033952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E21B7B-FD13-42D4-BFE6-C84E5F8E1F1B}" type="datetimeFigureOut">
              <a:rPr lang="en-GB" smtClean="0"/>
              <a:t>07/01/2024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4089666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AE21B7B-FD13-42D4-BFE6-C84E5F8E1F1B}" type="datetimeFigureOut">
              <a:rPr lang="en-GB" smtClean="0"/>
              <a:t>07/01/2024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1645949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AE21B7B-FD13-42D4-BFE6-C84E5F8E1F1B}" type="datetimeFigureOut">
              <a:rPr lang="en-GB" smtClean="0"/>
              <a:t>07/01/2024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3962317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E21B7B-FD13-42D4-BFE6-C84E5F8E1F1B}" type="datetimeFigureOut">
              <a:rPr lang="en-GB" smtClean="0"/>
              <a:t>07/01/2024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206491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E21B7B-FD13-42D4-BFE6-C84E5F8E1F1B}" type="datetimeFigureOut">
              <a:rPr lang="en-GB" smtClean="0"/>
              <a:t>07/01/2024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14449375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431319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9192613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1/7/2024</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347161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6879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855439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0856400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441749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630889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3198301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600931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6786179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776610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AE21B7B-FD13-42D4-BFE6-C84E5F8E1F1B}" type="datetimeFigureOut">
              <a:rPr lang="en-GB" smtClean="0"/>
              <a:t>07/01/2024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2022222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E21B7B-FD13-42D4-BFE6-C84E5F8E1F1B}" type="datetimeFigureOut">
              <a:rPr lang="en-GB" smtClean="0"/>
              <a:t>07/01/2024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680E61-5194-4CF5-8F15-F3A5B3E19C7B}" type="slidenum">
              <a:rPr lang="en-GB" smtClean="0"/>
              <a:t>‹#›</a:t>
            </a:fld>
            <a:endParaRPr lang="en-GB"/>
          </a:p>
        </p:txBody>
      </p:sp>
    </p:spTree>
    <p:extLst>
      <p:ext uri="{BB962C8B-B14F-4D97-AF65-F5344CB8AC3E}">
        <p14:creationId xmlns:p14="http://schemas.microsoft.com/office/powerpoint/2010/main" val="384506879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1/7/2024</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422378494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business.senedd.wales/ieListDocuments.aspx?CId=700&amp;MId=12659&amp;Ver=4"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hyperlink" Target="https://emeraldopenresearch.com/articles/3-26"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hyperlink" Target="https://hwb.gov.wales/cwricwlwm-i-gymru"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hyperlink" Target="https://hwb.gov.wales/curriculum-for-wales/designing-your-curriculum/developing-a-vision-for-curriculum-design/#curriculum-design-and-the-four-purposes" TargetMode="External"/><Relationship Id="rId5" Type="http://schemas.openxmlformats.org/officeDocument/2006/relationships/hyperlink" Target="https://hwb.gov.wales/curriculum-for-wales" TargetMode="External"/><Relationship Id="rId4" Type="http://schemas.openxmlformats.org/officeDocument/2006/relationships/hyperlink" Target="https://hwb.gov.wales/cwricwlwm-i-gymru/cynllunio-eich-cwricwlwm/datblygu-gweledigaeth-ar-gyfer-cynllunio-cwricwlwm/#cynllunio-cwricwlwm-a'r-pedwar-diben"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hyperlink" Target="https://gov.wales/well-being-future-generations-act-essentials-html"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hyperlink" Target="https://gov.wales/additional-learning-needs-and-education-tribunal-wales-act" TargetMode="External"/><Relationship Id="rId4" Type="http://schemas.openxmlformats.org/officeDocument/2006/relationships/hyperlink" Target="https://gov.wales/cymraeg-2050-welsh-language-strategy"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llyw.cymru/deddf-llesiant-cenedlaethaur-dyfodol-cymru-2015-yr-hanfodion-html"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hyperlink" Target="https://llyw.cymru/deddf-anghenion-dysgu-ychwanegol-ar-tribiwnlys-addysg-cymru" TargetMode="External"/><Relationship Id="rId4" Type="http://schemas.openxmlformats.org/officeDocument/2006/relationships/hyperlink" Target="https://llyw.cymru/cymraeg-2050-strategaeth-y-gymraeg"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hyperlink" Target="https://www.estyn.gov.wales/blog/new-approach-self-evaluation-reports-what-does-it-mean-school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estyn.llyw.cymru/blog/dull-newydd-ar-gyfer-adroddiadau-hunanwerthuso-ond-beth-mae-hyn-yn-ei-olygu-i-ysgolion?_ga=2.94692956.1300886171.1670540266-1552788317.1670539501"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hyperlink" Target="https://cyfryngau.gwasanaeth.llyw.cymru/newyddion/fframwaith-newydd-ar-gyfer-gwella-ysgolion-i-ganolbwyntio-ar-gynnydd-dysgwyr"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hyperlink" Target="https://media.service.gov.wales/news/new-framework-for-school-improvement-to-focus-on-learner-progression"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s://gov.wales/school-improvement-guidance-impact-assessment-html"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26.svg"/><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3" Type="http://schemas.openxmlformats.org/officeDocument/2006/relationships/hyperlink" Target="https://gov.wales/school-improvement-guidance-impact-assessment-html" TargetMode="External"/><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26.svg"/><Relationship Id="rId4" Type="http://schemas.openxmlformats.org/officeDocument/2006/relationships/image" Target="../media/image25.png"/></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hyperlink" Target="https://hwb.gov.wales/evaluation-improvement-and-accountability/the-national-resource-evaluation-and-improvement/" TargetMode="External"/><Relationship Id="rId4" Type="http://schemas.openxmlformats.org/officeDocument/2006/relationships/image" Target="../media/image26.svg"/></Relationships>
</file>

<file path=ppt/slides/_rels/slide25.xml.rels><?xml version="1.0" encoding="UTF-8" standalone="yes"?>
<Relationships xmlns="http://schemas.openxmlformats.org/package/2006/relationships"><Relationship Id="rId3" Type="http://schemas.openxmlformats.org/officeDocument/2006/relationships/hyperlink" Target="https://hwb.gov.wales/evaluation-improvement-and-accountability/the-national-resource-evaluation-and-improvement/"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png"/></Relationships>
</file>

<file path=ppt/slides/_rels/slide26.xml.rels><?xml version="1.0" encoding="UTF-8" standalone="yes"?>
<Relationships xmlns="http://schemas.openxmlformats.org/package/2006/relationships"><Relationship Id="rId3" Type="http://schemas.openxmlformats.org/officeDocument/2006/relationships/hyperlink" Target="https://hwb.gov.wales/gwerthuso-gwella-ac-atebolrwydd/yr-adnodd-cenedlaethol-gwerthuso-a-gwella/" TargetMode="External"/><Relationship Id="rId2" Type="http://schemas.openxmlformats.org/officeDocument/2006/relationships/image" Target="../media/image29.png"/><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7.xml.rels><?xml version="1.0" encoding="UTF-8" standalone="yes"?>
<Relationships xmlns="http://schemas.openxmlformats.org/package/2006/relationships"><Relationship Id="rId8" Type="http://schemas.openxmlformats.org/officeDocument/2006/relationships/hyperlink" Target="https://hwb.gov.wales/gwerthuso-gwella-ac-atebolrwydd/yr-adnodd-cenedlaethol-gwerthuso-a-gwella/egwyddorion-gwerthuso-a-gwella/gwerthuso-cynnydd-dysgwyr/" TargetMode="External"/><Relationship Id="rId3" Type="http://schemas.openxmlformats.org/officeDocument/2006/relationships/hyperlink" Target="https://hwb.gov.wales/evaluation-improvement-and-accountability/the-national-resource-evaluation-and-improvement/evaluation-and-improvement-principles/looking-at-learning-and-teaching/" TargetMode="External"/><Relationship Id="rId7" Type="http://schemas.openxmlformats.org/officeDocument/2006/relationships/hyperlink" Target="https://hwb.gov.wales/gwerthuso-gwella-ac-atebolrwydd/yr-adnodd-cenedlaethol-gwerthuso-a-gwella/egwyddorion-gwerthuso-a-gwella/edrych-ar-ddysgu-ac-addysgu/" TargetMode="Externa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hyperlink" Target="https://hwb.gov.wales/evaluation-improvement-and-accountability/the-national-resource-evaluation-and-improvement/evaluation-and-improvement-principles/planning-and-implementing-improvement/" TargetMode="External"/><Relationship Id="rId5" Type="http://schemas.openxmlformats.org/officeDocument/2006/relationships/hyperlink" Target="https://hwb.gov.wales/evaluation-improvement-and-accountability/the-national-resource-evaluation-and-improvement/evaluation-and-improvement-principles/engaging-with-stakeholders/" TargetMode="External"/><Relationship Id="rId10" Type="http://schemas.openxmlformats.org/officeDocument/2006/relationships/hyperlink" Target="https://hwb.gov.wales/gwerthuso-gwella-ac-atebolrwydd/yr-adnodd-cenedlaethol-gwerthuso-a-gwella/egwyddorion-gwerthuso-a-gwella/cynllunio-gwelliant-ai-roi-ar-waith/" TargetMode="External"/><Relationship Id="rId4" Type="http://schemas.openxmlformats.org/officeDocument/2006/relationships/hyperlink" Target="https://hwb.gov.wales/evaluation-improvement-and-accountability/the-national-resource-evaluation-and-improvement/evaluation-and-improvement-principles/evaluating-learner-progress/" TargetMode="External"/><Relationship Id="rId9" Type="http://schemas.openxmlformats.org/officeDocument/2006/relationships/hyperlink" Target="https://hwb.gov.wales/gwerthuso-gwella-ac-atebolrwydd/yr-adnodd-cenedlaethol-gwerthuso-a-gwella/egwyddorion-gwerthuso-a-gwella/ymgysylltu-a-rhanddeiliaid/"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hyperlink" Target="https://hwb.gov.wales/evaluation-improvement-and-accountability/the-national-resource-evaluation-and-improvement/evaluation-and-improvement-principles/engaging-with-stakeholders/" TargetMode="External"/><Relationship Id="rId4" Type="http://schemas.openxmlformats.org/officeDocument/2006/relationships/hyperlink" Target="https://hwb.gov.wales/gwerthuso-gwella-ac-atebolrwydd/yr-adnodd-cenedlaethol-gwerthuso-a-gwella/egwyddorion-gwerthuso-a-gwella/ymgysylltu-a-rhanddeiliaid/"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2.png"/><Relationship Id="rId7" Type="http://schemas.openxmlformats.org/officeDocument/2006/relationships/diagramColors" Target="../diagrams/colors1.xml"/><Relationship Id="rId2" Type="http://schemas.openxmlformats.org/officeDocument/2006/relationships/notesSlide" Target="../notesSlides/notesSlide25.xml"/><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2.png"/><Relationship Id="rId7" Type="http://schemas.openxmlformats.org/officeDocument/2006/relationships/diagramColors" Target="../diagrams/colors2.xml"/><Relationship Id="rId2" Type="http://schemas.openxmlformats.org/officeDocument/2006/relationships/notesSlide" Target="../notesSlides/notesSlide26.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32.xml.rels><?xml version="1.0" encoding="UTF-8" standalone="yes"?>
<Relationships xmlns="http://schemas.openxmlformats.org/package/2006/relationships"><Relationship Id="rId3" Type="http://schemas.openxmlformats.org/officeDocument/2006/relationships/hyperlink" Target="https://www.estyn.gov.wales/document-page/20862/contents/document-details/estyn-inspection-framework?_ga=2.265826700.285006439.1670542615-462697111.1632495763" TargetMode="External"/><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hyperlink" Target="https://llyw.cymru/cynlluniau-datblygu-ysgolion?_ga=2.52921640.1008075223.1600878138-648025705.1539775533" TargetMode="External"/><Relationship Id="rId2" Type="http://schemas.openxmlformats.org/officeDocument/2006/relationships/notesSlide" Target="../notesSlides/notesSlide31.xml"/><Relationship Id="rId1" Type="http://schemas.openxmlformats.org/officeDocument/2006/relationships/slideLayout" Target="../slideLayouts/slideLayout12.xml"/><Relationship Id="rId6" Type="http://schemas.openxmlformats.org/officeDocument/2006/relationships/image" Target="../media/image35.png"/><Relationship Id="rId5" Type="http://schemas.openxmlformats.org/officeDocument/2006/relationships/hyperlink" Target="https://padlet.com/jessicaroberts4/e04tfqe8jmln73vb" TargetMode="External"/><Relationship Id="rId4" Type="http://schemas.openxmlformats.org/officeDocument/2006/relationships/image" Target="../media/image34.jpeg"/></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2.xml"/><Relationship Id="rId1" Type="http://schemas.openxmlformats.org/officeDocument/2006/relationships/slideLayout" Target="../slideLayouts/slideLayout12.xml"/><Relationship Id="rId5" Type="http://schemas.openxmlformats.org/officeDocument/2006/relationships/image" Target="../media/image37.png"/><Relationship Id="rId4" Type="http://schemas.openxmlformats.org/officeDocument/2006/relationships/hyperlink" Target="https://padlet.com/jessicaroberts4/e04tfqe8jmln73vb"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hyperlink" Target="https://uwtsd.hosted.panopto.com/Panopto/Pages/Viewer.aspx?id=1e427727-60f2-4d9c-843e-acfc0159d4f9" TargetMode="External"/><Relationship Id="rId4" Type="http://schemas.openxmlformats.org/officeDocument/2006/relationships/image" Target="../media/image11.png"/></Relationships>
</file>

<file path=ppt/slides/_rels/slide4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4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8.xml"/><Relationship Id="rId1" Type="http://schemas.openxmlformats.org/officeDocument/2006/relationships/slideLayout" Target="../slideLayouts/slideLayout24.xml"/><Relationship Id="rId5" Type="http://schemas.openxmlformats.org/officeDocument/2006/relationships/image" Target="../media/image43.jpeg"/><Relationship Id="rId4" Type="http://schemas.openxmlformats.org/officeDocument/2006/relationships/image" Target="../media/image4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BA89D80-A205-4952-A46F-A135B693B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9143997" cy="6858000"/>
          </a:xfrm>
          <a:prstGeom prst="rect">
            <a:avLst/>
          </a:prstGeom>
          <a:solidFill>
            <a:schemeClr val="tx1"/>
          </a:solidFill>
          <a:ln w="0">
            <a:noFill/>
            <a:prstDash val="solid"/>
            <a:round/>
            <a:headEnd/>
            <a:tailEnd/>
          </a:ln>
        </p:spPr>
        <p:txBody>
          <a:bodyPr rtlCol="0" anchor="ctr"/>
          <a:lstStyle/>
          <a:p>
            <a:pPr algn="ctr" defTabSz="457200"/>
            <a:endParaRPr lang="en-US">
              <a:solidFill>
                <a:schemeClr val="tx1"/>
              </a:solidFill>
            </a:endParaRPr>
          </a:p>
        </p:txBody>
      </p:sp>
      <p:sp>
        <p:nvSpPr>
          <p:cNvPr id="21" name="Rectangle 20">
            <a:extLst>
              <a:ext uri="{FF2B5EF4-FFF2-40B4-BE49-F238E27FC236}">
                <a16:creationId xmlns:a16="http://schemas.microsoft.com/office/drawing/2014/main" id="{FFF73490-1CDC-4DA0-A5DC-3F4139460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9143997"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sp>
        <p:nvSpPr>
          <p:cNvPr id="23" name="Freeform: Shape 22">
            <a:extLst>
              <a:ext uri="{FF2B5EF4-FFF2-40B4-BE49-F238E27FC236}">
                <a16:creationId xmlns:a16="http://schemas.microsoft.com/office/drawing/2014/main" id="{79D730AC-06E5-4840-86DF-F67855B1D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4630" y="0"/>
            <a:ext cx="3961889" cy="6858000"/>
          </a:xfrm>
          <a:custGeom>
            <a:avLst/>
            <a:gdLst>
              <a:gd name="connsiteX0" fmla="*/ 189795 w 5282519"/>
              <a:gd name="connsiteY0" fmla="*/ 0 h 6858000"/>
              <a:gd name="connsiteX1" fmla="*/ 5282519 w 5282519"/>
              <a:gd name="connsiteY1" fmla="*/ 0 h 6858000"/>
              <a:gd name="connsiteX2" fmla="*/ 5282519 w 5282519"/>
              <a:gd name="connsiteY2" fmla="*/ 6858000 h 6858000"/>
              <a:gd name="connsiteX3" fmla="*/ 189795 w 5282519"/>
              <a:gd name="connsiteY3" fmla="*/ 6858000 h 6858000"/>
              <a:gd name="connsiteX4" fmla="*/ 184756 w 5282519"/>
              <a:gd name="connsiteY4" fmla="*/ 6791325 h 6858000"/>
              <a:gd name="connsiteX5" fmla="*/ 176358 w 5282519"/>
              <a:gd name="connsiteY5" fmla="*/ 6735762 h 6858000"/>
              <a:gd name="connsiteX6" fmla="*/ 166281 w 5282519"/>
              <a:gd name="connsiteY6" fmla="*/ 6683375 h 6858000"/>
              <a:gd name="connsiteX7" fmla="*/ 149485 w 5282519"/>
              <a:gd name="connsiteY7" fmla="*/ 6640512 h 6858000"/>
              <a:gd name="connsiteX8" fmla="*/ 132689 w 5282519"/>
              <a:gd name="connsiteY8" fmla="*/ 6597650 h 6858000"/>
              <a:gd name="connsiteX9" fmla="*/ 112534 w 5282519"/>
              <a:gd name="connsiteY9" fmla="*/ 6561137 h 6858000"/>
              <a:gd name="connsiteX10" fmla="*/ 92379 w 5282519"/>
              <a:gd name="connsiteY10" fmla="*/ 6523037 h 6858000"/>
              <a:gd name="connsiteX11" fmla="*/ 73903 w 5282519"/>
              <a:gd name="connsiteY11" fmla="*/ 6488112 h 6858000"/>
              <a:gd name="connsiteX12" fmla="*/ 55427 w 5282519"/>
              <a:gd name="connsiteY12" fmla="*/ 6448425 h 6858000"/>
              <a:gd name="connsiteX13" fmla="*/ 38632 w 5282519"/>
              <a:gd name="connsiteY13" fmla="*/ 6407150 h 6858000"/>
              <a:gd name="connsiteX14" fmla="*/ 23515 w 5282519"/>
              <a:gd name="connsiteY14" fmla="*/ 6361112 h 6858000"/>
              <a:gd name="connsiteX15" fmla="*/ 11758 w 5282519"/>
              <a:gd name="connsiteY15" fmla="*/ 6311900 h 6858000"/>
              <a:gd name="connsiteX16" fmla="*/ 3359 w 5282519"/>
              <a:gd name="connsiteY16" fmla="*/ 6251575 h 6858000"/>
              <a:gd name="connsiteX17" fmla="*/ 0 w 5282519"/>
              <a:gd name="connsiteY17" fmla="*/ 6183312 h 6858000"/>
              <a:gd name="connsiteX18" fmla="*/ 3359 w 5282519"/>
              <a:gd name="connsiteY18" fmla="*/ 6113462 h 6858000"/>
              <a:gd name="connsiteX19" fmla="*/ 11758 w 5282519"/>
              <a:gd name="connsiteY19" fmla="*/ 6056312 h 6858000"/>
              <a:gd name="connsiteX20" fmla="*/ 23515 w 5282519"/>
              <a:gd name="connsiteY20" fmla="*/ 6003925 h 6858000"/>
              <a:gd name="connsiteX21" fmla="*/ 38632 w 5282519"/>
              <a:gd name="connsiteY21" fmla="*/ 5956300 h 6858000"/>
              <a:gd name="connsiteX22" fmla="*/ 55427 w 5282519"/>
              <a:gd name="connsiteY22" fmla="*/ 5915025 h 6858000"/>
              <a:gd name="connsiteX23" fmla="*/ 75583 w 5282519"/>
              <a:gd name="connsiteY23" fmla="*/ 5876925 h 6858000"/>
              <a:gd name="connsiteX24" fmla="*/ 95738 w 5282519"/>
              <a:gd name="connsiteY24" fmla="*/ 5840412 h 6858000"/>
              <a:gd name="connsiteX25" fmla="*/ 115893 w 5282519"/>
              <a:gd name="connsiteY25" fmla="*/ 5802312 h 6858000"/>
              <a:gd name="connsiteX26" fmla="*/ 134368 w 5282519"/>
              <a:gd name="connsiteY26" fmla="*/ 5762625 h 6858000"/>
              <a:gd name="connsiteX27" fmla="*/ 152844 w 5282519"/>
              <a:gd name="connsiteY27" fmla="*/ 5721350 h 6858000"/>
              <a:gd name="connsiteX28" fmla="*/ 167960 w 5282519"/>
              <a:gd name="connsiteY28" fmla="*/ 5675312 h 6858000"/>
              <a:gd name="connsiteX29" fmla="*/ 178038 w 5282519"/>
              <a:gd name="connsiteY29" fmla="*/ 5622925 h 6858000"/>
              <a:gd name="connsiteX30" fmla="*/ 188115 w 5282519"/>
              <a:gd name="connsiteY30" fmla="*/ 5562600 h 6858000"/>
              <a:gd name="connsiteX31" fmla="*/ 189795 w 5282519"/>
              <a:gd name="connsiteY31" fmla="*/ 5494337 h 6858000"/>
              <a:gd name="connsiteX32" fmla="*/ 188115 w 5282519"/>
              <a:gd name="connsiteY32" fmla="*/ 5426075 h 6858000"/>
              <a:gd name="connsiteX33" fmla="*/ 178038 w 5282519"/>
              <a:gd name="connsiteY33" fmla="*/ 5365750 h 6858000"/>
              <a:gd name="connsiteX34" fmla="*/ 167960 w 5282519"/>
              <a:gd name="connsiteY34" fmla="*/ 5313362 h 6858000"/>
              <a:gd name="connsiteX35" fmla="*/ 152844 w 5282519"/>
              <a:gd name="connsiteY35" fmla="*/ 5268912 h 6858000"/>
              <a:gd name="connsiteX36" fmla="*/ 134368 w 5282519"/>
              <a:gd name="connsiteY36" fmla="*/ 5226050 h 6858000"/>
              <a:gd name="connsiteX37" fmla="*/ 115893 w 5282519"/>
              <a:gd name="connsiteY37" fmla="*/ 5186362 h 6858000"/>
              <a:gd name="connsiteX38" fmla="*/ 95738 w 5282519"/>
              <a:gd name="connsiteY38" fmla="*/ 5149850 h 6858000"/>
              <a:gd name="connsiteX39" fmla="*/ 75583 w 5282519"/>
              <a:gd name="connsiteY39" fmla="*/ 5114925 h 6858000"/>
              <a:gd name="connsiteX40" fmla="*/ 55427 w 5282519"/>
              <a:gd name="connsiteY40" fmla="*/ 5075237 h 6858000"/>
              <a:gd name="connsiteX41" fmla="*/ 38632 w 5282519"/>
              <a:gd name="connsiteY41" fmla="*/ 5033962 h 6858000"/>
              <a:gd name="connsiteX42" fmla="*/ 23515 w 5282519"/>
              <a:gd name="connsiteY42" fmla="*/ 4987925 h 6858000"/>
              <a:gd name="connsiteX43" fmla="*/ 11758 w 5282519"/>
              <a:gd name="connsiteY43" fmla="*/ 4935537 h 6858000"/>
              <a:gd name="connsiteX44" fmla="*/ 3359 w 5282519"/>
              <a:gd name="connsiteY44" fmla="*/ 4875212 h 6858000"/>
              <a:gd name="connsiteX45" fmla="*/ 0 w 5282519"/>
              <a:gd name="connsiteY45" fmla="*/ 4806950 h 6858000"/>
              <a:gd name="connsiteX46" fmla="*/ 3359 w 5282519"/>
              <a:gd name="connsiteY46" fmla="*/ 4738687 h 6858000"/>
              <a:gd name="connsiteX47" fmla="*/ 11758 w 5282519"/>
              <a:gd name="connsiteY47" fmla="*/ 4678362 h 6858000"/>
              <a:gd name="connsiteX48" fmla="*/ 23515 w 5282519"/>
              <a:gd name="connsiteY48" fmla="*/ 4625975 h 6858000"/>
              <a:gd name="connsiteX49" fmla="*/ 38632 w 5282519"/>
              <a:gd name="connsiteY49" fmla="*/ 4579937 h 6858000"/>
              <a:gd name="connsiteX50" fmla="*/ 55427 w 5282519"/>
              <a:gd name="connsiteY50" fmla="*/ 4537075 h 6858000"/>
              <a:gd name="connsiteX51" fmla="*/ 75583 w 5282519"/>
              <a:gd name="connsiteY51" fmla="*/ 4498975 h 6858000"/>
              <a:gd name="connsiteX52" fmla="*/ 115893 w 5282519"/>
              <a:gd name="connsiteY52" fmla="*/ 4424362 h 6858000"/>
              <a:gd name="connsiteX53" fmla="*/ 134368 w 5282519"/>
              <a:gd name="connsiteY53" fmla="*/ 4386262 h 6858000"/>
              <a:gd name="connsiteX54" fmla="*/ 152844 w 5282519"/>
              <a:gd name="connsiteY54" fmla="*/ 4343400 h 6858000"/>
              <a:gd name="connsiteX55" fmla="*/ 167960 w 5282519"/>
              <a:gd name="connsiteY55" fmla="*/ 4297362 h 6858000"/>
              <a:gd name="connsiteX56" fmla="*/ 178038 w 5282519"/>
              <a:gd name="connsiteY56" fmla="*/ 4244975 h 6858000"/>
              <a:gd name="connsiteX57" fmla="*/ 188115 w 5282519"/>
              <a:gd name="connsiteY57" fmla="*/ 4186237 h 6858000"/>
              <a:gd name="connsiteX58" fmla="*/ 189795 w 5282519"/>
              <a:gd name="connsiteY58" fmla="*/ 4116387 h 6858000"/>
              <a:gd name="connsiteX59" fmla="*/ 188115 w 5282519"/>
              <a:gd name="connsiteY59" fmla="*/ 4048125 h 6858000"/>
              <a:gd name="connsiteX60" fmla="*/ 178038 w 5282519"/>
              <a:gd name="connsiteY60" fmla="*/ 3987800 h 6858000"/>
              <a:gd name="connsiteX61" fmla="*/ 167960 w 5282519"/>
              <a:gd name="connsiteY61" fmla="*/ 3935412 h 6858000"/>
              <a:gd name="connsiteX62" fmla="*/ 152844 w 5282519"/>
              <a:gd name="connsiteY62" fmla="*/ 3890962 h 6858000"/>
              <a:gd name="connsiteX63" fmla="*/ 134368 w 5282519"/>
              <a:gd name="connsiteY63" fmla="*/ 3848100 h 6858000"/>
              <a:gd name="connsiteX64" fmla="*/ 115893 w 5282519"/>
              <a:gd name="connsiteY64" fmla="*/ 3811587 h 6858000"/>
              <a:gd name="connsiteX65" fmla="*/ 75583 w 5282519"/>
              <a:gd name="connsiteY65" fmla="*/ 3736975 h 6858000"/>
              <a:gd name="connsiteX66" fmla="*/ 55427 w 5282519"/>
              <a:gd name="connsiteY66" fmla="*/ 3697287 h 6858000"/>
              <a:gd name="connsiteX67" fmla="*/ 38632 w 5282519"/>
              <a:gd name="connsiteY67" fmla="*/ 3656012 h 6858000"/>
              <a:gd name="connsiteX68" fmla="*/ 23515 w 5282519"/>
              <a:gd name="connsiteY68" fmla="*/ 3609975 h 6858000"/>
              <a:gd name="connsiteX69" fmla="*/ 11758 w 5282519"/>
              <a:gd name="connsiteY69" fmla="*/ 3557587 h 6858000"/>
              <a:gd name="connsiteX70" fmla="*/ 3359 w 5282519"/>
              <a:gd name="connsiteY70" fmla="*/ 3497262 h 6858000"/>
              <a:gd name="connsiteX71" fmla="*/ 0 w 5282519"/>
              <a:gd name="connsiteY71" fmla="*/ 3427412 h 6858000"/>
              <a:gd name="connsiteX72" fmla="*/ 3359 w 5282519"/>
              <a:gd name="connsiteY72" fmla="*/ 3360737 h 6858000"/>
              <a:gd name="connsiteX73" fmla="*/ 11758 w 5282519"/>
              <a:gd name="connsiteY73" fmla="*/ 3300412 h 6858000"/>
              <a:gd name="connsiteX74" fmla="*/ 23515 w 5282519"/>
              <a:gd name="connsiteY74" fmla="*/ 3248025 h 6858000"/>
              <a:gd name="connsiteX75" fmla="*/ 38632 w 5282519"/>
              <a:gd name="connsiteY75" fmla="*/ 3201987 h 6858000"/>
              <a:gd name="connsiteX76" fmla="*/ 55427 w 5282519"/>
              <a:gd name="connsiteY76" fmla="*/ 3160712 h 6858000"/>
              <a:gd name="connsiteX77" fmla="*/ 75583 w 5282519"/>
              <a:gd name="connsiteY77" fmla="*/ 3121025 h 6858000"/>
              <a:gd name="connsiteX78" fmla="*/ 95738 w 5282519"/>
              <a:gd name="connsiteY78" fmla="*/ 3084512 h 6858000"/>
              <a:gd name="connsiteX79" fmla="*/ 115893 w 5282519"/>
              <a:gd name="connsiteY79" fmla="*/ 3046412 h 6858000"/>
              <a:gd name="connsiteX80" fmla="*/ 134368 w 5282519"/>
              <a:gd name="connsiteY80" fmla="*/ 3009900 h 6858000"/>
              <a:gd name="connsiteX81" fmla="*/ 152844 w 5282519"/>
              <a:gd name="connsiteY81" fmla="*/ 2967037 h 6858000"/>
              <a:gd name="connsiteX82" fmla="*/ 167960 w 5282519"/>
              <a:gd name="connsiteY82" fmla="*/ 2922587 h 6858000"/>
              <a:gd name="connsiteX83" fmla="*/ 178038 w 5282519"/>
              <a:gd name="connsiteY83" fmla="*/ 2868612 h 6858000"/>
              <a:gd name="connsiteX84" fmla="*/ 188115 w 5282519"/>
              <a:gd name="connsiteY84" fmla="*/ 2809875 h 6858000"/>
              <a:gd name="connsiteX85" fmla="*/ 189795 w 5282519"/>
              <a:gd name="connsiteY85" fmla="*/ 2741612 h 6858000"/>
              <a:gd name="connsiteX86" fmla="*/ 188115 w 5282519"/>
              <a:gd name="connsiteY86" fmla="*/ 2671762 h 6858000"/>
              <a:gd name="connsiteX87" fmla="*/ 178038 w 5282519"/>
              <a:gd name="connsiteY87" fmla="*/ 2613025 h 6858000"/>
              <a:gd name="connsiteX88" fmla="*/ 167960 w 5282519"/>
              <a:gd name="connsiteY88" fmla="*/ 2560637 h 6858000"/>
              <a:gd name="connsiteX89" fmla="*/ 152844 w 5282519"/>
              <a:gd name="connsiteY89" fmla="*/ 2513012 h 6858000"/>
              <a:gd name="connsiteX90" fmla="*/ 134368 w 5282519"/>
              <a:gd name="connsiteY90" fmla="*/ 2471737 h 6858000"/>
              <a:gd name="connsiteX91" fmla="*/ 115893 w 5282519"/>
              <a:gd name="connsiteY91" fmla="*/ 2433637 h 6858000"/>
              <a:gd name="connsiteX92" fmla="*/ 95738 w 5282519"/>
              <a:gd name="connsiteY92" fmla="*/ 2395537 h 6858000"/>
              <a:gd name="connsiteX93" fmla="*/ 75583 w 5282519"/>
              <a:gd name="connsiteY93" fmla="*/ 2359025 h 6858000"/>
              <a:gd name="connsiteX94" fmla="*/ 55427 w 5282519"/>
              <a:gd name="connsiteY94" fmla="*/ 2319337 h 6858000"/>
              <a:gd name="connsiteX95" fmla="*/ 38632 w 5282519"/>
              <a:gd name="connsiteY95" fmla="*/ 2278062 h 6858000"/>
              <a:gd name="connsiteX96" fmla="*/ 23515 w 5282519"/>
              <a:gd name="connsiteY96" fmla="*/ 2232025 h 6858000"/>
              <a:gd name="connsiteX97" fmla="*/ 11758 w 5282519"/>
              <a:gd name="connsiteY97" fmla="*/ 2179637 h 6858000"/>
              <a:gd name="connsiteX98" fmla="*/ 3359 w 5282519"/>
              <a:gd name="connsiteY98" fmla="*/ 2119312 h 6858000"/>
              <a:gd name="connsiteX99" fmla="*/ 0 w 5282519"/>
              <a:gd name="connsiteY99" fmla="*/ 2051050 h 6858000"/>
              <a:gd name="connsiteX100" fmla="*/ 3359 w 5282519"/>
              <a:gd name="connsiteY100" fmla="*/ 1982787 h 6858000"/>
              <a:gd name="connsiteX101" fmla="*/ 11758 w 5282519"/>
              <a:gd name="connsiteY101" fmla="*/ 1922462 h 6858000"/>
              <a:gd name="connsiteX102" fmla="*/ 23515 w 5282519"/>
              <a:gd name="connsiteY102" fmla="*/ 1870075 h 6858000"/>
              <a:gd name="connsiteX103" fmla="*/ 38632 w 5282519"/>
              <a:gd name="connsiteY103" fmla="*/ 1824037 h 6858000"/>
              <a:gd name="connsiteX104" fmla="*/ 55427 w 5282519"/>
              <a:gd name="connsiteY104" fmla="*/ 1782762 h 6858000"/>
              <a:gd name="connsiteX105" fmla="*/ 75583 w 5282519"/>
              <a:gd name="connsiteY105" fmla="*/ 1743075 h 6858000"/>
              <a:gd name="connsiteX106" fmla="*/ 95738 w 5282519"/>
              <a:gd name="connsiteY106" fmla="*/ 1708150 h 6858000"/>
              <a:gd name="connsiteX107" fmla="*/ 115893 w 5282519"/>
              <a:gd name="connsiteY107" fmla="*/ 1671637 h 6858000"/>
              <a:gd name="connsiteX108" fmla="*/ 134368 w 5282519"/>
              <a:gd name="connsiteY108" fmla="*/ 1631950 h 6858000"/>
              <a:gd name="connsiteX109" fmla="*/ 152844 w 5282519"/>
              <a:gd name="connsiteY109" fmla="*/ 1589087 h 6858000"/>
              <a:gd name="connsiteX110" fmla="*/ 167960 w 5282519"/>
              <a:gd name="connsiteY110" fmla="*/ 1544637 h 6858000"/>
              <a:gd name="connsiteX111" fmla="*/ 178038 w 5282519"/>
              <a:gd name="connsiteY111" fmla="*/ 1492250 h 6858000"/>
              <a:gd name="connsiteX112" fmla="*/ 188115 w 5282519"/>
              <a:gd name="connsiteY112" fmla="*/ 1431925 h 6858000"/>
              <a:gd name="connsiteX113" fmla="*/ 189795 w 5282519"/>
              <a:gd name="connsiteY113" fmla="*/ 1363662 h 6858000"/>
              <a:gd name="connsiteX114" fmla="*/ 188115 w 5282519"/>
              <a:gd name="connsiteY114" fmla="*/ 1295400 h 6858000"/>
              <a:gd name="connsiteX115" fmla="*/ 178038 w 5282519"/>
              <a:gd name="connsiteY115" fmla="*/ 1235075 h 6858000"/>
              <a:gd name="connsiteX116" fmla="*/ 167960 w 5282519"/>
              <a:gd name="connsiteY116" fmla="*/ 1182687 h 6858000"/>
              <a:gd name="connsiteX117" fmla="*/ 152844 w 5282519"/>
              <a:gd name="connsiteY117" fmla="*/ 1136650 h 6858000"/>
              <a:gd name="connsiteX118" fmla="*/ 134368 w 5282519"/>
              <a:gd name="connsiteY118" fmla="*/ 1095375 h 6858000"/>
              <a:gd name="connsiteX119" fmla="*/ 115893 w 5282519"/>
              <a:gd name="connsiteY119" fmla="*/ 1055687 h 6858000"/>
              <a:gd name="connsiteX120" fmla="*/ 95738 w 5282519"/>
              <a:gd name="connsiteY120" fmla="*/ 1017587 h 6858000"/>
              <a:gd name="connsiteX121" fmla="*/ 75583 w 5282519"/>
              <a:gd name="connsiteY121" fmla="*/ 981075 h 6858000"/>
              <a:gd name="connsiteX122" fmla="*/ 55427 w 5282519"/>
              <a:gd name="connsiteY122" fmla="*/ 942975 h 6858000"/>
              <a:gd name="connsiteX123" fmla="*/ 38632 w 5282519"/>
              <a:gd name="connsiteY123" fmla="*/ 901700 h 6858000"/>
              <a:gd name="connsiteX124" fmla="*/ 23515 w 5282519"/>
              <a:gd name="connsiteY124" fmla="*/ 854075 h 6858000"/>
              <a:gd name="connsiteX125" fmla="*/ 11758 w 5282519"/>
              <a:gd name="connsiteY125" fmla="*/ 801687 h 6858000"/>
              <a:gd name="connsiteX126" fmla="*/ 3359 w 5282519"/>
              <a:gd name="connsiteY126" fmla="*/ 744537 h 6858000"/>
              <a:gd name="connsiteX127" fmla="*/ 0 w 5282519"/>
              <a:gd name="connsiteY127" fmla="*/ 673100 h 6858000"/>
              <a:gd name="connsiteX128" fmla="*/ 3359 w 5282519"/>
              <a:gd name="connsiteY128" fmla="*/ 606425 h 6858000"/>
              <a:gd name="connsiteX129" fmla="*/ 11758 w 5282519"/>
              <a:gd name="connsiteY129" fmla="*/ 546100 h 6858000"/>
              <a:gd name="connsiteX130" fmla="*/ 23515 w 5282519"/>
              <a:gd name="connsiteY130" fmla="*/ 496887 h 6858000"/>
              <a:gd name="connsiteX131" fmla="*/ 38632 w 5282519"/>
              <a:gd name="connsiteY131" fmla="*/ 450850 h 6858000"/>
              <a:gd name="connsiteX132" fmla="*/ 55427 w 5282519"/>
              <a:gd name="connsiteY132" fmla="*/ 409575 h 6858000"/>
              <a:gd name="connsiteX133" fmla="*/ 73903 w 5282519"/>
              <a:gd name="connsiteY133" fmla="*/ 369887 h 6858000"/>
              <a:gd name="connsiteX134" fmla="*/ 92379 w 5282519"/>
              <a:gd name="connsiteY134" fmla="*/ 334962 h 6858000"/>
              <a:gd name="connsiteX135" fmla="*/ 112534 w 5282519"/>
              <a:gd name="connsiteY135" fmla="*/ 296862 h 6858000"/>
              <a:gd name="connsiteX136" fmla="*/ 132689 w 5282519"/>
              <a:gd name="connsiteY136" fmla="*/ 260350 h 6858000"/>
              <a:gd name="connsiteX137" fmla="*/ 149485 w 5282519"/>
              <a:gd name="connsiteY137" fmla="*/ 217487 h 6858000"/>
              <a:gd name="connsiteX138" fmla="*/ 166281 w 5282519"/>
              <a:gd name="connsiteY138" fmla="*/ 174625 h 6858000"/>
              <a:gd name="connsiteX139" fmla="*/ 176358 w 5282519"/>
              <a:gd name="connsiteY139" fmla="*/ 122237 h 6858000"/>
              <a:gd name="connsiteX140" fmla="*/ 184756 w 5282519"/>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Wales Map Flag | Wales map, Welsh flag, Wales flag">
            <a:extLst>
              <a:ext uri="{FF2B5EF4-FFF2-40B4-BE49-F238E27FC236}">
                <a16:creationId xmlns:a16="http://schemas.microsoft.com/office/drawing/2014/main" id="{55A2A477-6173-4A00-3257-D43F5A3D3B1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282" r="14993" b="-1"/>
          <a:stretch/>
        </p:blipFill>
        <p:spPr bwMode="auto">
          <a:xfrm>
            <a:off x="5182110" y="-46094"/>
            <a:ext cx="3961890" cy="3428990"/>
          </a:xfrm>
          <a:custGeom>
            <a:avLst/>
            <a:gdLst/>
            <a:ahLst/>
            <a:cxnLst/>
            <a:rect l="l" t="t" r="r" b="b"/>
            <a:pathLst>
              <a:path w="5282519" h="3429000">
                <a:moveTo>
                  <a:pt x="189795" y="0"/>
                </a:moveTo>
                <a:lnTo>
                  <a:pt x="5282519" y="0"/>
                </a:lnTo>
                <a:lnTo>
                  <a:pt x="5282519" y="3429000"/>
                </a:lnTo>
                <a:lnTo>
                  <a:pt x="77" y="3429000"/>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lnTo>
                  <a:pt x="189795" y="0"/>
                </a:lnTo>
                <a:close/>
              </a:path>
            </a:pathLst>
          </a:custGeom>
          <a:noFill/>
          <a:extLst>
            <a:ext uri="{909E8E84-426E-40DD-AFC4-6F175D3DCCD1}">
              <a14:hiddenFill xmlns:a14="http://schemas.microsoft.com/office/drawing/2010/main">
                <a:solidFill>
                  <a:srgbClr val="FFFFFF"/>
                </a:solidFill>
              </a14:hiddenFill>
            </a:ext>
          </a:extLst>
        </p:spPr>
      </p:pic>
      <p:pic>
        <p:nvPicPr>
          <p:cNvPr id="4" name="Picture 3" descr="Red drawing pins on a map">
            <a:extLst>
              <a:ext uri="{FF2B5EF4-FFF2-40B4-BE49-F238E27FC236}">
                <a16:creationId xmlns:a16="http://schemas.microsoft.com/office/drawing/2014/main" id="{84CDCF19-879A-1B77-33D3-3313DD3C7DE3}"/>
              </a:ext>
            </a:extLst>
          </p:cNvPr>
          <p:cNvPicPr>
            <a:picLocks noChangeAspect="1"/>
          </p:cNvPicPr>
          <p:nvPr/>
        </p:nvPicPr>
        <p:blipFill rotWithShape="1">
          <a:blip r:embed="rId3"/>
          <a:srcRect l="2756" r="10589"/>
          <a:stretch/>
        </p:blipFill>
        <p:spPr>
          <a:xfrm>
            <a:off x="5182110" y="3429000"/>
            <a:ext cx="3961890" cy="3429000"/>
          </a:xfrm>
          <a:custGeom>
            <a:avLst/>
            <a:gdLst/>
            <a:ahLst/>
            <a:cxnLst/>
            <a:rect l="l" t="t" r="r" b="b"/>
            <a:pathLst>
              <a:path w="5282519" h="3429000">
                <a:moveTo>
                  <a:pt x="77" y="0"/>
                </a:moveTo>
                <a:lnTo>
                  <a:pt x="5282519" y="0"/>
                </a:lnTo>
                <a:lnTo>
                  <a:pt x="5282519" y="3429000"/>
                </a:lnTo>
                <a:lnTo>
                  <a:pt x="189795" y="3429000"/>
                </a:lnTo>
                <a:lnTo>
                  <a:pt x="184756" y="3362325"/>
                </a:lnTo>
                <a:lnTo>
                  <a:pt x="176358" y="3306762"/>
                </a:lnTo>
                <a:lnTo>
                  <a:pt x="166281" y="3254375"/>
                </a:lnTo>
                <a:lnTo>
                  <a:pt x="149485" y="3211512"/>
                </a:lnTo>
                <a:lnTo>
                  <a:pt x="132689" y="3168650"/>
                </a:lnTo>
                <a:lnTo>
                  <a:pt x="112534" y="3132137"/>
                </a:lnTo>
                <a:lnTo>
                  <a:pt x="92379" y="3094037"/>
                </a:lnTo>
                <a:lnTo>
                  <a:pt x="73903" y="3059112"/>
                </a:lnTo>
                <a:lnTo>
                  <a:pt x="55427" y="3019425"/>
                </a:lnTo>
                <a:lnTo>
                  <a:pt x="38632" y="2978150"/>
                </a:lnTo>
                <a:lnTo>
                  <a:pt x="23515" y="2932112"/>
                </a:lnTo>
                <a:lnTo>
                  <a:pt x="11758" y="2882900"/>
                </a:lnTo>
                <a:lnTo>
                  <a:pt x="3359" y="2822575"/>
                </a:lnTo>
                <a:lnTo>
                  <a:pt x="0" y="2754312"/>
                </a:lnTo>
                <a:lnTo>
                  <a:pt x="3359" y="2684462"/>
                </a:lnTo>
                <a:lnTo>
                  <a:pt x="11758" y="2627312"/>
                </a:lnTo>
                <a:lnTo>
                  <a:pt x="23515" y="2574925"/>
                </a:lnTo>
                <a:lnTo>
                  <a:pt x="38632" y="2527300"/>
                </a:lnTo>
                <a:lnTo>
                  <a:pt x="55427" y="2486025"/>
                </a:lnTo>
                <a:lnTo>
                  <a:pt x="75583" y="2447925"/>
                </a:lnTo>
                <a:lnTo>
                  <a:pt x="95738" y="2411412"/>
                </a:lnTo>
                <a:lnTo>
                  <a:pt x="115893" y="2373312"/>
                </a:lnTo>
                <a:lnTo>
                  <a:pt x="134368" y="2333625"/>
                </a:lnTo>
                <a:lnTo>
                  <a:pt x="152844" y="2292350"/>
                </a:lnTo>
                <a:lnTo>
                  <a:pt x="167960" y="2246312"/>
                </a:lnTo>
                <a:lnTo>
                  <a:pt x="178038" y="2193925"/>
                </a:lnTo>
                <a:lnTo>
                  <a:pt x="188115" y="2133600"/>
                </a:lnTo>
                <a:lnTo>
                  <a:pt x="189795" y="2065337"/>
                </a:lnTo>
                <a:lnTo>
                  <a:pt x="188115" y="1997075"/>
                </a:lnTo>
                <a:lnTo>
                  <a:pt x="178038" y="1936750"/>
                </a:lnTo>
                <a:lnTo>
                  <a:pt x="167960" y="1884362"/>
                </a:lnTo>
                <a:lnTo>
                  <a:pt x="152844" y="1839912"/>
                </a:lnTo>
                <a:lnTo>
                  <a:pt x="134368" y="1797050"/>
                </a:lnTo>
                <a:lnTo>
                  <a:pt x="115893" y="1757362"/>
                </a:lnTo>
                <a:lnTo>
                  <a:pt x="95738" y="1720850"/>
                </a:lnTo>
                <a:lnTo>
                  <a:pt x="75583" y="1685925"/>
                </a:lnTo>
                <a:lnTo>
                  <a:pt x="55427" y="1646237"/>
                </a:lnTo>
                <a:lnTo>
                  <a:pt x="38632" y="1604962"/>
                </a:lnTo>
                <a:lnTo>
                  <a:pt x="23515" y="1558925"/>
                </a:lnTo>
                <a:lnTo>
                  <a:pt x="11758" y="1506537"/>
                </a:lnTo>
                <a:lnTo>
                  <a:pt x="3359" y="1446212"/>
                </a:lnTo>
                <a:lnTo>
                  <a:pt x="0" y="1377950"/>
                </a:lnTo>
                <a:lnTo>
                  <a:pt x="3359" y="1309687"/>
                </a:lnTo>
                <a:lnTo>
                  <a:pt x="11758" y="1249362"/>
                </a:lnTo>
                <a:lnTo>
                  <a:pt x="23515" y="1196975"/>
                </a:lnTo>
                <a:lnTo>
                  <a:pt x="38632" y="1150937"/>
                </a:lnTo>
                <a:lnTo>
                  <a:pt x="55427" y="1108075"/>
                </a:lnTo>
                <a:lnTo>
                  <a:pt x="75583" y="1069975"/>
                </a:lnTo>
                <a:lnTo>
                  <a:pt x="115893" y="995362"/>
                </a:lnTo>
                <a:lnTo>
                  <a:pt x="134368" y="957262"/>
                </a:lnTo>
                <a:lnTo>
                  <a:pt x="152844" y="914400"/>
                </a:lnTo>
                <a:lnTo>
                  <a:pt x="167960" y="868362"/>
                </a:lnTo>
                <a:lnTo>
                  <a:pt x="178038" y="815975"/>
                </a:lnTo>
                <a:lnTo>
                  <a:pt x="188115" y="757237"/>
                </a:lnTo>
                <a:lnTo>
                  <a:pt x="189795" y="687387"/>
                </a:lnTo>
                <a:lnTo>
                  <a:pt x="188115" y="619125"/>
                </a:lnTo>
                <a:lnTo>
                  <a:pt x="178038" y="558800"/>
                </a:lnTo>
                <a:lnTo>
                  <a:pt x="167960" y="506412"/>
                </a:lnTo>
                <a:lnTo>
                  <a:pt x="152844" y="461962"/>
                </a:lnTo>
                <a:lnTo>
                  <a:pt x="134368" y="419100"/>
                </a:lnTo>
                <a:lnTo>
                  <a:pt x="115893" y="382587"/>
                </a:lnTo>
                <a:lnTo>
                  <a:pt x="75583" y="307975"/>
                </a:lnTo>
                <a:lnTo>
                  <a:pt x="55427" y="268287"/>
                </a:lnTo>
                <a:lnTo>
                  <a:pt x="38632" y="227012"/>
                </a:lnTo>
                <a:lnTo>
                  <a:pt x="23515" y="180975"/>
                </a:lnTo>
                <a:lnTo>
                  <a:pt x="11758" y="128587"/>
                </a:lnTo>
                <a:lnTo>
                  <a:pt x="3359" y="68262"/>
                </a:lnTo>
                <a:lnTo>
                  <a:pt x="77" y="0"/>
                </a:lnTo>
                <a:close/>
              </a:path>
            </a:pathLst>
          </a:custGeom>
        </p:spPr>
      </p:pic>
      <p:sp>
        <p:nvSpPr>
          <p:cNvPr id="2" name="Title 1">
            <a:extLst>
              <a:ext uri="{FF2B5EF4-FFF2-40B4-BE49-F238E27FC236}">
                <a16:creationId xmlns:a16="http://schemas.microsoft.com/office/drawing/2014/main" id="{3355DD33-8B3D-9E41-EF4F-D86D0D342B7B}"/>
              </a:ext>
            </a:extLst>
          </p:cNvPr>
          <p:cNvSpPr>
            <a:spLocks noGrp="1"/>
          </p:cNvSpPr>
          <p:nvPr>
            <p:ph type="title"/>
          </p:nvPr>
        </p:nvSpPr>
        <p:spPr>
          <a:xfrm>
            <a:off x="5182110" y="1284266"/>
            <a:ext cx="3961890" cy="4504620"/>
          </a:xfrm>
        </p:spPr>
        <p:txBody>
          <a:bodyPr vert="horz" lIns="91440" tIns="45720" rIns="91440" bIns="45720" rtlCol="0" anchor="ctr">
            <a:normAutofit/>
          </a:bodyPr>
          <a:lstStyle/>
          <a:p>
            <a:pPr marL="0" marR="0" lvl="0" indent="0" algn="ctr" fontAlgn="auto">
              <a:spcAft>
                <a:spcPts val="0"/>
              </a:spcAft>
              <a:buClrTx/>
              <a:buSzTx/>
              <a:tabLst/>
              <a:defRPr/>
            </a:pPr>
            <a:r>
              <a:rPr kumimoji="0" lang="en-US" sz="31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ECAD7003- C </a:t>
            </a:r>
            <a:r>
              <a:rPr kumimoji="0" lang="en-US" sz="3100" b="1" i="0" u="none" strike="noStrike" kern="1200" cap="none" spc="0" normalizeH="0" baseline="0" noProof="0" dirty="0" err="1">
                <a:ln w="12700">
                  <a:solidFill>
                    <a:srgbClr val="5B9BD5"/>
                  </a:solidFill>
                  <a:prstDash val="solid"/>
                </a:ln>
                <a:solidFill>
                  <a:schemeClr val="bg1"/>
                </a:solidFill>
                <a:uLnTx/>
                <a:uFillTx/>
                <a:latin typeface="+mj-lt"/>
                <a:ea typeface="+mj-ea"/>
                <a:cs typeface="+mj-cs"/>
              </a:rPr>
              <a:t>Dysgwyr</a:t>
            </a:r>
            <a:r>
              <a:rPr kumimoji="0" lang="en-US" sz="31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 </a:t>
            </a:r>
            <a:r>
              <a:rPr kumimoji="0" lang="en-US" sz="3100" b="1" i="0" u="none" strike="noStrike" kern="1200" cap="none" spc="0" normalizeH="0" baseline="0" noProof="0" dirty="0" err="1">
                <a:ln w="12700">
                  <a:solidFill>
                    <a:srgbClr val="5B9BD5"/>
                  </a:solidFill>
                  <a:prstDash val="solid"/>
                </a:ln>
                <a:solidFill>
                  <a:schemeClr val="bg1"/>
                </a:solidFill>
                <a:uLnTx/>
                <a:uFillTx/>
                <a:latin typeface="+mj-lt"/>
                <a:ea typeface="+mj-ea"/>
                <a:cs typeface="+mj-cs"/>
              </a:rPr>
              <a:t>Ysgolion</a:t>
            </a:r>
            <a:r>
              <a:rPr kumimoji="0" lang="en-US" sz="31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 a </a:t>
            </a:r>
            <a:r>
              <a:rPr kumimoji="0" lang="en-US" sz="3100" b="1" i="0" u="none" strike="noStrike" kern="1200" cap="none" spc="0" normalizeH="0" baseline="0" noProof="0" dirty="0" err="1">
                <a:ln w="12700">
                  <a:solidFill>
                    <a:srgbClr val="5B9BD5"/>
                  </a:solidFill>
                  <a:prstDash val="solid"/>
                </a:ln>
                <a:solidFill>
                  <a:schemeClr val="bg1"/>
                </a:solidFill>
                <a:uLnTx/>
                <a:uFillTx/>
                <a:latin typeface="+mj-lt"/>
                <a:ea typeface="+mj-ea"/>
                <a:cs typeface="+mj-cs"/>
              </a:rPr>
              <a:t>Chymunedau</a:t>
            </a:r>
            <a:r>
              <a:rPr kumimoji="0" lang="en-US" sz="31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a:t>
            </a:r>
            <a:br>
              <a:rPr kumimoji="0" lang="en-US" sz="31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br>
            <a:r>
              <a:rPr kumimoji="0" lang="en-US" sz="3100" b="1" i="0" u="none" strike="noStrike" kern="1200" cap="none" spc="0" normalizeH="0" baseline="0" noProof="0" dirty="0" err="1">
                <a:ln w="12700">
                  <a:solidFill>
                    <a:srgbClr val="5B9BD5"/>
                  </a:solidFill>
                  <a:prstDash val="solid"/>
                </a:ln>
                <a:solidFill>
                  <a:schemeClr val="bg1"/>
                </a:solidFill>
                <a:uLnTx/>
                <a:uFillTx/>
                <a:latin typeface="+mj-lt"/>
                <a:ea typeface="+mj-ea"/>
                <a:cs typeface="+mj-cs"/>
              </a:rPr>
              <a:t>ble</a:t>
            </a:r>
            <a:r>
              <a:rPr kumimoji="0" lang="en-US" sz="31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 </a:t>
            </a:r>
            <a:r>
              <a:rPr kumimoji="0" lang="en-US" sz="3100" b="1" i="0" u="none" strike="noStrike" kern="1200" cap="none" spc="0" normalizeH="0" baseline="0" noProof="0" dirty="0" err="1">
                <a:ln w="12700">
                  <a:solidFill>
                    <a:srgbClr val="5B9BD5"/>
                  </a:solidFill>
                  <a:prstDash val="solid"/>
                </a:ln>
                <a:solidFill>
                  <a:schemeClr val="bg1"/>
                </a:solidFill>
                <a:uLnTx/>
                <a:uFillTx/>
                <a:latin typeface="+mj-lt"/>
                <a:ea typeface="+mj-ea"/>
                <a:cs typeface="+mj-cs"/>
              </a:rPr>
              <a:t>ydw</a:t>
            </a:r>
            <a:r>
              <a:rPr kumimoji="0" lang="en-US" sz="31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 </a:t>
            </a:r>
            <a:r>
              <a:rPr kumimoji="0" lang="en-US" sz="3100" b="1" i="0" u="none" strike="noStrike" kern="1200" cap="none" spc="0" normalizeH="0" baseline="0" noProof="0" dirty="0" err="1">
                <a:ln w="12700">
                  <a:solidFill>
                    <a:srgbClr val="5B9BD5"/>
                  </a:solidFill>
                  <a:prstDash val="solid"/>
                </a:ln>
                <a:solidFill>
                  <a:schemeClr val="bg1"/>
                </a:solidFill>
                <a:uLnTx/>
                <a:uFillTx/>
                <a:latin typeface="+mj-lt"/>
                <a:ea typeface="+mj-ea"/>
                <a:cs typeface="+mj-cs"/>
              </a:rPr>
              <a:t>i’n</a:t>
            </a:r>
            <a:r>
              <a:rPr kumimoji="0" lang="en-US" sz="31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 </a:t>
            </a:r>
            <a:r>
              <a:rPr kumimoji="0" lang="en-US" sz="3100" b="1" i="0" u="none" strike="noStrike" kern="1200" cap="none" spc="0" normalizeH="0" baseline="0" noProof="0" dirty="0" err="1">
                <a:ln w="12700">
                  <a:solidFill>
                    <a:srgbClr val="5B9BD5"/>
                  </a:solidFill>
                  <a:prstDash val="solid"/>
                </a:ln>
                <a:solidFill>
                  <a:schemeClr val="bg1"/>
                </a:solidFill>
                <a:uLnTx/>
                <a:uFillTx/>
                <a:latin typeface="+mj-lt"/>
                <a:ea typeface="+mj-ea"/>
                <a:cs typeface="+mj-cs"/>
              </a:rPr>
              <a:t>addysgu</a:t>
            </a:r>
            <a:r>
              <a:rPr kumimoji="0" lang="en-US" sz="31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a:t>
            </a:r>
            <a:br>
              <a:rPr kumimoji="0" lang="en-US" sz="31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br>
            <a:br>
              <a:rPr kumimoji="0" lang="en-US" sz="31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br>
            <a:r>
              <a:rPr kumimoji="0" lang="en-US" sz="31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ECAD </a:t>
            </a:r>
            <a:r>
              <a:rPr lang="en-US" sz="3100" b="1" dirty="0">
                <a:ln w="12700">
                  <a:solidFill>
                    <a:srgbClr val="5B9BD5"/>
                  </a:solidFill>
                  <a:prstDash val="solid"/>
                </a:ln>
                <a:solidFill>
                  <a:schemeClr val="bg1"/>
                </a:solidFill>
              </a:rPr>
              <a:t>7003</a:t>
            </a:r>
            <a:r>
              <a:rPr kumimoji="0" lang="en-US" sz="31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 Learners, Schools and Communities:</a:t>
            </a:r>
            <a:br>
              <a:rPr kumimoji="0" lang="en-US" sz="31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br>
            <a:r>
              <a:rPr kumimoji="0" lang="en-US" sz="31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where am I teaching?</a:t>
            </a:r>
            <a:endParaRPr lang="en-US" sz="3100" kern="1200" dirty="0">
              <a:solidFill>
                <a:schemeClr val="bg1"/>
              </a:solidFill>
              <a:latin typeface="+mj-lt"/>
              <a:ea typeface="+mj-ea"/>
              <a:cs typeface="+mj-cs"/>
            </a:endParaRPr>
          </a:p>
        </p:txBody>
      </p:sp>
      <p:sp>
        <p:nvSpPr>
          <p:cNvPr id="6" name="TextBox 5">
            <a:extLst>
              <a:ext uri="{FF2B5EF4-FFF2-40B4-BE49-F238E27FC236}">
                <a16:creationId xmlns:a16="http://schemas.microsoft.com/office/drawing/2014/main" id="{1F0860D3-744A-C12C-D6CC-2312F3747403}"/>
              </a:ext>
            </a:extLst>
          </p:cNvPr>
          <p:cNvSpPr txBox="1"/>
          <p:nvPr/>
        </p:nvSpPr>
        <p:spPr>
          <a:xfrm>
            <a:off x="264472" y="1316035"/>
            <a:ext cx="4756418" cy="3170099"/>
          </a:xfrm>
          <a:prstGeom prst="rect">
            <a:avLst/>
          </a:prstGeom>
          <a:noFill/>
        </p:spPr>
        <p:txBody>
          <a:bodyPr wrap="square" rtlCol="0">
            <a:spAutoFit/>
          </a:bodyPr>
          <a:lstStyle/>
          <a:p>
            <a:r>
              <a:rPr lang="en-GB" sz="4000" dirty="0" err="1">
                <a:solidFill>
                  <a:srgbClr val="FF0000"/>
                </a:solidFill>
              </a:rPr>
              <a:t>Sesiwn</a:t>
            </a:r>
            <a:r>
              <a:rPr lang="en-GB" sz="4000" dirty="0">
                <a:solidFill>
                  <a:srgbClr val="FF0000"/>
                </a:solidFill>
              </a:rPr>
              <a:t> 7 + 8 </a:t>
            </a:r>
          </a:p>
          <a:p>
            <a:r>
              <a:rPr lang="en-GB" sz="4000" dirty="0" err="1">
                <a:solidFill>
                  <a:srgbClr val="FF0000"/>
                </a:solidFill>
              </a:rPr>
              <a:t>Gwella</a:t>
            </a:r>
            <a:r>
              <a:rPr lang="en-GB" sz="4000" dirty="0">
                <a:solidFill>
                  <a:srgbClr val="FF0000"/>
                </a:solidFill>
              </a:rPr>
              <a:t> Ysgolion</a:t>
            </a:r>
          </a:p>
          <a:p>
            <a:endParaRPr lang="en-GB" sz="4000" dirty="0">
              <a:solidFill>
                <a:srgbClr val="FF0000"/>
              </a:solidFill>
            </a:endParaRPr>
          </a:p>
          <a:p>
            <a:r>
              <a:rPr lang="en-GB" sz="4000" dirty="0">
                <a:solidFill>
                  <a:srgbClr val="FF0000"/>
                </a:solidFill>
              </a:rPr>
              <a:t>Session 7 + 8 </a:t>
            </a:r>
          </a:p>
          <a:p>
            <a:r>
              <a:rPr lang="en-GB" sz="4000" dirty="0">
                <a:solidFill>
                  <a:srgbClr val="FF0000"/>
                </a:solidFill>
              </a:rPr>
              <a:t>School Improvement </a:t>
            </a:r>
          </a:p>
        </p:txBody>
      </p:sp>
    </p:spTree>
    <p:extLst>
      <p:ext uri="{BB962C8B-B14F-4D97-AF65-F5344CB8AC3E}">
        <p14:creationId xmlns:p14="http://schemas.microsoft.com/office/powerpoint/2010/main" val="850137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6E0BD-4150-447D-BF1E-BC4578B34D7B}"/>
              </a:ext>
            </a:extLst>
          </p:cNvPr>
          <p:cNvSpPr>
            <a:spLocks noGrp="1"/>
          </p:cNvSpPr>
          <p:nvPr>
            <p:ph type="title" idx="4294967295"/>
          </p:nvPr>
        </p:nvSpPr>
        <p:spPr>
          <a:xfrm>
            <a:off x="494381" y="2305072"/>
            <a:ext cx="2629121" cy="1216741"/>
          </a:xfrm>
        </p:spPr>
        <p:txBody>
          <a:bodyPr vert="horz" lIns="68580" tIns="34290" rIns="68580" bIns="34290" rtlCol="0" anchor="ctr">
            <a:normAutofit/>
          </a:bodyPr>
          <a:lstStyle/>
          <a:p>
            <a:pPr algn="ctr"/>
            <a:r>
              <a:rPr lang="en-US" sz="2800" b="1" dirty="0" err="1"/>
              <a:t>Aseiniad</a:t>
            </a:r>
            <a:r>
              <a:rPr lang="en-US" sz="2800" b="1" dirty="0"/>
              <a:t>: </a:t>
            </a:r>
            <a:r>
              <a:rPr lang="en-US" sz="2800" b="1" dirty="0" err="1"/>
              <a:t>elfen</a:t>
            </a:r>
            <a:r>
              <a:rPr lang="en-US" sz="2800" b="1" dirty="0"/>
              <a:t> 2</a:t>
            </a:r>
            <a:br>
              <a:rPr lang="en-US" sz="2775" b="1" dirty="0"/>
            </a:br>
            <a:endParaRPr lang="en-US" sz="2775" b="1" dirty="0"/>
          </a:p>
        </p:txBody>
      </p:sp>
      <p:sp>
        <p:nvSpPr>
          <p:cNvPr id="4" name="Rectangle 3">
            <a:extLst>
              <a:ext uri="{FF2B5EF4-FFF2-40B4-BE49-F238E27FC236}">
                <a16:creationId xmlns:a16="http://schemas.microsoft.com/office/drawing/2014/main" id="{73CA6C03-70A0-4609-9EEB-C58243BE34A1}"/>
              </a:ext>
            </a:extLst>
          </p:cNvPr>
          <p:cNvSpPr/>
          <p:nvPr/>
        </p:nvSpPr>
        <p:spPr>
          <a:xfrm>
            <a:off x="494381" y="3293089"/>
            <a:ext cx="2884785" cy="3023186"/>
          </a:xfrm>
          <a:prstGeom prst="rect">
            <a:avLst/>
          </a:prstGeom>
        </p:spPr>
        <p:txBody>
          <a:bodyPr vert="horz" lIns="68580" tIns="34290" rIns="68580" bIns="34290" rtlCol="0">
            <a:normAutofit fontScale="92500" lnSpcReduction="10000"/>
          </a:bodyPr>
          <a:lstStyle/>
          <a:p>
            <a:pPr algn="ctr">
              <a:lnSpc>
                <a:spcPct val="90000"/>
              </a:lnSpc>
              <a:spcBef>
                <a:spcPts val="750"/>
              </a:spcBef>
              <a:defRPr/>
            </a:pPr>
            <a:r>
              <a:rPr lang="en-US" sz="2400" b="1" dirty="0" err="1"/>
              <a:t>Teitl</a:t>
            </a:r>
            <a:r>
              <a:rPr lang="en-US" sz="2400" b="1" dirty="0"/>
              <a:t>:  Sut </a:t>
            </a:r>
            <a:r>
              <a:rPr lang="en-US" sz="2400" b="1" dirty="0" err="1"/>
              <a:t>mae</a:t>
            </a:r>
            <a:r>
              <a:rPr lang="en-US" sz="2400" b="1" dirty="0"/>
              <a:t> </a:t>
            </a:r>
            <a:r>
              <a:rPr lang="en-US" sz="2400" b="1" dirty="0" err="1"/>
              <a:t>ysgol</a:t>
            </a:r>
            <a:r>
              <a:rPr lang="en-US" sz="2400" b="1" dirty="0"/>
              <a:t> </a:t>
            </a:r>
            <a:r>
              <a:rPr lang="en-US" sz="2400" b="1" dirty="0" err="1"/>
              <a:t>yn</a:t>
            </a:r>
            <a:r>
              <a:rPr lang="en-US" sz="2400" b="1" dirty="0"/>
              <a:t> </a:t>
            </a:r>
            <a:r>
              <a:rPr lang="en-US" sz="2400" b="1" dirty="0" err="1"/>
              <a:t>datblygu</a:t>
            </a:r>
            <a:r>
              <a:rPr lang="en-US" sz="2400" b="1" dirty="0"/>
              <a:t> un </a:t>
            </a:r>
            <a:r>
              <a:rPr lang="en-US" sz="2400" b="1" dirty="0" err="1"/>
              <a:t>agwedd</a:t>
            </a:r>
            <a:r>
              <a:rPr lang="en-US" sz="2400" b="1" dirty="0"/>
              <a:t> </a:t>
            </a:r>
            <a:r>
              <a:rPr lang="en-US" sz="2400" b="1" dirty="0" err="1"/>
              <a:t>ar</a:t>
            </a:r>
            <a:r>
              <a:rPr lang="en-US" sz="2400" b="1" dirty="0"/>
              <a:t> </a:t>
            </a:r>
            <a:r>
              <a:rPr lang="en-US" sz="2400" b="1" dirty="0" err="1"/>
              <a:t>ei</a:t>
            </a:r>
            <a:r>
              <a:rPr lang="en-US" sz="2400" b="1" dirty="0"/>
              <a:t> </a:t>
            </a:r>
            <a:r>
              <a:rPr lang="en-US" sz="2400" b="1" dirty="0" err="1"/>
              <a:t>Chynllun</a:t>
            </a:r>
            <a:r>
              <a:rPr lang="en-US" sz="2400" b="1" dirty="0"/>
              <a:t> </a:t>
            </a:r>
            <a:r>
              <a:rPr lang="en-US" sz="2400" b="1" dirty="0" err="1"/>
              <a:t>Datblygu</a:t>
            </a:r>
            <a:r>
              <a:rPr lang="en-US" sz="2400" b="1" dirty="0"/>
              <a:t> Ysgol: </a:t>
            </a:r>
            <a:r>
              <a:rPr lang="en-US" sz="2400" b="1" dirty="0" err="1"/>
              <a:t>adroddiad</a:t>
            </a:r>
            <a:r>
              <a:rPr lang="en-US" sz="2400" b="1" dirty="0"/>
              <a:t> </a:t>
            </a:r>
            <a:r>
              <a:rPr lang="en-US" sz="2400" b="1" dirty="0" err="1"/>
              <a:t>sy’n</a:t>
            </a:r>
            <a:r>
              <a:rPr lang="en-US" sz="2400" b="1" dirty="0"/>
              <a:t> </a:t>
            </a:r>
            <a:r>
              <a:rPr lang="en-US" sz="2400" b="1" dirty="0" err="1"/>
              <a:t>adfyfyrio’n</a:t>
            </a:r>
            <a:r>
              <a:rPr lang="en-US" sz="2400" b="1" dirty="0"/>
              <a:t> </a:t>
            </a:r>
            <a:r>
              <a:rPr lang="en-US" sz="2400" b="1" dirty="0" err="1"/>
              <a:t>feirniadol</a:t>
            </a:r>
            <a:r>
              <a:rPr lang="en-US" sz="2400" b="1" dirty="0"/>
              <a:t> </a:t>
            </a:r>
            <a:r>
              <a:rPr lang="en-US" sz="2400" b="1" dirty="0" err="1"/>
              <a:t>ar</a:t>
            </a:r>
            <a:r>
              <a:rPr lang="en-US" sz="2400" b="1" dirty="0"/>
              <a:t> y </a:t>
            </a:r>
            <a:r>
              <a:rPr lang="en-US" sz="2400" b="1" dirty="0" err="1"/>
              <a:t>camau</a:t>
            </a:r>
            <a:r>
              <a:rPr lang="en-US" sz="2400" b="1" dirty="0"/>
              <a:t> </a:t>
            </a:r>
            <a:r>
              <a:rPr lang="en-US" sz="2400" b="1" dirty="0" err="1"/>
              <a:t>gweithredu</a:t>
            </a:r>
            <a:r>
              <a:rPr lang="en-US" sz="2400" b="1" dirty="0"/>
              <a:t>, </a:t>
            </a:r>
            <a:r>
              <a:rPr lang="en-US" sz="2400" b="1" dirty="0" err="1"/>
              <a:t>yr</a:t>
            </a:r>
            <a:r>
              <a:rPr lang="en-US" sz="2400" b="1" dirty="0"/>
              <a:t> </a:t>
            </a:r>
            <a:r>
              <a:rPr lang="en-US" sz="2400" b="1" dirty="0" err="1"/>
              <a:t>effaith</a:t>
            </a:r>
            <a:r>
              <a:rPr lang="en-US" sz="2400" b="1" dirty="0"/>
              <a:t> </a:t>
            </a:r>
            <a:r>
              <a:rPr lang="en-US" sz="2400" b="1" dirty="0" err="1"/>
              <a:t>a’r</a:t>
            </a:r>
            <a:r>
              <a:rPr lang="en-US" sz="2400" b="1" dirty="0"/>
              <a:t> </a:t>
            </a:r>
            <a:r>
              <a:rPr lang="en-US" sz="2400" b="1" dirty="0" err="1"/>
              <a:t>sylfaen</a:t>
            </a:r>
            <a:r>
              <a:rPr lang="en-US" sz="2400" b="1" dirty="0"/>
              <a:t> </a:t>
            </a:r>
            <a:r>
              <a:rPr lang="en-US" sz="2400" b="1" dirty="0" err="1"/>
              <a:t>dystiolaeth</a:t>
            </a:r>
            <a:r>
              <a:rPr lang="en-US" sz="2400" b="1" dirty="0"/>
              <a:t>. </a:t>
            </a:r>
          </a:p>
          <a:p>
            <a:pPr indent="-171450" algn="ctr">
              <a:lnSpc>
                <a:spcPct val="90000"/>
              </a:lnSpc>
              <a:spcBef>
                <a:spcPts val="750"/>
              </a:spcBef>
              <a:buFont typeface="Arial" panose="020B0604020202020204" pitchFamily="34" charset="0"/>
              <a:buChar char="•"/>
              <a:defRPr/>
            </a:pPr>
            <a:endParaRPr lang="en-US" sz="2400" b="1" dirty="0"/>
          </a:p>
          <a:p>
            <a:pPr algn="ctr">
              <a:lnSpc>
                <a:spcPct val="90000"/>
              </a:lnSpc>
              <a:spcBef>
                <a:spcPts val="750"/>
              </a:spcBef>
              <a:defRPr/>
            </a:pPr>
            <a:r>
              <a:rPr lang="en-US" sz="2400" b="1" dirty="0"/>
              <a:t>(2,500 o </a:t>
            </a:r>
            <a:r>
              <a:rPr lang="en-US" sz="2400" b="1" dirty="0" err="1"/>
              <a:t>eiriau</a:t>
            </a:r>
            <a:r>
              <a:rPr lang="en-US" sz="2400" b="1" dirty="0"/>
              <a:t>)</a:t>
            </a:r>
            <a:endParaRPr lang="en-US" sz="2400" dirty="0"/>
          </a:p>
        </p:txBody>
      </p:sp>
      <p:pic>
        <p:nvPicPr>
          <p:cNvPr id="5" name="Content Placeholder 4">
            <a:extLst>
              <a:ext uri="{FF2B5EF4-FFF2-40B4-BE49-F238E27FC236}">
                <a16:creationId xmlns:a16="http://schemas.microsoft.com/office/drawing/2014/main" id="{CE579D36-5D24-4E11-89A9-AD289C3BDD84}"/>
              </a:ext>
            </a:extLst>
          </p:cNvPr>
          <p:cNvPicPr>
            <a:picLocks noGrp="1" noChangeAspect="1"/>
          </p:cNvPicPr>
          <p:nvPr>
            <p:ph idx="4294967295"/>
          </p:nvPr>
        </p:nvPicPr>
        <p:blipFill rotWithShape="1">
          <a:blip r:embed="rId3"/>
          <a:srcRect l="7384" r="18963" b="1"/>
          <a:stretch/>
        </p:blipFill>
        <p:spPr>
          <a:xfrm>
            <a:off x="1265607" y="537518"/>
            <a:ext cx="1336881" cy="1821481"/>
          </a:xfrm>
          <a:prstGeom prst="rect">
            <a:avLst/>
          </a:prstGeom>
          <a:effectLst/>
        </p:spPr>
      </p:pic>
      <p:sp>
        <p:nvSpPr>
          <p:cNvPr id="3" name="Title 1">
            <a:extLst>
              <a:ext uri="{FF2B5EF4-FFF2-40B4-BE49-F238E27FC236}">
                <a16:creationId xmlns:a16="http://schemas.microsoft.com/office/drawing/2014/main" id="{A96240DA-5830-9011-9857-7802FB69D0D0}"/>
              </a:ext>
            </a:extLst>
          </p:cNvPr>
          <p:cNvSpPr txBox="1">
            <a:spLocks/>
          </p:cNvSpPr>
          <p:nvPr/>
        </p:nvSpPr>
        <p:spPr>
          <a:xfrm>
            <a:off x="5211584" y="2146371"/>
            <a:ext cx="3701894" cy="1216741"/>
          </a:xfrm>
          <a:prstGeom prst="rect">
            <a:avLst/>
          </a:prstGeom>
        </p:spPr>
        <p:txBody>
          <a:bodyPr vert="horz" lIns="68580" tIns="34290" rIns="68580" bIns="3429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t>Assignment: component 2</a:t>
            </a:r>
          </a:p>
        </p:txBody>
      </p:sp>
      <p:sp>
        <p:nvSpPr>
          <p:cNvPr id="6" name="Rectangle 5">
            <a:extLst>
              <a:ext uri="{FF2B5EF4-FFF2-40B4-BE49-F238E27FC236}">
                <a16:creationId xmlns:a16="http://schemas.microsoft.com/office/drawing/2014/main" id="{F966E5DD-CDFD-B111-1627-4CAB05765DA5}"/>
              </a:ext>
            </a:extLst>
          </p:cNvPr>
          <p:cNvSpPr/>
          <p:nvPr/>
        </p:nvSpPr>
        <p:spPr>
          <a:xfrm>
            <a:off x="5764836" y="3439605"/>
            <a:ext cx="2629121" cy="2839064"/>
          </a:xfrm>
          <a:prstGeom prst="rect">
            <a:avLst/>
          </a:prstGeom>
        </p:spPr>
        <p:txBody>
          <a:bodyPr vert="horz" lIns="68580" tIns="34290" rIns="68580" bIns="34290" rtlCol="0">
            <a:normAutofit fontScale="92500" lnSpcReduction="20000"/>
          </a:bodyPr>
          <a:lstStyle/>
          <a:p>
            <a:pPr algn="ctr">
              <a:lnSpc>
                <a:spcPct val="90000"/>
              </a:lnSpc>
              <a:spcBef>
                <a:spcPts val="750"/>
              </a:spcBef>
              <a:defRPr/>
            </a:pPr>
            <a:r>
              <a:rPr lang="en-US" sz="2400" b="1" dirty="0"/>
              <a:t>Title: How a school develops one aspect of its SDP: a report that critically reflects on the actions, impact and evidence base.</a:t>
            </a:r>
          </a:p>
          <a:p>
            <a:pPr indent="-171450" algn="ctr">
              <a:lnSpc>
                <a:spcPct val="90000"/>
              </a:lnSpc>
              <a:spcBef>
                <a:spcPts val="750"/>
              </a:spcBef>
              <a:buFont typeface="Arial" panose="020B0604020202020204" pitchFamily="34" charset="0"/>
              <a:buChar char="•"/>
              <a:defRPr/>
            </a:pPr>
            <a:endParaRPr lang="en-US" sz="2400" b="1" dirty="0"/>
          </a:p>
          <a:p>
            <a:pPr algn="ctr">
              <a:lnSpc>
                <a:spcPct val="90000"/>
              </a:lnSpc>
              <a:spcBef>
                <a:spcPts val="750"/>
              </a:spcBef>
              <a:defRPr/>
            </a:pPr>
            <a:endParaRPr lang="en-US" sz="2400" b="1" dirty="0"/>
          </a:p>
          <a:p>
            <a:pPr algn="ctr">
              <a:lnSpc>
                <a:spcPct val="90000"/>
              </a:lnSpc>
              <a:spcBef>
                <a:spcPts val="750"/>
              </a:spcBef>
              <a:defRPr/>
            </a:pPr>
            <a:r>
              <a:rPr lang="en-US" sz="2400" b="1" dirty="0"/>
              <a:t>(2,500 words)</a:t>
            </a:r>
            <a:endParaRPr lang="en-US" sz="2400" dirty="0"/>
          </a:p>
        </p:txBody>
      </p:sp>
      <p:pic>
        <p:nvPicPr>
          <p:cNvPr id="7" name="Content Placeholder 4">
            <a:extLst>
              <a:ext uri="{FF2B5EF4-FFF2-40B4-BE49-F238E27FC236}">
                <a16:creationId xmlns:a16="http://schemas.microsoft.com/office/drawing/2014/main" id="{C75D77DC-6B73-59B5-67A7-9423C0DED11D}"/>
              </a:ext>
            </a:extLst>
          </p:cNvPr>
          <p:cNvPicPr>
            <a:picLocks noChangeAspect="1"/>
          </p:cNvPicPr>
          <p:nvPr/>
        </p:nvPicPr>
        <p:blipFill rotWithShape="1">
          <a:blip r:embed="rId3"/>
          <a:srcRect l="7384" r="18963" b="1"/>
          <a:stretch/>
        </p:blipFill>
        <p:spPr>
          <a:xfrm>
            <a:off x="6142807" y="579331"/>
            <a:ext cx="1336881" cy="1821480"/>
          </a:xfrm>
          <a:prstGeom prst="rect">
            <a:avLst/>
          </a:prstGeom>
          <a:effectLst/>
        </p:spPr>
      </p:pic>
    </p:spTree>
    <p:extLst>
      <p:ext uri="{BB962C8B-B14F-4D97-AF65-F5344CB8AC3E}">
        <p14:creationId xmlns:p14="http://schemas.microsoft.com/office/powerpoint/2010/main" val="31268995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E1C85D-EC8C-4758-8D46-5060C6C64CB0}"/>
              </a:ext>
            </a:extLst>
          </p:cNvPr>
          <p:cNvSpPr txBox="1">
            <a:spLocks noGrp="1"/>
          </p:cNvSpPr>
          <p:nvPr>
            <p:ph type="title"/>
          </p:nvPr>
        </p:nvSpPr>
        <p:spPr>
          <a:xfrm>
            <a:off x="360759" y="3752849"/>
            <a:ext cx="2468166" cy="245268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br>
              <a:rPr lang="en-US" sz="1500" dirty="0"/>
            </a:br>
            <a:br>
              <a:rPr lang="en-US" sz="1500" dirty="0"/>
            </a:br>
            <a:endParaRPr lang="en-US" sz="1500" dirty="0"/>
          </a:p>
          <a:p>
            <a:pPr marL="342900" indent="-342900"/>
            <a:endParaRPr lang="en-US" sz="1500" dirty="0"/>
          </a:p>
        </p:txBody>
      </p:sp>
      <p:pic>
        <p:nvPicPr>
          <p:cNvPr id="5" name="Picture 4" descr="Glasses on top of a book">
            <a:extLst>
              <a:ext uri="{FF2B5EF4-FFF2-40B4-BE49-F238E27FC236}">
                <a16:creationId xmlns:a16="http://schemas.microsoft.com/office/drawing/2014/main" id="{F5C808FC-2AC2-4788-97BD-4C21C7F7B04A}"/>
              </a:ext>
            </a:extLst>
          </p:cNvPr>
          <p:cNvPicPr>
            <a:picLocks noChangeAspect="1"/>
          </p:cNvPicPr>
          <p:nvPr/>
        </p:nvPicPr>
        <p:blipFill rotWithShape="1">
          <a:blip r:embed="rId3"/>
          <a:srcRect t="25151" b="13597"/>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0" name="TextBox 9">
            <a:extLst>
              <a:ext uri="{FF2B5EF4-FFF2-40B4-BE49-F238E27FC236}">
                <a16:creationId xmlns:a16="http://schemas.microsoft.com/office/drawing/2014/main" id="{7C80F3EA-0F2A-4EFE-8587-14F8DA728C54}"/>
              </a:ext>
            </a:extLst>
          </p:cNvPr>
          <p:cNvSpPr txBox="1"/>
          <p:nvPr/>
        </p:nvSpPr>
        <p:spPr>
          <a:xfrm>
            <a:off x="84524" y="3752850"/>
            <a:ext cx="8697522" cy="245268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Aft>
                <a:spcPts val="450"/>
              </a:spcAft>
            </a:pPr>
            <a:endParaRPr lang="en-US" sz="1600" dirty="0"/>
          </a:p>
        </p:txBody>
      </p:sp>
      <p:sp>
        <p:nvSpPr>
          <p:cNvPr id="2" name="TextBox 1">
            <a:extLst>
              <a:ext uri="{FF2B5EF4-FFF2-40B4-BE49-F238E27FC236}">
                <a16:creationId xmlns:a16="http://schemas.microsoft.com/office/drawing/2014/main" id="{EC8236FF-DAFF-463B-90B3-0318C8E5605C}"/>
              </a:ext>
            </a:extLst>
          </p:cNvPr>
          <p:cNvSpPr txBox="1"/>
          <p:nvPr/>
        </p:nvSpPr>
        <p:spPr>
          <a:xfrm>
            <a:off x="530600" y="3745161"/>
            <a:ext cx="8082799" cy="3416320"/>
          </a:xfrm>
          <a:prstGeom prst="rect">
            <a:avLst/>
          </a:prstGeom>
          <a:noFill/>
        </p:spPr>
        <p:txBody>
          <a:bodyPr wrap="square" rtlCol="0">
            <a:spAutoFit/>
          </a:bodyPr>
          <a:lstStyle/>
          <a:p>
            <a:r>
              <a:rPr lang="cy-GB" dirty="0">
                <a:solidFill>
                  <a:srgbClr val="0070C0"/>
                </a:solidFill>
              </a:rPr>
              <a:t>Paratowch adroddiad ysgrifenedig yn seiliedig ar un pwynt gweithredu a gymerwyd o dargedau strategol yr ysgol.</a:t>
            </a:r>
          </a:p>
          <a:p>
            <a:r>
              <a:rPr lang="cy-GB" dirty="0">
                <a:solidFill>
                  <a:srgbClr val="0070C0"/>
                </a:solidFill>
              </a:rPr>
              <a:t>Dylai’r adroddiad ddangos sut y gellid mynd i’r afael â’r targed hwn a mesur ei effaith o fewn fframwaith sy’n seiliedig ar dystiolaeth.</a:t>
            </a:r>
          </a:p>
          <a:p>
            <a:endParaRPr lang="en-US" sz="1800" b="1" kern="1200" dirty="0">
              <a:solidFill>
                <a:srgbClr val="FF0000"/>
              </a:solidFill>
              <a:latin typeface="+mj-lt"/>
              <a:ea typeface="+mj-ea"/>
              <a:cs typeface="+mj-cs"/>
            </a:endParaRPr>
          </a:p>
          <a:p>
            <a:r>
              <a:rPr lang="cy-GB" sz="1800" dirty="0">
                <a:solidFill>
                  <a:srgbClr val="0070C0"/>
                </a:solidFill>
              </a:rPr>
              <a:t>Prepare a </a:t>
            </a:r>
            <a:r>
              <a:rPr lang="cy-GB" sz="1800" dirty="0" err="1">
                <a:solidFill>
                  <a:srgbClr val="0070C0"/>
                </a:solidFill>
              </a:rPr>
              <a:t>written</a:t>
            </a:r>
            <a:r>
              <a:rPr lang="cy-GB" sz="1800" dirty="0">
                <a:solidFill>
                  <a:srgbClr val="0070C0"/>
                </a:solidFill>
              </a:rPr>
              <a:t> </a:t>
            </a:r>
            <a:r>
              <a:rPr lang="cy-GB" sz="1800" dirty="0" err="1">
                <a:solidFill>
                  <a:srgbClr val="0070C0"/>
                </a:solidFill>
              </a:rPr>
              <a:t>report</a:t>
            </a:r>
            <a:r>
              <a:rPr lang="cy-GB" sz="1800" dirty="0">
                <a:solidFill>
                  <a:srgbClr val="0070C0"/>
                </a:solidFill>
              </a:rPr>
              <a:t> </a:t>
            </a:r>
            <a:r>
              <a:rPr lang="cy-GB" sz="1800" dirty="0" err="1">
                <a:solidFill>
                  <a:srgbClr val="0070C0"/>
                </a:solidFill>
              </a:rPr>
              <a:t>based</a:t>
            </a:r>
            <a:r>
              <a:rPr lang="cy-GB" sz="1800" dirty="0">
                <a:solidFill>
                  <a:srgbClr val="0070C0"/>
                </a:solidFill>
              </a:rPr>
              <a:t> </a:t>
            </a:r>
            <a:r>
              <a:rPr lang="cy-GB" sz="1800" dirty="0" err="1">
                <a:solidFill>
                  <a:srgbClr val="0070C0"/>
                </a:solidFill>
              </a:rPr>
              <a:t>on</a:t>
            </a:r>
            <a:r>
              <a:rPr lang="cy-GB" sz="1800" dirty="0">
                <a:solidFill>
                  <a:srgbClr val="0070C0"/>
                </a:solidFill>
              </a:rPr>
              <a:t> </a:t>
            </a:r>
            <a:r>
              <a:rPr lang="cy-GB" sz="1800" dirty="0" err="1">
                <a:solidFill>
                  <a:srgbClr val="0070C0"/>
                </a:solidFill>
              </a:rPr>
              <a:t>an</a:t>
            </a:r>
            <a:r>
              <a:rPr lang="cy-GB" sz="1800" dirty="0">
                <a:solidFill>
                  <a:srgbClr val="0070C0"/>
                </a:solidFill>
              </a:rPr>
              <a:t> </a:t>
            </a:r>
            <a:r>
              <a:rPr lang="cy-GB" sz="1800" b="1" dirty="0">
                <a:solidFill>
                  <a:srgbClr val="0070C0"/>
                </a:solidFill>
              </a:rPr>
              <a:t>action </a:t>
            </a:r>
            <a:r>
              <a:rPr lang="cy-GB" sz="1800" b="1" dirty="0" err="1">
                <a:solidFill>
                  <a:srgbClr val="0070C0"/>
                </a:solidFill>
              </a:rPr>
              <a:t>point</a:t>
            </a:r>
            <a:r>
              <a:rPr lang="cy-GB" sz="1800" b="1" dirty="0">
                <a:solidFill>
                  <a:srgbClr val="0070C0"/>
                </a:solidFill>
              </a:rPr>
              <a:t> </a:t>
            </a:r>
            <a:r>
              <a:rPr lang="cy-GB" sz="1800" dirty="0" err="1">
                <a:solidFill>
                  <a:srgbClr val="0070C0"/>
                </a:solidFill>
              </a:rPr>
              <a:t>taken</a:t>
            </a:r>
            <a:r>
              <a:rPr lang="cy-GB" sz="1800" dirty="0">
                <a:solidFill>
                  <a:srgbClr val="0070C0"/>
                </a:solidFill>
              </a:rPr>
              <a:t> </a:t>
            </a:r>
            <a:r>
              <a:rPr lang="cy-GB" sz="1800" dirty="0" err="1">
                <a:solidFill>
                  <a:srgbClr val="0070C0"/>
                </a:solidFill>
              </a:rPr>
              <a:t>from</a:t>
            </a:r>
            <a:r>
              <a:rPr lang="cy-GB" sz="1800" dirty="0">
                <a:solidFill>
                  <a:srgbClr val="0070C0"/>
                </a:solidFill>
              </a:rPr>
              <a:t> the </a:t>
            </a:r>
            <a:r>
              <a:rPr lang="cy-GB" sz="1800" b="1" dirty="0" err="1">
                <a:solidFill>
                  <a:srgbClr val="0070C0"/>
                </a:solidFill>
              </a:rPr>
              <a:t>school’s</a:t>
            </a:r>
            <a:r>
              <a:rPr lang="cy-GB" sz="1800" b="1" dirty="0">
                <a:solidFill>
                  <a:srgbClr val="0070C0"/>
                </a:solidFill>
              </a:rPr>
              <a:t> </a:t>
            </a:r>
            <a:r>
              <a:rPr lang="cy-GB" sz="1800" b="1" dirty="0" err="1">
                <a:solidFill>
                  <a:srgbClr val="0070C0"/>
                </a:solidFill>
              </a:rPr>
              <a:t>strategic</a:t>
            </a:r>
            <a:r>
              <a:rPr lang="cy-GB" sz="1800" b="1" dirty="0">
                <a:solidFill>
                  <a:srgbClr val="0070C0"/>
                </a:solidFill>
              </a:rPr>
              <a:t> </a:t>
            </a:r>
            <a:r>
              <a:rPr lang="cy-GB" sz="1800" b="1" dirty="0" err="1">
                <a:solidFill>
                  <a:srgbClr val="0070C0"/>
                </a:solidFill>
              </a:rPr>
              <a:t>targets</a:t>
            </a:r>
            <a:r>
              <a:rPr lang="cy-GB" sz="1800" dirty="0">
                <a:solidFill>
                  <a:srgbClr val="0070C0"/>
                </a:solidFill>
              </a:rPr>
              <a:t>. </a:t>
            </a:r>
          </a:p>
          <a:p>
            <a:r>
              <a:rPr lang="cy-GB" sz="1800" dirty="0">
                <a:solidFill>
                  <a:srgbClr val="0070C0"/>
                </a:solidFill>
              </a:rPr>
              <a:t>The </a:t>
            </a:r>
            <a:r>
              <a:rPr lang="cy-GB" sz="1800" dirty="0" err="1">
                <a:solidFill>
                  <a:srgbClr val="0070C0"/>
                </a:solidFill>
              </a:rPr>
              <a:t>report</a:t>
            </a:r>
            <a:r>
              <a:rPr lang="cy-GB" sz="1800" dirty="0">
                <a:solidFill>
                  <a:srgbClr val="0070C0"/>
                </a:solidFill>
              </a:rPr>
              <a:t> </a:t>
            </a:r>
            <a:r>
              <a:rPr lang="cy-GB" sz="1800" dirty="0" err="1">
                <a:solidFill>
                  <a:srgbClr val="0070C0"/>
                </a:solidFill>
              </a:rPr>
              <a:t>should</a:t>
            </a:r>
            <a:r>
              <a:rPr lang="cy-GB" sz="1800" dirty="0">
                <a:solidFill>
                  <a:srgbClr val="0070C0"/>
                </a:solidFill>
              </a:rPr>
              <a:t> </a:t>
            </a:r>
            <a:r>
              <a:rPr lang="cy-GB" sz="1800" dirty="0" err="1">
                <a:solidFill>
                  <a:srgbClr val="0070C0"/>
                </a:solidFill>
              </a:rPr>
              <a:t>demonstrate</a:t>
            </a:r>
            <a:r>
              <a:rPr lang="cy-GB" sz="1800" dirty="0">
                <a:solidFill>
                  <a:srgbClr val="0070C0"/>
                </a:solidFill>
              </a:rPr>
              <a:t> </a:t>
            </a:r>
            <a:r>
              <a:rPr lang="cy-GB" sz="1800" dirty="0" err="1">
                <a:solidFill>
                  <a:srgbClr val="0070C0"/>
                </a:solidFill>
              </a:rPr>
              <a:t>how</a:t>
            </a:r>
            <a:r>
              <a:rPr lang="cy-GB" sz="1800" dirty="0">
                <a:solidFill>
                  <a:srgbClr val="0070C0"/>
                </a:solidFill>
              </a:rPr>
              <a:t> </a:t>
            </a:r>
            <a:r>
              <a:rPr lang="cy-GB" sz="1800" dirty="0" err="1">
                <a:solidFill>
                  <a:srgbClr val="0070C0"/>
                </a:solidFill>
              </a:rPr>
              <a:t>this</a:t>
            </a:r>
            <a:r>
              <a:rPr lang="cy-GB" sz="1800" dirty="0">
                <a:solidFill>
                  <a:srgbClr val="0070C0"/>
                </a:solidFill>
              </a:rPr>
              <a:t> </a:t>
            </a:r>
            <a:r>
              <a:rPr lang="cy-GB" sz="1800" dirty="0" err="1">
                <a:solidFill>
                  <a:srgbClr val="0070C0"/>
                </a:solidFill>
              </a:rPr>
              <a:t>target</a:t>
            </a:r>
            <a:r>
              <a:rPr lang="cy-GB" sz="1800" dirty="0">
                <a:solidFill>
                  <a:srgbClr val="0070C0"/>
                </a:solidFill>
              </a:rPr>
              <a:t> </a:t>
            </a:r>
            <a:r>
              <a:rPr lang="cy-GB" sz="1800" dirty="0" err="1">
                <a:solidFill>
                  <a:srgbClr val="0070C0"/>
                </a:solidFill>
              </a:rPr>
              <a:t>might</a:t>
            </a:r>
            <a:r>
              <a:rPr lang="cy-GB" sz="1800" dirty="0">
                <a:solidFill>
                  <a:srgbClr val="0070C0"/>
                </a:solidFill>
              </a:rPr>
              <a:t> be </a:t>
            </a:r>
            <a:r>
              <a:rPr lang="cy-GB" sz="1800" dirty="0" err="1">
                <a:solidFill>
                  <a:srgbClr val="0070C0"/>
                </a:solidFill>
              </a:rPr>
              <a:t>addressed</a:t>
            </a:r>
            <a:r>
              <a:rPr lang="cy-GB" sz="1800" dirty="0">
                <a:solidFill>
                  <a:srgbClr val="0070C0"/>
                </a:solidFill>
              </a:rPr>
              <a:t> </a:t>
            </a:r>
            <a:r>
              <a:rPr lang="cy-GB" sz="1800" dirty="0" err="1">
                <a:solidFill>
                  <a:srgbClr val="0070C0"/>
                </a:solidFill>
              </a:rPr>
              <a:t>and</a:t>
            </a:r>
            <a:r>
              <a:rPr lang="cy-GB" sz="1800" dirty="0">
                <a:solidFill>
                  <a:srgbClr val="0070C0"/>
                </a:solidFill>
              </a:rPr>
              <a:t> </a:t>
            </a:r>
            <a:r>
              <a:rPr lang="cy-GB" sz="1800" dirty="0" err="1">
                <a:solidFill>
                  <a:srgbClr val="0070C0"/>
                </a:solidFill>
              </a:rPr>
              <a:t>impact</a:t>
            </a:r>
            <a:r>
              <a:rPr lang="cy-GB" sz="1800" dirty="0">
                <a:solidFill>
                  <a:srgbClr val="0070C0"/>
                </a:solidFill>
              </a:rPr>
              <a:t> </a:t>
            </a:r>
            <a:r>
              <a:rPr lang="cy-GB" sz="1800" dirty="0" err="1">
                <a:solidFill>
                  <a:srgbClr val="0070C0"/>
                </a:solidFill>
              </a:rPr>
              <a:t>measured</a:t>
            </a:r>
            <a:r>
              <a:rPr lang="cy-GB" sz="1800" dirty="0">
                <a:solidFill>
                  <a:srgbClr val="0070C0"/>
                </a:solidFill>
              </a:rPr>
              <a:t> </a:t>
            </a:r>
            <a:r>
              <a:rPr lang="cy-GB" sz="1800" dirty="0" err="1">
                <a:solidFill>
                  <a:srgbClr val="0070C0"/>
                </a:solidFill>
              </a:rPr>
              <a:t>within</a:t>
            </a:r>
            <a:r>
              <a:rPr lang="cy-GB" sz="1800" dirty="0">
                <a:solidFill>
                  <a:srgbClr val="0070C0"/>
                </a:solidFill>
              </a:rPr>
              <a:t> </a:t>
            </a:r>
            <a:r>
              <a:rPr lang="cy-GB" sz="1800" dirty="0" err="1">
                <a:solidFill>
                  <a:srgbClr val="0070C0"/>
                </a:solidFill>
              </a:rPr>
              <a:t>an</a:t>
            </a:r>
            <a:r>
              <a:rPr lang="cy-GB" sz="1800" dirty="0">
                <a:solidFill>
                  <a:srgbClr val="0070C0"/>
                </a:solidFill>
              </a:rPr>
              <a:t> </a:t>
            </a:r>
            <a:r>
              <a:rPr lang="cy-GB" sz="1800" dirty="0" err="1">
                <a:solidFill>
                  <a:srgbClr val="0070C0"/>
                </a:solidFill>
              </a:rPr>
              <a:t>evidence-based</a:t>
            </a:r>
            <a:r>
              <a:rPr lang="cy-GB" sz="1800" dirty="0">
                <a:solidFill>
                  <a:srgbClr val="0070C0"/>
                </a:solidFill>
              </a:rPr>
              <a:t> </a:t>
            </a:r>
            <a:r>
              <a:rPr lang="cy-GB" sz="1800" dirty="0" err="1">
                <a:solidFill>
                  <a:srgbClr val="0070C0"/>
                </a:solidFill>
              </a:rPr>
              <a:t>framework</a:t>
            </a:r>
            <a:r>
              <a:rPr lang="cy-GB" sz="1800" dirty="0">
                <a:solidFill>
                  <a:srgbClr val="0070C0"/>
                </a:solidFill>
              </a:rPr>
              <a:t>.</a:t>
            </a:r>
          </a:p>
          <a:p>
            <a:br>
              <a:rPr lang="en-US" sz="1800" b="1" kern="1200" dirty="0">
                <a:solidFill>
                  <a:srgbClr val="FF0000"/>
                </a:solidFill>
                <a:latin typeface="+mj-lt"/>
                <a:ea typeface="+mj-ea"/>
                <a:cs typeface="+mj-cs"/>
              </a:rPr>
            </a:br>
            <a:br>
              <a:rPr lang="en-US" sz="1800" b="1" kern="1200" dirty="0">
                <a:solidFill>
                  <a:srgbClr val="FF0000"/>
                </a:solidFill>
                <a:latin typeface="+mj-lt"/>
                <a:ea typeface="+mj-ea"/>
                <a:cs typeface="+mj-cs"/>
              </a:rPr>
            </a:br>
            <a:endParaRPr lang="en-GB" dirty="0">
              <a:solidFill>
                <a:srgbClr val="FF0000"/>
              </a:solidFill>
            </a:endParaRPr>
          </a:p>
        </p:txBody>
      </p:sp>
      <p:sp>
        <p:nvSpPr>
          <p:cNvPr id="3" name="TextBox 2">
            <a:extLst>
              <a:ext uri="{FF2B5EF4-FFF2-40B4-BE49-F238E27FC236}">
                <a16:creationId xmlns:a16="http://schemas.microsoft.com/office/drawing/2014/main" id="{B96EF587-F72C-4B2C-844C-3D20C18FDD62}"/>
              </a:ext>
            </a:extLst>
          </p:cNvPr>
          <p:cNvSpPr txBox="1"/>
          <p:nvPr/>
        </p:nvSpPr>
        <p:spPr>
          <a:xfrm>
            <a:off x="952820" y="952820"/>
            <a:ext cx="7315200" cy="1323439"/>
          </a:xfrm>
          <a:prstGeom prst="rect">
            <a:avLst/>
          </a:prstGeom>
          <a:noFill/>
        </p:spPr>
        <p:txBody>
          <a:bodyPr wrap="square" rtlCol="0">
            <a:spAutoFit/>
          </a:bodyPr>
          <a:lstStyle/>
          <a:p>
            <a:pPr algn="ctr"/>
            <a:r>
              <a:rPr lang="en-GB" sz="8000" dirty="0"/>
              <a:t>Assignment</a:t>
            </a:r>
            <a:r>
              <a:rPr lang="en-GB" dirty="0"/>
              <a:t> </a:t>
            </a:r>
          </a:p>
        </p:txBody>
      </p:sp>
    </p:spTree>
    <p:extLst>
      <p:ext uri="{BB962C8B-B14F-4D97-AF65-F5344CB8AC3E}">
        <p14:creationId xmlns:p14="http://schemas.microsoft.com/office/powerpoint/2010/main" val="1009586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342900" y="499698"/>
            <a:ext cx="8458200" cy="5858603"/>
          </a:xfrm>
          <a:prstGeom prst="rect">
            <a:avLst/>
          </a:prstGeom>
        </p:spPr>
      </p:pic>
    </p:spTree>
    <p:extLst>
      <p:ext uri="{BB962C8B-B14F-4D97-AF65-F5344CB8AC3E}">
        <p14:creationId xmlns:p14="http://schemas.microsoft.com/office/powerpoint/2010/main" val="96673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3134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stretch>
            <a:fillRect/>
          </a:stretch>
        </p:blipFill>
        <p:spPr>
          <a:xfrm>
            <a:off x="482600" y="822008"/>
            <a:ext cx="8178799" cy="5213984"/>
          </a:xfrm>
          <a:prstGeom prst="rect">
            <a:avLst/>
          </a:prstGeom>
        </p:spPr>
      </p:pic>
    </p:spTree>
    <p:extLst>
      <p:ext uri="{BB962C8B-B14F-4D97-AF65-F5344CB8AC3E}">
        <p14:creationId xmlns:p14="http://schemas.microsoft.com/office/powerpoint/2010/main" val="4289186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3954BAE-72C1-ED1E-39B8-A58695D7DC2B}"/>
              </a:ext>
            </a:extLst>
          </p:cNvPr>
          <p:cNvPicPr>
            <a:picLocks noChangeAspect="1"/>
          </p:cNvPicPr>
          <p:nvPr/>
        </p:nvPicPr>
        <p:blipFill rotWithShape="1">
          <a:blip r:embed="rId3"/>
          <a:srcRect l="28655" t="60052" r="52857" b="18141"/>
          <a:stretch/>
        </p:blipFill>
        <p:spPr>
          <a:xfrm>
            <a:off x="407253" y="291994"/>
            <a:ext cx="2658675" cy="2090683"/>
          </a:xfrm>
          <a:prstGeom prst="rect">
            <a:avLst/>
          </a:prstGeom>
        </p:spPr>
      </p:pic>
      <p:pic>
        <p:nvPicPr>
          <p:cNvPr id="8" name="Picture 7">
            <a:extLst>
              <a:ext uri="{FF2B5EF4-FFF2-40B4-BE49-F238E27FC236}">
                <a16:creationId xmlns:a16="http://schemas.microsoft.com/office/drawing/2014/main" id="{F45B12E6-B58A-2C4C-573F-AE9E7B7CC389}"/>
              </a:ext>
            </a:extLst>
          </p:cNvPr>
          <p:cNvPicPr>
            <a:picLocks noChangeAspect="1"/>
          </p:cNvPicPr>
          <p:nvPr/>
        </p:nvPicPr>
        <p:blipFill rotWithShape="1">
          <a:blip r:embed="rId4"/>
          <a:srcRect l="9916" t="18581" r="44201" b="11335"/>
          <a:stretch/>
        </p:blipFill>
        <p:spPr>
          <a:xfrm>
            <a:off x="3173505" y="291994"/>
            <a:ext cx="5824498" cy="5931174"/>
          </a:xfrm>
          <a:prstGeom prst="rect">
            <a:avLst/>
          </a:prstGeom>
        </p:spPr>
      </p:pic>
      <p:sp>
        <p:nvSpPr>
          <p:cNvPr id="9" name="Rectangle: Rounded Corners 8">
            <a:extLst>
              <a:ext uri="{FF2B5EF4-FFF2-40B4-BE49-F238E27FC236}">
                <a16:creationId xmlns:a16="http://schemas.microsoft.com/office/drawing/2014/main" id="{D3620CF7-B048-0881-BFDF-A892CFE43692}"/>
              </a:ext>
            </a:extLst>
          </p:cNvPr>
          <p:cNvSpPr/>
          <p:nvPr/>
        </p:nvSpPr>
        <p:spPr>
          <a:xfrm>
            <a:off x="2827724" y="5294299"/>
            <a:ext cx="6170279" cy="1068081"/>
          </a:xfrm>
          <a:prstGeom prst="roundRect">
            <a:avLst/>
          </a:prstGeom>
          <a:noFill/>
          <a:ln w="7302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31753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anchor="t">
            <a:normAutofit/>
          </a:bodyPr>
          <a:lstStyle/>
          <a:p>
            <a:br>
              <a:rPr lang="en-GB" sz="3500" dirty="0">
                <a:solidFill>
                  <a:srgbClr val="FFFFFF"/>
                </a:solidFill>
              </a:rPr>
            </a:br>
            <a:r>
              <a:rPr lang="en-GB" sz="3500" b="1" dirty="0" err="1">
                <a:solidFill>
                  <a:srgbClr val="FFFFFF"/>
                </a:solidFill>
              </a:rPr>
              <a:t>Amcanion</a:t>
            </a:r>
            <a:r>
              <a:rPr lang="en-GB" sz="3500" b="1" dirty="0">
                <a:solidFill>
                  <a:srgbClr val="FFFFFF"/>
                </a:solidFill>
              </a:rPr>
              <a:t> y </a:t>
            </a:r>
            <a:r>
              <a:rPr lang="en-GB" sz="3500" b="1" dirty="0" err="1">
                <a:solidFill>
                  <a:srgbClr val="FFFFFF"/>
                </a:solidFill>
              </a:rPr>
              <a:t>sesiynau</a:t>
            </a:r>
            <a:br>
              <a:rPr lang="en-GB" sz="3500" b="1" dirty="0">
                <a:solidFill>
                  <a:srgbClr val="FFFFFF"/>
                </a:solidFill>
              </a:rPr>
            </a:br>
            <a:br>
              <a:rPr lang="en-GB" sz="3500" b="1" dirty="0">
                <a:solidFill>
                  <a:srgbClr val="FFFFFF"/>
                </a:solidFill>
              </a:rPr>
            </a:br>
            <a:r>
              <a:rPr lang="en-GB" sz="3500" b="1" dirty="0">
                <a:solidFill>
                  <a:srgbClr val="FFFFFF"/>
                </a:solidFill>
              </a:rPr>
              <a:t>Session aims</a:t>
            </a:r>
            <a:br>
              <a:rPr lang="en-GB" sz="3500" b="1" dirty="0">
                <a:solidFill>
                  <a:srgbClr val="FFFFFF"/>
                </a:solidFill>
              </a:rPr>
            </a:br>
            <a:endParaRPr lang="en-GB" sz="3500" b="1" dirty="0">
              <a:solidFill>
                <a:srgbClr val="FFFFFF"/>
              </a:solidFill>
            </a:endParaRPr>
          </a:p>
        </p:txBody>
      </p:sp>
      <p:sp>
        <p:nvSpPr>
          <p:cNvPr id="3" name="Content Placeholder 2"/>
          <p:cNvSpPr>
            <a:spLocks noGrp="1"/>
          </p:cNvSpPr>
          <p:nvPr>
            <p:ph sz="half" idx="1"/>
          </p:nvPr>
        </p:nvSpPr>
        <p:spPr>
          <a:xfrm>
            <a:off x="3285641" y="1412489"/>
            <a:ext cx="2570462" cy="4363844"/>
          </a:xfrm>
        </p:spPr>
        <p:txBody>
          <a:bodyPr>
            <a:normAutofit/>
          </a:bodyPr>
          <a:lstStyle/>
          <a:p>
            <a:r>
              <a:rPr lang="en-GB" sz="2000" dirty="0"/>
              <a:t>Datblygu </a:t>
            </a:r>
            <a:r>
              <a:rPr lang="en-GB" sz="2000" dirty="0" err="1"/>
              <a:t>dealltwriaeth</a:t>
            </a:r>
            <a:r>
              <a:rPr lang="en-GB" sz="2000" dirty="0"/>
              <a:t> </a:t>
            </a:r>
            <a:r>
              <a:rPr lang="en-GB" sz="2000" dirty="0" err="1"/>
              <a:t>ddadansoddol</a:t>
            </a:r>
            <a:r>
              <a:rPr lang="en-GB" sz="2000" dirty="0"/>
              <a:t> a </a:t>
            </a:r>
            <a:r>
              <a:rPr lang="en-GB" sz="2000" dirty="0" err="1"/>
              <a:t>beirniadol</a:t>
            </a:r>
            <a:r>
              <a:rPr lang="en-GB" sz="2000" dirty="0"/>
              <a:t> </a:t>
            </a:r>
            <a:r>
              <a:rPr lang="en-GB" sz="2000" dirty="0" err="1"/>
              <a:t>myfyrwyr</a:t>
            </a:r>
            <a:r>
              <a:rPr lang="en-GB" sz="2000" dirty="0"/>
              <a:t> </a:t>
            </a:r>
            <a:r>
              <a:rPr lang="en-GB" sz="2000" dirty="0" err="1"/>
              <a:t>o’r</a:t>
            </a:r>
            <a:r>
              <a:rPr lang="en-GB" sz="2000" dirty="0"/>
              <a:t> </a:t>
            </a:r>
            <a:r>
              <a:rPr lang="en-GB" sz="2000" b="1" dirty="0"/>
              <a:t>gwella </a:t>
            </a:r>
            <a:r>
              <a:rPr lang="en-GB" sz="2000" b="1" dirty="0" err="1"/>
              <a:t>ysgolion</a:t>
            </a:r>
            <a:endParaRPr lang="en-GB" sz="2000" b="1" dirty="0"/>
          </a:p>
          <a:p>
            <a:r>
              <a:rPr lang="cy-GB" sz="2000" dirty="0"/>
              <a:t>Datblygu dealltwriaeth myfyrwyr o </a:t>
            </a:r>
            <a:r>
              <a:rPr lang="cy-GB" sz="2000" b="1" dirty="0"/>
              <a:t>gynllunio strategol </a:t>
            </a:r>
            <a:r>
              <a:rPr lang="cy-GB" sz="2000" dirty="0"/>
              <a:t>mewn ysgolion</a:t>
            </a:r>
            <a:br>
              <a:rPr lang="en-GB" sz="2000" b="0" i="0" baseline="0" dirty="0"/>
            </a:br>
            <a:endParaRPr lang="en-US" sz="2000" dirty="0"/>
          </a:p>
          <a:p>
            <a:endParaRPr lang="en-GB" sz="2000" dirty="0"/>
          </a:p>
        </p:txBody>
      </p:sp>
      <p:cxnSp>
        <p:nvCxnSpPr>
          <p:cNvPr id="7"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6285541" y="1412489"/>
            <a:ext cx="2451438" cy="4363844"/>
          </a:xfrm>
        </p:spPr>
        <p:txBody>
          <a:bodyPr>
            <a:normAutofit/>
          </a:bodyPr>
          <a:lstStyle/>
          <a:p>
            <a:r>
              <a:rPr lang="en-US" sz="2000" dirty="0"/>
              <a:t>To develop students’ analytical and critical understanding of </a:t>
            </a:r>
            <a:r>
              <a:rPr lang="en-US" sz="2000" b="1" dirty="0"/>
              <a:t>school improvement</a:t>
            </a:r>
          </a:p>
          <a:p>
            <a:r>
              <a:rPr lang="en-GB" sz="2000" b="0" i="0" baseline="0" dirty="0"/>
              <a:t>To </a:t>
            </a:r>
            <a:r>
              <a:rPr lang="en-GB" sz="2000" dirty="0"/>
              <a:t>develop students’ understanding of </a:t>
            </a:r>
            <a:r>
              <a:rPr lang="en-GB" sz="2000" b="1" dirty="0"/>
              <a:t>strategic planning</a:t>
            </a:r>
            <a:r>
              <a:rPr lang="en-GB" sz="2000" dirty="0"/>
              <a:t> in schools</a:t>
            </a:r>
            <a:endParaRPr lang="en-US" sz="2000" dirty="0"/>
          </a:p>
          <a:p>
            <a:endParaRPr lang="en-US" sz="2000" dirty="0"/>
          </a:p>
          <a:p>
            <a:endParaRPr lang="en-GB" sz="2000" dirty="0"/>
          </a:p>
          <a:p>
            <a:endParaRPr lang="en-GB" sz="1700" dirty="0"/>
          </a:p>
        </p:txBody>
      </p:sp>
    </p:spTree>
    <p:extLst>
      <p:ext uri="{BB962C8B-B14F-4D97-AF65-F5344CB8AC3E}">
        <p14:creationId xmlns:p14="http://schemas.microsoft.com/office/powerpoint/2010/main" val="891645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2FCA1A-CEA2-0037-032B-EAB7C88E2A1B}"/>
              </a:ext>
            </a:extLst>
          </p:cNvPr>
          <p:cNvSpPr txBox="1"/>
          <p:nvPr/>
        </p:nvSpPr>
        <p:spPr>
          <a:xfrm>
            <a:off x="1171815" y="6050741"/>
            <a:ext cx="6911788" cy="369332"/>
          </a:xfrm>
          <a:prstGeom prst="rect">
            <a:avLst/>
          </a:prstGeom>
          <a:noFill/>
        </p:spPr>
        <p:txBody>
          <a:bodyPr wrap="square">
            <a:spAutoFit/>
          </a:bodyPr>
          <a:lstStyle/>
          <a:p>
            <a:r>
              <a:rPr lang="en-GB">
                <a:hlinkClick r:id="rId3"/>
              </a:rPr>
              <a:t>Agenda for Plenary on Tuesday, 22 March 2022, 13.30 (senedd.wales)</a:t>
            </a:r>
            <a:endParaRPr lang="en-GB" dirty="0"/>
          </a:p>
        </p:txBody>
      </p:sp>
      <p:pic>
        <p:nvPicPr>
          <p:cNvPr id="5" name="Picture 4">
            <a:extLst>
              <a:ext uri="{FF2B5EF4-FFF2-40B4-BE49-F238E27FC236}">
                <a16:creationId xmlns:a16="http://schemas.microsoft.com/office/drawing/2014/main" id="{394E22F2-12C0-92EC-C8A5-4B173A54C46C}"/>
              </a:ext>
            </a:extLst>
          </p:cNvPr>
          <p:cNvPicPr>
            <a:picLocks noChangeAspect="1"/>
          </p:cNvPicPr>
          <p:nvPr/>
        </p:nvPicPr>
        <p:blipFill rotWithShape="1">
          <a:blip r:embed="rId4"/>
          <a:srcRect l="4874" t="21530" r="48067" b="42090"/>
          <a:stretch/>
        </p:blipFill>
        <p:spPr>
          <a:xfrm>
            <a:off x="979714" y="1052712"/>
            <a:ext cx="7710248" cy="3973688"/>
          </a:xfrm>
          <a:prstGeom prst="rect">
            <a:avLst/>
          </a:prstGeom>
        </p:spPr>
      </p:pic>
      <p:pic>
        <p:nvPicPr>
          <p:cNvPr id="2" name="Picture 1">
            <a:extLst>
              <a:ext uri="{FF2B5EF4-FFF2-40B4-BE49-F238E27FC236}">
                <a16:creationId xmlns:a16="http://schemas.microsoft.com/office/drawing/2014/main" id="{C028B422-63F9-7C64-8C20-0A9B14B48857}"/>
              </a:ext>
            </a:extLst>
          </p:cNvPr>
          <p:cNvPicPr>
            <a:picLocks noChangeAspect="1"/>
          </p:cNvPicPr>
          <p:nvPr/>
        </p:nvPicPr>
        <p:blipFill rotWithShape="1">
          <a:blip r:embed="rId5"/>
          <a:srcRect l="17819" r="28856"/>
          <a:stretch/>
        </p:blipFill>
        <p:spPr>
          <a:xfrm>
            <a:off x="8346530" y="6039650"/>
            <a:ext cx="797468" cy="841209"/>
          </a:xfrm>
          <a:prstGeom prst="rect">
            <a:avLst/>
          </a:prstGeom>
        </p:spPr>
      </p:pic>
    </p:spTree>
    <p:extLst>
      <p:ext uri="{BB962C8B-B14F-4D97-AF65-F5344CB8AC3E}">
        <p14:creationId xmlns:p14="http://schemas.microsoft.com/office/powerpoint/2010/main" val="3932277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C0D1EE9-9677-C9C4-4C0A-361E2D08DEF2}"/>
              </a:ext>
            </a:extLst>
          </p:cNvPr>
          <p:cNvSpPr txBox="1"/>
          <p:nvPr/>
        </p:nvSpPr>
        <p:spPr>
          <a:xfrm>
            <a:off x="653143" y="331869"/>
            <a:ext cx="7991395" cy="6924973"/>
          </a:xfrm>
          <a:prstGeom prst="rect">
            <a:avLst/>
          </a:prstGeom>
          <a:noFill/>
        </p:spPr>
        <p:txBody>
          <a:bodyPr wrap="square">
            <a:spAutoFit/>
          </a:bodyPr>
          <a:lstStyle/>
          <a:p>
            <a:r>
              <a:rPr lang="en-GB" i="1" dirty="0"/>
              <a:t>‘The term ‘change agent’ refers to those individuals, whether either inside or outside an organization, who possess the capacity or opportunity to successfully transform aspects of how that organisation operates (Fullan, 1993; Fullan, 2011). Change agents are therefore those who are best able to catalyse the successful introduction of innovations or perspectives into a company, organisation or establishment. They are important across a range of industry sectors and institutions (e.g. Battilana &amp; Casciaro, 2013; Rogers, 1995) and are increasingly seen as vital to the successful operation of schools and school systems. For instance, in ‘self-improving’ school systems, such as England, Ontario and New South Wales, improvements in pupil outcomes are positioned as occurring when teachers mobilise innovations, practices, perspectives and ideas (collectively described as ‘new ways of working’) amongst colleagues (Ainscow, 2014; </a:t>
            </a:r>
            <a:r>
              <a:rPr lang="en-GB" i="1" dirty="0" err="1"/>
              <a:t>Greany</a:t>
            </a:r>
            <a:r>
              <a:rPr lang="en-GB" i="1" dirty="0"/>
              <a:t> &amp; Higham, 2018; Hargreaves, 2010, Hargreaves, 2012). As these new ways of working are adopted, the attitudes and practices of teachers and other practitioners change, ideally resulting in improvements in pupil outcomes (</a:t>
            </a:r>
            <a:r>
              <a:rPr lang="en-GB" i="1" dirty="0" err="1"/>
              <a:t>Earley</a:t>
            </a:r>
            <a:r>
              <a:rPr lang="en-GB" i="1" dirty="0"/>
              <a:t> &amp; </a:t>
            </a:r>
            <a:r>
              <a:rPr lang="en-GB" i="1" dirty="0" err="1"/>
              <a:t>Greany</a:t>
            </a:r>
            <a:r>
              <a:rPr lang="en-GB" i="1" dirty="0"/>
              <a:t>, 2017). When such improvement occurs in disadvantaged areas, it can also lead to reductions in the gap in education outcomes between students from the most and least affluent families (Brown, 2020; Butler &amp; Schneller, 2012)’</a:t>
            </a:r>
          </a:p>
          <a:p>
            <a:endParaRPr lang="en-GB" i="1" dirty="0"/>
          </a:p>
          <a:p>
            <a:pPr algn="l"/>
            <a:r>
              <a:rPr lang="en-GB" sz="1400" i="1" dirty="0"/>
              <a:t>Brown C., White R., Kelly A (2021) Teachers as educational change agents: what do we currently know? Findings from a systematic review. Emerald Open Research 3(26):26 Accessible</a:t>
            </a:r>
            <a:r>
              <a:rPr lang="en-GB" sz="1400" i="1" u="sng" dirty="0">
                <a:solidFill>
                  <a:srgbClr val="111111"/>
                </a:solidFill>
                <a:latin typeface="inherit"/>
              </a:rPr>
              <a:t> </a:t>
            </a:r>
            <a:r>
              <a:rPr lang="en-GB" sz="1400" dirty="0">
                <a:hlinkClick r:id="rId3"/>
              </a:rPr>
              <a:t>Teachers as educational change agents: what... | Emerald Open Research</a:t>
            </a:r>
            <a:endParaRPr lang="en-GB" sz="1400" b="0" i="0" dirty="0">
              <a:solidFill>
                <a:srgbClr val="111111"/>
              </a:solidFill>
              <a:effectLst/>
              <a:latin typeface="var(--nova-font-family-sans-serif)"/>
            </a:endParaRPr>
          </a:p>
          <a:p>
            <a:endParaRPr lang="en-GB" i="1" dirty="0"/>
          </a:p>
          <a:p>
            <a:endParaRPr lang="en-GB" i="1" dirty="0"/>
          </a:p>
          <a:p>
            <a:endParaRPr lang="en-GB" i="1" dirty="0"/>
          </a:p>
        </p:txBody>
      </p:sp>
      <p:sp>
        <p:nvSpPr>
          <p:cNvPr id="6" name="Rectangle 2">
            <a:extLst>
              <a:ext uri="{FF2B5EF4-FFF2-40B4-BE49-F238E27FC236}">
                <a16:creationId xmlns:a16="http://schemas.microsoft.com/office/drawing/2014/main" id="{0A0C4A9B-9632-CB45-7A00-A86B322D5593}"/>
              </a:ext>
            </a:extLst>
          </p:cNvPr>
          <p:cNvSpPr>
            <a:spLocks noChangeArrowheads="1"/>
          </p:cNvSpPr>
          <p:nvPr/>
        </p:nvSpPr>
        <p:spPr bwMode="auto">
          <a:xfrm>
            <a:off x="0" y="-138499"/>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7" name="Picture 6">
            <a:extLst>
              <a:ext uri="{FF2B5EF4-FFF2-40B4-BE49-F238E27FC236}">
                <a16:creationId xmlns:a16="http://schemas.microsoft.com/office/drawing/2014/main" id="{C35B55F7-7246-B200-A99B-5349AD4DF8C9}"/>
              </a:ext>
            </a:extLst>
          </p:cNvPr>
          <p:cNvPicPr>
            <a:picLocks noChangeAspect="1"/>
          </p:cNvPicPr>
          <p:nvPr/>
        </p:nvPicPr>
        <p:blipFill rotWithShape="1">
          <a:blip r:embed="rId4"/>
          <a:srcRect l="17819" r="28856"/>
          <a:stretch/>
        </p:blipFill>
        <p:spPr>
          <a:xfrm>
            <a:off x="8346530" y="6039650"/>
            <a:ext cx="797468" cy="841209"/>
          </a:xfrm>
          <a:prstGeom prst="rect">
            <a:avLst/>
          </a:prstGeom>
        </p:spPr>
      </p:pic>
    </p:spTree>
    <p:extLst>
      <p:ext uri="{BB962C8B-B14F-4D97-AF65-F5344CB8AC3E}">
        <p14:creationId xmlns:p14="http://schemas.microsoft.com/office/powerpoint/2010/main" val="41497312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27856"/>
            <a:ext cx="2174391" cy="4363844"/>
          </a:xfrm>
        </p:spPr>
        <p:txBody>
          <a:bodyPr anchor="t">
            <a:normAutofit/>
          </a:bodyPr>
          <a:lstStyle/>
          <a:p>
            <a:br>
              <a:rPr lang="en-GB" sz="3500" dirty="0">
                <a:solidFill>
                  <a:srgbClr val="FFFFFF"/>
                </a:solidFill>
              </a:rPr>
            </a:br>
            <a:br>
              <a:rPr lang="en-GB" sz="3500" b="1" dirty="0">
                <a:solidFill>
                  <a:srgbClr val="FFFFFF"/>
                </a:solidFill>
              </a:rPr>
            </a:br>
            <a:endParaRPr lang="en-GB" sz="3500" b="1" dirty="0">
              <a:solidFill>
                <a:srgbClr val="FFFFFF"/>
              </a:solidFill>
            </a:endParaRPr>
          </a:p>
        </p:txBody>
      </p:sp>
      <p:sp>
        <p:nvSpPr>
          <p:cNvPr id="3" name="Content Placeholder 2"/>
          <p:cNvSpPr>
            <a:spLocks noGrp="1"/>
          </p:cNvSpPr>
          <p:nvPr>
            <p:ph sz="half" idx="1"/>
          </p:nvPr>
        </p:nvSpPr>
        <p:spPr>
          <a:xfrm>
            <a:off x="3164964" y="321356"/>
            <a:ext cx="2570462" cy="6479014"/>
          </a:xfrm>
        </p:spPr>
        <p:txBody>
          <a:bodyPr>
            <a:normAutofit/>
          </a:bodyPr>
          <a:lstStyle/>
          <a:p>
            <a:r>
              <a:rPr lang="en-GB" sz="1800" b="0" i="0" dirty="0">
                <a:solidFill>
                  <a:srgbClr val="1F1F1F"/>
                </a:solidFill>
                <a:effectLst/>
                <a:latin typeface="Arial" panose="020B0604020202020204" pitchFamily="34" charset="0"/>
              </a:rPr>
              <a:t>Diben </a:t>
            </a:r>
            <a:r>
              <a:rPr lang="en-GB" sz="1800" b="0" i="0" dirty="0" err="1">
                <a:solidFill>
                  <a:srgbClr val="1F1F1F"/>
                </a:solidFill>
                <a:effectLst/>
                <a:latin typeface="Arial" panose="020B0604020202020204" pitchFamily="34" charset="0"/>
              </a:rPr>
              <a:t>cyffredinol</a:t>
            </a:r>
            <a:r>
              <a:rPr lang="en-GB" sz="1800" b="0" i="0" dirty="0">
                <a:solidFill>
                  <a:srgbClr val="1F1F1F"/>
                </a:solidFill>
                <a:effectLst/>
                <a:latin typeface="Arial" panose="020B0604020202020204" pitchFamily="34" charset="0"/>
              </a:rPr>
              <a:t> gwella </a:t>
            </a:r>
            <a:r>
              <a:rPr lang="en-GB" sz="1800" b="0" i="0" dirty="0" err="1">
                <a:solidFill>
                  <a:srgbClr val="1F1F1F"/>
                </a:solidFill>
                <a:effectLst/>
                <a:latin typeface="Arial" panose="020B0604020202020204" pitchFamily="34" charset="0"/>
              </a:rPr>
              <a:t>ysgolion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yw</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helpu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ysgolion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roi'r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profiadau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a'r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deilliannau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dysgu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gorau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posibl</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ddysgwyr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beth</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bynnag</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fo'u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cefndir</a:t>
            </a:r>
            <a:r>
              <a:rPr lang="en-GB" sz="1800" b="0" i="0" dirty="0">
                <a:solidFill>
                  <a:srgbClr val="1F1F1F"/>
                </a:solidFill>
                <a:effectLst/>
                <a:latin typeface="Arial" panose="020B0604020202020204" pitchFamily="34" charset="0"/>
              </a:rPr>
              <a:t> neu </a:t>
            </a:r>
            <a:r>
              <a:rPr lang="en-GB" sz="1800" b="0" i="0" dirty="0" err="1">
                <a:solidFill>
                  <a:srgbClr val="1F1F1F"/>
                </a:solidFill>
                <a:effectLst/>
                <a:latin typeface="Arial" panose="020B0604020202020204" pitchFamily="34" charset="0"/>
              </a:rPr>
              <a:t>eu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hamgylchiadau</a:t>
            </a:r>
            <a:r>
              <a:rPr lang="en-GB" sz="1800" b="0" i="0" dirty="0">
                <a:solidFill>
                  <a:srgbClr val="1F1F1F"/>
                </a:solidFill>
                <a:effectLst/>
                <a:latin typeface="Arial" panose="020B0604020202020204" pitchFamily="34" charset="0"/>
              </a:rPr>
              <a:t>, er </a:t>
            </a:r>
            <a:r>
              <a:rPr lang="en-GB" sz="1800" b="0" i="0" dirty="0" err="1">
                <a:solidFill>
                  <a:srgbClr val="1F1F1F"/>
                </a:solidFill>
                <a:effectLst/>
                <a:latin typeface="Arial" panose="020B0604020202020204" pitchFamily="34" charset="0"/>
              </a:rPr>
              <a:t>mwyn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sicrhau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safonau</a:t>
            </a:r>
            <a:r>
              <a:rPr lang="en-GB" sz="1800" b="0" i="0" dirty="0">
                <a:solidFill>
                  <a:srgbClr val="1F1F1F"/>
                </a:solidFill>
                <a:effectLst/>
                <a:latin typeface="Arial" panose="020B0604020202020204" pitchFamily="34" charset="0"/>
              </a:rPr>
              <a:t> ac </a:t>
            </a:r>
            <a:r>
              <a:rPr lang="en-GB" sz="1800" b="0" i="0" dirty="0" err="1">
                <a:solidFill>
                  <a:srgbClr val="1F1F1F"/>
                </a:solidFill>
                <a:effectLst/>
                <a:latin typeface="Arial" panose="020B0604020202020204" pitchFamily="34" charset="0"/>
              </a:rPr>
              <a:t>uchelgeisiau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uchel</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bawb</a:t>
            </a:r>
            <a:r>
              <a:rPr lang="en-GB" sz="1800" b="0" i="0" dirty="0">
                <a:solidFill>
                  <a:srgbClr val="1F1F1F"/>
                </a:solidFill>
                <a:effectLst/>
                <a:latin typeface="Arial" panose="020B0604020202020204" pitchFamily="34" charset="0"/>
              </a:rPr>
              <a:t>. O dan y </a:t>
            </a:r>
            <a:r>
              <a:rPr lang="en-GB" sz="1800" b="1" i="0" u="none" strike="noStrike" dirty="0" err="1">
                <a:solidFill>
                  <a:srgbClr val="0360A6"/>
                </a:solidFill>
                <a:effectLst/>
                <a:latin typeface="Arial" panose="020B0604020202020204" pitchFamily="34" charset="0"/>
                <a:hlinkClick r:id="rId3"/>
              </a:rPr>
              <a:t>Cwricwlwm</a:t>
            </a:r>
            <a:r>
              <a:rPr lang="en-GB" sz="1800" b="1" i="0" u="none" strike="noStrike" dirty="0">
                <a:solidFill>
                  <a:srgbClr val="0360A6"/>
                </a:solidFill>
                <a:effectLst/>
                <a:latin typeface="Arial" panose="020B0604020202020204" pitchFamily="34" charset="0"/>
                <a:hlinkClick r:id="rId3"/>
              </a:rPr>
              <a:t> </a:t>
            </a:r>
            <a:r>
              <a:rPr lang="en-GB" sz="1800" b="1" i="0" u="none" strike="noStrike" dirty="0" err="1">
                <a:solidFill>
                  <a:srgbClr val="0360A6"/>
                </a:solidFill>
                <a:effectLst/>
                <a:latin typeface="Arial" panose="020B0604020202020204" pitchFamily="34" charset="0"/>
                <a:hlinkClick r:id="rId3"/>
              </a:rPr>
              <a:t>i</a:t>
            </a:r>
            <a:r>
              <a:rPr lang="en-GB" sz="1800" b="1" i="0" u="none" strike="noStrike" dirty="0">
                <a:solidFill>
                  <a:srgbClr val="0360A6"/>
                </a:solidFill>
                <a:effectLst/>
                <a:latin typeface="Arial" panose="020B0604020202020204" pitchFamily="34" charset="0"/>
                <a:hlinkClick r:id="rId3"/>
              </a:rPr>
              <a:t> </a:t>
            </a:r>
            <a:r>
              <a:rPr lang="en-GB" sz="1800" b="1" i="0" u="none" strike="noStrike" dirty="0" err="1">
                <a:solidFill>
                  <a:srgbClr val="0360A6"/>
                </a:solidFill>
                <a:effectLst/>
                <a:latin typeface="Arial" panose="020B0604020202020204" pitchFamily="34" charset="0"/>
                <a:hlinkClick r:id="rId3"/>
              </a:rPr>
              <a:t>Gymru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rhan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sylfaenol</a:t>
            </a:r>
            <a:r>
              <a:rPr lang="en-GB" sz="1800" b="0" i="0" dirty="0">
                <a:solidFill>
                  <a:srgbClr val="1F1F1F"/>
                </a:solidFill>
                <a:effectLst/>
                <a:latin typeface="Arial" panose="020B0604020202020204" pitchFamily="34" charset="0"/>
              </a:rPr>
              <a:t> o </a:t>
            </a:r>
            <a:r>
              <a:rPr lang="en-GB" sz="1800" b="0" i="0" dirty="0" err="1">
                <a:solidFill>
                  <a:srgbClr val="1F1F1F"/>
                </a:solidFill>
                <a:effectLst/>
                <a:latin typeface="Arial" panose="020B0604020202020204" pitchFamily="34" charset="0"/>
              </a:rPr>
              <a:t>hyn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fydd</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sicrhau</a:t>
            </a:r>
            <a:r>
              <a:rPr lang="en-GB" sz="1800" b="0" i="0" dirty="0">
                <a:solidFill>
                  <a:srgbClr val="1F1F1F"/>
                </a:solidFill>
                <a:effectLst/>
                <a:latin typeface="Arial" panose="020B0604020202020204" pitchFamily="34" charset="0"/>
              </a:rPr>
              <a:t> bod </a:t>
            </a:r>
            <a:r>
              <a:rPr lang="en-GB" sz="1800" b="0" i="0" dirty="0" err="1">
                <a:solidFill>
                  <a:srgbClr val="1F1F1F"/>
                </a:solidFill>
                <a:effectLst/>
                <a:latin typeface="Arial" panose="020B0604020202020204" pitchFamily="34" charset="0"/>
              </a:rPr>
              <a:t>ysgolion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cefnogi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pob</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dysgwr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wneud</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cynnydd</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gan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gyfrannu</a:t>
            </a:r>
            <a:r>
              <a:rPr lang="en-GB" sz="1800" b="0" i="0" dirty="0">
                <a:solidFill>
                  <a:srgbClr val="1F1F1F"/>
                </a:solidFill>
                <a:effectLst/>
                <a:latin typeface="Arial" panose="020B0604020202020204" pitchFamily="34" charset="0"/>
              </a:rPr>
              <a:t> at </a:t>
            </a:r>
            <a:r>
              <a:rPr lang="en-GB" sz="1800" b="1" i="0" u="none" strike="noStrike" dirty="0" err="1">
                <a:solidFill>
                  <a:srgbClr val="0360A6"/>
                </a:solidFill>
                <a:effectLst/>
                <a:latin typeface="Arial" panose="020B0604020202020204" pitchFamily="34" charset="0"/>
                <a:hlinkClick r:id="rId4"/>
              </a:rPr>
              <a:t>bedwar</a:t>
            </a:r>
            <a:r>
              <a:rPr lang="en-GB" sz="1800" b="1" i="0" u="none" strike="noStrike" dirty="0">
                <a:solidFill>
                  <a:srgbClr val="0360A6"/>
                </a:solidFill>
                <a:effectLst/>
                <a:latin typeface="Arial" panose="020B0604020202020204" pitchFamily="34" charset="0"/>
                <a:hlinkClick r:id="rId4"/>
              </a:rPr>
              <a:t> </a:t>
            </a:r>
            <a:r>
              <a:rPr lang="en-GB" sz="1800" b="1" i="0" u="none" strike="noStrike" dirty="0" err="1">
                <a:solidFill>
                  <a:srgbClr val="0360A6"/>
                </a:solidFill>
                <a:effectLst/>
                <a:latin typeface="Arial" panose="020B0604020202020204" pitchFamily="34" charset="0"/>
                <a:hlinkClick r:id="rId4"/>
              </a:rPr>
              <a:t>diben</a:t>
            </a:r>
            <a:r>
              <a:rPr lang="en-GB" sz="1800" b="0" i="0" dirty="0">
                <a:solidFill>
                  <a:srgbClr val="1F1F1F"/>
                </a:solidFill>
                <a:effectLst/>
                <a:latin typeface="Arial" panose="020B0604020202020204" pitchFamily="34" charset="0"/>
              </a:rPr>
              <a:t> y </a:t>
            </a:r>
            <a:r>
              <a:rPr lang="en-GB" sz="1800" b="0" i="0" dirty="0" err="1">
                <a:solidFill>
                  <a:srgbClr val="1F1F1F"/>
                </a:solidFill>
                <a:effectLst/>
                <a:latin typeface="Arial" panose="020B0604020202020204" pitchFamily="34" charset="0"/>
              </a:rPr>
              <a:t>cwricwlwm</a:t>
            </a:r>
            <a:r>
              <a:rPr lang="en-GB" sz="1800" b="0" i="0" dirty="0">
                <a:solidFill>
                  <a:srgbClr val="1F1F1F"/>
                </a:solidFill>
                <a:effectLst/>
                <a:latin typeface="Arial" panose="020B0604020202020204" pitchFamily="34" charset="0"/>
              </a:rPr>
              <a:t> (y </a:t>
            </a:r>
            <a:r>
              <a:rPr lang="en-GB" sz="1800" b="0" i="0" dirty="0" err="1">
                <a:solidFill>
                  <a:srgbClr val="1F1F1F"/>
                </a:solidFill>
                <a:effectLst/>
                <a:latin typeface="Arial" panose="020B0604020202020204" pitchFamily="34" charset="0"/>
              </a:rPr>
              <a:t>pedwar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diben</a:t>
            </a:r>
            <a:r>
              <a:rPr lang="en-GB" sz="1800" b="0" i="0" dirty="0">
                <a:solidFill>
                  <a:srgbClr val="1F1F1F"/>
                </a:solidFill>
                <a:effectLst/>
                <a:latin typeface="Arial" panose="020B0604020202020204" pitchFamily="34" charset="0"/>
              </a:rPr>
              <a:t>).</a:t>
            </a:r>
            <a:endParaRPr lang="en-GB" dirty="0"/>
          </a:p>
        </p:txBody>
      </p:sp>
      <p:cxnSp>
        <p:nvCxnSpPr>
          <p:cNvPr id="7"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6338704" y="229147"/>
            <a:ext cx="2639576" cy="6024282"/>
          </a:xfrm>
        </p:spPr>
        <p:txBody>
          <a:bodyPr>
            <a:normAutofit/>
          </a:bodyPr>
          <a:lstStyle/>
          <a:p>
            <a:r>
              <a:rPr lang="en-GB" sz="1800" b="0" i="0" dirty="0">
                <a:solidFill>
                  <a:srgbClr val="1F1F1F"/>
                </a:solidFill>
                <a:effectLst/>
                <a:latin typeface="Arial" panose="020B0604020202020204" pitchFamily="34" charset="0"/>
              </a:rPr>
              <a:t>The overarching purpose of </a:t>
            </a:r>
            <a:r>
              <a:rPr lang="en-GB" sz="1800" b="1" i="0" dirty="0">
                <a:solidFill>
                  <a:srgbClr val="1F1F1F"/>
                </a:solidFill>
                <a:effectLst/>
                <a:latin typeface="Arial" panose="020B0604020202020204" pitchFamily="34" charset="0"/>
              </a:rPr>
              <a:t>school improvement </a:t>
            </a:r>
            <a:r>
              <a:rPr lang="en-GB" sz="1800" b="0" i="0" dirty="0">
                <a:solidFill>
                  <a:srgbClr val="1F1F1F"/>
                </a:solidFill>
                <a:effectLst/>
                <a:latin typeface="Arial" panose="020B0604020202020204" pitchFamily="34" charset="0"/>
              </a:rPr>
              <a:t>is to help schools give learners the best possible learning experiences and outcomes, whatever their background or circumstance, in order to achieve high standards and aspirations for all. Under the </a:t>
            </a:r>
            <a:r>
              <a:rPr lang="en-GB" sz="1800" b="1" i="0" u="none" strike="noStrike" dirty="0">
                <a:solidFill>
                  <a:srgbClr val="0360A6"/>
                </a:solidFill>
                <a:effectLst/>
                <a:latin typeface="Arial" panose="020B0604020202020204" pitchFamily="34" charset="0"/>
                <a:hlinkClick r:id="rId5"/>
              </a:rPr>
              <a:t>Curriculum for Wales</a:t>
            </a:r>
            <a:r>
              <a:rPr lang="en-GB" sz="1800" b="0" i="0" dirty="0">
                <a:solidFill>
                  <a:srgbClr val="1F1F1F"/>
                </a:solidFill>
                <a:effectLst/>
                <a:latin typeface="Arial" panose="020B0604020202020204" pitchFamily="34" charset="0"/>
              </a:rPr>
              <a:t>, a fundamental part of this will be ensuring that schools support every learner to make progress, contributing to </a:t>
            </a:r>
            <a:r>
              <a:rPr lang="en-GB" sz="1800" b="1" i="0" u="none" strike="noStrike" dirty="0">
                <a:solidFill>
                  <a:srgbClr val="0360A6"/>
                </a:solidFill>
                <a:effectLst/>
                <a:latin typeface="Arial" panose="020B0604020202020204" pitchFamily="34" charset="0"/>
                <a:hlinkClick r:id="rId6"/>
              </a:rPr>
              <a:t>the four purposes of the curriculum</a:t>
            </a:r>
            <a:r>
              <a:rPr lang="en-GB" sz="1800" b="0" i="0" dirty="0">
                <a:solidFill>
                  <a:srgbClr val="1F1F1F"/>
                </a:solidFill>
                <a:effectLst/>
                <a:latin typeface="Arial" panose="020B0604020202020204" pitchFamily="34" charset="0"/>
              </a:rPr>
              <a:t> (the four purposes).</a:t>
            </a:r>
            <a:endParaRPr lang="en-US" dirty="0"/>
          </a:p>
          <a:p>
            <a:endParaRPr lang="en-GB" sz="2000" dirty="0"/>
          </a:p>
          <a:p>
            <a:endParaRPr lang="en-GB" sz="1700" dirty="0"/>
          </a:p>
        </p:txBody>
      </p:sp>
      <p:sp>
        <p:nvSpPr>
          <p:cNvPr id="8" name="TextBox 7">
            <a:extLst>
              <a:ext uri="{FF2B5EF4-FFF2-40B4-BE49-F238E27FC236}">
                <a16:creationId xmlns:a16="http://schemas.microsoft.com/office/drawing/2014/main" id="{1973D628-E1CE-2F4E-95A1-C82D2BA2774E}"/>
              </a:ext>
            </a:extLst>
          </p:cNvPr>
          <p:cNvSpPr txBox="1"/>
          <p:nvPr/>
        </p:nvSpPr>
        <p:spPr>
          <a:xfrm>
            <a:off x="119496" y="330820"/>
            <a:ext cx="2055086" cy="5232202"/>
          </a:xfrm>
          <a:prstGeom prst="rect">
            <a:avLst/>
          </a:prstGeom>
          <a:noFill/>
        </p:spPr>
        <p:txBody>
          <a:bodyPr wrap="square">
            <a:spAutoFit/>
          </a:bodyPr>
          <a:lstStyle/>
          <a:p>
            <a:pPr algn="l" fontAlgn="base"/>
            <a:r>
              <a:rPr lang="en-GB" b="1" i="0" dirty="0">
                <a:solidFill>
                  <a:schemeClr val="bg1"/>
                </a:solidFill>
                <a:effectLst/>
                <a:latin typeface="Arial" panose="020B0604020202020204" pitchFamily="34" charset="0"/>
              </a:rPr>
              <a:t>Canllawiau gwella </a:t>
            </a:r>
            <a:r>
              <a:rPr lang="en-GB" b="1" i="0" dirty="0" err="1">
                <a:solidFill>
                  <a:schemeClr val="bg1"/>
                </a:solidFill>
                <a:effectLst/>
                <a:latin typeface="Arial" panose="020B0604020202020204" pitchFamily="34" charset="0"/>
              </a:rPr>
              <a:t>ysgolion</a:t>
            </a:r>
            <a:r>
              <a:rPr lang="en-GB" b="1" i="0" dirty="0">
                <a:solidFill>
                  <a:schemeClr val="bg1"/>
                </a:solidFill>
                <a:effectLst/>
                <a:latin typeface="Arial" panose="020B0604020202020204" pitchFamily="34" charset="0"/>
              </a:rPr>
              <a:t>: </a:t>
            </a:r>
            <a:r>
              <a:rPr lang="en-GB" b="1" i="0" dirty="0" err="1">
                <a:solidFill>
                  <a:schemeClr val="bg1"/>
                </a:solidFill>
                <a:effectLst/>
                <a:latin typeface="Arial" panose="020B0604020202020204" pitchFamily="34" charset="0"/>
              </a:rPr>
              <a:t>fframwaith</a:t>
            </a:r>
            <a:r>
              <a:rPr lang="en-GB" b="1" i="0" dirty="0">
                <a:solidFill>
                  <a:schemeClr val="bg1"/>
                </a:solidFill>
                <a:effectLst/>
                <a:latin typeface="Arial" panose="020B0604020202020204" pitchFamily="34" charset="0"/>
              </a:rPr>
              <a:t> </a:t>
            </a:r>
            <a:r>
              <a:rPr lang="en-GB" b="1" i="0" dirty="0" err="1">
                <a:solidFill>
                  <a:schemeClr val="bg1"/>
                </a:solidFill>
                <a:effectLst/>
                <a:latin typeface="Arial" panose="020B0604020202020204" pitchFamily="34" charset="0"/>
              </a:rPr>
              <a:t>ar</a:t>
            </a:r>
            <a:r>
              <a:rPr lang="en-GB" b="1" i="0" dirty="0">
                <a:solidFill>
                  <a:schemeClr val="bg1"/>
                </a:solidFill>
                <a:effectLst/>
                <a:latin typeface="Arial" panose="020B0604020202020204" pitchFamily="34" charset="0"/>
              </a:rPr>
              <a:t> </a:t>
            </a:r>
            <a:r>
              <a:rPr lang="en-GB" b="1" i="0" dirty="0" err="1">
                <a:solidFill>
                  <a:schemeClr val="bg1"/>
                </a:solidFill>
                <a:effectLst/>
                <a:latin typeface="Arial" panose="020B0604020202020204" pitchFamily="34" charset="0"/>
              </a:rPr>
              <a:t>gyfer</a:t>
            </a:r>
            <a:r>
              <a:rPr lang="en-GB" b="1" i="0" dirty="0">
                <a:solidFill>
                  <a:schemeClr val="bg1"/>
                </a:solidFill>
                <a:effectLst/>
                <a:latin typeface="Arial" panose="020B0604020202020204" pitchFamily="34" charset="0"/>
              </a:rPr>
              <a:t> </a:t>
            </a:r>
            <a:r>
              <a:rPr lang="en-GB" b="1" i="0" dirty="0" err="1">
                <a:solidFill>
                  <a:schemeClr val="bg1"/>
                </a:solidFill>
                <a:effectLst/>
                <a:latin typeface="Arial" panose="020B0604020202020204" pitchFamily="34" charset="0"/>
              </a:rPr>
              <a:t>gwerthuso</a:t>
            </a:r>
            <a:r>
              <a:rPr lang="en-GB" b="1" i="0" dirty="0">
                <a:solidFill>
                  <a:schemeClr val="bg1"/>
                </a:solidFill>
                <a:effectLst/>
                <a:latin typeface="Arial" panose="020B0604020202020204" pitchFamily="34" charset="0"/>
              </a:rPr>
              <a:t>, gwella ac </a:t>
            </a:r>
            <a:r>
              <a:rPr lang="en-GB" b="1" i="0" dirty="0" err="1">
                <a:solidFill>
                  <a:schemeClr val="bg1"/>
                </a:solidFill>
                <a:effectLst/>
                <a:latin typeface="Arial" panose="020B0604020202020204" pitchFamily="34" charset="0"/>
              </a:rPr>
              <a:t>atebolrwydd</a:t>
            </a:r>
            <a:r>
              <a:rPr lang="en-GB" b="1" i="0" dirty="0">
                <a:solidFill>
                  <a:schemeClr val="bg1"/>
                </a:solidFill>
                <a:effectLst/>
                <a:latin typeface="Arial" panose="020B0604020202020204" pitchFamily="34" charset="0"/>
              </a:rPr>
              <a:t> </a:t>
            </a:r>
            <a:r>
              <a:rPr lang="en-GB" sz="1400" b="1" i="0" dirty="0">
                <a:solidFill>
                  <a:schemeClr val="bg1"/>
                </a:solidFill>
                <a:effectLst/>
                <a:latin typeface="Arial" panose="020B0604020202020204" pitchFamily="34" charset="0"/>
              </a:rPr>
              <a:t>(</a:t>
            </a:r>
            <a:r>
              <a:rPr lang="en-GB" sz="1400" b="1" i="0" dirty="0" err="1">
                <a:solidFill>
                  <a:schemeClr val="bg1"/>
                </a:solidFill>
                <a:effectLst/>
                <a:latin typeface="Arial" panose="020B0604020202020204" pitchFamily="34" charset="0"/>
              </a:rPr>
              <a:t>Llywodraeth</a:t>
            </a:r>
            <a:r>
              <a:rPr lang="en-GB" sz="1400" b="1" i="0" dirty="0">
                <a:solidFill>
                  <a:schemeClr val="bg1"/>
                </a:solidFill>
                <a:effectLst/>
                <a:latin typeface="Arial" panose="020B0604020202020204" pitchFamily="34" charset="0"/>
              </a:rPr>
              <a:t> Cymru)</a:t>
            </a:r>
          </a:p>
          <a:p>
            <a:pPr algn="l" fontAlgn="base"/>
            <a:endParaRPr lang="en-GB" b="1" dirty="0">
              <a:solidFill>
                <a:schemeClr val="bg1"/>
              </a:solidFill>
              <a:latin typeface="Arial" panose="020B0604020202020204" pitchFamily="34" charset="0"/>
            </a:endParaRPr>
          </a:p>
          <a:p>
            <a:pPr algn="l" fontAlgn="base"/>
            <a:endParaRPr lang="en-GB" b="1" i="0" dirty="0">
              <a:solidFill>
                <a:schemeClr val="bg1"/>
              </a:solidFill>
              <a:effectLst/>
              <a:latin typeface="Arial" panose="020B0604020202020204" pitchFamily="34" charset="0"/>
            </a:endParaRPr>
          </a:p>
          <a:p>
            <a:pPr fontAlgn="base"/>
            <a:r>
              <a:rPr lang="en-GB" b="1" i="0" dirty="0">
                <a:solidFill>
                  <a:schemeClr val="bg1"/>
                </a:solidFill>
                <a:effectLst/>
                <a:latin typeface="Arial" panose="020B0604020202020204" pitchFamily="34" charset="0"/>
              </a:rPr>
              <a:t>School improvement guidance: framework for evaluation, improvement and accountability </a:t>
            </a:r>
            <a:r>
              <a:rPr lang="en-GB" sz="1400" b="1" i="0" dirty="0">
                <a:solidFill>
                  <a:schemeClr val="bg1"/>
                </a:solidFill>
                <a:effectLst/>
                <a:latin typeface="Arial" panose="020B0604020202020204" pitchFamily="34" charset="0"/>
              </a:rPr>
              <a:t>(Welsh Government)</a:t>
            </a:r>
          </a:p>
          <a:p>
            <a:pPr algn="l" fontAlgn="base"/>
            <a:endParaRPr lang="en-GB" b="1" i="0" dirty="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23888981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descr="See the source image">
            <a:extLst>
              <a:ext uri="{FF2B5EF4-FFF2-40B4-BE49-F238E27FC236}">
                <a16:creationId xmlns:a16="http://schemas.microsoft.com/office/drawing/2014/main" id="{03A2E089-5626-C0D0-8A39-D934968C8A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616" y="4721986"/>
            <a:ext cx="8078597" cy="173112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See the source image">
            <a:extLst>
              <a:ext uri="{FF2B5EF4-FFF2-40B4-BE49-F238E27FC236}">
                <a16:creationId xmlns:a16="http://schemas.microsoft.com/office/drawing/2014/main" id="{D16CAE69-C83B-063F-5540-456A843D7F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7039" y="54246"/>
            <a:ext cx="8078599" cy="173112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353566DF-5EB0-8CBB-BECE-7504157BF8DD}"/>
              </a:ext>
            </a:extLst>
          </p:cNvPr>
          <p:cNvSpPr/>
          <p:nvPr/>
        </p:nvSpPr>
        <p:spPr>
          <a:xfrm>
            <a:off x="607039" y="471434"/>
            <a:ext cx="8078599" cy="503819"/>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r>
              <a:rPr lang="en-GB" sz="1600" b="1" dirty="0">
                <a:solidFill>
                  <a:schemeClr val="bg1"/>
                </a:solidFill>
              </a:rPr>
            </a:br>
            <a:r>
              <a:rPr lang="en-GB" sz="4400" dirty="0" err="1">
                <a:solidFill>
                  <a:schemeClr val="bg1"/>
                </a:solidFill>
              </a:rPr>
              <a:t>Gwella</a:t>
            </a:r>
            <a:r>
              <a:rPr lang="en-GB" sz="4400" dirty="0">
                <a:solidFill>
                  <a:schemeClr val="bg1"/>
                </a:solidFill>
              </a:rPr>
              <a:t> Ysgolion</a:t>
            </a:r>
            <a:endParaRPr lang="en-GB" dirty="0"/>
          </a:p>
        </p:txBody>
      </p:sp>
      <p:sp>
        <p:nvSpPr>
          <p:cNvPr id="14" name="Rectangle 13">
            <a:extLst>
              <a:ext uri="{FF2B5EF4-FFF2-40B4-BE49-F238E27FC236}">
                <a16:creationId xmlns:a16="http://schemas.microsoft.com/office/drawing/2014/main" id="{26DAE2A5-A8D4-921F-77D2-5C96169CF979}"/>
              </a:ext>
            </a:extLst>
          </p:cNvPr>
          <p:cNvSpPr/>
          <p:nvPr/>
        </p:nvSpPr>
        <p:spPr>
          <a:xfrm>
            <a:off x="710773" y="5169499"/>
            <a:ext cx="7722453" cy="503819"/>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r>
              <a:rPr lang="en-GB" sz="1600" b="1" dirty="0">
                <a:solidFill>
                  <a:schemeClr val="bg1"/>
                </a:solidFill>
              </a:rPr>
            </a:br>
            <a:r>
              <a:rPr lang="en-GB" sz="4400" dirty="0">
                <a:solidFill>
                  <a:schemeClr val="bg1"/>
                </a:solidFill>
              </a:rPr>
              <a:t>School Improvement</a:t>
            </a:r>
            <a:endParaRPr lang="en-GB" dirty="0"/>
          </a:p>
        </p:txBody>
      </p:sp>
      <p:pic>
        <p:nvPicPr>
          <p:cNvPr id="2054" name="Picture 6" descr="See the source image">
            <a:extLst>
              <a:ext uri="{FF2B5EF4-FFF2-40B4-BE49-F238E27FC236}">
                <a16:creationId xmlns:a16="http://schemas.microsoft.com/office/drawing/2014/main" id="{46398574-A278-DFFA-7CA7-502747214E4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55788" y="1895544"/>
            <a:ext cx="2650252" cy="271627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ee the source image">
            <a:extLst>
              <a:ext uri="{FF2B5EF4-FFF2-40B4-BE49-F238E27FC236}">
                <a16:creationId xmlns:a16="http://schemas.microsoft.com/office/drawing/2014/main" id="{DA6465FB-6188-8EEB-3778-E05D0C6A998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0755" t="3922" r="20645" b="32752"/>
          <a:stretch/>
        </p:blipFill>
        <p:spPr bwMode="auto">
          <a:xfrm>
            <a:off x="1182174" y="2273834"/>
            <a:ext cx="1813432" cy="195969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See the source image">
            <a:extLst>
              <a:ext uri="{FF2B5EF4-FFF2-40B4-BE49-F238E27FC236}">
                <a16:creationId xmlns:a16="http://schemas.microsoft.com/office/drawing/2014/main" id="{A3C8DB3A-4266-A779-E792-F269A499651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66222" y="2516521"/>
            <a:ext cx="1824958" cy="182495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See the source image">
            <a:extLst>
              <a:ext uri="{FF2B5EF4-FFF2-40B4-BE49-F238E27FC236}">
                <a16:creationId xmlns:a16="http://schemas.microsoft.com/office/drawing/2014/main" id="{1B2E5BE1-9334-4DA8-27C9-5096CDEA4E4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36264" y="1811801"/>
            <a:ext cx="1083716" cy="10696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1391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412875"/>
            <a:ext cx="2174875" cy="4364038"/>
          </a:xfrm>
        </p:spPr>
        <p:txBody>
          <a:bodyPr anchor="t">
            <a:normAutofit/>
          </a:bodyPr>
          <a:lstStyle/>
          <a:p>
            <a:br>
              <a:rPr lang="en-GB" sz="3500" dirty="0">
                <a:solidFill>
                  <a:srgbClr val="FFFFFF"/>
                </a:solidFill>
              </a:rPr>
            </a:br>
            <a:br>
              <a:rPr lang="en-GB" sz="3500" b="1" dirty="0">
                <a:solidFill>
                  <a:srgbClr val="FFFFFF"/>
                </a:solidFill>
              </a:rPr>
            </a:br>
            <a:endParaRPr lang="en-GB" sz="3500" b="1" dirty="0">
              <a:solidFill>
                <a:srgbClr val="FFFFFF"/>
              </a:solidFill>
            </a:endParaRPr>
          </a:p>
        </p:txBody>
      </p:sp>
      <p:sp>
        <p:nvSpPr>
          <p:cNvPr id="3" name="Content Placeholder 2"/>
          <p:cNvSpPr>
            <a:spLocks noGrp="1"/>
          </p:cNvSpPr>
          <p:nvPr>
            <p:ph sz="half" idx="4294967295"/>
          </p:nvPr>
        </p:nvSpPr>
        <p:spPr>
          <a:xfrm>
            <a:off x="3044287" y="890361"/>
            <a:ext cx="5669407" cy="4364038"/>
          </a:xfrm>
        </p:spPr>
        <p:txBody>
          <a:bodyPr>
            <a:noAutofit/>
          </a:bodyPr>
          <a:lstStyle/>
          <a:p>
            <a:pPr marL="0" indent="0">
              <a:lnSpc>
                <a:spcPct val="100000"/>
              </a:lnSpc>
              <a:buNone/>
            </a:pPr>
            <a:r>
              <a:rPr lang="en-GB" sz="1600" dirty="0">
                <a:solidFill>
                  <a:srgbClr val="1F1F1F"/>
                </a:solidFill>
                <a:latin typeface="Arial" panose="020B0604020202020204" pitchFamily="34" charset="0"/>
              </a:rPr>
              <a:t>I</a:t>
            </a:r>
            <a:r>
              <a:rPr lang="en-GB" sz="1600" b="0" i="0" dirty="0">
                <a:solidFill>
                  <a:srgbClr val="1F1F1F"/>
                </a:solidFill>
                <a:effectLst/>
                <a:latin typeface="Arial" panose="020B0604020202020204" pitchFamily="34" charset="0"/>
              </a:rPr>
              <a:t>n order to self-evaluate and improve, schools need to understand what is expected of them more widely and to have an understanding of what success would look like across the breadth of their work.</a:t>
            </a:r>
          </a:p>
          <a:p>
            <a:pPr marL="0" indent="0">
              <a:lnSpc>
                <a:spcPct val="100000"/>
              </a:lnSpc>
              <a:buNone/>
            </a:pPr>
            <a:endParaRPr lang="en-GB" sz="1600" dirty="0">
              <a:solidFill>
                <a:srgbClr val="1F1F1F"/>
              </a:solidFill>
              <a:latin typeface="Arial" panose="020B0604020202020204" pitchFamily="34" charset="0"/>
            </a:endParaRPr>
          </a:p>
          <a:p>
            <a:pPr marL="0" indent="0">
              <a:lnSpc>
                <a:spcPct val="100000"/>
              </a:lnSpc>
              <a:buNone/>
            </a:pPr>
            <a:r>
              <a:rPr lang="en-GB" sz="1600" b="0" i="0" dirty="0">
                <a:solidFill>
                  <a:srgbClr val="1F1F1F"/>
                </a:solidFill>
                <a:effectLst/>
                <a:latin typeface="Arial" panose="020B0604020202020204" pitchFamily="34" charset="0"/>
              </a:rPr>
              <a:t>For example, the introduction of the Curriculum for Wales contributes to our goals as a nation as set out in the </a:t>
            </a:r>
            <a:r>
              <a:rPr lang="en-GB" sz="1600" b="0" i="0" dirty="0">
                <a:solidFill>
                  <a:srgbClr val="1F1F1F"/>
                </a:solidFill>
                <a:effectLst/>
                <a:latin typeface="Arial" panose="020B0604020202020204" pitchFamily="34" charset="0"/>
                <a:hlinkClick r:id="rId3"/>
              </a:rPr>
              <a:t>Well-being of Future Generations (Wales) Act 2015</a:t>
            </a:r>
            <a:r>
              <a:rPr lang="en-GB" sz="1600" b="0" i="0" dirty="0">
                <a:solidFill>
                  <a:srgbClr val="1F1F1F"/>
                </a:solidFill>
                <a:effectLst/>
                <a:latin typeface="Arial" panose="020B0604020202020204" pitchFamily="34" charset="0"/>
              </a:rPr>
              <a:t>, and supports the Welsh Government’s well-being objectives.</a:t>
            </a:r>
          </a:p>
          <a:p>
            <a:pPr marL="0" indent="0">
              <a:lnSpc>
                <a:spcPct val="100000"/>
              </a:lnSpc>
              <a:buNone/>
            </a:pPr>
            <a:r>
              <a:rPr lang="en-GB" sz="1600" b="0" i="0" dirty="0">
                <a:solidFill>
                  <a:srgbClr val="1F1F1F"/>
                </a:solidFill>
                <a:effectLst/>
                <a:latin typeface="Arial" panose="020B0604020202020204" pitchFamily="34" charset="0"/>
              </a:rPr>
              <a:t>The Curriculum for Wales also supports another of the Act’s overarching goals, namely ‘A Wales of vibrant culture and thriving Welsh language’ </a:t>
            </a:r>
            <a:r>
              <a:rPr lang="en-GB" sz="1600" b="1" i="0" u="none" strike="noStrike" dirty="0">
                <a:solidFill>
                  <a:srgbClr val="0360A6"/>
                </a:solidFill>
                <a:effectLst/>
                <a:latin typeface="Arial" panose="020B0604020202020204" pitchFamily="34" charset="0"/>
                <a:hlinkClick r:id="rId4"/>
              </a:rPr>
              <a:t>Cymraeg 2050: A million Welsh speakers</a:t>
            </a:r>
            <a:r>
              <a:rPr lang="en-GB" sz="1600" b="0" i="0" dirty="0">
                <a:solidFill>
                  <a:srgbClr val="1F1F1F"/>
                </a:solidFill>
                <a:effectLst/>
                <a:latin typeface="Arial" panose="020B0604020202020204" pitchFamily="34" charset="0"/>
              </a:rPr>
              <a:t>.</a:t>
            </a:r>
            <a:endParaRPr lang="en-GB" sz="1600" dirty="0">
              <a:solidFill>
                <a:srgbClr val="1F1F1F"/>
              </a:solidFill>
              <a:latin typeface="Arial" panose="020B0604020202020204" pitchFamily="34" charset="0"/>
            </a:endParaRPr>
          </a:p>
          <a:p>
            <a:pPr marL="0" indent="0">
              <a:lnSpc>
                <a:spcPct val="100000"/>
              </a:lnSpc>
              <a:buNone/>
            </a:pPr>
            <a:r>
              <a:rPr lang="en-GB" sz="1600" b="0" i="0" dirty="0">
                <a:solidFill>
                  <a:srgbClr val="1F1F1F"/>
                </a:solidFill>
                <a:effectLst/>
                <a:latin typeface="Arial" panose="020B0604020202020204" pitchFamily="34" charset="0"/>
              </a:rPr>
              <a:t>Similarly, the Curriculum for Wales is designed to enable the progress of all learners, and particularly disadvantaged and vulnerable learners, aligning closely with the ‘</a:t>
            </a:r>
            <a:r>
              <a:rPr lang="en-GB" sz="1600" b="1" i="0" u="none" strike="noStrike" dirty="0">
                <a:solidFill>
                  <a:srgbClr val="0360A6"/>
                </a:solidFill>
                <a:effectLst/>
                <a:latin typeface="Arial" panose="020B0604020202020204" pitchFamily="34" charset="0"/>
                <a:hlinkClick r:id="rId5"/>
              </a:rPr>
              <a:t>Additional Learning Needs and Education Tribunal (Wales) Act 2018</a:t>
            </a:r>
            <a:r>
              <a:rPr lang="en-GB" sz="1600" b="0" i="0" dirty="0">
                <a:solidFill>
                  <a:srgbClr val="1F1F1F"/>
                </a:solidFill>
                <a:effectLst/>
                <a:latin typeface="Arial" panose="020B0604020202020204" pitchFamily="34" charset="0"/>
              </a:rPr>
              <a:t>’.</a:t>
            </a:r>
          </a:p>
          <a:p>
            <a:pPr marL="0" indent="0">
              <a:lnSpc>
                <a:spcPct val="100000"/>
              </a:lnSpc>
              <a:buNone/>
            </a:pPr>
            <a:endParaRPr lang="en-GB" sz="1600" dirty="0">
              <a:solidFill>
                <a:srgbClr val="1F1F1F"/>
              </a:solidFill>
              <a:latin typeface="Arial" panose="020B0604020202020204" pitchFamily="34" charset="0"/>
            </a:endParaRPr>
          </a:p>
          <a:p>
            <a:pPr marL="0" indent="0">
              <a:lnSpc>
                <a:spcPct val="100000"/>
              </a:lnSpc>
              <a:buNone/>
            </a:pPr>
            <a:r>
              <a:rPr lang="en-GB" sz="1100" dirty="0"/>
              <a:t>Welsh Government (School improvement guidance: framework for evaluation, improvement and accountability </a:t>
            </a:r>
            <a:endParaRPr lang="en-GB" sz="1600" dirty="0"/>
          </a:p>
        </p:txBody>
      </p:sp>
      <p:pic>
        <p:nvPicPr>
          <p:cNvPr id="5" name="Picture 4" descr="Wales Map Flag | Wales map, Welsh flag, Wales flag">
            <a:extLst>
              <a:ext uri="{FF2B5EF4-FFF2-40B4-BE49-F238E27FC236}">
                <a16:creationId xmlns:a16="http://schemas.microsoft.com/office/drawing/2014/main" id="{361F4B00-0BD3-032E-336D-B177E964B44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8282" r="14993" b="-1"/>
          <a:stretch/>
        </p:blipFill>
        <p:spPr bwMode="auto">
          <a:xfrm>
            <a:off x="84524" y="2111594"/>
            <a:ext cx="3044287" cy="2634811"/>
          </a:xfrm>
          <a:custGeom>
            <a:avLst/>
            <a:gdLst/>
            <a:ahLst/>
            <a:cxnLst/>
            <a:rect l="l" t="t" r="r" b="b"/>
            <a:pathLst>
              <a:path w="5282519" h="3429000">
                <a:moveTo>
                  <a:pt x="189795" y="0"/>
                </a:moveTo>
                <a:lnTo>
                  <a:pt x="5282519" y="0"/>
                </a:lnTo>
                <a:lnTo>
                  <a:pt x="5282519" y="3429000"/>
                </a:lnTo>
                <a:lnTo>
                  <a:pt x="77" y="3429000"/>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lnTo>
                  <a:pt x="189795" y="0"/>
                </a:ln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ED38110-2B8A-66FC-85BF-E4FC8BF4C3CB}"/>
              </a:ext>
            </a:extLst>
          </p:cNvPr>
          <p:cNvSpPr txBox="1"/>
          <p:nvPr/>
        </p:nvSpPr>
        <p:spPr>
          <a:xfrm>
            <a:off x="345782" y="280031"/>
            <a:ext cx="7411250" cy="830997"/>
          </a:xfrm>
          <a:prstGeom prst="rect">
            <a:avLst/>
          </a:prstGeom>
          <a:noFill/>
        </p:spPr>
        <p:txBody>
          <a:bodyPr wrap="square">
            <a:spAutoFit/>
          </a:bodyPr>
          <a:lstStyle/>
          <a:p>
            <a:pPr algn="l" fontAlgn="base"/>
            <a:r>
              <a:rPr lang="en-GB" sz="2400" b="1" i="0" dirty="0">
                <a:solidFill>
                  <a:srgbClr val="1F1F1F"/>
                </a:solidFill>
                <a:effectLst/>
                <a:latin typeface="Arial" panose="020B0604020202020204" pitchFamily="34" charset="0"/>
              </a:rPr>
              <a:t>Curriculum for Wales: the context for improvement</a:t>
            </a:r>
          </a:p>
        </p:txBody>
      </p:sp>
    </p:spTree>
    <p:extLst>
      <p:ext uri="{BB962C8B-B14F-4D97-AF65-F5344CB8AC3E}">
        <p14:creationId xmlns:p14="http://schemas.microsoft.com/office/powerpoint/2010/main" val="25237393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412875"/>
            <a:ext cx="2174875" cy="4364038"/>
          </a:xfrm>
        </p:spPr>
        <p:txBody>
          <a:bodyPr anchor="t">
            <a:normAutofit/>
          </a:bodyPr>
          <a:lstStyle/>
          <a:p>
            <a:br>
              <a:rPr lang="en-GB" sz="3500" dirty="0">
                <a:solidFill>
                  <a:srgbClr val="FFFFFF"/>
                </a:solidFill>
              </a:rPr>
            </a:br>
            <a:br>
              <a:rPr lang="en-GB" sz="3500" b="1" dirty="0">
                <a:solidFill>
                  <a:srgbClr val="FFFFFF"/>
                </a:solidFill>
              </a:rPr>
            </a:br>
            <a:endParaRPr lang="en-GB" sz="3500" b="1" dirty="0">
              <a:solidFill>
                <a:srgbClr val="FFFFFF"/>
              </a:solidFill>
            </a:endParaRPr>
          </a:p>
        </p:txBody>
      </p:sp>
      <p:sp>
        <p:nvSpPr>
          <p:cNvPr id="3" name="Content Placeholder 2"/>
          <p:cNvSpPr>
            <a:spLocks noGrp="1"/>
          </p:cNvSpPr>
          <p:nvPr>
            <p:ph sz="half" idx="4294967295"/>
          </p:nvPr>
        </p:nvSpPr>
        <p:spPr>
          <a:xfrm>
            <a:off x="3044287" y="890361"/>
            <a:ext cx="5876876" cy="5256866"/>
          </a:xfrm>
        </p:spPr>
        <p:txBody>
          <a:bodyPr>
            <a:noAutofit/>
          </a:bodyPr>
          <a:lstStyle/>
          <a:p>
            <a:pPr marL="0" indent="0">
              <a:lnSpc>
                <a:spcPct val="110000"/>
              </a:lnSpc>
              <a:buNone/>
            </a:pPr>
            <a:r>
              <a:rPr lang="en-GB" sz="1800" dirty="0">
                <a:solidFill>
                  <a:srgbClr val="1F1F1F"/>
                </a:solidFill>
                <a:latin typeface="Arial" panose="020B0604020202020204" pitchFamily="34" charset="0"/>
              </a:rPr>
              <a:t>E</a:t>
            </a:r>
            <a:r>
              <a:rPr lang="en-GB" sz="1800" b="0" i="0" dirty="0">
                <a:solidFill>
                  <a:srgbClr val="1F1F1F"/>
                </a:solidFill>
                <a:effectLst/>
                <a:latin typeface="Arial" panose="020B0604020202020204" pitchFamily="34" charset="0"/>
              </a:rPr>
              <a:t>r </a:t>
            </a:r>
            <a:r>
              <a:rPr lang="en-GB" sz="1800" b="0" i="0" dirty="0" err="1">
                <a:solidFill>
                  <a:srgbClr val="1F1F1F"/>
                </a:solidFill>
                <a:effectLst/>
                <a:latin typeface="Arial" panose="020B0604020202020204" pitchFamily="34" charset="0"/>
              </a:rPr>
              <a:t>mwyn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hunanwerthuso</a:t>
            </a:r>
            <a:r>
              <a:rPr lang="en-GB" sz="1800" b="0" i="0" dirty="0">
                <a:solidFill>
                  <a:srgbClr val="1F1F1F"/>
                </a:solidFill>
                <a:effectLst/>
                <a:latin typeface="Arial" panose="020B0604020202020204" pitchFamily="34" charset="0"/>
              </a:rPr>
              <a:t> a gwella, </a:t>
            </a:r>
            <a:r>
              <a:rPr lang="en-GB" sz="1800" b="0" i="0" dirty="0" err="1">
                <a:solidFill>
                  <a:srgbClr val="1F1F1F"/>
                </a:solidFill>
                <a:effectLst/>
                <a:latin typeface="Arial" panose="020B0604020202020204" pitchFamily="34" charset="0"/>
              </a:rPr>
              <a:t>mae</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angen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ysgolion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ddeall</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hyn</a:t>
            </a:r>
            <a:r>
              <a:rPr lang="en-GB" sz="1800" b="0" i="0" dirty="0">
                <a:solidFill>
                  <a:srgbClr val="1F1F1F"/>
                </a:solidFill>
                <a:effectLst/>
                <a:latin typeface="Arial" panose="020B0604020202020204" pitchFamily="34" charset="0"/>
              </a:rPr>
              <a:t> a </a:t>
            </a:r>
            <a:r>
              <a:rPr lang="en-GB" sz="1800" b="0" i="0" dirty="0" err="1">
                <a:solidFill>
                  <a:srgbClr val="1F1F1F"/>
                </a:solidFill>
                <a:effectLst/>
                <a:latin typeface="Arial" panose="020B0604020202020204" pitchFamily="34" charset="0"/>
              </a:rPr>
              <a:t>ddisgwylir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ganddynt</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ehangach</a:t>
            </a:r>
            <a:r>
              <a:rPr lang="en-GB" sz="1800" b="0" i="0" dirty="0">
                <a:solidFill>
                  <a:srgbClr val="1F1F1F"/>
                </a:solidFill>
                <a:effectLst/>
                <a:latin typeface="Arial" panose="020B0604020202020204" pitchFamily="34" charset="0"/>
              </a:rPr>
              <a:t> a </a:t>
            </a:r>
            <a:r>
              <a:rPr lang="en-GB" sz="1800" b="0" i="0" dirty="0" err="1">
                <a:solidFill>
                  <a:srgbClr val="1F1F1F"/>
                </a:solidFill>
                <a:effectLst/>
                <a:latin typeface="Arial" panose="020B0604020202020204" pitchFamily="34" charset="0"/>
              </a:rPr>
              <a:t>deall</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sut</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beth</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fyddai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llwyddiant</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ar</a:t>
            </a:r>
            <a:r>
              <a:rPr lang="en-GB" sz="1800" b="0" i="0" dirty="0">
                <a:solidFill>
                  <a:srgbClr val="1F1F1F"/>
                </a:solidFill>
                <a:effectLst/>
                <a:latin typeface="Arial" panose="020B0604020202020204" pitchFamily="34" charset="0"/>
              </a:rPr>
              <a:t> draws </a:t>
            </a:r>
            <a:r>
              <a:rPr lang="en-GB" sz="1800" b="0" i="0" dirty="0" err="1">
                <a:solidFill>
                  <a:srgbClr val="1F1F1F"/>
                </a:solidFill>
                <a:effectLst/>
                <a:latin typeface="Arial" panose="020B0604020202020204" pitchFamily="34" charset="0"/>
              </a:rPr>
              <a:t>eu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holl</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waith</a:t>
            </a:r>
            <a:r>
              <a:rPr lang="en-GB" sz="1800" b="0" i="0" dirty="0">
                <a:solidFill>
                  <a:srgbClr val="1F1F1F"/>
                </a:solidFill>
                <a:effectLst/>
                <a:latin typeface="Arial" panose="020B0604020202020204" pitchFamily="34" charset="0"/>
              </a:rPr>
              <a:t>.</a:t>
            </a:r>
            <a:endParaRPr lang="en-GB" sz="1800" dirty="0">
              <a:solidFill>
                <a:srgbClr val="1F1F1F"/>
              </a:solidFill>
              <a:latin typeface="Arial" panose="020B0604020202020204" pitchFamily="34" charset="0"/>
            </a:endParaRPr>
          </a:p>
          <a:p>
            <a:pPr marL="0" indent="0">
              <a:lnSpc>
                <a:spcPct val="110000"/>
              </a:lnSpc>
              <a:buNone/>
            </a:pPr>
            <a:r>
              <a:rPr lang="en-GB" sz="1800" b="0" i="0" dirty="0">
                <a:solidFill>
                  <a:srgbClr val="1F1F1F"/>
                </a:solidFill>
                <a:effectLst/>
                <a:latin typeface="Arial" panose="020B0604020202020204" pitchFamily="34" charset="0"/>
              </a:rPr>
              <a:t>Er </a:t>
            </a:r>
            <a:r>
              <a:rPr lang="en-GB" sz="1800" b="0" i="0" dirty="0" err="1">
                <a:solidFill>
                  <a:srgbClr val="1F1F1F"/>
                </a:solidFill>
                <a:effectLst/>
                <a:latin typeface="Arial" panose="020B0604020202020204" pitchFamily="34" charset="0"/>
              </a:rPr>
              <a:t>enghraifft</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bydd</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cyflwyno'r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Cwricwlwm</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Gymru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cyfrannu</a:t>
            </a:r>
            <a:r>
              <a:rPr lang="en-GB" sz="1800" b="0" i="0" dirty="0">
                <a:solidFill>
                  <a:srgbClr val="1F1F1F"/>
                </a:solidFill>
                <a:effectLst/>
                <a:latin typeface="Arial" panose="020B0604020202020204" pitchFamily="34" charset="0"/>
              </a:rPr>
              <a:t> at </a:t>
            </a:r>
            <a:r>
              <a:rPr lang="en-GB" sz="1800" b="0" i="0" dirty="0" err="1">
                <a:solidFill>
                  <a:srgbClr val="1F1F1F"/>
                </a:solidFill>
                <a:effectLst/>
                <a:latin typeface="Arial" panose="020B0604020202020204" pitchFamily="34" charset="0"/>
              </a:rPr>
              <a:t>ein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nodau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fel</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cenedl</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fel</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nodir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yn</a:t>
            </a:r>
            <a:r>
              <a:rPr lang="en-GB" sz="1800" b="0" i="0" dirty="0">
                <a:solidFill>
                  <a:srgbClr val="1F1F1F"/>
                </a:solidFill>
                <a:effectLst/>
                <a:latin typeface="Arial" panose="020B0604020202020204" pitchFamily="34" charset="0"/>
              </a:rPr>
              <a:t> ‘</a:t>
            </a:r>
            <a:r>
              <a:rPr lang="en-GB" sz="1800" i="0" dirty="0">
                <a:effectLst/>
                <a:latin typeface="Arial" panose="020B0604020202020204" pitchFamily="34" charset="0"/>
                <a:hlinkClick r:id="rId3"/>
              </a:rPr>
              <a:t>Deddf </a:t>
            </a:r>
            <a:r>
              <a:rPr lang="en-GB" sz="1800" i="0" dirty="0" err="1">
                <a:effectLst/>
                <a:latin typeface="Arial" panose="020B0604020202020204" pitchFamily="34" charset="0"/>
                <a:hlinkClick r:id="rId3"/>
              </a:rPr>
              <a:t>Llesiant</a:t>
            </a:r>
            <a:r>
              <a:rPr lang="en-GB" sz="1800" i="0" dirty="0">
                <a:effectLst/>
                <a:latin typeface="Arial" panose="020B0604020202020204" pitchFamily="34" charset="0"/>
                <a:hlinkClick r:id="rId3"/>
              </a:rPr>
              <a:t> </a:t>
            </a:r>
            <a:r>
              <a:rPr lang="en-GB" sz="1800" i="0" dirty="0" err="1">
                <a:effectLst/>
                <a:latin typeface="Arial" panose="020B0604020202020204" pitchFamily="34" charset="0"/>
                <a:hlinkClick r:id="rId3"/>
              </a:rPr>
              <a:t>Cenedlaethau’r</a:t>
            </a:r>
            <a:r>
              <a:rPr lang="en-GB" sz="1800" i="0" dirty="0">
                <a:effectLst/>
                <a:latin typeface="Arial" panose="020B0604020202020204" pitchFamily="34" charset="0"/>
                <a:hlinkClick r:id="rId3"/>
              </a:rPr>
              <a:t> </a:t>
            </a:r>
            <a:r>
              <a:rPr lang="en-GB" sz="1800" i="0" dirty="0" err="1">
                <a:effectLst/>
                <a:latin typeface="Arial" panose="020B0604020202020204" pitchFamily="34" charset="0"/>
                <a:hlinkClick r:id="rId3"/>
              </a:rPr>
              <a:t>Dyfodol</a:t>
            </a:r>
            <a:r>
              <a:rPr lang="en-GB" sz="1800" i="0" dirty="0">
                <a:effectLst/>
                <a:latin typeface="Arial" panose="020B0604020202020204" pitchFamily="34" charset="0"/>
                <a:hlinkClick r:id="rId3"/>
              </a:rPr>
              <a:t> (Cymru) 2015</a:t>
            </a:r>
            <a:r>
              <a:rPr lang="en-GB" sz="1800" b="1" i="0" dirty="0">
                <a:effectLst/>
                <a:latin typeface="Arial" panose="020B0604020202020204" pitchFamily="34" charset="0"/>
              </a:rPr>
              <a:t>’ </a:t>
            </a:r>
            <a:r>
              <a:rPr lang="en-GB" sz="1800" b="0" i="0" dirty="0">
                <a:effectLst/>
                <a:latin typeface="Arial" panose="020B0604020202020204" pitchFamily="34" charset="0"/>
              </a:rPr>
              <a:t>ac </a:t>
            </a:r>
            <a:r>
              <a:rPr lang="en-GB" sz="1800" b="0" i="0" dirty="0" err="1">
                <a:effectLst/>
                <a:latin typeface="Arial" panose="020B0604020202020204" pitchFamily="34" charset="0"/>
              </a:rPr>
              <a:t>yn</a:t>
            </a:r>
            <a:r>
              <a:rPr lang="en-GB" sz="1800" b="0" i="0" dirty="0">
                <a:effectLst/>
                <a:latin typeface="Arial" panose="020B0604020202020204" pitchFamily="34" charset="0"/>
              </a:rPr>
              <a:t> </a:t>
            </a:r>
            <a:r>
              <a:rPr lang="en-GB" sz="1800" b="0" i="0" dirty="0" err="1">
                <a:effectLst/>
                <a:latin typeface="Arial" panose="020B0604020202020204" pitchFamily="34" charset="0"/>
              </a:rPr>
              <a:t>cefnogi</a:t>
            </a:r>
            <a:r>
              <a:rPr lang="en-GB" sz="1800" b="0" i="0" dirty="0">
                <a:effectLst/>
                <a:latin typeface="Arial" panose="020B0604020202020204" pitchFamily="34" charset="0"/>
              </a:rPr>
              <a:t> </a:t>
            </a:r>
            <a:r>
              <a:rPr lang="en-GB" sz="1800" b="0" i="0" dirty="0" err="1">
                <a:effectLst/>
                <a:latin typeface="Arial" panose="020B0604020202020204" pitchFamily="34" charset="0"/>
              </a:rPr>
              <a:t>amcanion</a:t>
            </a:r>
            <a:r>
              <a:rPr lang="en-GB" sz="1800" b="0" i="0" dirty="0">
                <a:effectLst/>
                <a:latin typeface="Arial" panose="020B0604020202020204" pitchFamily="34" charset="0"/>
              </a:rPr>
              <a:t> </a:t>
            </a:r>
            <a:r>
              <a:rPr lang="en-GB" sz="1800" b="0" i="0" dirty="0" err="1">
                <a:effectLst/>
                <a:latin typeface="Arial" panose="020B0604020202020204" pitchFamily="34" charset="0"/>
              </a:rPr>
              <a:t>lles</a:t>
            </a:r>
            <a:r>
              <a:rPr lang="en-GB" sz="1800" b="0" i="0" dirty="0">
                <a:effectLst/>
                <a:latin typeface="Arial" panose="020B0604020202020204" pitchFamily="34" charset="0"/>
              </a:rPr>
              <a:t> </a:t>
            </a:r>
            <a:r>
              <a:rPr lang="en-GB" sz="1800" b="0" i="0" dirty="0" err="1">
                <a:effectLst/>
                <a:latin typeface="Arial" panose="020B0604020202020204" pitchFamily="34" charset="0"/>
              </a:rPr>
              <a:t>Llywodraeth</a:t>
            </a:r>
            <a:r>
              <a:rPr lang="en-GB" sz="1800" b="0" i="0" dirty="0">
                <a:effectLst/>
                <a:latin typeface="Arial" panose="020B0604020202020204" pitchFamily="34" charset="0"/>
              </a:rPr>
              <a:t> Cymru..</a:t>
            </a:r>
          </a:p>
          <a:p>
            <a:pPr marL="0" indent="0">
              <a:lnSpc>
                <a:spcPct val="110000"/>
              </a:lnSpc>
              <a:buNone/>
            </a:pPr>
            <a:r>
              <a:rPr lang="en-GB" sz="1800" b="0" i="0" dirty="0" err="1">
                <a:solidFill>
                  <a:srgbClr val="1F1F1F"/>
                </a:solidFill>
                <a:effectLst/>
                <a:latin typeface="Arial" panose="020B0604020202020204" pitchFamily="34" charset="0"/>
              </a:rPr>
              <a:t>Mae'r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Cwricwlwm</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Gymru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hefyd</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cefnogi</a:t>
            </a:r>
            <a:r>
              <a:rPr lang="en-GB" sz="1800" b="0" i="0" dirty="0">
                <a:solidFill>
                  <a:srgbClr val="1F1F1F"/>
                </a:solidFill>
                <a:effectLst/>
                <a:latin typeface="Arial" panose="020B0604020202020204" pitchFamily="34" charset="0"/>
              </a:rPr>
              <a:t> un </a:t>
            </a:r>
            <a:r>
              <a:rPr lang="en-GB" sz="1800" b="0" i="0" dirty="0" err="1">
                <a:solidFill>
                  <a:srgbClr val="1F1F1F"/>
                </a:solidFill>
                <a:effectLst/>
                <a:latin typeface="Arial" panose="020B0604020202020204" pitchFamily="34" charset="0"/>
              </a:rPr>
              <a:t>arall</a:t>
            </a:r>
            <a:r>
              <a:rPr lang="en-GB" sz="1800" b="0" i="0" dirty="0">
                <a:solidFill>
                  <a:srgbClr val="1F1F1F"/>
                </a:solidFill>
                <a:effectLst/>
                <a:latin typeface="Arial" panose="020B0604020202020204" pitchFamily="34" charset="0"/>
              </a:rPr>
              <a:t> o </a:t>
            </a:r>
            <a:r>
              <a:rPr lang="en-GB" sz="1800" b="0" i="0" dirty="0" err="1">
                <a:solidFill>
                  <a:srgbClr val="1F1F1F"/>
                </a:solidFill>
                <a:effectLst/>
                <a:latin typeface="Arial" panose="020B0604020202020204" pitchFamily="34" charset="0"/>
              </a:rPr>
              <a:t>nodau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cyffredinol</a:t>
            </a:r>
            <a:r>
              <a:rPr lang="en-GB" sz="1800" b="0" i="0" dirty="0">
                <a:solidFill>
                  <a:srgbClr val="1F1F1F"/>
                </a:solidFill>
                <a:effectLst/>
                <a:latin typeface="Arial" panose="020B0604020202020204" pitchFamily="34" charset="0"/>
              </a:rPr>
              <a:t> y </a:t>
            </a:r>
            <a:r>
              <a:rPr lang="en-GB" sz="1800" b="0" i="0" dirty="0" err="1">
                <a:solidFill>
                  <a:srgbClr val="1F1F1F"/>
                </a:solidFill>
                <a:effectLst/>
                <a:latin typeface="Arial" panose="020B0604020202020204" pitchFamily="34" charset="0"/>
              </a:rPr>
              <a:t>Ddeddf</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sef</a:t>
            </a:r>
            <a:r>
              <a:rPr lang="en-GB" sz="1800" b="0" i="0" dirty="0">
                <a:solidFill>
                  <a:srgbClr val="1F1F1F"/>
                </a:solidFill>
                <a:effectLst/>
                <a:latin typeface="Arial" panose="020B0604020202020204" pitchFamily="34" charset="0"/>
              </a:rPr>
              <a:t> ‘Cymru â </a:t>
            </a:r>
            <a:r>
              <a:rPr lang="en-GB" sz="1800" b="0" i="0" dirty="0" err="1">
                <a:solidFill>
                  <a:srgbClr val="1F1F1F"/>
                </a:solidFill>
                <a:effectLst/>
                <a:latin typeface="Arial" panose="020B0604020202020204" pitchFamily="34" charset="0"/>
              </a:rPr>
              <a:t>diwylliant</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bywiog</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lle</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mae'r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Gymraeg</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ffynnu</a:t>
            </a:r>
            <a:r>
              <a:rPr lang="en-GB" sz="1800" b="0" i="0" dirty="0">
                <a:solidFill>
                  <a:srgbClr val="1F1F1F"/>
                </a:solidFill>
                <a:effectLst/>
                <a:latin typeface="Arial" panose="020B0604020202020204" pitchFamily="34" charset="0"/>
              </a:rPr>
              <a:t>’. </a:t>
            </a:r>
            <a:r>
              <a:rPr lang="en-GB" sz="1800" i="0" dirty="0">
                <a:solidFill>
                  <a:srgbClr val="1F1F1F"/>
                </a:solidFill>
                <a:effectLst/>
                <a:latin typeface="Arial" panose="020B0604020202020204" pitchFamily="34" charset="0"/>
              </a:rPr>
              <a:t>‘</a:t>
            </a:r>
            <a:r>
              <a:rPr lang="en-GB" sz="1800" i="0" u="none" strike="noStrike" dirty="0">
                <a:solidFill>
                  <a:srgbClr val="0360A6"/>
                </a:solidFill>
                <a:effectLst/>
                <a:latin typeface="Arial" panose="020B0604020202020204" pitchFamily="34" charset="0"/>
                <a:hlinkClick r:id="rId4"/>
              </a:rPr>
              <a:t>Cymraeg 2050: </a:t>
            </a:r>
            <a:r>
              <a:rPr lang="en-GB" sz="1800" i="0" u="none" strike="noStrike" dirty="0" err="1">
                <a:solidFill>
                  <a:srgbClr val="0360A6"/>
                </a:solidFill>
                <a:effectLst/>
                <a:latin typeface="Arial" panose="020B0604020202020204" pitchFamily="34" charset="0"/>
                <a:hlinkClick r:id="rId4"/>
              </a:rPr>
              <a:t>Miliwn</a:t>
            </a:r>
            <a:r>
              <a:rPr lang="en-GB" sz="1800" i="0" u="none" strike="noStrike" dirty="0">
                <a:solidFill>
                  <a:srgbClr val="0360A6"/>
                </a:solidFill>
                <a:effectLst/>
                <a:latin typeface="Arial" panose="020B0604020202020204" pitchFamily="34" charset="0"/>
                <a:hlinkClick r:id="rId4"/>
              </a:rPr>
              <a:t> o </a:t>
            </a:r>
            <a:r>
              <a:rPr lang="en-GB" sz="1800" i="0" u="none" strike="noStrike" dirty="0" err="1">
                <a:solidFill>
                  <a:srgbClr val="0360A6"/>
                </a:solidFill>
                <a:effectLst/>
                <a:latin typeface="Arial" panose="020B0604020202020204" pitchFamily="34" charset="0"/>
                <a:hlinkClick r:id="rId4"/>
              </a:rPr>
              <a:t>siaradwyr</a:t>
            </a:r>
            <a:r>
              <a:rPr lang="en-GB" sz="1800" i="0" u="none" strike="noStrike" dirty="0">
                <a:solidFill>
                  <a:srgbClr val="0360A6"/>
                </a:solidFill>
                <a:effectLst/>
                <a:latin typeface="Arial" panose="020B0604020202020204" pitchFamily="34" charset="0"/>
                <a:hlinkClick r:id="rId4"/>
              </a:rPr>
              <a:t> Cymraeg'</a:t>
            </a:r>
            <a:r>
              <a:rPr lang="en-GB" sz="180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yw</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ein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strategaeth</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ar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gyfer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cyflawni'r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uchelgais</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hwn</a:t>
            </a:r>
            <a:r>
              <a:rPr lang="en-GB" sz="1800" b="0" i="0" dirty="0">
                <a:solidFill>
                  <a:srgbClr val="1F1F1F"/>
                </a:solidFill>
                <a:effectLst/>
                <a:latin typeface="Arial" panose="020B0604020202020204" pitchFamily="34" charset="0"/>
              </a:rPr>
              <a:t>.</a:t>
            </a:r>
          </a:p>
          <a:p>
            <a:pPr marL="0" indent="0">
              <a:lnSpc>
                <a:spcPct val="110000"/>
              </a:lnSpc>
              <a:buNone/>
            </a:pPr>
            <a:r>
              <a:rPr lang="en-GB" sz="1800" b="0" i="0" dirty="0" err="1">
                <a:solidFill>
                  <a:srgbClr val="1F1F1F"/>
                </a:solidFill>
                <a:effectLst/>
                <a:latin typeface="Arial" panose="020B0604020202020204" pitchFamily="34" charset="0"/>
              </a:rPr>
              <a:t>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yr</a:t>
            </a:r>
            <a:r>
              <a:rPr lang="en-GB" sz="1800" b="0" i="0" dirty="0">
                <a:solidFill>
                  <a:srgbClr val="1F1F1F"/>
                </a:solidFill>
                <a:effectLst/>
                <a:latin typeface="Arial" panose="020B0604020202020204" pitchFamily="34" charset="0"/>
              </a:rPr>
              <a:t> un </a:t>
            </a:r>
            <a:r>
              <a:rPr lang="en-GB" sz="1800" b="0" i="0" dirty="0" err="1">
                <a:solidFill>
                  <a:srgbClr val="1F1F1F"/>
                </a:solidFill>
                <a:effectLst/>
                <a:latin typeface="Arial" panose="020B0604020202020204" pitchFamily="34" charset="0"/>
              </a:rPr>
              <a:t>modd</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mae'r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Cwricwlwm</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Gymru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wedi'i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gynllunio</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sicrhau</a:t>
            </a:r>
            <a:r>
              <a:rPr lang="en-GB" sz="1800" b="0" i="0" dirty="0">
                <a:solidFill>
                  <a:srgbClr val="1F1F1F"/>
                </a:solidFill>
                <a:effectLst/>
                <a:latin typeface="Arial" panose="020B0604020202020204" pitchFamily="34" charset="0"/>
              </a:rPr>
              <a:t> bod </a:t>
            </a:r>
            <a:r>
              <a:rPr lang="en-GB" sz="1800" b="0" i="0" dirty="0" err="1">
                <a:solidFill>
                  <a:srgbClr val="1F1F1F"/>
                </a:solidFill>
                <a:effectLst/>
                <a:latin typeface="Arial" panose="020B0604020202020204" pitchFamily="34" charset="0"/>
              </a:rPr>
              <a:t>cynnydd</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pob</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dysgwr</a:t>
            </a:r>
            <a:r>
              <a:rPr lang="en-GB" sz="1800" b="0" i="0" dirty="0">
                <a:solidFill>
                  <a:srgbClr val="1F1F1F"/>
                </a:solidFill>
                <a:effectLst/>
                <a:latin typeface="Arial" panose="020B0604020202020204" pitchFamily="34" charset="0"/>
              </a:rPr>
              <a:t>, ac </a:t>
            </a:r>
            <a:r>
              <a:rPr lang="en-GB" sz="1800" b="0" i="0" dirty="0" err="1">
                <a:solidFill>
                  <a:srgbClr val="1F1F1F"/>
                </a:solidFill>
                <a:effectLst/>
                <a:latin typeface="Arial" panose="020B0604020202020204" pitchFamily="34" charset="0"/>
              </a:rPr>
              <a:t>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benodol</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ddysgwyr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difreintiedig</a:t>
            </a:r>
            <a:r>
              <a:rPr lang="en-GB" sz="1800" b="0" i="0" dirty="0">
                <a:solidFill>
                  <a:srgbClr val="1F1F1F"/>
                </a:solidFill>
                <a:effectLst/>
                <a:latin typeface="Arial" panose="020B0604020202020204" pitchFamily="34" charset="0"/>
              </a:rPr>
              <a:t> ac </a:t>
            </a:r>
            <a:r>
              <a:rPr lang="en-GB" sz="1800" b="0" i="0" dirty="0" err="1">
                <a:solidFill>
                  <a:srgbClr val="1F1F1F"/>
                </a:solidFill>
                <a:effectLst/>
                <a:latin typeface="Arial" panose="020B0604020202020204" pitchFamily="34" charset="0"/>
              </a:rPr>
              <a:t>agored</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niwed</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cyd-fynd</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agos</a:t>
            </a:r>
            <a:r>
              <a:rPr lang="en-GB" sz="1800" b="0" i="0" dirty="0">
                <a:solidFill>
                  <a:srgbClr val="1F1F1F"/>
                </a:solidFill>
                <a:effectLst/>
                <a:latin typeface="Arial" panose="020B0604020202020204" pitchFamily="34" charset="0"/>
              </a:rPr>
              <a:t> â </a:t>
            </a:r>
            <a:r>
              <a:rPr lang="en-GB" sz="1800" i="0" u="none" strike="noStrike" dirty="0">
                <a:solidFill>
                  <a:srgbClr val="0360A6"/>
                </a:solidFill>
                <a:effectLst/>
                <a:latin typeface="Arial" panose="020B0604020202020204" pitchFamily="34" charset="0"/>
                <a:hlinkClick r:id="rId5"/>
              </a:rPr>
              <a:t>Deddf </a:t>
            </a:r>
            <a:r>
              <a:rPr lang="en-GB" sz="1800" i="0" u="none" strike="noStrike" dirty="0" err="1">
                <a:solidFill>
                  <a:srgbClr val="0360A6"/>
                </a:solidFill>
                <a:effectLst/>
                <a:latin typeface="Arial" panose="020B0604020202020204" pitchFamily="34" charset="0"/>
                <a:hlinkClick r:id="rId5"/>
              </a:rPr>
              <a:t>Anghenion</a:t>
            </a:r>
            <a:r>
              <a:rPr lang="en-GB" sz="1800" i="0" u="none" strike="noStrike" dirty="0">
                <a:solidFill>
                  <a:srgbClr val="0360A6"/>
                </a:solidFill>
                <a:effectLst/>
                <a:latin typeface="Arial" panose="020B0604020202020204" pitchFamily="34" charset="0"/>
                <a:hlinkClick r:id="rId5"/>
              </a:rPr>
              <a:t> </a:t>
            </a:r>
            <a:r>
              <a:rPr lang="en-GB" sz="1800" i="0" u="none" strike="noStrike" dirty="0" err="1">
                <a:solidFill>
                  <a:srgbClr val="0360A6"/>
                </a:solidFill>
                <a:effectLst/>
                <a:latin typeface="Arial" panose="020B0604020202020204" pitchFamily="34" charset="0"/>
                <a:hlinkClick r:id="rId5"/>
              </a:rPr>
              <a:t>Dysgu</a:t>
            </a:r>
            <a:r>
              <a:rPr lang="en-GB" sz="1800" i="0" u="none" strike="noStrike" dirty="0">
                <a:solidFill>
                  <a:srgbClr val="0360A6"/>
                </a:solidFill>
                <a:effectLst/>
                <a:latin typeface="Arial" panose="020B0604020202020204" pitchFamily="34" charset="0"/>
                <a:hlinkClick r:id="rId5"/>
              </a:rPr>
              <a:t> </a:t>
            </a:r>
            <a:r>
              <a:rPr lang="en-GB" sz="1800" i="0" u="none" strike="noStrike" dirty="0" err="1">
                <a:solidFill>
                  <a:srgbClr val="0360A6"/>
                </a:solidFill>
                <a:effectLst/>
                <a:latin typeface="Arial" panose="020B0604020202020204" pitchFamily="34" charset="0"/>
                <a:hlinkClick r:id="rId5"/>
              </a:rPr>
              <a:t>Ychwanegol</a:t>
            </a:r>
            <a:r>
              <a:rPr lang="en-GB" sz="1800" i="0" u="none" strike="noStrike" dirty="0">
                <a:solidFill>
                  <a:srgbClr val="0360A6"/>
                </a:solidFill>
                <a:effectLst/>
                <a:latin typeface="Arial" panose="020B0604020202020204" pitchFamily="34" charset="0"/>
                <a:hlinkClick r:id="rId5"/>
              </a:rPr>
              <a:t> </a:t>
            </a:r>
            <a:r>
              <a:rPr lang="en-GB" sz="1800" i="0" u="none" strike="noStrike" dirty="0" err="1">
                <a:solidFill>
                  <a:srgbClr val="0360A6"/>
                </a:solidFill>
                <a:effectLst/>
                <a:latin typeface="Arial" panose="020B0604020202020204" pitchFamily="34" charset="0"/>
                <a:hlinkClick r:id="rId5"/>
              </a:rPr>
              <a:t>a’r</a:t>
            </a:r>
            <a:r>
              <a:rPr lang="en-GB" sz="1800" i="0" u="none" strike="noStrike" dirty="0">
                <a:solidFill>
                  <a:srgbClr val="0360A6"/>
                </a:solidFill>
                <a:effectLst/>
                <a:latin typeface="Arial" panose="020B0604020202020204" pitchFamily="34" charset="0"/>
                <a:hlinkClick r:id="rId5"/>
              </a:rPr>
              <a:t> </a:t>
            </a:r>
            <a:r>
              <a:rPr lang="en-GB" sz="1800" i="0" u="none" strike="noStrike" dirty="0" err="1">
                <a:solidFill>
                  <a:srgbClr val="0360A6"/>
                </a:solidFill>
                <a:effectLst/>
                <a:latin typeface="Arial" panose="020B0604020202020204" pitchFamily="34" charset="0"/>
                <a:hlinkClick r:id="rId5"/>
              </a:rPr>
              <a:t>Tribiwnlys</a:t>
            </a:r>
            <a:r>
              <a:rPr lang="en-GB" sz="1800" i="0" u="none" strike="noStrike" dirty="0">
                <a:solidFill>
                  <a:srgbClr val="0360A6"/>
                </a:solidFill>
                <a:effectLst/>
                <a:latin typeface="Arial" panose="020B0604020202020204" pitchFamily="34" charset="0"/>
                <a:hlinkClick r:id="rId5"/>
              </a:rPr>
              <a:t> </a:t>
            </a:r>
            <a:r>
              <a:rPr lang="en-GB" sz="1800" i="0" u="none" strike="noStrike" dirty="0" err="1">
                <a:solidFill>
                  <a:srgbClr val="0360A6"/>
                </a:solidFill>
                <a:effectLst/>
                <a:latin typeface="Arial" panose="020B0604020202020204" pitchFamily="34" charset="0"/>
                <a:hlinkClick r:id="rId5"/>
              </a:rPr>
              <a:t>Addysg</a:t>
            </a:r>
            <a:r>
              <a:rPr lang="en-GB" sz="1800" i="0" u="none" strike="noStrike" dirty="0">
                <a:solidFill>
                  <a:srgbClr val="0360A6"/>
                </a:solidFill>
                <a:effectLst/>
                <a:latin typeface="Arial" panose="020B0604020202020204" pitchFamily="34" charset="0"/>
                <a:hlinkClick r:id="rId5"/>
              </a:rPr>
              <a:t> (Cymru) 2018</a:t>
            </a:r>
            <a:r>
              <a:rPr lang="en-GB" sz="1800" b="0" i="0" dirty="0">
                <a:solidFill>
                  <a:srgbClr val="1F1F1F"/>
                </a:solidFill>
                <a:effectLst/>
                <a:latin typeface="Arial" panose="020B0604020202020204" pitchFamily="34" charset="0"/>
              </a:rPr>
              <a:t>.</a:t>
            </a:r>
            <a:endParaRPr lang="en-GB" sz="1800" dirty="0"/>
          </a:p>
        </p:txBody>
      </p:sp>
      <p:pic>
        <p:nvPicPr>
          <p:cNvPr id="5" name="Picture 4" descr="Wales Map Flag | Wales map, Welsh flag, Wales flag">
            <a:extLst>
              <a:ext uri="{FF2B5EF4-FFF2-40B4-BE49-F238E27FC236}">
                <a16:creationId xmlns:a16="http://schemas.microsoft.com/office/drawing/2014/main" id="{361F4B00-0BD3-032E-336D-B177E964B44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8282" r="14993" b="-1"/>
          <a:stretch/>
        </p:blipFill>
        <p:spPr bwMode="auto">
          <a:xfrm>
            <a:off x="0" y="2027070"/>
            <a:ext cx="3044287" cy="2634811"/>
          </a:xfrm>
          <a:custGeom>
            <a:avLst/>
            <a:gdLst/>
            <a:ahLst/>
            <a:cxnLst/>
            <a:rect l="l" t="t" r="r" b="b"/>
            <a:pathLst>
              <a:path w="5282519" h="3429000">
                <a:moveTo>
                  <a:pt x="189795" y="0"/>
                </a:moveTo>
                <a:lnTo>
                  <a:pt x="5282519" y="0"/>
                </a:lnTo>
                <a:lnTo>
                  <a:pt x="5282519" y="3429000"/>
                </a:lnTo>
                <a:lnTo>
                  <a:pt x="77" y="3429000"/>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lnTo>
                  <a:pt x="189795" y="0"/>
                </a:ln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ED38110-2B8A-66FC-85BF-E4FC8BF4C3CB}"/>
              </a:ext>
            </a:extLst>
          </p:cNvPr>
          <p:cNvSpPr txBox="1"/>
          <p:nvPr/>
        </p:nvSpPr>
        <p:spPr>
          <a:xfrm>
            <a:off x="345782" y="280031"/>
            <a:ext cx="7411250" cy="738664"/>
          </a:xfrm>
          <a:prstGeom prst="rect">
            <a:avLst/>
          </a:prstGeom>
          <a:noFill/>
        </p:spPr>
        <p:txBody>
          <a:bodyPr wrap="square">
            <a:spAutoFit/>
          </a:bodyPr>
          <a:lstStyle/>
          <a:p>
            <a:pPr fontAlgn="base"/>
            <a:r>
              <a:rPr lang="en-GB" sz="2400" b="1" i="0" dirty="0" err="1">
                <a:solidFill>
                  <a:srgbClr val="1F1F1F"/>
                </a:solidFill>
                <a:effectLst/>
                <a:latin typeface="Arial" panose="020B0604020202020204" pitchFamily="34" charset="0"/>
              </a:rPr>
              <a:t>Cwricwlwm</a:t>
            </a:r>
            <a:r>
              <a:rPr lang="en-GB" sz="2400" b="1" i="0" dirty="0">
                <a:solidFill>
                  <a:srgbClr val="1F1F1F"/>
                </a:solidFill>
                <a:effectLst/>
                <a:latin typeface="Arial" panose="020B0604020202020204" pitchFamily="34" charset="0"/>
              </a:rPr>
              <a:t> </a:t>
            </a:r>
            <a:r>
              <a:rPr lang="en-GB" sz="2400" b="1" i="0" dirty="0" err="1">
                <a:solidFill>
                  <a:srgbClr val="1F1F1F"/>
                </a:solidFill>
                <a:effectLst/>
                <a:latin typeface="Arial" panose="020B0604020202020204" pitchFamily="34" charset="0"/>
              </a:rPr>
              <a:t>i</a:t>
            </a:r>
            <a:r>
              <a:rPr lang="en-GB" sz="2400" b="1" i="0" dirty="0">
                <a:solidFill>
                  <a:srgbClr val="1F1F1F"/>
                </a:solidFill>
                <a:effectLst/>
                <a:latin typeface="Arial" panose="020B0604020202020204" pitchFamily="34" charset="0"/>
              </a:rPr>
              <a:t> </a:t>
            </a:r>
            <a:r>
              <a:rPr lang="en-GB" sz="2400" b="1" i="0" dirty="0" err="1">
                <a:solidFill>
                  <a:srgbClr val="1F1F1F"/>
                </a:solidFill>
                <a:effectLst/>
                <a:latin typeface="Arial" panose="020B0604020202020204" pitchFamily="34" charset="0"/>
              </a:rPr>
              <a:t>Gymru</a:t>
            </a:r>
            <a:r>
              <a:rPr lang="en-GB" sz="2400" b="1" i="0" dirty="0">
                <a:solidFill>
                  <a:srgbClr val="1F1F1F"/>
                </a:solidFill>
                <a:effectLst/>
                <a:latin typeface="Arial" panose="020B0604020202020204" pitchFamily="34" charset="0"/>
              </a:rPr>
              <a:t>: y </a:t>
            </a:r>
            <a:r>
              <a:rPr lang="en-GB" sz="2400" b="1" i="0" dirty="0" err="1">
                <a:solidFill>
                  <a:srgbClr val="1F1F1F"/>
                </a:solidFill>
                <a:effectLst/>
                <a:latin typeface="Arial" panose="020B0604020202020204" pitchFamily="34" charset="0"/>
              </a:rPr>
              <a:t>cyd-destun</a:t>
            </a:r>
            <a:r>
              <a:rPr lang="en-GB" sz="2400" b="1" i="0" dirty="0">
                <a:solidFill>
                  <a:srgbClr val="1F1F1F"/>
                </a:solidFill>
                <a:effectLst/>
                <a:latin typeface="Arial" panose="020B0604020202020204" pitchFamily="34" charset="0"/>
              </a:rPr>
              <a:t> </a:t>
            </a:r>
            <a:r>
              <a:rPr lang="en-GB" sz="2400" b="1" i="0" dirty="0" err="1">
                <a:solidFill>
                  <a:srgbClr val="1F1F1F"/>
                </a:solidFill>
                <a:effectLst/>
                <a:latin typeface="Arial" panose="020B0604020202020204" pitchFamily="34" charset="0"/>
              </a:rPr>
              <a:t>ar</a:t>
            </a:r>
            <a:r>
              <a:rPr lang="en-GB" sz="2400" b="1" i="0" dirty="0">
                <a:solidFill>
                  <a:srgbClr val="1F1F1F"/>
                </a:solidFill>
                <a:effectLst/>
                <a:latin typeface="Arial" panose="020B0604020202020204" pitchFamily="34" charset="0"/>
              </a:rPr>
              <a:t> </a:t>
            </a:r>
            <a:r>
              <a:rPr lang="en-GB" sz="2400" b="1" i="0" dirty="0" err="1">
                <a:solidFill>
                  <a:srgbClr val="1F1F1F"/>
                </a:solidFill>
                <a:effectLst/>
                <a:latin typeface="Arial" panose="020B0604020202020204" pitchFamily="34" charset="0"/>
              </a:rPr>
              <a:t>gyfer</a:t>
            </a:r>
            <a:r>
              <a:rPr lang="en-GB" sz="2400" b="1" i="0" dirty="0">
                <a:solidFill>
                  <a:srgbClr val="1F1F1F"/>
                </a:solidFill>
                <a:effectLst/>
                <a:latin typeface="Arial" panose="020B0604020202020204" pitchFamily="34" charset="0"/>
              </a:rPr>
              <a:t> gwella</a:t>
            </a:r>
          </a:p>
          <a:p>
            <a:pPr algn="l" fontAlgn="base"/>
            <a:endParaRPr lang="en-GB" b="1" i="0" dirty="0">
              <a:solidFill>
                <a:srgbClr val="1F1F1F"/>
              </a:solidFill>
              <a:effectLst/>
              <a:latin typeface="Arial" panose="020B0604020202020204" pitchFamily="34" charset="0"/>
            </a:endParaRPr>
          </a:p>
        </p:txBody>
      </p:sp>
    </p:spTree>
    <p:extLst>
      <p:ext uri="{BB962C8B-B14F-4D97-AF65-F5344CB8AC3E}">
        <p14:creationId xmlns:p14="http://schemas.microsoft.com/office/powerpoint/2010/main" val="32652850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348A051-A963-A3A8-AFBD-2029BB1324BA}"/>
              </a:ext>
            </a:extLst>
          </p:cNvPr>
          <p:cNvPicPr>
            <a:picLocks noChangeAspect="1"/>
          </p:cNvPicPr>
          <p:nvPr/>
        </p:nvPicPr>
        <p:blipFill rotWithShape="1">
          <a:blip r:embed="rId3"/>
          <a:srcRect l="6554" t="17573" r="43026" b="11965"/>
          <a:stretch/>
        </p:blipFill>
        <p:spPr>
          <a:xfrm>
            <a:off x="599355" y="414938"/>
            <a:ext cx="4610420" cy="4295376"/>
          </a:xfrm>
          <a:prstGeom prst="rect">
            <a:avLst/>
          </a:prstGeom>
        </p:spPr>
      </p:pic>
      <p:sp>
        <p:nvSpPr>
          <p:cNvPr id="5" name="TextBox 4">
            <a:extLst>
              <a:ext uri="{FF2B5EF4-FFF2-40B4-BE49-F238E27FC236}">
                <a16:creationId xmlns:a16="http://schemas.microsoft.com/office/drawing/2014/main" id="{E41AFB65-4DBC-ED9A-F1A9-87A1F1BF9792}"/>
              </a:ext>
            </a:extLst>
          </p:cNvPr>
          <p:cNvSpPr txBox="1"/>
          <p:nvPr/>
        </p:nvSpPr>
        <p:spPr>
          <a:xfrm>
            <a:off x="672352" y="5904557"/>
            <a:ext cx="7641772" cy="646331"/>
          </a:xfrm>
          <a:prstGeom prst="rect">
            <a:avLst/>
          </a:prstGeom>
          <a:noFill/>
        </p:spPr>
        <p:txBody>
          <a:bodyPr wrap="square">
            <a:spAutoFit/>
          </a:bodyPr>
          <a:lstStyle/>
          <a:p>
            <a:r>
              <a:rPr lang="en-GB" dirty="0">
                <a:hlinkClick r:id="rId4"/>
              </a:rPr>
              <a:t>A new approach to self-evaluation reports – but what does it mean for schools? | Estyn (</a:t>
            </a:r>
            <a:r>
              <a:rPr lang="en-GB" dirty="0" err="1">
                <a:hlinkClick r:id="rId4"/>
              </a:rPr>
              <a:t>gov.wales</a:t>
            </a:r>
            <a:r>
              <a:rPr lang="en-GB" dirty="0">
                <a:hlinkClick r:id="rId4"/>
              </a:rPr>
              <a:t>)</a:t>
            </a:r>
            <a:endParaRPr lang="en-GB" dirty="0"/>
          </a:p>
        </p:txBody>
      </p:sp>
      <p:sp>
        <p:nvSpPr>
          <p:cNvPr id="6" name="TextBox 5">
            <a:extLst>
              <a:ext uri="{FF2B5EF4-FFF2-40B4-BE49-F238E27FC236}">
                <a16:creationId xmlns:a16="http://schemas.microsoft.com/office/drawing/2014/main" id="{51F3C954-AE84-5CBF-0B3A-E2ABFF034CF9}"/>
              </a:ext>
            </a:extLst>
          </p:cNvPr>
          <p:cNvSpPr txBox="1"/>
          <p:nvPr/>
        </p:nvSpPr>
        <p:spPr>
          <a:xfrm>
            <a:off x="768403" y="5071462"/>
            <a:ext cx="7641772" cy="646331"/>
          </a:xfrm>
          <a:prstGeom prst="rect">
            <a:avLst/>
          </a:prstGeom>
          <a:noFill/>
        </p:spPr>
        <p:txBody>
          <a:bodyPr wrap="square" rtlCol="0">
            <a:spAutoFit/>
          </a:bodyPr>
          <a:lstStyle/>
          <a:p>
            <a:r>
              <a:rPr lang="en-GB" dirty="0"/>
              <a:t>Estyn (2019) A new approach to self-evaluation reports – but what does it mean for schools?</a:t>
            </a:r>
          </a:p>
        </p:txBody>
      </p:sp>
      <p:pic>
        <p:nvPicPr>
          <p:cNvPr id="2" name="Picture 1">
            <a:extLst>
              <a:ext uri="{FF2B5EF4-FFF2-40B4-BE49-F238E27FC236}">
                <a16:creationId xmlns:a16="http://schemas.microsoft.com/office/drawing/2014/main" id="{FAC251CE-F154-C1DF-56C1-159C1BA259AB}"/>
              </a:ext>
            </a:extLst>
          </p:cNvPr>
          <p:cNvPicPr>
            <a:picLocks noChangeAspect="1"/>
          </p:cNvPicPr>
          <p:nvPr/>
        </p:nvPicPr>
        <p:blipFill rotWithShape="1">
          <a:blip r:embed="rId5"/>
          <a:srcRect l="17819" r="28856"/>
          <a:stretch/>
        </p:blipFill>
        <p:spPr>
          <a:xfrm>
            <a:off x="8346530" y="6047334"/>
            <a:ext cx="797468" cy="841209"/>
          </a:xfrm>
          <a:prstGeom prst="rect">
            <a:avLst/>
          </a:prstGeom>
        </p:spPr>
      </p:pic>
    </p:spTree>
    <p:extLst>
      <p:ext uri="{BB962C8B-B14F-4D97-AF65-F5344CB8AC3E}">
        <p14:creationId xmlns:p14="http://schemas.microsoft.com/office/powerpoint/2010/main" val="2915880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1AFB65-4DBC-ED9A-F1A9-87A1F1BF9792}"/>
              </a:ext>
            </a:extLst>
          </p:cNvPr>
          <p:cNvSpPr txBox="1"/>
          <p:nvPr/>
        </p:nvSpPr>
        <p:spPr>
          <a:xfrm>
            <a:off x="672352" y="5904557"/>
            <a:ext cx="7641772" cy="646331"/>
          </a:xfrm>
          <a:prstGeom prst="rect">
            <a:avLst/>
          </a:prstGeom>
          <a:noFill/>
        </p:spPr>
        <p:txBody>
          <a:bodyPr wrap="square">
            <a:spAutoFit/>
          </a:bodyPr>
          <a:lstStyle/>
          <a:p>
            <a:r>
              <a:rPr lang="en-GB" dirty="0">
                <a:hlinkClick r:id="rId3"/>
              </a:rPr>
              <a:t>Dull </a:t>
            </a:r>
            <a:r>
              <a:rPr lang="en-GB" dirty="0" err="1">
                <a:hlinkClick r:id="rId3"/>
              </a:rPr>
              <a:t>newydd</a:t>
            </a:r>
            <a:r>
              <a:rPr lang="en-GB" dirty="0">
                <a:hlinkClick r:id="rId3"/>
              </a:rPr>
              <a:t> </a:t>
            </a:r>
            <a:r>
              <a:rPr lang="en-GB" dirty="0" err="1">
                <a:hlinkClick r:id="rId3"/>
              </a:rPr>
              <a:t>ar</a:t>
            </a:r>
            <a:r>
              <a:rPr lang="en-GB" dirty="0">
                <a:hlinkClick r:id="rId3"/>
              </a:rPr>
              <a:t> </a:t>
            </a:r>
            <a:r>
              <a:rPr lang="en-GB" dirty="0" err="1">
                <a:hlinkClick r:id="rId3"/>
              </a:rPr>
              <a:t>gyfer</a:t>
            </a:r>
            <a:r>
              <a:rPr lang="en-GB" dirty="0">
                <a:hlinkClick r:id="rId3"/>
              </a:rPr>
              <a:t> </a:t>
            </a:r>
            <a:r>
              <a:rPr lang="en-GB" dirty="0" err="1">
                <a:hlinkClick r:id="rId3"/>
              </a:rPr>
              <a:t>adroddiadau</a:t>
            </a:r>
            <a:r>
              <a:rPr lang="en-GB" dirty="0">
                <a:hlinkClick r:id="rId3"/>
              </a:rPr>
              <a:t> </a:t>
            </a:r>
            <a:r>
              <a:rPr lang="en-GB" dirty="0" err="1">
                <a:hlinkClick r:id="rId3"/>
              </a:rPr>
              <a:t>hunanwerthuso</a:t>
            </a:r>
            <a:r>
              <a:rPr lang="en-GB" dirty="0">
                <a:hlinkClick r:id="rId3"/>
              </a:rPr>
              <a:t> – </a:t>
            </a:r>
            <a:r>
              <a:rPr lang="en-GB" dirty="0" err="1">
                <a:hlinkClick r:id="rId3"/>
              </a:rPr>
              <a:t>ond</a:t>
            </a:r>
            <a:r>
              <a:rPr lang="en-GB" dirty="0">
                <a:hlinkClick r:id="rId3"/>
              </a:rPr>
              <a:t> </a:t>
            </a:r>
            <a:r>
              <a:rPr lang="en-GB" dirty="0" err="1">
                <a:hlinkClick r:id="rId3"/>
              </a:rPr>
              <a:t>beth</a:t>
            </a:r>
            <a:r>
              <a:rPr lang="en-GB" dirty="0">
                <a:hlinkClick r:id="rId3"/>
              </a:rPr>
              <a:t> </a:t>
            </a:r>
            <a:r>
              <a:rPr lang="en-GB" dirty="0" err="1">
                <a:hlinkClick r:id="rId3"/>
              </a:rPr>
              <a:t>mae</a:t>
            </a:r>
            <a:r>
              <a:rPr lang="en-GB" dirty="0">
                <a:hlinkClick r:id="rId3"/>
              </a:rPr>
              <a:t> </a:t>
            </a:r>
            <a:r>
              <a:rPr lang="en-GB" dirty="0" err="1">
                <a:hlinkClick r:id="rId3"/>
              </a:rPr>
              <a:t>hyn</a:t>
            </a:r>
            <a:r>
              <a:rPr lang="en-GB" dirty="0">
                <a:hlinkClick r:id="rId3"/>
              </a:rPr>
              <a:t> </a:t>
            </a:r>
            <a:r>
              <a:rPr lang="en-GB" dirty="0" err="1">
                <a:hlinkClick r:id="rId3"/>
              </a:rPr>
              <a:t>yn</a:t>
            </a:r>
            <a:r>
              <a:rPr lang="en-GB" dirty="0">
                <a:hlinkClick r:id="rId3"/>
              </a:rPr>
              <a:t> </a:t>
            </a:r>
            <a:r>
              <a:rPr lang="en-GB" dirty="0" err="1">
                <a:hlinkClick r:id="rId3"/>
              </a:rPr>
              <a:t>ei</a:t>
            </a:r>
            <a:r>
              <a:rPr lang="en-GB" dirty="0">
                <a:hlinkClick r:id="rId3"/>
              </a:rPr>
              <a:t> </a:t>
            </a:r>
            <a:r>
              <a:rPr lang="en-GB" dirty="0" err="1">
                <a:hlinkClick r:id="rId3"/>
              </a:rPr>
              <a:t>olygu</a:t>
            </a:r>
            <a:r>
              <a:rPr lang="en-GB" dirty="0">
                <a:hlinkClick r:id="rId3"/>
              </a:rPr>
              <a:t> </a:t>
            </a:r>
            <a:r>
              <a:rPr lang="en-GB" dirty="0" err="1">
                <a:hlinkClick r:id="rId3"/>
              </a:rPr>
              <a:t>i</a:t>
            </a:r>
            <a:r>
              <a:rPr lang="en-GB" dirty="0">
                <a:hlinkClick r:id="rId3"/>
              </a:rPr>
              <a:t> </a:t>
            </a:r>
            <a:r>
              <a:rPr lang="en-GB" dirty="0" err="1">
                <a:hlinkClick r:id="rId3"/>
              </a:rPr>
              <a:t>ysgolion</a:t>
            </a:r>
            <a:r>
              <a:rPr lang="en-GB" dirty="0">
                <a:hlinkClick r:id="rId3"/>
              </a:rPr>
              <a:t>? | Estyn (</a:t>
            </a:r>
            <a:r>
              <a:rPr lang="en-GB" dirty="0" err="1">
                <a:hlinkClick r:id="rId3"/>
              </a:rPr>
              <a:t>llyw.cymru</a:t>
            </a:r>
            <a:r>
              <a:rPr lang="en-GB" dirty="0">
                <a:hlinkClick r:id="rId3"/>
              </a:rPr>
              <a:t>)</a:t>
            </a:r>
            <a:endParaRPr lang="en-GB" dirty="0"/>
          </a:p>
        </p:txBody>
      </p:sp>
      <p:sp>
        <p:nvSpPr>
          <p:cNvPr id="6" name="TextBox 5">
            <a:extLst>
              <a:ext uri="{FF2B5EF4-FFF2-40B4-BE49-F238E27FC236}">
                <a16:creationId xmlns:a16="http://schemas.microsoft.com/office/drawing/2014/main" id="{51F3C954-AE84-5CBF-0B3A-E2ABFF034CF9}"/>
              </a:ext>
            </a:extLst>
          </p:cNvPr>
          <p:cNvSpPr txBox="1"/>
          <p:nvPr/>
        </p:nvSpPr>
        <p:spPr>
          <a:xfrm>
            <a:off x="768403" y="5063778"/>
            <a:ext cx="7641772" cy="646331"/>
          </a:xfrm>
          <a:prstGeom prst="rect">
            <a:avLst/>
          </a:prstGeom>
          <a:noFill/>
        </p:spPr>
        <p:txBody>
          <a:bodyPr wrap="square" rtlCol="0">
            <a:spAutoFit/>
          </a:bodyPr>
          <a:lstStyle/>
          <a:p>
            <a:r>
              <a:rPr lang="en-GB" dirty="0"/>
              <a:t>Estyn (2019) Dull Newydd as </a:t>
            </a:r>
            <a:r>
              <a:rPr lang="en-GB" dirty="0" err="1"/>
              <a:t>gyfer</a:t>
            </a:r>
            <a:r>
              <a:rPr lang="en-GB" dirty="0"/>
              <a:t> </a:t>
            </a:r>
            <a:r>
              <a:rPr lang="en-GB" dirty="0" err="1"/>
              <a:t>adroddiadau</a:t>
            </a:r>
            <a:r>
              <a:rPr lang="en-GB" dirty="0"/>
              <a:t> </a:t>
            </a:r>
            <a:r>
              <a:rPr lang="en-GB" dirty="0" err="1"/>
              <a:t>hunanwerthuso</a:t>
            </a:r>
            <a:r>
              <a:rPr lang="en-GB" dirty="0"/>
              <a:t> – </a:t>
            </a:r>
            <a:r>
              <a:rPr lang="en-GB" dirty="0" err="1"/>
              <a:t>ond</a:t>
            </a:r>
            <a:r>
              <a:rPr lang="en-GB" dirty="0"/>
              <a:t> </a:t>
            </a:r>
            <a:r>
              <a:rPr lang="en-GB" dirty="0" err="1"/>
              <a:t>beth</a:t>
            </a:r>
            <a:r>
              <a:rPr lang="en-GB" dirty="0"/>
              <a:t> </a:t>
            </a:r>
            <a:r>
              <a:rPr lang="en-GB" dirty="0" err="1"/>
              <a:t>mae</a:t>
            </a:r>
            <a:r>
              <a:rPr lang="en-GB" dirty="0"/>
              <a:t> </a:t>
            </a:r>
            <a:r>
              <a:rPr lang="en-GB" dirty="0" err="1"/>
              <a:t>hyn</a:t>
            </a:r>
            <a:r>
              <a:rPr lang="en-GB" dirty="0"/>
              <a:t> </a:t>
            </a:r>
            <a:r>
              <a:rPr lang="en-GB" dirty="0" err="1"/>
              <a:t>yn</a:t>
            </a:r>
            <a:r>
              <a:rPr lang="en-GB" dirty="0"/>
              <a:t> </a:t>
            </a:r>
            <a:r>
              <a:rPr lang="en-GB" dirty="0" err="1"/>
              <a:t>ei</a:t>
            </a:r>
            <a:r>
              <a:rPr lang="en-GB" dirty="0"/>
              <a:t> </a:t>
            </a:r>
            <a:r>
              <a:rPr lang="en-GB" dirty="0" err="1"/>
              <a:t>olygu</a:t>
            </a:r>
            <a:r>
              <a:rPr lang="en-GB" dirty="0"/>
              <a:t> </a:t>
            </a:r>
            <a:r>
              <a:rPr lang="en-GB" dirty="0" err="1"/>
              <a:t>i</a:t>
            </a:r>
            <a:r>
              <a:rPr lang="en-GB" dirty="0"/>
              <a:t> </a:t>
            </a:r>
            <a:r>
              <a:rPr lang="en-GB" dirty="0" err="1"/>
              <a:t>ysgolion</a:t>
            </a:r>
            <a:endParaRPr lang="en-GB" dirty="0"/>
          </a:p>
        </p:txBody>
      </p:sp>
      <p:pic>
        <p:nvPicPr>
          <p:cNvPr id="4" name="Picture 3">
            <a:extLst>
              <a:ext uri="{FF2B5EF4-FFF2-40B4-BE49-F238E27FC236}">
                <a16:creationId xmlns:a16="http://schemas.microsoft.com/office/drawing/2014/main" id="{17AD1838-3AD7-AC6A-F460-17D9C6B9A0B1}"/>
              </a:ext>
            </a:extLst>
          </p:cNvPr>
          <p:cNvPicPr>
            <a:picLocks noChangeAspect="1"/>
          </p:cNvPicPr>
          <p:nvPr/>
        </p:nvPicPr>
        <p:blipFill rotWithShape="1">
          <a:blip r:embed="rId4"/>
          <a:srcRect l="7353" t="12454" r="41933" b="18141"/>
          <a:stretch/>
        </p:blipFill>
        <p:spPr>
          <a:xfrm>
            <a:off x="672352" y="307112"/>
            <a:ext cx="4637315" cy="4230933"/>
          </a:xfrm>
          <a:prstGeom prst="rect">
            <a:avLst/>
          </a:prstGeom>
        </p:spPr>
      </p:pic>
      <p:pic>
        <p:nvPicPr>
          <p:cNvPr id="2" name="Picture 1">
            <a:extLst>
              <a:ext uri="{FF2B5EF4-FFF2-40B4-BE49-F238E27FC236}">
                <a16:creationId xmlns:a16="http://schemas.microsoft.com/office/drawing/2014/main" id="{E804F427-F206-AAF4-592C-D58E047AA46C}"/>
              </a:ext>
            </a:extLst>
          </p:cNvPr>
          <p:cNvPicPr>
            <a:picLocks noChangeAspect="1"/>
          </p:cNvPicPr>
          <p:nvPr/>
        </p:nvPicPr>
        <p:blipFill rotWithShape="1">
          <a:blip r:embed="rId5"/>
          <a:srcRect l="17819" r="28856"/>
          <a:stretch/>
        </p:blipFill>
        <p:spPr>
          <a:xfrm>
            <a:off x="8346530" y="6016598"/>
            <a:ext cx="797468" cy="841209"/>
          </a:xfrm>
          <a:prstGeom prst="rect">
            <a:avLst/>
          </a:prstGeom>
        </p:spPr>
      </p:pic>
    </p:spTree>
    <p:extLst>
      <p:ext uri="{BB962C8B-B14F-4D97-AF65-F5344CB8AC3E}">
        <p14:creationId xmlns:p14="http://schemas.microsoft.com/office/powerpoint/2010/main" val="36537067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A82DD9E-18E7-9B2D-EF58-5143E099843F}"/>
              </a:ext>
            </a:extLst>
          </p:cNvPr>
          <p:cNvPicPr>
            <a:picLocks noChangeAspect="1"/>
          </p:cNvPicPr>
          <p:nvPr/>
        </p:nvPicPr>
        <p:blipFill rotWithShape="1">
          <a:blip r:embed="rId3"/>
          <a:srcRect l="7815" t="18204" r="28908" b="4653"/>
          <a:stretch/>
        </p:blipFill>
        <p:spPr>
          <a:xfrm>
            <a:off x="1775011" y="1275549"/>
            <a:ext cx="5786077" cy="4702629"/>
          </a:xfrm>
          <a:prstGeom prst="rect">
            <a:avLst/>
          </a:prstGeom>
        </p:spPr>
      </p:pic>
      <p:sp>
        <p:nvSpPr>
          <p:cNvPr id="11" name="TextBox 10">
            <a:extLst>
              <a:ext uri="{FF2B5EF4-FFF2-40B4-BE49-F238E27FC236}">
                <a16:creationId xmlns:a16="http://schemas.microsoft.com/office/drawing/2014/main" id="{8864234E-34BF-94BF-04F0-3309B49ABDD9}"/>
              </a:ext>
            </a:extLst>
          </p:cNvPr>
          <p:cNvSpPr txBox="1"/>
          <p:nvPr/>
        </p:nvSpPr>
        <p:spPr>
          <a:xfrm>
            <a:off x="457199" y="233491"/>
            <a:ext cx="8540803" cy="646331"/>
          </a:xfrm>
          <a:prstGeom prst="rect">
            <a:avLst/>
          </a:prstGeom>
          <a:noFill/>
        </p:spPr>
        <p:txBody>
          <a:bodyPr wrap="square">
            <a:spAutoFit/>
          </a:bodyPr>
          <a:lstStyle/>
          <a:p>
            <a:r>
              <a:rPr lang="en-GB" dirty="0" err="1">
                <a:hlinkClick r:id="rId4"/>
              </a:rPr>
              <a:t>Fframwaith</a:t>
            </a:r>
            <a:r>
              <a:rPr lang="en-GB" dirty="0">
                <a:hlinkClick r:id="rId4"/>
              </a:rPr>
              <a:t> </a:t>
            </a:r>
            <a:r>
              <a:rPr lang="en-GB" dirty="0" err="1">
                <a:hlinkClick r:id="rId4"/>
              </a:rPr>
              <a:t>newydd</a:t>
            </a:r>
            <a:r>
              <a:rPr lang="en-GB" dirty="0">
                <a:hlinkClick r:id="rId4"/>
              </a:rPr>
              <a:t> </a:t>
            </a:r>
            <a:r>
              <a:rPr lang="en-GB" dirty="0" err="1">
                <a:hlinkClick r:id="rId4"/>
              </a:rPr>
              <a:t>ar</a:t>
            </a:r>
            <a:r>
              <a:rPr lang="en-GB" dirty="0">
                <a:hlinkClick r:id="rId4"/>
              </a:rPr>
              <a:t> </a:t>
            </a:r>
            <a:r>
              <a:rPr lang="en-GB" dirty="0" err="1">
                <a:hlinkClick r:id="rId4"/>
              </a:rPr>
              <a:t>gyfer</a:t>
            </a:r>
            <a:r>
              <a:rPr lang="en-GB" dirty="0">
                <a:hlinkClick r:id="rId4"/>
              </a:rPr>
              <a:t> </a:t>
            </a:r>
            <a:r>
              <a:rPr lang="en-GB" dirty="0" err="1">
                <a:hlinkClick r:id="rId4"/>
              </a:rPr>
              <a:t>gwella</a:t>
            </a:r>
            <a:r>
              <a:rPr lang="en-GB" dirty="0">
                <a:hlinkClick r:id="rId4"/>
              </a:rPr>
              <a:t> </a:t>
            </a:r>
            <a:r>
              <a:rPr lang="en-GB" dirty="0" err="1">
                <a:hlinkClick r:id="rId4"/>
              </a:rPr>
              <a:t>ysgolion</a:t>
            </a:r>
            <a:r>
              <a:rPr lang="en-GB" dirty="0">
                <a:hlinkClick r:id="rId4"/>
              </a:rPr>
              <a:t> </a:t>
            </a:r>
            <a:r>
              <a:rPr lang="en-GB" dirty="0" err="1">
                <a:hlinkClick r:id="rId4"/>
              </a:rPr>
              <a:t>i</a:t>
            </a:r>
            <a:r>
              <a:rPr lang="en-GB" dirty="0">
                <a:hlinkClick r:id="rId4"/>
              </a:rPr>
              <a:t> </a:t>
            </a:r>
            <a:r>
              <a:rPr lang="en-GB" dirty="0" err="1">
                <a:hlinkClick r:id="rId4"/>
              </a:rPr>
              <a:t>ganolbwyntio</a:t>
            </a:r>
            <a:r>
              <a:rPr lang="en-GB" dirty="0">
                <a:hlinkClick r:id="rId4"/>
              </a:rPr>
              <a:t> </a:t>
            </a:r>
            <a:r>
              <a:rPr lang="en-GB" dirty="0" err="1">
                <a:hlinkClick r:id="rId4"/>
              </a:rPr>
              <a:t>ar</a:t>
            </a:r>
            <a:r>
              <a:rPr lang="en-GB" dirty="0">
                <a:hlinkClick r:id="rId4"/>
              </a:rPr>
              <a:t> </a:t>
            </a:r>
            <a:r>
              <a:rPr lang="en-GB" dirty="0" err="1">
                <a:hlinkClick r:id="rId4"/>
              </a:rPr>
              <a:t>gynnydd</a:t>
            </a:r>
            <a:r>
              <a:rPr lang="en-GB" dirty="0">
                <a:hlinkClick r:id="rId4"/>
              </a:rPr>
              <a:t> </a:t>
            </a:r>
            <a:r>
              <a:rPr lang="en-GB" dirty="0" err="1">
                <a:hlinkClick r:id="rId4"/>
              </a:rPr>
              <a:t>dysgwyr</a:t>
            </a:r>
            <a:r>
              <a:rPr lang="en-GB" dirty="0">
                <a:hlinkClick r:id="rId4"/>
              </a:rPr>
              <a:t> (</a:t>
            </a:r>
            <a:r>
              <a:rPr lang="en-GB" dirty="0" err="1">
                <a:hlinkClick r:id="rId4"/>
              </a:rPr>
              <a:t>llyw.cymru</a:t>
            </a:r>
            <a:r>
              <a:rPr lang="en-GB" dirty="0">
                <a:hlinkClick r:id="rId4"/>
              </a:rPr>
              <a:t>)</a:t>
            </a:r>
            <a:endParaRPr lang="en-GB" dirty="0"/>
          </a:p>
        </p:txBody>
      </p:sp>
    </p:spTree>
    <p:extLst>
      <p:ext uri="{BB962C8B-B14F-4D97-AF65-F5344CB8AC3E}">
        <p14:creationId xmlns:p14="http://schemas.microsoft.com/office/powerpoint/2010/main" val="21054312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46EFD1B-6E37-3F59-F7EA-584DFDF35FED}"/>
              </a:ext>
            </a:extLst>
          </p:cNvPr>
          <p:cNvPicPr>
            <a:picLocks noChangeAspect="1"/>
          </p:cNvPicPr>
          <p:nvPr/>
        </p:nvPicPr>
        <p:blipFill rotWithShape="1">
          <a:blip r:embed="rId3"/>
          <a:srcRect l="6387" t="19464" r="32857" b="5662"/>
          <a:stretch/>
        </p:blipFill>
        <p:spPr>
          <a:xfrm>
            <a:off x="1705855" y="1068080"/>
            <a:ext cx="5555556" cy="4564317"/>
          </a:xfrm>
          <a:prstGeom prst="rect">
            <a:avLst/>
          </a:prstGeom>
        </p:spPr>
      </p:pic>
      <p:sp>
        <p:nvSpPr>
          <p:cNvPr id="4" name="TextBox 3">
            <a:extLst>
              <a:ext uri="{FF2B5EF4-FFF2-40B4-BE49-F238E27FC236}">
                <a16:creationId xmlns:a16="http://schemas.microsoft.com/office/drawing/2014/main" id="{143A5F8E-52A0-10D2-53FC-15130547A1F4}"/>
              </a:ext>
            </a:extLst>
          </p:cNvPr>
          <p:cNvSpPr txBox="1"/>
          <p:nvPr/>
        </p:nvSpPr>
        <p:spPr>
          <a:xfrm>
            <a:off x="357306" y="310767"/>
            <a:ext cx="8364071" cy="369332"/>
          </a:xfrm>
          <a:prstGeom prst="rect">
            <a:avLst/>
          </a:prstGeom>
          <a:noFill/>
        </p:spPr>
        <p:txBody>
          <a:bodyPr wrap="square">
            <a:spAutoFit/>
          </a:bodyPr>
          <a:lstStyle/>
          <a:p>
            <a:r>
              <a:rPr lang="en-GB" dirty="0">
                <a:hlinkClick r:id="rId4"/>
              </a:rPr>
              <a:t>New framework for school improvement to focus on learner progression (</a:t>
            </a:r>
            <a:r>
              <a:rPr lang="en-GB" dirty="0" err="1">
                <a:hlinkClick r:id="rId4"/>
              </a:rPr>
              <a:t>gov.wales</a:t>
            </a:r>
            <a:r>
              <a:rPr lang="en-GB" dirty="0">
                <a:hlinkClick r:id="rId4"/>
              </a:rPr>
              <a:t>)</a:t>
            </a:r>
            <a:endParaRPr lang="en-GB" dirty="0"/>
          </a:p>
        </p:txBody>
      </p:sp>
    </p:spTree>
    <p:extLst>
      <p:ext uri="{BB962C8B-B14F-4D97-AF65-F5344CB8AC3E}">
        <p14:creationId xmlns:p14="http://schemas.microsoft.com/office/powerpoint/2010/main" val="41819916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descr="See the source image">
            <a:extLst>
              <a:ext uri="{FF2B5EF4-FFF2-40B4-BE49-F238E27FC236}">
                <a16:creationId xmlns:a16="http://schemas.microsoft.com/office/drawing/2014/main" id="{03A2E089-5626-C0D0-8A39-D934968C8A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616" y="4721986"/>
            <a:ext cx="8078597" cy="173112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See the source image">
            <a:extLst>
              <a:ext uri="{FF2B5EF4-FFF2-40B4-BE49-F238E27FC236}">
                <a16:creationId xmlns:a16="http://schemas.microsoft.com/office/drawing/2014/main" id="{D16CAE69-C83B-063F-5540-456A843D7F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7039" y="54246"/>
            <a:ext cx="8078599" cy="173112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353566DF-5EB0-8CBB-BECE-7504157BF8DD}"/>
              </a:ext>
            </a:extLst>
          </p:cNvPr>
          <p:cNvSpPr/>
          <p:nvPr/>
        </p:nvSpPr>
        <p:spPr>
          <a:xfrm>
            <a:off x="753036" y="460468"/>
            <a:ext cx="7722453" cy="503819"/>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r>
              <a:rPr lang="en-GB" sz="1600" b="1" dirty="0">
                <a:solidFill>
                  <a:schemeClr val="bg1"/>
                </a:solidFill>
              </a:rPr>
            </a:br>
            <a:r>
              <a:rPr lang="en-GB" sz="4400" dirty="0" err="1">
                <a:solidFill>
                  <a:schemeClr val="bg1"/>
                </a:solidFill>
              </a:rPr>
              <a:t>Gwella</a:t>
            </a:r>
            <a:r>
              <a:rPr lang="en-GB" sz="4400" dirty="0">
                <a:solidFill>
                  <a:schemeClr val="bg1"/>
                </a:solidFill>
              </a:rPr>
              <a:t> Ysgolion</a:t>
            </a:r>
            <a:endParaRPr lang="en-GB" dirty="0"/>
          </a:p>
        </p:txBody>
      </p:sp>
      <p:sp>
        <p:nvSpPr>
          <p:cNvPr id="14" name="Rectangle 13">
            <a:extLst>
              <a:ext uri="{FF2B5EF4-FFF2-40B4-BE49-F238E27FC236}">
                <a16:creationId xmlns:a16="http://schemas.microsoft.com/office/drawing/2014/main" id="{26DAE2A5-A8D4-921F-77D2-5C96169CF979}"/>
              </a:ext>
            </a:extLst>
          </p:cNvPr>
          <p:cNvSpPr/>
          <p:nvPr/>
        </p:nvSpPr>
        <p:spPr>
          <a:xfrm>
            <a:off x="710773" y="5169499"/>
            <a:ext cx="7722453" cy="503819"/>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r>
              <a:rPr lang="en-GB" sz="1600" b="1" dirty="0">
                <a:solidFill>
                  <a:schemeClr val="bg1"/>
                </a:solidFill>
              </a:rPr>
            </a:br>
            <a:r>
              <a:rPr lang="en-GB" sz="4400" dirty="0">
                <a:solidFill>
                  <a:schemeClr val="bg1"/>
                </a:solidFill>
              </a:rPr>
              <a:t>School </a:t>
            </a:r>
            <a:r>
              <a:rPr lang="en-GB" sz="4400" dirty="0" err="1">
                <a:solidFill>
                  <a:schemeClr val="bg1"/>
                </a:solidFill>
              </a:rPr>
              <a:t>eImprovement</a:t>
            </a:r>
            <a:endParaRPr lang="en-GB" dirty="0"/>
          </a:p>
        </p:txBody>
      </p:sp>
      <p:pic>
        <p:nvPicPr>
          <p:cNvPr id="2054" name="Picture 6" descr="See the source image">
            <a:extLst>
              <a:ext uri="{FF2B5EF4-FFF2-40B4-BE49-F238E27FC236}">
                <a16:creationId xmlns:a16="http://schemas.microsoft.com/office/drawing/2014/main" id="{46398574-A278-DFFA-7CA7-502747214E4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82974" y="2005714"/>
            <a:ext cx="2650252" cy="271627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ee the source image">
            <a:extLst>
              <a:ext uri="{FF2B5EF4-FFF2-40B4-BE49-F238E27FC236}">
                <a16:creationId xmlns:a16="http://schemas.microsoft.com/office/drawing/2014/main" id="{DA6465FB-6188-8EEB-3778-E05D0C6A998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0755" t="3922" r="20645" b="32752"/>
          <a:stretch/>
        </p:blipFill>
        <p:spPr bwMode="auto">
          <a:xfrm>
            <a:off x="1182174" y="2273834"/>
            <a:ext cx="1813432" cy="195969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See the source image">
            <a:extLst>
              <a:ext uri="{FF2B5EF4-FFF2-40B4-BE49-F238E27FC236}">
                <a16:creationId xmlns:a16="http://schemas.microsoft.com/office/drawing/2014/main" id="{A3C8DB3A-4266-A779-E792-F269A499651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38466" y="3288765"/>
            <a:ext cx="1052713" cy="1052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98203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F3223DAC-D149-6406-8014-5BA6723DD7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4229" y="783772"/>
            <a:ext cx="7355541" cy="4903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22969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E67F7-59CE-4CFD-9270-A9ED9B617296}"/>
              </a:ext>
            </a:extLst>
          </p:cNvPr>
          <p:cNvSpPr>
            <a:spLocks noGrp="1"/>
          </p:cNvSpPr>
          <p:nvPr>
            <p:ph type="title"/>
          </p:nvPr>
        </p:nvSpPr>
        <p:spPr>
          <a:xfrm>
            <a:off x="3724072" y="629268"/>
            <a:ext cx="4939868" cy="1286160"/>
          </a:xfrm>
        </p:spPr>
        <p:txBody>
          <a:bodyPr vert="horz" lIns="91440" tIns="45720" rIns="91440" bIns="45720" rtlCol="0" anchor="b">
            <a:normAutofit/>
          </a:bodyPr>
          <a:lstStyle/>
          <a:p>
            <a:r>
              <a:rPr lang="cy-GB" b="1" dirty="0"/>
              <a:t>Hunanwerthuso</a:t>
            </a:r>
            <a:endParaRPr lang="en-US" b="1" dirty="0">
              <a:solidFill>
                <a:srgbClr val="00B050"/>
              </a:solidFill>
            </a:endParaRPr>
          </a:p>
        </p:txBody>
      </p:sp>
      <p:sp>
        <p:nvSpPr>
          <p:cNvPr id="3" name="TextBox 2">
            <a:extLst>
              <a:ext uri="{FF2B5EF4-FFF2-40B4-BE49-F238E27FC236}">
                <a16:creationId xmlns:a16="http://schemas.microsoft.com/office/drawing/2014/main" id="{7AEA0635-40F5-4ECB-8F38-0BDCE4768352}"/>
              </a:ext>
            </a:extLst>
          </p:cNvPr>
          <p:cNvSpPr txBox="1"/>
          <p:nvPr/>
        </p:nvSpPr>
        <p:spPr>
          <a:xfrm>
            <a:off x="3724073" y="2438400"/>
            <a:ext cx="4939867" cy="3785419"/>
          </a:xfrm>
          <a:prstGeom prst="rect">
            <a:avLst/>
          </a:prstGeom>
        </p:spPr>
        <p:txBody>
          <a:bodyPr vert="horz" lIns="91440" tIns="45720" rIns="91440" bIns="45720" rtlCol="0">
            <a:normAutofit fontScale="85000" lnSpcReduction="10000"/>
          </a:bodyPr>
          <a:lstStyle/>
          <a:p>
            <a:pPr lvl="0"/>
            <a:r>
              <a:rPr lang="cy-GB" dirty="0"/>
              <a:t>Hunanwerthuso yw’r modd y mae ysgolion yn adfyfyrio ar eu perfformiad ac yn ei ddefnyddio fel sylfaen ar gyfer cynllunio gwelliannau cynaliadwy. Mae’r broses o hunanwerthuso a chynllunio gwelliannau yn ganolog i gefnogi datblygiadau o ran gwella ysgol, dysgu proffesiynol a deilliannau dysgwyr. Fel proses flynyddol, mae hunanwerthuso’n offeryn allweddol wrth gynorthwyo ysgol i asesu ei pherfformiad. Mae’n helpu ysgolion i nodi:</a:t>
            </a:r>
            <a:endParaRPr lang="en-GB" dirty="0"/>
          </a:p>
          <a:p>
            <a:pPr fontAlgn="base"/>
            <a:r>
              <a:rPr lang="en-GB" dirty="0"/>
              <a:t> </a:t>
            </a:r>
          </a:p>
          <a:p>
            <a:r>
              <a:rPr lang="cy-GB" dirty="0"/>
              <a:t>• pa mor dda maen nhw’n perfformio</a:t>
            </a:r>
            <a:endParaRPr lang="en-GB" dirty="0"/>
          </a:p>
          <a:p>
            <a:pPr fontAlgn="base"/>
            <a:r>
              <a:rPr lang="en-GB" dirty="0"/>
              <a:t> </a:t>
            </a:r>
          </a:p>
          <a:p>
            <a:r>
              <a:rPr lang="cy-GB" dirty="0"/>
              <a:t>• meysydd cryfder</a:t>
            </a:r>
            <a:endParaRPr lang="en-GB" dirty="0"/>
          </a:p>
          <a:p>
            <a:pPr fontAlgn="base"/>
            <a:r>
              <a:rPr lang="en-GB" dirty="0"/>
              <a:t> </a:t>
            </a:r>
          </a:p>
          <a:p>
            <a:r>
              <a:rPr lang="cy-GB" dirty="0"/>
              <a:t>• beth mae angen ei wella</a:t>
            </a:r>
            <a:endParaRPr lang="en-GB" dirty="0"/>
          </a:p>
          <a:p>
            <a:pPr fontAlgn="base"/>
            <a:r>
              <a:rPr lang="en-GB" dirty="0"/>
              <a:t> </a:t>
            </a:r>
          </a:p>
          <a:p>
            <a:r>
              <a:rPr lang="cy-GB" dirty="0"/>
              <a:t>• pa gamau i’w gweithredu i wneud y gwelliannau hynny.</a:t>
            </a:r>
            <a:endParaRPr lang="en-GB" dirty="0"/>
          </a:p>
          <a:p>
            <a:r>
              <a:rPr lang="en-GB" dirty="0"/>
              <a:t> </a:t>
            </a:r>
          </a:p>
          <a:p>
            <a:pPr defTabSz="914400">
              <a:lnSpc>
                <a:spcPct val="90000"/>
              </a:lnSpc>
              <a:spcAft>
                <a:spcPts val="600"/>
              </a:spcAft>
            </a:pPr>
            <a:endParaRPr lang="en-US" sz="1400" dirty="0"/>
          </a:p>
        </p:txBody>
      </p:sp>
      <p:pic>
        <p:nvPicPr>
          <p:cNvPr id="5" name="Picture 4">
            <a:extLst>
              <a:ext uri="{FF2B5EF4-FFF2-40B4-BE49-F238E27FC236}">
                <a16:creationId xmlns:a16="http://schemas.microsoft.com/office/drawing/2014/main" id="{47FE0E9A-F408-4EAF-BD5F-D8879649A6FE}"/>
              </a:ext>
            </a:extLst>
          </p:cNvPr>
          <p:cNvPicPr>
            <a:picLocks noChangeAspect="1"/>
          </p:cNvPicPr>
          <p:nvPr/>
        </p:nvPicPr>
        <p:blipFill rotWithShape="1">
          <a:blip r:embed="rId3"/>
          <a:srcRect l="17799" r="48362"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5BA3F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95859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E67F7-59CE-4CFD-9270-A9ED9B617296}"/>
              </a:ext>
            </a:extLst>
          </p:cNvPr>
          <p:cNvSpPr>
            <a:spLocks noGrp="1"/>
          </p:cNvSpPr>
          <p:nvPr>
            <p:ph type="title"/>
          </p:nvPr>
        </p:nvSpPr>
        <p:spPr>
          <a:xfrm>
            <a:off x="3724072" y="629268"/>
            <a:ext cx="4939868" cy="1286160"/>
          </a:xfrm>
        </p:spPr>
        <p:txBody>
          <a:bodyPr vert="horz" lIns="91440" tIns="45720" rIns="91440" bIns="45720" rtlCol="0" anchor="b">
            <a:normAutofit/>
          </a:bodyPr>
          <a:lstStyle/>
          <a:p>
            <a:r>
              <a:rPr lang="en-US" b="1" dirty="0"/>
              <a:t>Self-Evaluation</a:t>
            </a:r>
          </a:p>
        </p:txBody>
      </p:sp>
      <p:sp>
        <p:nvSpPr>
          <p:cNvPr id="3" name="TextBox 2">
            <a:extLst>
              <a:ext uri="{FF2B5EF4-FFF2-40B4-BE49-F238E27FC236}">
                <a16:creationId xmlns:a16="http://schemas.microsoft.com/office/drawing/2014/main" id="{7AEA0635-40F5-4ECB-8F38-0BDCE4768352}"/>
              </a:ext>
            </a:extLst>
          </p:cNvPr>
          <p:cNvSpPr txBox="1"/>
          <p:nvPr/>
        </p:nvSpPr>
        <p:spPr>
          <a:xfrm>
            <a:off x="3724073" y="2438400"/>
            <a:ext cx="4939867" cy="3785419"/>
          </a:xfrm>
          <a:prstGeom prst="rect">
            <a:avLst/>
          </a:prstGeom>
        </p:spPr>
        <p:txBody>
          <a:bodyPr vert="horz" lIns="91440" tIns="45720" rIns="91440" bIns="45720" rtlCol="0">
            <a:normAutofit/>
          </a:bodyPr>
          <a:lstStyle/>
          <a:p>
            <a:pPr defTabSz="914400">
              <a:lnSpc>
                <a:spcPct val="90000"/>
              </a:lnSpc>
              <a:spcAft>
                <a:spcPts val="600"/>
              </a:spcAft>
            </a:pPr>
            <a:r>
              <a:rPr lang="en-US" sz="1400" dirty="0"/>
              <a:t>Self-evaluation is the means by which schools reflect upon their performance and use it as a basis for sustainable improvement planning. The process of self-evaluation and improvement planning is central to supporting advances in school improvement, professional learning and learner outcomes. As an annual process, self-evaluation is a key tool in assisting a school to assess its performance. It helps schools to identify: </a:t>
            </a:r>
          </a:p>
          <a:p>
            <a:pPr indent="-228600" defTabSz="914400">
              <a:lnSpc>
                <a:spcPct val="90000"/>
              </a:lnSpc>
              <a:spcAft>
                <a:spcPts val="600"/>
              </a:spcAft>
              <a:buFont typeface="Arial" panose="020B0604020202020204" pitchFamily="34" charset="0"/>
              <a:buChar char="•"/>
            </a:pPr>
            <a:endParaRPr lang="en-US" sz="1400" dirty="0"/>
          </a:p>
          <a:p>
            <a:pPr defTabSz="914400">
              <a:lnSpc>
                <a:spcPct val="90000"/>
              </a:lnSpc>
              <a:spcAft>
                <a:spcPts val="600"/>
              </a:spcAft>
            </a:pPr>
            <a:r>
              <a:rPr lang="en-US" sz="1400" dirty="0"/>
              <a:t>• how well they are performing </a:t>
            </a:r>
          </a:p>
          <a:p>
            <a:pPr indent="-228600" defTabSz="914400">
              <a:lnSpc>
                <a:spcPct val="90000"/>
              </a:lnSpc>
              <a:spcAft>
                <a:spcPts val="600"/>
              </a:spcAft>
              <a:buFont typeface="Arial" panose="020B0604020202020204" pitchFamily="34" charset="0"/>
              <a:buChar char="•"/>
            </a:pPr>
            <a:endParaRPr lang="en-US" sz="1400" dirty="0"/>
          </a:p>
          <a:p>
            <a:pPr defTabSz="914400">
              <a:lnSpc>
                <a:spcPct val="90000"/>
              </a:lnSpc>
              <a:spcAft>
                <a:spcPts val="600"/>
              </a:spcAft>
            </a:pPr>
            <a:r>
              <a:rPr lang="en-US" sz="1400" dirty="0"/>
              <a:t>• areas of strength </a:t>
            </a:r>
          </a:p>
          <a:p>
            <a:pPr indent="-228600" defTabSz="914400">
              <a:lnSpc>
                <a:spcPct val="90000"/>
              </a:lnSpc>
              <a:spcAft>
                <a:spcPts val="600"/>
              </a:spcAft>
              <a:buFont typeface="Arial" panose="020B0604020202020204" pitchFamily="34" charset="0"/>
              <a:buChar char="•"/>
            </a:pPr>
            <a:endParaRPr lang="en-US" sz="1400" dirty="0"/>
          </a:p>
          <a:p>
            <a:pPr defTabSz="914400">
              <a:lnSpc>
                <a:spcPct val="90000"/>
              </a:lnSpc>
              <a:spcAft>
                <a:spcPts val="600"/>
              </a:spcAft>
            </a:pPr>
            <a:r>
              <a:rPr lang="en-US" sz="1400" dirty="0"/>
              <a:t>• what needs to be improved </a:t>
            </a:r>
          </a:p>
          <a:p>
            <a:pPr indent="-228600" defTabSz="914400">
              <a:lnSpc>
                <a:spcPct val="90000"/>
              </a:lnSpc>
              <a:spcAft>
                <a:spcPts val="600"/>
              </a:spcAft>
              <a:buFont typeface="Arial" panose="020B0604020202020204" pitchFamily="34" charset="0"/>
              <a:buChar char="•"/>
            </a:pPr>
            <a:endParaRPr lang="en-US" sz="1400" dirty="0"/>
          </a:p>
          <a:p>
            <a:pPr defTabSz="914400">
              <a:lnSpc>
                <a:spcPct val="90000"/>
              </a:lnSpc>
              <a:spcAft>
                <a:spcPts val="600"/>
              </a:spcAft>
            </a:pPr>
            <a:r>
              <a:rPr lang="en-US" sz="1400" dirty="0"/>
              <a:t>• what actions to take to make those improvements. </a:t>
            </a:r>
          </a:p>
        </p:txBody>
      </p:sp>
      <p:pic>
        <p:nvPicPr>
          <p:cNvPr id="5" name="Picture 4">
            <a:extLst>
              <a:ext uri="{FF2B5EF4-FFF2-40B4-BE49-F238E27FC236}">
                <a16:creationId xmlns:a16="http://schemas.microsoft.com/office/drawing/2014/main" id="{47FE0E9A-F408-4EAF-BD5F-D8879649A6FE}"/>
              </a:ext>
            </a:extLst>
          </p:cNvPr>
          <p:cNvPicPr>
            <a:picLocks noChangeAspect="1"/>
          </p:cNvPicPr>
          <p:nvPr/>
        </p:nvPicPr>
        <p:blipFill rotWithShape="1">
          <a:blip r:embed="rId3"/>
          <a:srcRect l="17799" r="48362"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5BA3F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84866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3FDE26-48DA-C078-46F7-EB809938C5B9}"/>
              </a:ext>
            </a:extLst>
          </p:cNvPr>
          <p:cNvSpPr txBox="1"/>
          <p:nvPr/>
        </p:nvSpPr>
        <p:spPr>
          <a:xfrm>
            <a:off x="586093" y="432574"/>
            <a:ext cx="4715890" cy="6045065"/>
          </a:xfrm>
          <a:prstGeom prst="rect">
            <a:avLst/>
          </a:prstGeom>
        </p:spPr>
        <p:txBody>
          <a:bodyPr vert="horz" lIns="91440" tIns="45720" rIns="91440" bIns="45720" rtlCol="0" anchor="t">
            <a:noAutofit/>
          </a:bodyPr>
          <a:lstStyle/>
          <a:p>
            <a:pPr defTabSz="914400">
              <a:lnSpc>
                <a:spcPct val="160000"/>
              </a:lnSpc>
              <a:spcAft>
                <a:spcPts val="600"/>
              </a:spcAft>
            </a:pPr>
            <a:r>
              <a:rPr lang="en-US" i="1" dirty="0">
                <a:effectLst/>
              </a:rPr>
              <a:t>Research evidence on effective self-evaluation </a:t>
            </a:r>
            <a:r>
              <a:rPr lang="en-US" i="1" dirty="0" err="1">
                <a:effectLst/>
              </a:rPr>
              <a:t>emphasises</a:t>
            </a:r>
            <a:r>
              <a:rPr lang="en-US" i="1" dirty="0">
                <a:effectLst/>
              </a:rPr>
              <a:t> the importance of effective self-evaluation being </a:t>
            </a:r>
            <a:r>
              <a:rPr lang="en-US" i="1" dirty="0" err="1">
                <a:effectLst/>
              </a:rPr>
              <a:t>focussed</a:t>
            </a:r>
            <a:r>
              <a:rPr lang="en-US" i="1" dirty="0">
                <a:effectLst/>
              </a:rPr>
              <a:t> on evaluation for improvement, rather than to satisfy external accountability. Where school improvement is motivated more by external factors, such as institutional competition (for example league tables), schools and staff may perceive self-evaluation less as a meaningful exercise for organic school improvement and more as a </a:t>
            </a:r>
            <a:r>
              <a:rPr lang="en-US" i="1" dirty="0" err="1">
                <a:effectLst/>
              </a:rPr>
              <a:t>ritualised</a:t>
            </a:r>
            <a:r>
              <a:rPr lang="en-US" i="1" dirty="0">
                <a:effectLst/>
              </a:rPr>
              <a:t> audit of their practice.</a:t>
            </a:r>
          </a:p>
          <a:p>
            <a:pPr defTabSz="914400">
              <a:lnSpc>
                <a:spcPct val="160000"/>
              </a:lnSpc>
              <a:spcAft>
                <a:spcPts val="600"/>
              </a:spcAft>
            </a:pPr>
            <a:endParaRPr lang="en-US" dirty="0"/>
          </a:p>
          <a:p>
            <a:pPr defTabSz="914400">
              <a:lnSpc>
                <a:spcPct val="160000"/>
              </a:lnSpc>
              <a:spcAft>
                <a:spcPts val="600"/>
              </a:spcAft>
            </a:pPr>
            <a:r>
              <a:rPr lang="en-GB" dirty="0">
                <a:solidFill>
                  <a:srgbClr val="FFFF00"/>
                </a:solidFill>
                <a:hlinkClick r:id="rId3">
                  <a:extLst>
                    <a:ext uri="{A12FA001-AC4F-418D-AE19-62706E023703}">
                      <ahyp:hlinkClr xmlns:ahyp="http://schemas.microsoft.com/office/drawing/2018/hyperlinkcolor" val="tx"/>
                    </a:ext>
                  </a:extLst>
                </a:hlinkClick>
              </a:rPr>
              <a:t>School improvement guidance: impact assessment [HTML] | GOV.WALES</a:t>
            </a:r>
            <a:endParaRPr lang="en-US" dirty="0">
              <a:solidFill>
                <a:srgbClr val="FFFF00"/>
              </a:solidFill>
            </a:endParaRP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7085"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605" y="-2"/>
            <a:ext cx="4081395"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Head with Gears">
            <a:extLst>
              <a:ext uri="{FF2B5EF4-FFF2-40B4-BE49-F238E27FC236}">
                <a16:creationId xmlns:a16="http://schemas.microsoft.com/office/drawing/2014/main" id="{94FD4F08-9805-6139-71AA-8F28F7B6186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13042" y="1117601"/>
            <a:ext cx="2847593" cy="2847593"/>
          </a:xfrm>
          <a:prstGeom prst="rect">
            <a:avLst/>
          </a:prstGeom>
        </p:spPr>
      </p:pic>
    </p:spTree>
    <p:extLst>
      <p:ext uri="{BB962C8B-B14F-4D97-AF65-F5344CB8AC3E}">
        <p14:creationId xmlns:p14="http://schemas.microsoft.com/office/powerpoint/2010/main" val="3563295957"/>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3FDE26-48DA-C078-46F7-EB809938C5B9}"/>
              </a:ext>
            </a:extLst>
          </p:cNvPr>
          <p:cNvSpPr txBox="1"/>
          <p:nvPr/>
        </p:nvSpPr>
        <p:spPr>
          <a:xfrm>
            <a:off x="463148" y="332681"/>
            <a:ext cx="4715890" cy="6045065"/>
          </a:xfrm>
          <a:prstGeom prst="rect">
            <a:avLst/>
          </a:prstGeom>
        </p:spPr>
        <p:txBody>
          <a:bodyPr vert="horz" lIns="91440" tIns="45720" rIns="91440" bIns="45720" rtlCol="0" anchor="t">
            <a:noAutofit/>
          </a:bodyPr>
          <a:lstStyle/>
          <a:p>
            <a:pPr defTabSz="914400">
              <a:lnSpc>
                <a:spcPct val="160000"/>
              </a:lnSpc>
              <a:spcAft>
                <a:spcPts val="600"/>
              </a:spcAft>
            </a:pPr>
            <a:r>
              <a:rPr lang="en-GB" b="0" i="0" dirty="0">
                <a:effectLst/>
                <a:latin typeface="Arial" panose="020B0604020202020204" pitchFamily="34" charset="0"/>
              </a:rPr>
              <a:t>Mae </a:t>
            </a:r>
            <a:r>
              <a:rPr lang="en-GB" b="0" i="0" dirty="0" err="1">
                <a:effectLst/>
                <a:latin typeface="Arial" panose="020B0604020202020204" pitchFamily="34" charset="0"/>
              </a:rPr>
              <a:t>tystiolaeth</a:t>
            </a:r>
            <a:r>
              <a:rPr lang="en-GB" b="0" i="0" dirty="0">
                <a:effectLst/>
                <a:latin typeface="Arial" panose="020B0604020202020204" pitchFamily="34" charset="0"/>
              </a:rPr>
              <a:t> </a:t>
            </a:r>
            <a:r>
              <a:rPr lang="en-GB" b="0" i="0" dirty="0" err="1">
                <a:effectLst/>
                <a:latin typeface="Arial" panose="020B0604020202020204" pitchFamily="34" charset="0"/>
              </a:rPr>
              <a:t>ymchwil</a:t>
            </a:r>
            <a:r>
              <a:rPr lang="en-GB" b="0" i="0" dirty="0">
                <a:effectLst/>
                <a:latin typeface="Arial" panose="020B0604020202020204" pitchFamily="34" charset="0"/>
              </a:rPr>
              <a:t> </a:t>
            </a:r>
            <a:r>
              <a:rPr lang="en-GB" b="0" i="0" dirty="0" err="1">
                <a:effectLst/>
                <a:latin typeface="Arial" panose="020B0604020202020204" pitchFamily="34" charset="0"/>
              </a:rPr>
              <a:t>ar</a:t>
            </a:r>
            <a:r>
              <a:rPr lang="en-GB" b="0" i="0" dirty="0">
                <a:effectLst/>
                <a:latin typeface="Arial" panose="020B0604020202020204" pitchFamily="34" charset="0"/>
              </a:rPr>
              <a:t> </a:t>
            </a:r>
            <a:r>
              <a:rPr lang="en-GB" b="0" i="0" dirty="0" err="1">
                <a:effectLst/>
                <a:latin typeface="Arial" panose="020B0604020202020204" pitchFamily="34" charset="0"/>
              </a:rPr>
              <a:t>hunanarfarnu</a:t>
            </a:r>
            <a:r>
              <a:rPr lang="en-GB" b="0" i="0" dirty="0">
                <a:effectLst/>
                <a:latin typeface="Arial" panose="020B0604020202020204" pitchFamily="34" charset="0"/>
              </a:rPr>
              <a:t> </a:t>
            </a:r>
            <a:r>
              <a:rPr lang="en-GB" b="0" i="0" dirty="0" err="1">
                <a:effectLst/>
                <a:latin typeface="Arial" panose="020B0604020202020204" pitchFamily="34" charset="0"/>
              </a:rPr>
              <a:t>effeithiol</a:t>
            </a:r>
            <a:r>
              <a:rPr lang="en-GB" b="0" i="0" dirty="0">
                <a:effectLst/>
                <a:latin typeface="Arial" panose="020B0604020202020204" pitchFamily="34" charset="0"/>
              </a:rPr>
              <a:t> </a:t>
            </a:r>
            <a:r>
              <a:rPr lang="en-GB" b="0" i="0" dirty="0" err="1">
                <a:effectLst/>
                <a:latin typeface="Arial" panose="020B0604020202020204" pitchFamily="34" charset="0"/>
              </a:rPr>
              <a:t>yn</a:t>
            </a:r>
            <a:r>
              <a:rPr lang="en-GB" b="0" i="0" dirty="0">
                <a:effectLst/>
                <a:latin typeface="Arial" panose="020B0604020202020204" pitchFamily="34" charset="0"/>
              </a:rPr>
              <a:t> </a:t>
            </a:r>
            <a:r>
              <a:rPr lang="en-GB" b="0" i="0" dirty="0" err="1">
                <a:effectLst/>
                <a:latin typeface="Arial" panose="020B0604020202020204" pitchFamily="34" charset="0"/>
              </a:rPr>
              <a:t>pwysleisio</a:t>
            </a:r>
            <a:r>
              <a:rPr lang="en-GB" b="0" i="0" dirty="0">
                <a:effectLst/>
                <a:latin typeface="Arial" panose="020B0604020202020204" pitchFamily="34" charset="0"/>
              </a:rPr>
              <a:t> </a:t>
            </a:r>
            <a:r>
              <a:rPr lang="en-GB" b="0" i="0" dirty="0" err="1">
                <a:effectLst/>
                <a:latin typeface="Arial" panose="020B0604020202020204" pitchFamily="34" charset="0"/>
              </a:rPr>
              <a:t>pwysigrwydd</a:t>
            </a:r>
            <a:r>
              <a:rPr lang="en-GB" b="0" i="0" dirty="0">
                <a:effectLst/>
                <a:latin typeface="Arial" panose="020B0604020202020204" pitchFamily="34" charset="0"/>
              </a:rPr>
              <a:t> </a:t>
            </a:r>
            <a:r>
              <a:rPr lang="en-GB" b="0" i="0" dirty="0" err="1">
                <a:effectLst/>
                <a:latin typeface="Arial" panose="020B0604020202020204" pitchFamily="34" charset="0"/>
              </a:rPr>
              <a:t>canolbwyntio</a:t>
            </a:r>
            <a:r>
              <a:rPr lang="en-GB" b="0" i="0" dirty="0">
                <a:effectLst/>
                <a:latin typeface="Arial" panose="020B0604020202020204" pitchFamily="34" charset="0"/>
              </a:rPr>
              <a:t> </a:t>
            </a:r>
            <a:r>
              <a:rPr lang="en-GB" b="0" i="0" dirty="0" err="1">
                <a:effectLst/>
                <a:latin typeface="Arial" panose="020B0604020202020204" pitchFamily="34" charset="0"/>
              </a:rPr>
              <a:t>ar</a:t>
            </a:r>
            <a:r>
              <a:rPr lang="en-GB" b="0" i="0" dirty="0">
                <a:effectLst/>
                <a:latin typeface="Arial" panose="020B0604020202020204" pitchFamily="34" charset="0"/>
              </a:rPr>
              <a:t> </a:t>
            </a:r>
            <a:r>
              <a:rPr lang="en-GB" b="0" i="0" dirty="0" err="1">
                <a:effectLst/>
                <a:latin typeface="Arial" panose="020B0604020202020204" pitchFamily="34" charset="0"/>
              </a:rPr>
              <a:t>werthuso</a:t>
            </a:r>
            <a:r>
              <a:rPr lang="en-GB" b="0" i="0" dirty="0">
                <a:effectLst/>
                <a:latin typeface="Arial" panose="020B0604020202020204" pitchFamily="34" charset="0"/>
              </a:rPr>
              <a:t> </a:t>
            </a:r>
            <a:r>
              <a:rPr lang="en-GB" b="0" i="0" dirty="0" err="1">
                <a:effectLst/>
                <a:latin typeface="Arial" panose="020B0604020202020204" pitchFamily="34" charset="0"/>
              </a:rPr>
              <a:t>ar</a:t>
            </a:r>
            <a:r>
              <a:rPr lang="en-GB" b="0" i="0" dirty="0">
                <a:effectLst/>
                <a:latin typeface="Arial" panose="020B0604020202020204" pitchFamily="34" charset="0"/>
              </a:rPr>
              <a:t> </a:t>
            </a:r>
            <a:r>
              <a:rPr lang="en-GB" b="0" i="0" dirty="0" err="1">
                <a:effectLst/>
                <a:latin typeface="Arial" panose="020B0604020202020204" pitchFamily="34" charset="0"/>
              </a:rPr>
              <a:t>gyfer</a:t>
            </a:r>
            <a:r>
              <a:rPr lang="en-GB" b="0" i="0" dirty="0">
                <a:effectLst/>
                <a:latin typeface="Arial" panose="020B0604020202020204" pitchFamily="34" charset="0"/>
              </a:rPr>
              <a:t> gwella, </a:t>
            </a:r>
            <a:r>
              <a:rPr lang="en-GB" b="0" i="0" dirty="0" err="1">
                <a:effectLst/>
                <a:latin typeface="Arial" panose="020B0604020202020204" pitchFamily="34" charset="0"/>
              </a:rPr>
              <a:t>yn</a:t>
            </a:r>
            <a:r>
              <a:rPr lang="en-GB" b="0" i="0" dirty="0">
                <a:effectLst/>
                <a:latin typeface="Arial" panose="020B0604020202020204" pitchFamily="34" charset="0"/>
              </a:rPr>
              <a:t> </a:t>
            </a:r>
            <a:r>
              <a:rPr lang="en-GB" b="0" i="0" dirty="0" err="1">
                <a:effectLst/>
                <a:latin typeface="Arial" panose="020B0604020202020204" pitchFamily="34" charset="0"/>
              </a:rPr>
              <a:t>hytrach</a:t>
            </a:r>
            <a:r>
              <a:rPr lang="en-GB" b="0" i="0" dirty="0">
                <a:effectLst/>
                <a:latin typeface="Arial" panose="020B0604020202020204" pitchFamily="34" charset="0"/>
              </a:rPr>
              <a:t> </a:t>
            </a:r>
            <a:r>
              <a:rPr lang="en-GB" b="0" i="0" dirty="0" err="1">
                <a:effectLst/>
                <a:latin typeface="Arial" panose="020B0604020202020204" pitchFamily="34" charset="0"/>
              </a:rPr>
              <a:t>na</a:t>
            </a:r>
            <a:r>
              <a:rPr lang="en-GB" b="0" i="0" dirty="0">
                <a:effectLst/>
                <a:latin typeface="Arial" panose="020B0604020202020204" pitchFamily="34" charset="0"/>
              </a:rPr>
              <a:t> </a:t>
            </a:r>
            <a:r>
              <a:rPr lang="en-GB" b="0" i="0" dirty="0" err="1">
                <a:effectLst/>
                <a:latin typeface="Arial" panose="020B0604020202020204" pitchFamily="34" charset="0"/>
              </a:rPr>
              <a:t>bodloni</a:t>
            </a:r>
            <a:r>
              <a:rPr lang="en-GB" b="0" i="0" dirty="0">
                <a:effectLst/>
                <a:latin typeface="Arial" panose="020B0604020202020204" pitchFamily="34" charset="0"/>
              </a:rPr>
              <a:t> </a:t>
            </a:r>
            <a:r>
              <a:rPr lang="en-GB" b="0" i="0" dirty="0" err="1">
                <a:effectLst/>
                <a:latin typeface="Arial" panose="020B0604020202020204" pitchFamily="34" charset="0"/>
              </a:rPr>
              <a:t>atebolrwydd</a:t>
            </a:r>
            <a:r>
              <a:rPr lang="en-GB" b="0" i="0" dirty="0">
                <a:effectLst/>
                <a:latin typeface="Arial" panose="020B0604020202020204" pitchFamily="34" charset="0"/>
              </a:rPr>
              <a:t> </a:t>
            </a:r>
            <a:r>
              <a:rPr lang="en-GB" b="0" i="0" dirty="0" err="1">
                <a:effectLst/>
                <a:latin typeface="Arial" panose="020B0604020202020204" pitchFamily="34" charset="0"/>
              </a:rPr>
              <a:t>allanol</a:t>
            </a:r>
            <a:r>
              <a:rPr lang="en-GB" b="0" i="0" dirty="0">
                <a:effectLst/>
                <a:latin typeface="Arial" panose="020B0604020202020204" pitchFamily="34" charset="0"/>
              </a:rPr>
              <a:t>. Pan </a:t>
            </a:r>
            <a:r>
              <a:rPr lang="en-GB" b="0" i="0" dirty="0" err="1">
                <a:effectLst/>
                <a:latin typeface="Arial" panose="020B0604020202020204" pitchFamily="34" charset="0"/>
              </a:rPr>
              <a:t>fo</a:t>
            </a:r>
            <a:r>
              <a:rPr lang="en-GB" b="0" i="0" dirty="0">
                <a:effectLst/>
                <a:latin typeface="Arial" panose="020B0604020202020204" pitchFamily="34" charset="0"/>
              </a:rPr>
              <a:t> gwella </a:t>
            </a:r>
            <a:r>
              <a:rPr lang="en-GB" b="0" i="0" dirty="0" err="1">
                <a:effectLst/>
                <a:latin typeface="Arial" panose="020B0604020202020204" pitchFamily="34" charset="0"/>
              </a:rPr>
              <a:t>ysgolion</a:t>
            </a:r>
            <a:r>
              <a:rPr lang="en-GB" b="0" i="0" dirty="0">
                <a:effectLst/>
                <a:latin typeface="Arial" panose="020B0604020202020204" pitchFamily="34" charset="0"/>
              </a:rPr>
              <a:t> </a:t>
            </a:r>
            <a:r>
              <a:rPr lang="en-GB" b="0" i="0" dirty="0" err="1">
                <a:effectLst/>
                <a:latin typeface="Arial" panose="020B0604020202020204" pitchFamily="34" charset="0"/>
              </a:rPr>
              <a:t>yn</a:t>
            </a:r>
            <a:r>
              <a:rPr lang="en-GB" b="0" i="0" dirty="0">
                <a:effectLst/>
                <a:latin typeface="Arial" panose="020B0604020202020204" pitchFamily="34" charset="0"/>
              </a:rPr>
              <a:t> </a:t>
            </a:r>
            <a:r>
              <a:rPr lang="en-GB" b="0" i="0" dirty="0" err="1">
                <a:effectLst/>
                <a:latin typeface="Arial" panose="020B0604020202020204" pitchFamily="34" charset="0"/>
              </a:rPr>
              <a:t>cael</a:t>
            </a:r>
            <a:r>
              <a:rPr lang="en-GB" b="0" i="0" dirty="0">
                <a:effectLst/>
                <a:latin typeface="Arial" panose="020B0604020202020204" pitchFamily="34" charset="0"/>
              </a:rPr>
              <a:t> </a:t>
            </a:r>
            <a:r>
              <a:rPr lang="en-GB" b="0" i="0" dirty="0" err="1">
                <a:effectLst/>
                <a:latin typeface="Arial" panose="020B0604020202020204" pitchFamily="34" charset="0"/>
              </a:rPr>
              <a:t>ei</a:t>
            </a:r>
            <a:r>
              <a:rPr lang="en-GB" b="0" i="0" dirty="0">
                <a:effectLst/>
                <a:latin typeface="Arial" panose="020B0604020202020204" pitchFamily="34" charset="0"/>
              </a:rPr>
              <a:t> </a:t>
            </a:r>
            <a:r>
              <a:rPr lang="en-GB" b="0" i="0" dirty="0" err="1">
                <a:effectLst/>
                <a:latin typeface="Arial" panose="020B0604020202020204" pitchFamily="34" charset="0"/>
              </a:rPr>
              <a:t>ysgogi'n</a:t>
            </a:r>
            <a:r>
              <a:rPr lang="en-GB" b="0" i="0" dirty="0">
                <a:effectLst/>
                <a:latin typeface="Arial" panose="020B0604020202020204" pitchFamily="34" charset="0"/>
              </a:rPr>
              <a:t> </a:t>
            </a:r>
            <a:r>
              <a:rPr lang="en-GB" b="0" i="0" dirty="0" err="1">
                <a:effectLst/>
                <a:latin typeface="Arial" panose="020B0604020202020204" pitchFamily="34" charset="0"/>
              </a:rPr>
              <a:t>fwy</a:t>
            </a:r>
            <a:r>
              <a:rPr lang="en-GB" b="0" i="0" dirty="0">
                <a:effectLst/>
                <a:latin typeface="Arial" panose="020B0604020202020204" pitchFamily="34" charset="0"/>
              </a:rPr>
              <a:t> </a:t>
            </a:r>
            <a:r>
              <a:rPr lang="en-GB" b="0" i="0" dirty="0" err="1">
                <a:effectLst/>
                <a:latin typeface="Arial" panose="020B0604020202020204" pitchFamily="34" charset="0"/>
              </a:rPr>
              <a:t>gan</a:t>
            </a:r>
            <a:r>
              <a:rPr lang="en-GB" b="0" i="0" dirty="0">
                <a:effectLst/>
                <a:latin typeface="Arial" panose="020B0604020202020204" pitchFamily="34" charset="0"/>
              </a:rPr>
              <a:t> </a:t>
            </a:r>
            <a:r>
              <a:rPr lang="en-GB" b="0" i="0" dirty="0" err="1">
                <a:effectLst/>
                <a:latin typeface="Arial" panose="020B0604020202020204" pitchFamily="34" charset="0"/>
              </a:rPr>
              <a:t>ffactorau</a:t>
            </a:r>
            <a:r>
              <a:rPr lang="en-GB" b="0" i="0" dirty="0">
                <a:effectLst/>
                <a:latin typeface="Arial" panose="020B0604020202020204" pitchFamily="34" charset="0"/>
              </a:rPr>
              <a:t> </a:t>
            </a:r>
            <a:r>
              <a:rPr lang="en-GB" b="0" i="0" dirty="0" err="1">
                <a:effectLst/>
                <a:latin typeface="Arial" panose="020B0604020202020204" pitchFamily="34" charset="0"/>
              </a:rPr>
              <a:t>allanol</a:t>
            </a:r>
            <a:r>
              <a:rPr lang="en-GB" b="0" i="0" dirty="0">
                <a:effectLst/>
                <a:latin typeface="Arial" panose="020B0604020202020204" pitchFamily="34" charset="0"/>
              </a:rPr>
              <a:t>, </a:t>
            </a:r>
            <a:r>
              <a:rPr lang="en-GB" b="0" i="0" dirty="0" err="1">
                <a:effectLst/>
                <a:latin typeface="Arial" panose="020B0604020202020204" pitchFamily="34" charset="0"/>
              </a:rPr>
              <a:t>megis</a:t>
            </a:r>
            <a:r>
              <a:rPr lang="en-GB" b="0" i="0" dirty="0">
                <a:effectLst/>
                <a:latin typeface="Arial" panose="020B0604020202020204" pitchFamily="34" charset="0"/>
              </a:rPr>
              <a:t> </a:t>
            </a:r>
            <a:r>
              <a:rPr lang="en-GB" b="0" i="0" dirty="0" err="1">
                <a:effectLst/>
                <a:latin typeface="Arial" panose="020B0604020202020204" pitchFamily="34" charset="0"/>
              </a:rPr>
              <a:t>cystadleuaeth</a:t>
            </a:r>
            <a:r>
              <a:rPr lang="en-GB" b="0" i="0" dirty="0">
                <a:effectLst/>
                <a:latin typeface="Arial" panose="020B0604020202020204" pitchFamily="34" charset="0"/>
              </a:rPr>
              <a:t> </a:t>
            </a:r>
            <a:r>
              <a:rPr lang="en-GB" b="0" i="0" dirty="0" err="1">
                <a:effectLst/>
                <a:latin typeface="Arial" panose="020B0604020202020204" pitchFamily="34" charset="0"/>
              </a:rPr>
              <a:t>sefydliadol</a:t>
            </a:r>
            <a:r>
              <a:rPr lang="en-GB" b="0" i="0" dirty="0">
                <a:effectLst/>
                <a:latin typeface="Arial" panose="020B0604020202020204" pitchFamily="34" charset="0"/>
              </a:rPr>
              <a:t> (er </a:t>
            </a:r>
            <a:r>
              <a:rPr lang="en-GB" b="0" i="0" dirty="0" err="1">
                <a:effectLst/>
                <a:latin typeface="Arial" panose="020B0604020202020204" pitchFamily="34" charset="0"/>
              </a:rPr>
              <a:t>enghraifft</a:t>
            </a:r>
            <a:r>
              <a:rPr lang="en-GB" b="0" i="0" dirty="0">
                <a:effectLst/>
                <a:latin typeface="Arial" panose="020B0604020202020204" pitchFamily="34" charset="0"/>
              </a:rPr>
              <a:t> </a:t>
            </a:r>
            <a:r>
              <a:rPr lang="en-GB" b="0" i="0" dirty="0" err="1">
                <a:effectLst/>
                <a:latin typeface="Arial" panose="020B0604020202020204" pitchFamily="34" charset="0"/>
              </a:rPr>
              <a:t>tablau</a:t>
            </a:r>
            <a:r>
              <a:rPr lang="en-GB" b="0" i="0" dirty="0">
                <a:effectLst/>
                <a:latin typeface="Arial" panose="020B0604020202020204" pitchFamily="34" charset="0"/>
              </a:rPr>
              <a:t> </a:t>
            </a:r>
            <a:r>
              <a:rPr lang="en-GB" b="0" i="0" dirty="0" err="1">
                <a:effectLst/>
                <a:latin typeface="Arial" panose="020B0604020202020204" pitchFamily="34" charset="0"/>
              </a:rPr>
              <a:t>cynghrair</a:t>
            </a:r>
            <a:r>
              <a:rPr lang="en-GB" b="0" i="0" dirty="0">
                <a:effectLst/>
                <a:latin typeface="Arial" panose="020B0604020202020204" pitchFamily="34" charset="0"/>
              </a:rPr>
              <a:t>), gall </a:t>
            </a:r>
            <a:r>
              <a:rPr lang="en-GB" b="0" i="0" dirty="0" err="1">
                <a:effectLst/>
                <a:latin typeface="Arial" panose="020B0604020202020204" pitchFamily="34" charset="0"/>
              </a:rPr>
              <a:t>ysgolion</a:t>
            </a:r>
            <a:r>
              <a:rPr lang="en-GB" b="0" i="0" dirty="0">
                <a:effectLst/>
                <a:latin typeface="Arial" panose="020B0604020202020204" pitchFamily="34" charset="0"/>
              </a:rPr>
              <a:t> a staff weld y broses </a:t>
            </a:r>
            <a:r>
              <a:rPr lang="en-GB" b="0" i="0" dirty="0" err="1">
                <a:effectLst/>
                <a:latin typeface="Arial" panose="020B0604020202020204" pitchFamily="34" charset="0"/>
              </a:rPr>
              <a:t>fel</a:t>
            </a:r>
            <a:r>
              <a:rPr lang="en-GB" b="0" i="0" dirty="0">
                <a:effectLst/>
                <a:latin typeface="Arial" panose="020B0604020202020204" pitchFamily="34" charset="0"/>
              </a:rPr>
              <a:t> </a:t>
            </a:r>
            <a:r>
              <a:rPr lang="en-GB" b="0" i="0" dirty="0" err="1">
                <a:effectLst/>
                <a:latin typeface="Arial" panose="020B0604020202020204" pitchFamily="34" charset="0"/>
              </a:rPr>
              <a:t>archwiliad</a:t>
            </a:r>
            <a:r>
              <a:rPr lang="en-GB" b="0" i="0" dirty="0">
                <a:effectLst/>
                <a:latin typeface="Arial" panose="020B0604020202020204" pitchFamily="34" charset="0"/>
              </a:rPr>
              <a:t> </a:t>
            </a:r>
            <a:r>
              <a:rPr lang="en-GB" b="0" i="0" dirty="0" err="1">
                <a:effectLst/>
                <a:latin typeface="Arial" panose="020B0604020202020204" pitchFamily="34" charset="0"/>
              </a:rPr>
              <a:t>defodol</a:t>
            </a:r>
            <a:r>
              <a:rPr lang="en-GB" b="0" i="0" dirty="0">
                <a:effectLst/>
                <a:latin typeface="Arial" panose="020B0604020202020204" pitchFamily="34" charset="0"/>
              </a:rPr>
              <a:t> </a:t>
            </a:r>
            <a:r>
              <a:rPr lang="en-GB" b="0" i="0" dirty="0" err="1">
                <a:effectLst/>
                <a:latin typeface="Arial" panose="020B0604020202020204" pitchFamily="34" charset="0"/>
              </a:rPr>
              <a:t>yn</a:t>
            </a:r>
            <a:r>
              <a:rPr lang="en-GB" b="0" i="0" dirty="0">
                <a:effectLst/>
                <a:latin typeface="Arial" panose="020B0604020202020204" pitchFamily="34" charset="0"/>
              </a:rPr>
              <a:t> </a:t>
            </a:r>
            <a:r>
              <a:rPr lang="en-GB" b="0" i="0" dirty="0" err="1">
                <a:effectLst/>
                <a:latin typeface="Arial" panose="020B0604020202020204" pitchFamily="34" charset="0"/>
              </a:rPr>
              <a:t>hytrach</a:t>
            </a:r>
            <a:r>
              <a:rPr lang="en-GB" b="0" i="0" dirty="0">
                <a:effectLst/>
                <a:latin typeface="Arial" panose="020B0604020202020204" pitchFamily="34" charset="0"/>
              </a:rPr>
              <a:t> nag </a:t>
            </a:r>
            <a:r>
              <a:rPr lang="en-GB" b="0" i="0" dirty="0" err="1">
                <a:effectLst/>
                <a:latin typeface="Arial" panose="020B0604020202020204" pitchFamily="34" charset="0"/>
              </a:rPr>
              <a:t>ymarfer</a:t>
            </a:r>
            <a:r>
              <a:rPr lang="en-GB" b="0" i="0" dirty="0">
                <a:effectLst/>
                <a:latin typeface="Arial" panose="020B0604020202020204" pitchFamily="34" charset="0"/>
              </a:rPr>
              <a:t> </a:t>
            </a:r>
            <a:r>
              <a:rPr lang="en-GB" b="0" i="0" dirty="0" err="1">
                <a:effectLst/>
                <a:latin typeface="Arial" panose="020B0604020202020204" pitchFamily="34" charset="0"/>
              </a:rPr>
              <a:t>ystyrlon</a:t>
            </a:r>
            <a:r>
              <a:rPr lang="en-GB" b="0" i="0" dirty="0">
                <a:effectLst/>
                <a:latin typeface="Arial" panose="020B0604020202020204" pitchFamily="34" charset="0"/>
              </a:rPr>
              <a:t> </a:t>
            </a:r>
            <a:r>
              <a:rPr lang="en-GB" b="0" i="0" dirty="0" err="1">
                <a:effectLst/>
                <a:latin typeface="Arial" panose="020B0604020202020204" pitchFamily="34" charset="0"/>
              </a:rPr>
              <a:t>ar</a:t>
            </a:r>
            <a:r>
              <a:rPr lang="en-GB" b="0" i="0" dirty="0">
                <a:effectLst/>
                <a:latin typeface="Arial" panose="020B0604020202020204" pitchFamily="34" charset="0"/>
              </a:rPr>
              <a:t> </a:t>
            </a:r>
            <a:r>
              <a:rPr lang="en-GB" b="0" i="0" dirty="0" err="1">
                <a:effectLst/>
                <a:latin typeface="Arial" panose="020B0604020202020204" pitchFamily="34" charset="0"/>
              </a:rPr>
              <a:t>gyfer</a:t>
            </a:r>
            <a:r>
              <a:rPr lang="en-GB" b="0" i="0" dirty="0">
                <a:effectLst/>
                <a:latin typeface="Arial" panose="020B0604020202020204" pitchFamily="34" charset="0"/>
              </a:rPr>
              <a:t> gwella </a:t>
            </a:r>
            <a:r>
              <a:rPr lang="en-GB" b="0" i="0" dirty="0" err="1">
                <a:effectLst/>
                <a:latin typeface="Arial" panose="020B0604020202020204" pitchFamily="34" charset="0"/>
              </a:rPr>
              <a:t>ysgolion</a:t>
            </a:r>
            <a:r>
              <a:rPr lang="en-GB" b="0" i="0" dirty="0">
                <a:effectLst/>
                <a:latin typeface="Arial" panose="020B0604020202020204" pitchFamily="34" charset="0"/>
              </a:rPr>
              <a:t> </a:t>
            </a:r>
            <a:r>
              <a:rPr lang="en-GB" b="0" i="0" dirty="0" err="1">
                <a:effectLst/>
                <a:latin typeface="Arial" panose="020B0604020202020204" pitchFamily="34" charset="0"/>
              </a:rPr>
              <a:t>mewn</a:t>
            </a:r>
            <a:r>
              <a:rPr lang="en-GB" b="0" i="0" dirty="0">
                <a:effectLst/>
                <a:latin typeface="Arial" panose="020B0604020202020204" pitchFamily="34" charset="0"/>
              </a:rPr>
              <a:t> </a:t>
            </a:r>
            <a:r>
              <a:rPr lang="en-GB" b="0" i="0" dirty="0" err="1">
                <a:effectLst/>
                <a:latin typeface="Arial" panose="020B0604020202020204" pitchFamily="34" charset="0"/>
              </a:rPr>
              <a:t>ffordd</a:t>
            </a:r>
            <a:r>
              <a:rPr lang="en-GB" b="0" i="0" dirty="0">
                <a:effectLst/>
                <a:latin typeface="Arial" panose="020B0604020202020204" pitchFamily="34" charset="0"/>
              </a:rPr>
              <a:t> </a:t>
            </a:r>
            <a:r>
              <a:rPr lang="en-GB" b="0" i="0" dirty="0" err="1">
                <a:effectLst/>
                <a:latin typeface="Arial" panose="020B0604020202020204" pitchFamily="34" charset="0"/>
              </a:rPr>
              <a:t>organig</a:t>
            </a:r>
            <a:r>
              <a:rPr lang="en-GB" b="0" i="0" dirty="0">
                <a:effectLst/>
                <a:latin typeface="Arial" panose="020B0604020202020204" pitchFamily="34" charset="0"/>
              </a:rPr>
              <a:t>.</a:t>
            </a:r>
            <a:endParaRPr lang="en-US" dirty="0"/>
          </a:p>
          <a:p>
            <a:pPr defTabSz="914400">
              <a:lnSpc>
                <a:spcPct val="160000"/>
              </a:lnSpc>
              <a:spcAft>
                <a:spcPts val="600"/>
              </a:spcAft>
            </a:pPr>
            <a:r>
              <a:rPr lang="en-GB" dirty="0">
                <a:solidFill>
                  <a:srgbClr val="FFFF00"/>
                </a:solidFill>
                <a:hlinkClick r:id="rId3">
                  <a:extLst>
                    <a:ext uri="{A12FA001-AC4F-418D-AE19-62706E023703}">
                      <ahyp:hlinkClr xmlns:ahyp="http://schemas.microsoft.com/office/drawing/2018/hyperlinkcolor" val="tx"/>
                    </a:ext>
                  </a:extLst>
                </a:hlinkClick>
              </a:rPr>
              <a:t>School improvement guidance: impact assessment [HTML] | GOV.WALES</a:t>
            </a:r>
            <a:endParaRPr lang="en-US" dirty="0">
              <a:solidFill>
                <a:srgbClr val="FFFF00"/>
              </a:solidFill>
            </a:endParaRP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7085"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605" y="-2"/>
            <a:ext cx="4081395"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Head with Gears">
            <a:extLst>
              <a:ext uri="{FF2B5EF4-FFF2-40B4-BE49-F238E27FC236}">
                <a16:creationId xmlns:a16="http://schemas.microsoft.com/office/drawing/2014/main" id="{94FD4F08-9805-6139-71AA-8F28F7B6186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13042" y="1117601"/>
            <a:ext cx="2847593" cy="2847593"/>
          </a:xfrm>
          <a:prstGeom prst="rect">
            <a:avLst/>
          </a:prstGeom>
        </p:spPr>
      </p:pic>
    </p:spTree>
    <p:extLst>
      <p:ext uri="{BB962C8B-B14F-4D97-AF65-F5344CB8AC3E}">
        <p14:creationId xmlns:p14="http://schemas.microsoft.com/office/powerpoint/2010/main" val="1150862461"/>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3FDE26-48DA-C078-46F7-EB809938C5B9}"/>
              </a:ext>
            </a:extLst>
          </p:cNvPr>
          <p:cNvSpPr txBox="1"/>
          <p:nvPr/>
        </p:nvSpPr>
        <p:spPr>
          <a:xfrm>
            <a:off x="463148" y="332681"/>
            <a:ext cx="4715890" cy="6045065"/>
          </a:xfrm>
          <a:prstGeom prst="rect">
            <a:avLst/>
          </a:prstGeom>
        </p:spPr>
        <p:txBody>
          <a:bodyPr vert="horz" lIns="91440" tIns="45720" rIns="91440" bIns="45720" rtlCol="0" anchor="t">
            <a:noAutofit/>
          </a:bodyPr>
          <a:lstStyle/>
          <a:p>
            <a:pPr defTabSz="914400">
              <a:lnSpc>
                <a:spcPct val="160000"/>
              </a:lnSpc>
              <a:spcAft>
                <a:spcPts val="600"/>
              </a:spcAft>
            </a:pPr>
            <a:endParaRPr lang="en-US" dirty="0">
              <a:solidFill>
                <a:srgbClr val="FFFF00"/>
              </a:solidFill>
            </a:endParaRP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7085"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605" y="-2"/>
            <a:ext cx="4081395"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Head with Gears">
            <a:extLst>
              <a:ext uri="{FF2B5EF4-FFF2-40B4-BE49-F238E27FC236}">
                <a16:creationId xmlns:a16="http://schemas.microsoft.com/office/drawing/2014/main" id="{94FD4F08-9805-6139-71AA-8F28F7B6186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13042" y="1117601"/>
            <a:ext cx="2847593" cy="2847593"/>
          </a:xfrm>
          <a:prstGeom prst="rect">
            <a:avLst/>
          </a:prstGeom>
        </p:spPr>
      </p:pic>
      <p:sp>
        <p:nvSpPr>
          <p:cNvPr id="2" name="TextBox 1">
            <a:extLst>
              <a:ext uri="{FF2B5EF4-FFF2-40B4-BE49-F238E27FC236}">
                <a16:creationId xmlns:a16="http://schemas.microsoft.com/office/drawing/2014/main" id="{AA9162B1-BF3A-8ED9-0B70-5184E198A9EE}"/>
              </a:ext>
            </a:extLst>
          </p:cNvPr>
          <p:cNvSpPr txBox="1"/>
          <p:nvPr/>
        </p:nvSpPr>
        <p:spPr>
          <a:xfrm>
            <a:off x="855314" y="749976"/>
            <a:ext cx="3931557" cy="5509200"/>
          </a:xfrm>
          <a:prstGeom prst="rect">
            <a:avLst/>
          </a:prstGeom>
          <a:noFill/>
        </p:spPr>
        <p:txBody>
          <a:bodyPr wrap="square" rtlCol="0">
            <a:spAutoFit/>
          </a:bodyPr>
          <a:lstStyle/>
          <a:p>
            <a:endParaRPr lang="en-GB" sz="4400" dirty="0"/>
          </a:p>
          <a:p>
            <a:r>
              <a:rPr lang="en-GB" sz="4400" dirty="0"/>
              <a:t>Gair </a:t>
            </a:r>
            <a:r>
              <a:rPr lang="en-GB" sz="4400" dirty="0" err="1"/>
              <a:t>i</a:t>
            </a:r>
            <a:r>
              <a:rPr lang="en-GB" sz="4400" dirty="0"/>
              <a:t> gall a </a:t>
            </a:r>
            <a:r>
              <a:rPr lang="en-GB" sz="4400" dirty="0" err="1"/>
              <a:t>chamsyniadau</a:t>
            </a:r>
            <a:r>
              <a:rPr lang="en-GB" sz="4400" dirty="0"/>
              <a:t> </a:t>
            </a:r>
            <a:r>
              <a:rPr lang="en-GB" sz="4400" dirty="0" err="1"/>
              <a:t>cyffredin</a:t>
            </a:r>
            <a:endParaRPr lang="en-GB" sz="4400" dirty="0"/>
          </a:p>
          <a:p>
            <a:endParaRPr lang="en-GB" sz="4400" dirty="0"/>
          </a:p>
          <a:p>
            <a:r>
              <a:rPr lang="en-GB" sz="4400" dirty="0"/>
              <a:t>Dos, don’ts and misconceptions</a:t>
            </a:r>
          </a:p>
          <a:p>
            <a:endParaRPr lang="en-GB" sz="4400" dirty="0"/>
          </a:p>
        </p:txBody>
      </p:sp>
      <p:sp>
        <p:nvSpPr>
          <p:cNvPr id="5" name="TextBox 4">
            <a:extLst>
              <a:ext uri="{FF2B5EF4-FFF2-40B4-BE49-F238E27FC236}">
                <a16:creationId xmlns:a16="http://schemas.microsoft.com/office/drawing/2014/main" id="{80E788E9-06E2-F034-6AD7-95BD7040F8CE}"/>
              </a:ext>
            </a:extLst>
          </p:cNvPr>
          <p:cNvSpPr txBox="1"/>
          <p:nvPr/>
        </p:nvSpPr>
        <p:spPr>
          <a:xfrm>
            <a:off x="5413402" y="471270"/>
            <a:ext cx="4572000" cy="646331"/>
          </a:xfrm>
          <a:prstGeom prst="rect">
            <a:avLst/>
          </a:prstGeom>
          <a:noFill/>
        </p:spPr>
        <p:txBody>
          <a:bodyPr wrap="square">
            <a:spAutoFit/>
          </a:bodyPr>
          <a:lstStyle/>
          <a:p>
            <a:r>
              <a:rPr lang="en-GB" dirty="0">
                <a:hlinkClick r:id="rId5"/>
              </a:rPr>
              <a:t>The national resource: evaluation and improvement - Hwb (</a:t>
            </a:r>
            <a:r>
              <a:rPr lang="en-GB" dirty="0" err="1">
                <a:hlinkClick r:id="rId5"/>
              </a:rPr>
              <a:t>gov.wales</a:t>
            </a:r>
            <a:r>
              <a:rPr lang="en-GB" dirty="0">
                <a:hlinkClick r:id="rId5"/>
              </a:rPr>
              <a:t>)</a:t>
            </a:r>
            <a:endParaRPr lang="en-GB" dirty="0"/>
          </a:p>
        </p:txBody>
      </p:sp>
    </p:spTree>
    <p:extLst>
      <p:ext uri="{BB962C8B-B14F-4D97-AF65-F5344CB8AC3E}">
        <p14:creationId xmlns:p14="http://schemas.microsoft.com/office/powerpoint/2010/main" val="563006336"/>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696BE1-06EF-4A8E-DA74-D5F24855D7AC}"/>
              </a:ext>
            </a:extLst>
          </p:cNvPr>
          <p:cNvSpPr txBox="1"/>
          <p:nvPr/>
        </p:nvSpPr>
        <p:spPr>
          <a:xfrm>
            <a:off x="109498" y="6296630"/>
            <a:ext cx="8925004" cy="369332"/>
          </a:xfrm>
          <a:prstGeom prst="rect">
            <a:avLst/>
          </a:prstGeom>
          <a:noFill/>
        </p:spPr>
        <p:txBody>
          <a:bodyPr wrap="square">
            <a:spAutoFit/>
          </a:bodyPr>
          <a:lstStyle/>
          <a:p>
            <a:r>
              <a:rPr lang="en-GB" dirty="0">
                <a:hlinkClick r:id="rId3"/>
              </a:rPr>
              <a:t>The national resource: evaluation and improvement - Hwb (</a:t>
            </a:r>
            <a:r>
              <a:rPr lang="en-GB" dirty="0" err="1">
                <a:hlinkClick r:id="rId3"/>
              </a:rPr>
              <a:t>gov.wales</a:t>
            </a:r>
            <a:r>
              <a:rPr lang="en-GB" dirty="0">
                <a:hlinkClick r:id="rId3"/>
              </a:rPr>
              <a:t>)</a:t>
            </a:r>
            <a:endParaRPr lang="en-GB" dirty="0"/>
          </a:p>
        </p:txBody>
      </p:sp>
      <p:pic>
        <p:nvPicPr>
          <p:cNvPr id="5" name="Picture 4">
            <a:extLst>
              <a:ext uri="{FF2B5EF4-FFF2-40B4-BE49-F238E27FC236}">
                <a16:creationId xmlns:a16="http://schemas.microsoft.com/office/drawing/2014/main" id="{6B30CBD3-E062-650E-295B-CF9A9C2AA7C1}"/>
              </a:ext>
            </a:extLst>
          </p:cNvPr>
          <p:cNvPicPr>
            <a:picLocks noChangeAspect="1"/>
          </p:cNvPicPr>
          <p:nvPr/>
        </p:nvPicPr>
        <p:blipFill rotWithShape="1">
          <a:blip r:embed="rId4"/>
          <a:srcRect l="12437" t="10767" r="16975" b="15116"/>
          <a:stretch/>
        </p:blipFill>
        <p:spPr>
          <a:xfrm>
            <a:off x="109498" y="353403"/>
            <a:ext cx="6454589" cy="4518212"/>
          </a:xfrm>
          <a:prstGeom prst="rect">
            <a:avLst/>
          </a:prstGeom>
        </p:spPr>
      </p:pic>
      <p:pic>
        <p:nvPicPr>
          <p:cNvPr id="7" name="Picture 6" descr="Text&#10;&#10;Description automatically generated">
            <a:extLst>
              <a:ext uri="{FF2B5EF4-FFF2-40B4-BE49-F238E27FC236}">
                <a16:creationId xmlns:a16="http://schemas.microsoft.com/office/drawing/2014/main" id="{5E431361-2A00-FEFA-05D9-8366D683387E}"/>
              </a:ext>
            </a:extLst>
          </p:cNvPr>
          <p:cNvPicPr>
            <a:picLocks noChangeAspect="1"/>
          </p:cNvPicPr>
          <p:nvPr/>
        </p:nvPicPr>
        <p:blipFill rotWithShape="1">
          <a:blip r:embed="rId5"/>
          <a:srcRect l="11849" t="54702" r="19267" b="24104"/>
          <a:stretch/>
        </p:blipFill>
        <p:spPr bwMode="auto">
          <a:xfrm>
            <a:off x="109498" y="4713233"/>
            <a:ext cx="6734810" cy="1381125"/>
          </a:xfrm>
          <a:prstGeom prst="rect">
            <a:avLst/>
          </a:prstGeom>
          <a:ln>
            <a:noFill/>
          </a:ln>
          <a:extLst>
            <a:ext uri="{53640926-AAD7-44D8-BBD7-CCE9431645EC}">
              <a14:shadowObscured xmlns:a14="http://schemas.microsoft.com/office/drawing/2010/main"/>
            </a:ext>
          </a:extLst>
        </p:spPr>
      </p:pic>
      <p:sp>
        <p:nvSpPr>
          <p:cNvPr id="8" name="Oval 7">
            <a:extLst>
              <a:ext uri="{FF2B5EF4-FFF2-40B4-BE49-F238E27FC236}">
                <a16:creationId xmlns:a16="http://schemas.microsoft.com/office/drawing/2014/main" id="{5DAD56FE-FD19-F1C6-CF27-662D0D7B27E5}"/>
              </a:ext>
            </a:extLst>
          </p:cNvPr>
          <p:cNvSpPr/>
          <p:nvPr/>
        </p:nvSpPr>
        <p:spPr>
          <a:xfrm>
            <a:off x="109498" y="4656524"/>
            <a:ext cx="2234132" cy="1381125"/>
          </a:xfrm>
          <a:prstGeom prst="ellipse">
            <a:avLst/>
          </a:prstGeom>
          <a:solidFill>
            <a:schemeClr val="accent4">
              <a:lumMod val="20000"/>
              <a:lumOff val="80000"/>
              <a:alpha val="3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7929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8A0F76-5E1C-053B-A660-406B50ACD3D7}"/>
              </a:ext>
            </a:extLst>
          </p:cNvPr>
          <p:cNvPicPr>
            <a:picLocks noChangeAspect="1"/>
          </p:cNvPicPr>
          <p:nvPr/>
        </p:nvPicPr>
        <p:blipFill rotWithShape="1">
          <a:blip r:embed="rId2"/>
          <a:srcRect l="11512" t="12153" r="14202" b="9443"/>
          <a:stretch/>
        </p:blipFill>
        <p:spPr>
          <a:xfrm>
            <a:off x="199786" y="0"/>
            <a:ext cx="6792686" cy="4779470"/>
          </a:xfrm>
          <a:prstGeom prst="rect">
            <a:avLst/>
          </a:prstGeom>
        </p:spPr>
      </p:pic>
      <p:sp>
        <p:nvSpPr>
          <p:cNvPr id="5" name="TextBox 4">
            <a:extLst>
              <a:ext uri="{FF2B5EF4-FFF2-40B4-BE49-F238E27FC236}">
                <a16:creationId xmlns:a16="http://schemas.microsoft.com/office/drawing/2014/main" id="{3870E6BA-AF2F-3465-CB3F-D8E415DB044B}"/>
              </a:ext>
            </a:extLst>
          </p:cNvPr>
          <p:cNvSpPr txBox="1"/>
          <p:nvPr/>
        </p:nvSpPr>
        <p:spPr>
          <a:xfrm>
            <a:off x="434147" y="6334614"/>
            <a:ext cx="7480407" cy="369332"/>
          </a:xfrm>
          <a:prstGeom prst="rect">
            <a:avLst/>
          </a:prstGeom>
          <a:noFill/>
        </p:spPr>
        <p:txBody>
          <a:bodyPr wrap="square">
            <a:spAutoFit/>
          </a:bodyPr>
          <a:lstStyle/>
          <a:p>
            <a:r>
              <a:rPr lang="en-GB" dirty="0" err="1">
                <a:hlinkClick r:id="rId3"/>
              </a:rPr>
              <a:t>Yr</a:t>
            </a:r>
            <a:r>
              <a:rPr lang="en-GB" dirty="0">
                <a:hlinkClick r:id="rId3"/>
              </a:rPr>
              <a:t> </a:t>
            </a:r>
            <a:r>
              <a:rPr lang="en-GB" dirty="0" err="1">
                <a:hlinkClick r:id="rId3"/>
              </a:rPr>
              <a:t>adnodd</a:t>
            </a:r>
            <a:r>
              <a:rPr lang="en-GB" dirty="0">
                <a:hlinkClick r:id="rId3"/>
              </a:rPr>
              <a:t> </a:t>
            </a:r>
            <a:r>
              <a:rPr lang="en-GB" dirty="0" err="1">
                <a:hlinkClick r:id="rId3"/>
              </a:rPr>
              <a:t>cenedlaethol</a:t>
            </a:r>
            <a:r>
              <a:rPr lang="en-GB" dirty="0">
                <a:hlinkClick r:id="rId3"/>
              </a:rPr>
              <a:t>: </a:t>
            </a:r>
            <a:r>
              <a:rPr lang="en-GB" dirty="0" err="1">
                <a:hlinkClick r:id="rId3"/>
              </a:rPr>
              <a:t>gwerthuso</a:t>
            </a:r>
            <a:r>
              <a:rPr lang="en-GB" dirty="0">
                <a:hlinkClick r:id="rId3"/>
              </a:rPr>
              <a:t> a </a:t>
            </a:r>
            <a:r>
              <a:rPr lang="en-GB" dirty="0" err="1">
                <a:hlinkClick r:id="rId3"/>
              </a:rPr>
              <a:t>gwella</a:t>
            </a:r>
            <a:r>
              <a:rPr lang="en-GB" dirty="0">
                <a:hlinkClick r:id="rId3"/>
              </a:rPr>
              <a:t> - Hwb (</a:t>
            </a:r>
            <a:r>
              <a:rPr lang="en-GB" dirty="0" err="1">
                <a:hlinkClick r:id="rId3"/>
              </a:rPr>
              <a:t>gov.wales</a:t>
            </a:r>
            <a:r>
              <a:rPr lang="en-GB" dirty="0">
                <a:hlinkClick r:id="rId3"/>
              </a:rPr>
              <a:t>)</a:t>
            </a:r>
            <a:endParaRPr lang="en-GB" dirty="0"/>
          </a:p>
        </p:txBody>
      </p:sp>
      <p:pic>
        <p:nvPicPr>
          <p:cNvPr id="2" name="Picture 1" descr="Graphical user interface&#10;&#10;Description automatically generated with medium confidence">
            <a:extLst>
              <a:ext uri="{FF2B5EF4-FFF2-40B4-BE49-F238E27FC236}">
                <a16:creationId xmlns:a16="http://schemas.microsoft.com/office/drawing/2014/main" id="{B939064B-5AED-8D83-227C-7E6B930FD938}"/>
              </a:ext>
            </a:extLst>
          </p:cNvPr>
          <p:cNvPicPr>
            <a:picLocks noChangeAspect="1"/>
          </p:cNvPicPr>
          <p:nvPr/>
        </p:nvPicPr>
        <p:blipFill rotWithShape="1">
          <a:blip r:embed="rId4"/>
          <a:srcRect l="13807" t="30289" r="15309" b="50762"/>
          <a:stretch/>
        </p:blipFill>
        <p:spPr bwMode="auto">
          <a:xfrm>
            <a:off x="316307" y="4649979"/>
            <a:ext cx="7082155" cy="1261745"/>
          </a:xfrm>
          <a:prstGeom prst="rect">
            <a:avLst/>
          </a:prstGeom>
          <a:ln>
            <a:noFill/>
          </a:ln>
          <a:extLst>
            <a:ext uri="{53640926-AAD7-44D8-BBD7-CCE9431645EC}">
              <a14:shadowObscured xmlns:a14="http://schemas.microsoft.com/office/drawing/2010/main"/>
            </a:ext>
          </a:extLst>
        </p:spPr>
      </p:pic>
      <p:sp>
        <p:nvSpPr>
          <p:cNvPr id="4" name="Oval 3">
            <a:extLst>
              <a:ext uri="{FF2B5EF4-FFF2-40B4-BE49-F238E27FC236}">
                <a16:creationId xmlns:a16="http://schemas.microsoft.com/office/drawing/2014/main" id="{BE3AC335-7E72-99A2-F3C3-6CB7D7A4B336}"/>
              </a:ext>
            </a:extLst>
          </p:cNvPr>
          <p:cNvSpPr/>
          <p:nvPr/>
        </p:nvSpPr>
        <p:spPr>
          <a:xfrm>
            <a:off x="199786" y="4530599"/>
            <a:ext cx="2234132" cy="1381125"/>
          </a:xfrm>
          <a:prstGeom prst="ellipse">
            <a:avLst/>
          </a:prstGeom>
          <a:solidFill>
            <a:schemeClr val="accent4">
              <a:lumMod val="20000"/>
              <a:lumOff val="80000"/>
              <a:alpha val="3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30666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1710B83-308D-CD59-B713-55C07A7793A6}"/>
              </a:ext>
            </a:extLst>
          </p:cNvPr>
          <p:cNvSpPr txBox="1"/>
          <p:nvPr/>
        </p:nvSpPr>
        <p:spPr>
          <a:xfrm>
            <a:off x="760720" y="289679"/>
            <a:ext cx="7299832" cy="6186309"/>
          </a:xfrm>
          <a:prstGeom prst="rect">
            <a:avLst/>
          </a:prstGeom>
          <a:noFill/>
        </p:spPr>
        <p:txBody>
          <a:bodyPr wrap="square">
            <a:spAutoFit/>
          </a:bodyPr>
          <a:lstStyle/>
          <a:p>
            <a:pPr algn="ctr" fontAlgn="base"/>
            <a:r>
              <a:rPr lang="en-GB" b="1" i="0" dirty="0">
                <a:solidFill>
                  <a:srgbClr val="1F1F1F"/>
                </a:solidFill>
                <a:effectLst/>
                <a:latin typeface="inherit"/>
              </a:rPr>
              <a:t>Approaches to self-evaluation</a:t>
            </a:r>
          </a:p>
          <a:p>
            <a:pPr algn="l" fontAlgn="base">
              <a:buFont typeface="Arial" panose="020B0604020202020204" pitchFamily="34" charset="0"/>
              <a:buChar char="•"/>
            </a:pPr>
            <a:r>
              <a:rPr lang="en-GB" b="1" i="0" u="none" strike="noStrike" dirty="0">
                <a:solidFill>
                  <a:srgbClr val="0360A6"/>
                </a:solidFill>
                <a:effectLst/>
                <a:latin typeface="inherit"/>
                <a:hlinkClick r:id="rId3"/>
              </a:rPr>
              <a:t>Looking at learning and teaching</a:t>
            </a:r>
            <a:r>
              <a:rPr lang="en-GB" b="1" i="0" u="none" strike="noStrike" dirty="0">
                <a:solidFill>
                  <a:srgbClr val="0360A6"/>
                </a:solidFill>
                <a:effectLst/>
                <a:latin typeface="inherit"/>
              </a:rPr>
              <a:t> </a:t>
            </a:r>
            <a:r>
              <a:rPr lang="en-GB" b="0" i="0" dirty="0">
                <a:solidFill>
                  <a:srgbClr val="666666"/>
                </a:solidFill>
                <a:effectLst/>
                <a:latin typeface="inherit"/>
              </a:rPr>
              <a:t>Suggestions on approaches to evaluating learning and teaching and an interactive resource on engaging with learners.</a:t>
            </a:r>
          </a:p>
          <a:p>
            <a:pPr algn="l" fontAlgn="base">
              <a:buFont typeface="Arial" panose="020B0604020202020204" pitchFamily="34" charset="0"/>
              <a:buChar char="•"/>
            </a:pPr>
            <a:r>
              <a:rPr lang="en-GB" b="1" i="0" u="none" strike="noStrike" dirty="0">
                <a:solidFill>
                  <a:srgbClr val="0360A6"/>
                </a:solidFill>
                <a:effectLst/>
                <a:latin typeface="inherit"/>
                <a:hlinkClick r:id="rId4"/>
              </a:rPr>
              <a:t>Evaluating learner progress</a:t>
            </a:r>
            <a:r>
              <a:rPr lang="en-GB" b="1" i="0" u="none" strike="noStrike" dirty="0">
                <a:solidFill>
                  <a:srgbClr val="0360A6"/>
                </a:solidFill>
                <a:effectLst/>
                <a:latin typeface="inherit"/>
              </a:rPr>
              <a:t> </a:t>
            </a:r>
            <a:r>
              <a:rPr lang="en-GB" b="0" i="0" dirty="0">
                <a:solidFill>
                  <a:srgbClr val="666666"/>
                </a:solidFill>
                <a:effectLst/>
                <a:latin typeface="inherit"/>
              </a:rPr>
              <a:t>Guidance around evaluating learner progress, the principles of progression and using data.</a:t>
            </a:r>
          </a:p>
          <a:p>
            <a:pPr algn="l" fontAlgn="base">
              <a:buFont typeface="Arial" panose="020B0604020202020204" pitchFamily="34" charset="0"/>
              <a:buChar char="•"/>
            </a:pPr>
            <a:r>
              <a:rPr lang="en-GB" b="1" i="0" u="none" strike="noStrike" dirty="0">
                <a:solidFill>
                  <a:srgbClr val="0360A6"/>
                </a:solidFill>
                <a:effectLst/>
                <a:latin typeface="inherit"/>
                <a:hlinkClick r:id="rId5"/>
              </a:rPr>
              <a:t>Engaging with stakeholders</a:t>
            </a:r>
            <a:r>
              <a:rPr lang="en-GB" b="1" i="0" u="none" strike="noStrike" dirty="0">
                <a:solidFill>
                  <a:srgbClr val="0360A6"/>
                </a:solidFill>
                <a:effectLst/>
                <a:latin typeface="inherit"/>
              </a:rPr>
              <a:t> </a:t>
            </a:r>
            <a:r>
              <a:rPr lang="en-GB" b="0" i="0" dirty="0">
                <a:solidFill>
                  <a:srgbClr val="666666"/>
                </a:solidFill>
                <a:effectLst/>
                <a:latin typeface="inherit"/>
              </a:rPr>
              <a:t>Information on how engaging with learners, school staff and wider school community supports improvement., together with an interactive activity.</a:t>
            </a:r>
          </a:p>
          <a:p>
            <a:pPr algn="l" fontAlgn="base">
              <a:buFont typeface="Arial" panose="020B0604020202020204" pitchFamily="34" charset="0"/>
              <a:buChar char="•"/>
            </a:pPr>
            <a:r>
              <a:rPr lang="en-GB" b="1" i="0" u="none" strike="noStrike" dirty="0">
                <a:solidFill>
                  <a:srgbClr val="0360A6"/>
                </a:solidFill>
                <a:effectLst/>
                <a:latin typeface="inherit"/>
                <a:hlinkClick r:id="rId6"/>
              </a:rPr>
              <a:t>Planning and implementing improvement</a:t>
            </a:r>
            <a:r>
              <a:rPr lang="en-GB" b="1" i="0" u="none" strike="noStrike" dirty="0">
                <a:solidFill>
                  <a:srgbClr val="0360A6"/>
                </a:solidFill>
                <a:effectLst/>
                <a:latin typeface="inherit"/>
              </a:rPr>
              <a:t> </a:t>
            </a:r>
            <a:r>
              <a:rPr lang="en-GB" b="0" i="0" dirty="0">
                <a:solidFill>
                  <a:srgbClr val="666666"/>
                </a:solidFill>
                <a:effectLst/>
                <a:latin typeface="inherit"/>
              </a:rPr>
              <a:t>Guidance on planning and improvement, aligned to the new non-statutory guidance on school improvement.</a:t>
            </a:r>
          </a:p>
          <a:p>
            <a:pPr algn="ctr" fontAlgn="base"/>
            <a:r>
              <a:rPr lang="en-GB" b="1" i="0" dirty="0" err="1">
                <a:solidFill>
                  <a:srgbClr val="1F1F1F"/>
                </a:solidFill>
                <a:effectLst/>
                <a:latin typeface="inherit"/>
              </a:rPr>
              <a:t>Dulliau</a:t>
            </a:r>
            <a:r>
              <a:rPr lang="en-GB" b="1" i="0" dirty="0">
                <a:solidFill>
                  <a:srgbClr val="1F1F1F"/>
                </a:solidFill>
                <a:effectLst/>
                <a:latin typeface="inherit"/>
              </a:rPr>
              <a:t> </a:t>
            </a:r>
            <a:r>
              <a:rPr lang="en-GB" b="1" i="0" dirty="0" err="1">
                <a:solidFill>
                  <a:srgbClr val="1F1F1F"/>
                </a:solidFill>
                <a:effectLst/>
                <a:latin typeface="inherit"/>
              </a:rPr>
              <a:t>hunanwerthuso</a:t>
            </a:r>
            <a:endParaRPr lang="en-GB" b="1" i="0" dirty="0">
              <a:solidFill>
                <a:srgbClr val="1F1F1F"/>
              </a:solidFill>
              <a:effectLst/>
              <a:latin typeface="inherit"/>
            </a:endParaRPr>
          </a:p>
          <a:p>
            <a:pPr algn="l" fontAlgn="base">
              <a:buFont typeface="Arial" panose="020B0604020202020204" pitchFamily="34" charset="0"/>
              <a:buChar char="•"/>
            </a:pPr>
            <a:r>
              <a:rPr lang="en-GB" b="1" i="0" u="none" strike="noStrike" dirty="0" err="1">
                <a:solidFill>
                  <a:srgbClr val="0360A6"/>
                </a:solidFill>
                <a:effectLst/>
                <a:latin typeface="inherit"/>
                <a:hlinkClick r:id="rId7"/>
              </a:rPr>
              <a:t>Edrych</a:t>
            </a:r>
            <a:r>
              <a:rPr lang="en-GB" b="1" i="0" u="none" strike="noStrike" dirty="0">
                <a:solidFill>
                  <a:srgbClr val="0360A6"/>
                </a:solidFill>
                <a:effectLst/>
                <a:latin typeface="inherit"/>
                <a:hlinkClick r:id="rId7"/>
              </a:rPr>
              <a:t> </a:t>
            </a:r>
            <a:r>
              <a:rPr lang="en-GB" b="1" i="0" u="none" strike="noStrike" dirty="0" err="1">
                <a:solidFill>
                  <a:srgbClr val="0360A6"/>
                </a:solidFill>
                <a:effectLst/>
                <a:latin typeface="inherit"/>
                <a:hlinkClick r:id="rId7"/>
              </a:rPr>
              <a:t>ar</a:t>
            </a:r>
            <a:r>
              <a:rPr lang="en-GB" b="1" i="0" u="none" strike="noStrike" dirty="0">
                <a:solidFill>
                  <a:srgbClr val="0360A6"/>
                </a:solidFill>
                <a:effectLst/>
                <a:latin typeface="inherit"/>
                <a:hlinkClick r:id="rId7"/>
              </a:rPr>
              <a:t> </a:t>
            </a:r>
            <a:r>
              <a:rPr lang="en-GB" b="1" i="0" u="none" strike="noStrike" dirty="0" err="1">
                <a:solidFill>
                  <a:srgbClr val="0360A6"/>
                </a:solidFill>
                <a:effectLst/>
                <a:latin typeface="inherit"/>
                <a:hlinkClick r:id="rId7"/>
              </a:rPr>
              <a:t>ddysgu</a:t>
            </a:r>
            <a:r>
              <a:rPr lang="en-GB" b="1" i="0" u="none" strike="noStrike" dirty="0">
                <a:solidFill>
                  <a:srgbClr val="0360A6"/>
                </a:solidFill>
                <a:effectLst/>
                <a:latin typeface="inherit"/>
                <a:hlinkClick r:id="rId7"/>
              </a:rPr>
              <a:t> ac </a:t>
            </a:r>
            <a:r>
              <a:rPr lang="en-GB" b="1" i="0" u="none" strike="noStrike" dirty="0" err="1">
                <a:solidFill>
                  <a:srgbClr val="0360A6"/>
                </a:solidFill>
                <a:effectLst/>
                <a:latin typeface="inherit"/>
                <a:hlinkClick r:id="rId7"/>
              </a:rPr>
              <a:t>addysgu</a:t>
            </a:r>
            <a:r>
              <a:rPr lang="en-GB" b="0" i="0" dirty="0" err="1">
                <a:solidFill>
                  <a:srgbClr val="666666"/>
                </a:solidFill>
                <a:effectLst/>
                <a:latin typeface="inherit"/>
              </a:rPr>
              <a:t>Awgrymiadau</a:t>
            </a:r>
            <a:r>
              <a:rPr lang="en-GB" b="0" i="0" dirty="0">
                <a:solidFill>
                  <a:srgbClr val="666666"/>
                </a:solidFill>
                <a:effectLst/>
                <a:latin typeface="inherit"/>
              </a:rPr>
              <a:t> </a:t>
            </a:r>
            <a:r>
              <a:rPr lang="en-GB" b="0" i="0" dirty="0" err="1">
                <a:solidFill>
                  <a:srgbClr val="666666"/>
                </a:solidFill>
                <a:effectLst/>
                <a:latin typeface="inherit"/>
              </a:rPr>
              <a:t>ar</a:t>
            </a:r>
            <a:r>
              <a:rPr lang="en-GB" b="0" i="0" dirty="0">
                <a:solidFill>
                  <a:srgbClr val="666666"/>
                </a:solidFill>
                <a:effectLst/>
                <a:latin typeface="inherit"/>
              </a:rPr>
              <a:t> </a:t>
            </a:r>
            <a:r>
              <a:rPr lang="en-GB" b="0" i="0" dirty="0" err="1">
                <a:solidFill>
                  <a:srgbClr val="666666"/>
                </a:solidFill>
                <a:effectLst/>
                <a:latin typeface="inherit"/>
              </a:rPr>
              <a:t>ddulliau</a:t>
            </a:r>
            <a:r>
              <a:rPr lang="en-GB" b="0" i="0" dirty="0">
                <a:solidFill>
                  <a:srgbClr val="666666"/>
                </a:solidFill>
                <a:effectLst/>
                <a:latin typeface="inherit"/>
              </a:rPr>
              <a:t> o </a:t>
            </a:r>
            <a:r>
              <a:rPr lang="en-GB" b="0" i="0" dirty="0" err="1">
                <a:solidFill>
                  <a:srgbClr val="666666"/>
                </a:solidFill>
                <a:effectLst/>
                <a:latin typeface="inherit"/>
              </a:rPr>
              <a:t>werthuso</a:t>
            </a:r>
            <a:r>
              <a:rPr lang="en-GB" b="0" i="0" dirty="0">
                <a:solidFill>
                  <a:srgbClr val="666666"/>
                </a:solidFill>
                <a:effectLst/>
                <a:latin typeface="inherit"/>
              </a:rPr>
              <a:t> </a:t>
            </a:r>
            <a:r>
              <a:rPr lang="en-GB" b="0" i="0" dirty="0" err="1">
                <a:solidFill>
                  <a:srgbClr val="666666"/>
                </a:solidFill>
                <a:effectLst/>
                <a:latin typeface="inherit"/>
              </a:rPr>
              <a:t>dysgu</a:t>
            </a:r>
            <a:r>
              <a:rPr lang="en-GB" b="0" i="0" dirty="0">
                <a:solidFill>
                  <a:srgbClr val="666666"/>
                </a:solidFill>
                <a:effectLst/>
                <a:latin typeface="inherit"/>
              </a:rPr>
              <a:t> ac </a:t>
            </a:r>
            <a:r>
              <a:rPr lang="en-GB" b="0" i="0" dirty="0" err="1">
                <a:solidFill>
                  <a:srgbClr val="666666"/>
                </a:solidFill>
                <a:effectLst/>
                <a:latin typeface="inherit"/>
              </a:rPr>
              <a:t>addysgu</a:t>
            </a:r>
            <a:r>
              <a:rPr lang="en-GB" b="0" i="0" dirty="0">
                <a:solidFill>
                  <a:srgbClr val="666666"/>
                </a:solidFill>
                <a:effectLst/>
                <a:latin typeface="inherit"/>
              </a:rPr>
              <a:t> ac </a:t>
            </a:r>
            <a:r>
              <a:rPr lang="en-GB" b="0" i="0" dirty="0" err="1">
                <a:solidFill>
                  <a:srgbClr val="666666"/>
                </a:solidFill>
                <a:effectLst/>
                <a:latin typeface="inherit"/>
              </a:rPr>
              <a:t>adnodd</a:t>
            </a:r>
            <a:r>
              <a:rPr lang="en-GB" b="0" i="0" dirty="0">
                <a:solidFill>
                  <a:srgbClr val="666666"/>
                </a:solidFill>
                <a:effectLst/>
                <a:latin typeface="inherit"/>
              </a:rPr>
              <a:t> </a:t>
            </a:r>
            <a:r>
              <a:rPr lang="en-GB" b="0" i="0" dirty="0" err="1">
                <a:solidFill>
                  <a:srgbClr val="666666"/>
                </a:solidFill>
                <a:effectLst/>
                <a:latin typeface="inherit"/>
              </a:rPr>
              <a:t>rhyngweithiol</a:t>
            </a:r>
            <a:r>
              <a:rPr lang="en-GB" b="0" i="0" dirty="0">
                <a:solidFill>
                  <a:srgbClr val="666666"/>
                </a:solidFill>
                <a:effectLst/>
                <a:latin typeface="inherit"/>
              </a:rPr>
              <a:t> </a:t>
            </a:r>
            <a:r>
              <a:rPr lang="en-GB" b="0" i="0" dirty="0" err="1">
                <a:solidFill>
                  <a:srgbClr val="666666"/>
                </a:solidFill>
                <a:effectLst/>
                <a:latin typeface="inherit"/>
              </a:rPr>
              <a:t>ar</a:t>
            </a:r>
            <a:r>
              <a:rPr lang="en-GB" b="0" i="0" dirty="0">
                <a:solidFill>
                  <a:srgbClr val="666666"/>
                </a:solidFill>
                <a:effectLst/>
                <a:latin typeface="inherit"/>
              </a:rPr>
              <a:t> </a:t>
            </a:r>
            <a:r>
              <a:rPr lang="en-GB" b="0" i="0" dirty="0" err="1">
                <a:solidFill>
                  <a:srgbClr val="666666"/>
                </a:solidFill>
                <a:effectLst/>
                <a:latin typeface="inherit"/>
              </a:rPr>
              <a:t>ymgysylltu</a:t>
            </a:r>
            <a:r>
              <a:rPr lang="en-GB" b="0" i="0" dirty="0">
                <a:solidFill>
                  <a:srgbClr val="666666"/>
                </a:solidFill>
                <a:effectLst/>
                <a:latin typeface="inherit"/>
              </a:rPr>
              <a:t> â </a:t>
            </a:r>
            <a:r>
              <a:rPr lang="en-GB" b="0" i="0" dirty="0" err="1">
                <a:solidFill>
                  <a:srgbClr val="666666"/>
                </a:solidFill>
                <a:effectLst/>
                <a:latin typeface="inherit"/>
              </a:rPr>
              <a:t>dysgwyr</a:t>
            </a:r>
            <a:r>
              <a:rPr lang="en-GB" b="0" i="0" dirty="0">
                <a:solidFill>
                  <a:srgbClr val="666666"/>
                </a:solidFill>
                <a:effectLst/>
                <a:latin typeface="inherit"/>
              </a:rPr>
              <a:t>.</a:t>
            </a:r>
          </a:p>
          <a:p>
            <a:pPr algn="l" fontAlgn="base">
              <a:buFont typeface="Arial" panose="020B0604020202020204" pitchFamily="34" charset="0"/>
              <a:buChar char="•"/>
            </a:pPr>
            <a:r>
              <a:rPr lang="en-GB" b="1" i="0" u="none" strike="noStrike" dirty="0" err="1">
                <a:solidFill>
                  <a:srgbClr val="0360A6"/>
                </a:solidFill>
                <a:effectLst/>
                <a:latin typeface="inherit"/>
                <a:hlinkClick r:id="rId8"/>
              </a:rPr>
              <a:t>Gwerthuso</a:t>
            </a:r>
            <a:r>
              <a:rPr lang="en-GB" b="1" i="0" u="none" strike="noStrike" dirty="0">
                <a:solidFill>
                  <a:srgbClr val="0360A6"/>
                </a:solidFill>
                <a:effectLst/>
                <a:latin typeface="inherit"/>
                <a:hlinkClick r:id="rId8"/>
              </a:rPr>
              <a:t> </a:t>
            </a:r>
            <a:r>
              <a:rPr lang="en-GB" b="1" i="0" u="none" strike="noStrike" dirty="0" err="1">
                <a:solidFill>
                  <a:srgbClr val="0360A6"/>
                </a:solidFill>
                <a:effectLst/>
                <a:latin typeface="inherit"/>
                <a:hlinkClick r:id="rId8"/>
              </a:rPr>
              <a:t>cynnydd</a:t>
            </a:r>
            <a:r>
              <a:rPr lang="en-GB" b="1" i="0" u="none" strike="noStrike" dirty="0">
                <a:solidFill>
                  <a:srgbClr val="0360A6"/>
                </a:solidFill>
                <a:effectLst/>
                <a:latin typeface="inherit"/>
                <a:hlinkClick r:id="rId8"/>
              </a:rPr>
              <a:t> </a:t>
            </a:r>
            <a:r>
              <a:rPr lang="en-GB" b="1" i="0" u="none" strike="noStrike" dirty="0" err="1">
                <a:solidFill>
                  <a:srgbClr val="0360A6"/>
                </a:solidFill>
                <a:effectLst/>
                <a:latin typeface="inherit"/>
                <a:hlinkClick r:id="rId8"/>
              </a:rPr>
              <a:t>dysgwyr</a:t>
            </a:r>
            <a:r>
              <a:rPr lang="en-GB" b="0" i="0" dirty="0" err="1">
                <a:solidFill>
                  <a:srgbClr val="666666"/>
                </a:solidFill>
                <a:effectLst/>
                <a:latin typeface="inherit"/>
              </a:rPr>
              <a:t>Canllawiau</a:t>
            </a:r>
            <a:r>
              <a:rPr lang="en-GB" b="0" i="0" dirty="0">
                <a:solidFill>
                  <a:srgbClr val="666666"/>
                </a:solidFill>
                <a:effectLst/>
                <a:latin typeface="inherit"/>
              </a:rPr>
              <a:t> </a:t>
            </a:r>
            <a:r>
              <a:rPr lang="en-GB" b="0" i="0" dirty="0" err="1">
                <a:solidFill>
                  <a:srgbClr val="666666"/>
                </a:solidFill>
                <a:effectLst/>
                <a:latin typeface="inherit"/>
              </a:rPr>
              <a:t>ar</a:t>
            </a:r>
            <a:r>
              <a:rPr lang="en-GB" b="0" i="0" dirty="0">
                <a:solidFill>
                  <a:srgbClr val="666666"/>
                </a:solidFill>
                <a:effectLst/>
                <a:latin typeface="inherit"/>
              </a:rPr>
              <a:t> </a:t>
            </a:r>
            <a:r>
              <a:rPr lang="en-GB" b="0" i="0" dirty="0" err="1">
                <a:solidFill>
                  <a:srgbClr val="666666"/>
                </a:solidFill>
                <a:effectLst/>
                <a:latin typeface="inherit"/>
              </a:rPr>
              <a:t>werthuso</a:t>
            </a:r>
            <a:r>
              <a:rPr lang="en-GB" b="0" i="0" dirty="0">
                <a:solidFill>
                  <a:srgbClr val="666666"/>
                </a:solidFill>
                <a:effectLst/>
                <a:latin typeface="inherit"/>
              </a:rPr>
              <a:t> </a:t>
            </a:r>
            <a:r>
              <a:rPr lang="en-GB" b="0" i="0" dirty="0" err="1">
                <a:solidFill>
                  <a:srgbClr val="666666"/>
                </a:solidFill>
                <a:effectLst/>
                <a:latin typeface="inherit"/>
              </a:rPr>
              <a:t>cynnnydd</a:t>
            </a:r>
            <a:r>
              <a:rPr lang="en-GB" b="0" i="0" dirty="0">
                <a:solidFill>
                  <a:srgbClr val="666666"/>
                </a:solidFill>
                <a:effectLst/>
                <a:latin typeface="inherit"/>
              </a:rPr>
              <a:t> </a:t>
            </a:r>
            <a:r>
              <a:rPr lang="en-GB" b="0" i="0" dirty="0" err="1">
                <a:solidFill>
                  <a:srgbClr val="666666"/>
                </a:solidFill>
                <a:effectLst/>
                <a:latin typeface="inherit"/>
              </a:rPr>
              <a:t>dysgwyr</a:t>
            </a:r>
            <a:r>
              <a:rPr lang="en-GB" b="0" i="0" dirty="0">
                <a:solidFill>
                  <a:srgbClr val="666666"/>
                </a:solidFill>
                <a:effectLst/>
                <a:latin typeface="inherit"/>
              </a:rPr>
              <a:t>, </a:t>
            </a:r>
            <a:r>
              <a:rPr lang="en-GB" b="0" i="0" dirty="0" err="1">
                <a:solidFill>
                  <a:srgbClr val="666666"/>
                </a:solidFill>
                <a:effectLst/>
                <a:latin typeface="inherit"/>
              </a:rPr>
              <a:t>yr</a:t>
            </a:r>
            <a:r>
              <a:rPr lang="en-GB" b="0" i="0" dirty="0">
                <a:solidFill>
                  <a:srgbClr val="666666"/>
                </a:solidFill>
                <a:effectLst/>
                <a:latin typeface="inherit"/>
              </a:rPr>
              <a:t> </a:t>
            </a:r>
            <a:r>
              <a:rPr lang="en-GB" b="0" i="0" dirty="0" err="1">
                <a:solidFill>
                  <a:srgbClr val="666666"/>
                </a:solidFill>
                <a:effectLst/>
                <a:latin typeface="inherit"/>
              </a:rPr>
              <a:t>egwyddorion</a:t>
            </a:r>
            <a:r>
              <a:rPr lang="en-GB" b="0" i="0" dirty="0">
                <a:solidFill>
                  <a:srgbClr val="666666"/>
                </a:solidFill>
                <a:effectLst/>
                <a:latin typeface="inherit"/>
              </a:rPr>
              <a:t> </a:t>
            </a:r>
            <a:r>
              <a:rPr lang="en-GB" b="0" i="0" dirty="0" err="1">
                <a:solidFill>
                  <a:srgbClr val="666666"/>
                </a:solidFill>
                <a:effectLst/>
                <a:latin typeface="inherit"/>
              </a:rPr>
              <a:t>cynnydd</a:t>
            </a:r>
            <a:r>
              <a:rPr lang="en-GB" b="0" i="0" dirty="0">
                <a:solidFill>
                  <a:srgbClr val="666666"/>
                </a:solidFill>
                <a:effectLst/>
                <a:latin typeface="inherit"/>
              </a:rPr>
              <a:t> a </a:t>
            </a:r>
            <a:r>
              <a:rPr lang="en-GB" b="0" i="0" dirty="0" err="1">
                <a:solidFill>
                  <a:srgbClr val="666666"/>
                </a:solidFill>
                <a:effectLst/>
                <a:latin typeface="inherit"/>
              </a:rPr>
              <a:t>defnyddio</a:t>
            </a:r>
            <a:r>
              <a:rPr lang="en-GB" b="0" i="0" dirty="0">
                <a:solidFill>
                  <a:srgbClr val="666666"/>
                </a:solidFill>
                <a:effectLst/>
                <a:latin typeface="inherit"/>
              </a:rPr>
              <a:t> data.</a:t>
            </a:r>
          </a:p>
          <a:p>
            <a:pPr algn="l" fontAlgn="base">
              <a:buFont typeface="Arial" panose="020B0604020202020204" pitchFamily="34" charset="0"/>
              <a:buChar char="•"/>
            </a:pPr>
            <a:r>
              <a:rPr lang="en-GB" b="1" i="0" u="none" strike="noStrike" dirty="0" err="1">
                <a:solidFill>
                  <a:srgbClr val="0360A6"/>
                </a:solidFill>
                <a:effectLst/>
                <a:latin typeface="inherit"/>
                <a:hlinkClick r:id="rId9"/>
              </a:rPr>
              <a:t>Ymgysylltu</a:t>
            </a:r>
            <a:r>
              <a:rPr lang="en-GB" b="1" i="0" u="none" strike="noStrike" dirty="0">
                <a:solidFill>
                  <a:srgbClr val="0360A6"/>
                </a:solidFill>
                <a:effectLst/>
                <a:latin typeface="inherit"/>
                <a:hlinkClick r:id="rId9"/>
              </a:rPr>
              <a:t> â </a:t>
            </a:r>
            <a:r>
              <a:rPr lang="en-GB" b="1" i="0" u="none" strike="noStrike" dirty="0" err="1">
                <a:solidFill>
                  <a:srgbClr val="0360A6"/>
                </a:solidFill>
                <a:effectLst/>
                <a:latin typeface="inherit"/>
                <a:hlinkClick r:id="rId9"/>
              </a:rPr>
              <a:t>rhanddeiliaid</a:t>
            </a:r>
            <a:r>
              <a:rPr lang="en-GB" b="0" i="0" dirty="0" err="1">
                <a:solidFill>
                  <a:srgbClr val="666666"/>
                </a:solidFill>
                <a:effectLst/>
                <a:latin typeface="inherit"/>
              </a:rPr>
              <a:t>Mae</a:t>
            </a:r>
            <a:r>
              <a:rPr lang="en-GB" b="0" i="0" dirty="0">
                <a:solidFill>
                  <a:srgbClr val="666666"/>
                </a:solidFill>
                <a:effectLst/>
                <a:latin typeface="inherit"/>
              </a:rPr>
              <a:t> </a:t>
            </a:r>
            <a:r>
              <a:rPr lang="en-GB" b="0" i="0" dirty="0" err="1">
                <a:solidFill>
                  <a:srgbClr val="666666"/>
                </a:solidFill>
                <a:effectLst/>
                <a:latin typeface="inherit"/>
              </a:rPr>
              <a:t>gwybodaeth</a:t>
            </a:r>
            <a:r>
              <a:rPr lang="en-GB" b="0" i="0" dirty="0">
                <a:solidFill>
                  <a:srgbClr val="666666"/>
                </a:solidFill>
                <a:effectLst/>
                <a:latin typeface="inherit"/>
              </a:rPr>
              <a:t> am </a:t>
            </a:r>
            <a:r>
              <a:rPr lang="en-GB" b="0" i="0" dirty="0" err="1">
                <a:solidFill>
                  <a:srgbClr val="666666"/>
                </a:solidFill>
                <a:effectLst/>
                <a:latin typeface="inherit"/>
              </a:rPr>
              <a:t>sut</a:t>
            </a:r>
            <a:r>
              <a:rPr lang="en-GB" b="0" i="0" dirty="0">
                <a:solidFill>
                  <a:srgbClr val="666666"/>
                </a:solidFill>
                <a:effectLst/>
                <a:latin typeface="inherit"/>
              </a:rPr>
              <a:t> </a:t>
            </a:r>
            <a:r>
              <a:rPr lang="en-GB" b="0" i="0" dirty="0" err="1">
                <a:solidFill>
                  <a:srgbClr val="666666"/>
                </a:solidFill>
                <a:effectLst/>
                <a:latin typeface="inherit"/>
              </a:rPr>
              <a:t>mae</a:t>
            </a:r>
            <a:r>
              <a:rPr lang="en-GB" b="0" i="0" dirty="0">
                <a:solidFill>
                  <a:srgbClr val="666666"/>
                </a:solidFill>
                <a:effectLst/>
                <a:latin typeface="inherit"/>
              </a:rPr>
              <a:t> </a:t>
            </a:r>
            <a:r>
              <a:rPr lang="en-GB" b="0" i="0" dirty="0" err="1">
                <a:solidFill>
                  <a:srgbClr val="666666"/>
                </a:solidFill>
                <a:effectLst/>
                <a:latin typeface="inherit"/>
              </a:rPr>
              <a:t>ymgysylltu</a:t>
            </a:r>
            <a:r>
              <a:rPr lang="en-GB" b="0" i="0" dirty="0">
                <a:solidFill>
                  <a:srgbClr val="666666"/>
                </a:solidFill>
                <a:effectLst/>
                <a:latin typeface="inherit"/>
              </a:rPr>
              <a:t> â </a:t>
            </a:r>
            <a:r>
              <a:rPr lang="en-GB" b="0" i="0" dirty="0" err="1">
                <a:solidFill>
                  <a:srgbClr val="666666"/>
                </a:solidFill>
                <a:effectLst/>
                <a:latin typeface="inherit"/>
              </a:rPr>
              <a:t>dysgwyr</a:t>
            </a:r>
            <a:r>
              <a:rPr lang="en-GB" b="0" i="0" dirty="0">
                <a:solidFill>
                  <a:srgbClr val="666666"/>
                </a:solidFill>
                <a:effectLst/>
                <a:latin typeface="inherit"/>
              </a:rPr>
              <a:t>, staff </a:t>
            </a:r>
            <a:r>
              <a:rPr lang="en-GB" b="0" i="0" dirty="0" err="1">
                <a:solidFill>
                  <a:srgbClr val="666666"/>
                </a:solidFill>
                <a:effectLst/>
                <a:latin typeface="inherit"/>
              </a:rPr>
              <a:t>ysgolion</a:t>
            </a:r>
            <a:r>
              <a:rPr lang="en-GB" b="0" i="0" dirty="0">
                <a:solidFill>
                  <a:srgbClr val="666666"/>
                </a:solidFill>
                <a:effectLst/>
                <a:latin typeface="inherit"/>
              </a:rPr>
              <a:t> a </a:t>
            </a:r>
            <a:r>
              <a:rPr lang="en-GB" b="0" i="0" dirty="0" err="1">
                <a:solidFill>
                  <a:srgbClr val="666666"/>
                </a:solidFill>
                <a:effectLst/>
                <a:latin typeface="inherit"/>
              </a:rPr>
              <a:t>chymuned</a:t>
            </a:r>
            <a:r>
              <a:rPr lang="en-GB" b="0" i="0" dirty="0">
                <a:solidFill>
                  <a:srgbClr val="666666"/>
                </a:solidFill>
                <a:effectLst/>
                <a:latin typeface="inherit"/>
              </a:rPr>
              <a:t> </a:t>
            </a:r>
            <a:r>
              <a:rPr lang="en-GB" b="0" i="0" dirty="0" err="1">
                <a:solidFill>
                  <a:srgbClr val="666666"/>
                </a:solidFill>
                <a:effectLst/>
                <a:latin typeface="inherit"/>
              </a:rPr>
              <a:t>ehangach</a:t>
            </a:r>
            <a:r>
              <a:rPr lang="en-GB" b="0" i="0" dirty="0">
                <a:solidFill>
                  <a:srgbClr val="666666"/>
                </a:solidFill>
                <a:effectLst/>
                <a:latin typeface="inherit"/>
              </a:rPr>
              <a:t> </a:t>
            </a:r>
            <a:r>
              <a:rPr lang="en-GB" b="0" i="0" dirty="0" err="1">
                <a:solidFill>
                  <a:srgbClr val="666666"/>
                </a:solidFill>
                <a:effectLst/>
                <a:latin typeface="inherit"/>
              </a:rPr>
              <a:t>yr</a:t>
            </a:r>
            <a:r>
              <a:rPr lang="en-GB" b="0" i="0" dirty="0">
                <a:solidFill>
                  <a:srgbClr val="666666"/>
                </a:solidFill>
                <a:effectLst/>
                <a:latin typeface="inherit"/>
              </a:rPr>
              <a:t> </a:t>
            </a:r>
            <a:r>
              <a:rPr lang="en-GB" b="0" i="0" dirty="0" err="1">
                <a:solidFill>
                  <a:srgbClr val="666666"/>
                </a:solidFill>
                <a:effectLst/>
                <a:latin typeface="inherit"/>
              </a:rPr>
              <a:t>ysgol</a:t>
            </a:r>
            <a:r>
              <a:rPr lang="en-GB" b="0" i="0" dirty="0">
                <a:solidFill>
                  <a:srgbClr val="666666"/>
                </a:solidFill>
                <a:effectLst/>
                <a:latin typeface="inherit"/>
              </a:rPr>
              <a:t> </a:t>
            </a:r>
            <a:r>
              <a:rPr lang="en-GB" b="0" i="0" dirty="0" err="1">
                <a:solidFill>
                  <a:srgbClr val="666666"/>
                </a:solidFill>
                <a:effectLst/>
                <a:latin typeface="inherit"/>
              </a:rPr>
              <a:t>yn</a:t>
            </a:r>
            <a:r>
              <a:rPr lang="en-GB" b="0" i="0" dirty="0">
                <a:solidFill>
                  <a:srgbClr val="666666"/>
                </a:solidFill>
                <a:effectLst/>
                <a:latin typeface="inherit"/>
              </a:rPr>
              <a:t> </a:t>
            </a:r>
            <a:r>
              <a:rPr lang="en-GB" b="0" i="0" dirty="0" err="1">
                <a:solidFill>
                  <a:srgbClr val="666666"/>
                </a:solidFill>
                <a:effectLst/>
                <a:latin typeface="inherit"/>
              </a:rPr>
              <a:t>cefnogi</a:t>
            </a:r>
            <a:r>
              <a:rPr lang="en-GB" b="0" i="0" dirty="0">
                <a:solidFill>
                  <a:srgbClr val="666666"/>
                </a:solidFill>
                <a:effectLst/>
                <a:latin typeface="inherit"/>
              </a:rPr>
              <a:t> </a:t>
            </a:r>
            <a:r>
              <a:rPr lang="en-GB" b="0" i="0" dirty="0" err="1">
                <a:solidFill>
                  <a:srgbClr val="666666"/>
                </a:solidFill>
                <a:effectLst/>
                <a:latin typeface="inherit"/>
              </a:rPr>
              <a:t>gwelliant</a:t>
            </a:r>
            <a:r>
              <a:rPr lang="en-GB" b="0" i="0" dirty="0">
                <a:solidFill>
                  <a:srgbClr val="666666"/>
                </a:solidFill>
                <a:effectLst/>
                <a:latin typeface="inherit"/>
              </a:rPr>
              <a:t>., </a:t>
            </a:r>
            <a:r>
              <a:rPr lang="en-GB" b="0" i="0" dirty="0" err="1">
                <a:solidFill>
                  <a:srgbClr val="666666"/>
                </a:solidFill>
                <a:effectLst/>
                <a:latin typeface="inherit"/>
              </a:rPr>
              <a:t>ynghyd</a:t>
            </a:r>
            <a:r>
              <a:rPr lang="en-GB" b="0" i="0" dirty="0">
                <a:solidFill>
                  <a:srgbClr val="666666"/>
                </a:solidFill>
                <a:effectLst/>
                <a:latin typeface="inherit"/>
              </a:rPr>
              <a:t> â </a:t>
            </a:r>
            <a:r>
              <a:rPr lang="en-GB" b="0" i="0" dirty="0" err="1">
                <a:solidFill>
                  <a:srgbClr val="666666"/>
                </a:solidFill>
                <a:effectLst/>
                <a:latin typeface="inherit"/>
              </a:rPr>
              <a:t>gweithgaredd</a:t>
            </a:r>
            <a:r>
              <a:rPr lang="en-GB" b="0" i="0" dirty="0">
                <a:solidFill>
                  <a:srgbClr val="666666"/>
                </a:solidFill>
                <a:effectLst/>
                <a:latin typeface="inherit"/>
              </a:rPr>
              <a:t> </a:t>
            </a:r>
            <a:r>
              <a:rPr lang="en-GB" b="0" i="0" dirty="0" err="1">
                <a:solidFill>
                  <a:srgbClr val="666666"/>
                </a:solidFill>
                <a:effectLst/>
                <a:latin typeface="inherit"/>
              </a:rPr>
              <a:t>rhyngweithiol</a:t>
            </a:r>
            <a:r>
              <a:rPr lang="en-GB" b="0" i="0" dirty="0">
                <a:solidFill>
                  <a:srgbClr val="666666"/>
                </a:solidFill>
                <a:effectLst/>
                <a:latin typeface="inherit"/>
              </a:rPr>
              <a:t>.</a:t>
            </a:r>
          </a:p>
          <a:p>
            <a:pPr algn="l" fontAlgn="base">
              <a:buFont typeface="Arial" panose="020B0604020202020204" pitchFamily="34" charset="0"/>
              <a:buChar char="•"/>
            </a:pPr>
            <a:r>
              <a:rPr lang="en-GB" b="1" i="0" u="none" strike="noStrike" dirty="0" err="1">
                <a:solidFill>
                  <a:srgbClr val="0360A6"/>
                </a:solidFill>
                <a:effectLst/>
                <a:latin typeface="inherit"/>
                <a:hlinkClick r:id="rId10"/>
              </a:rPr>
              <a:t>Cynllunio</a:t>
            </a:r>
            <a:r>
              <a:rPr lang="en-GB" b="1" i="0" u="none" strike="noStrike" dirty="0">
                <a:solidFill>
                  <a:srgbClr val="0360A6"/>
                </a:solidFill>
                <a:effectLst/>
                <a:latin typeface="inherit"/>
                <a:hlinkClick r:id="rId10"/>
              </a:rPr>
              <a:t> </a:t>
            </a:r>
            <a:r>
              <a:rPr lang="en-GB" b="1" i="0" u="none" strike="noStrike" dirty="0" err="1">
                <a:solidFill>
                  <a:srgbClr val="0360A6"/>
                </a:solidFill>
                <a:effectLst/>
                <a:latin typeface="inherit"/>
                <a:hlinkClick r:id="rId10"/>
              </a:rPr>
              <a:t>gwelliant</a:t>
            </a:r>
            <a:r>
              <a:rPr lang="en-GB" b="1" i="0" u="none" strike="noStrike" dirty="0">
                <a:solidFill>
                  <a:srgbClr val="0360A6"/>
                </a:solidFill>
                <a:effectLst/>
                <a:latin typeface="inherit"/>
                <a:hlinkClick r:id="rId10"/>
              </a:rPr>
              <a:t> </a:t>
            </a:r>
            <a:r>
              <a:rPr lang="en-GB" b="1" i="0" u="none" strike="noStrike" dirty="0" err="1">
                <a:solidFill>
                  <a:srgbClr val="0360A6"/>
                </a:solidFill>
                <a:effectLst/>
                <a:latin typeface="inherit"/>
                <a:hlinkClick r:id="rId10"/>
              </a:rPr>
              <a:t>a'i</a:t>
            </a:r>
            <a:r>
              <a:rPr lang="en-GB" b="1" i="0" u="none" strike="noStrike" dirty="0">
                <a:solidFill>
                  <a:srgbClr val="0360A6"/>
                </a:solidFill>
                <a:effectLst/>
                <a:latin typeface="inherit"/>
                <a:hlinkClick r:id="rId10"/>
              </a:rPr>
              <a:t> </a:t>
            </a:r>
            <a:r>
              <a:rPr lang="en-GB" b="1" i="0" u="none" strike="noStrike" dirty="0" err="1">
                <a:solidFill>
                  <a:srgbClr val="0360A6"/>
                </a:solidFill>
                <a:effectLst/>
                <a:latin typeface="inherit"/>
                <a:hlinkClick r:id="rId10"/>
              </a:rPr>
              <a:t>roi</a:t>
            </a:r>
            <a:r>
              <a:rPr lang="en-GB" b="1" i="0" u="none" strike="noStrike" dirty="0">
                <a:solidFill>
                  <a:srgbClr val="0360A6"/>
                </a:solidFill>
                <a:effectLst/>
                <a:latin typeface="inherit"/>
                <a:hlinkClick r:id="rId10"/>
              </a:rPr>
              <a:t> </a:t>
            </a:r>
            <a:r>
              <a:rPr lang="en-GB" b="1" i="0" u="none" strike="noStrike" dirty="0" err="1">
                <a:solidFill>
                  <a:srgbClr val="0360A6"/>
                </a:solidFill>
                <a:effectLst/>
                <a:latin typeface="inherit"/>
                <a:hlinkClick r:id="rId10"/>
              </a:rPr>
              <a:t>ar</a:t>
            </a:r>
            <a:r>
              <a:rPr lang="en-GB" b="1" i="0" u="none" strike="noStrike" dirty="0">
                <a:solidFill>
                  <a:srgbClr val="0360A6"/>
                </a:solidFill>
                <a:effectLst/>
                <a:latin typeface="inherit"/>
                <a:hlinkClick r:id="rId10"/>
              </a:rPr>
              <a:t> </a:t>
            </a:r>
            <a:r>
              <a:rPr lang="en-GB" b="1" i="0" u="none" strike="noStrike" dirty="0" err="1">
                <a:solidFill>
                  <a:srgbClr val="0360A6"/>
                </a:solidFill>
                <a:effectLst/>
                <a:latin typeface="inherit"/>
                <a:hlinkClick r:id="rId10"/>
              </a:rPr>
              <a:t>waith</a:t>
            </a:r>
            <a:r>
              <a:rPr lang="en-GB" b="0" i="0" dirty="0" err="1">
                <a:solidFill>
                  <a:srgbClr val="666666"/>
                </a:solidFill>
                <a:effectLst/>
                <a:latin typeface="inherit"/>
              </a:rPr>
              <a:t>Canllawiau</a:t>
            </a:r>
            <a:r>
              <a:rPr lang="en-GB" b="0" i="0" dirty="0">
                <a:solidFill>
                  <a:srgbClr val="666666"/>
                </a:solidFill>
                <a:effectLst/>
                <a:latin typeface="inherit"/>
              </a:rPr>
              <a:t> </a:t>
            </a:r>
            <a:r>
              <a:rPr lang="en-GB" b="0" i="0" dirty="0" err="1">
                <a:solidFill>
                  <a:srgbClr val="666666"/>
                </a:solidFill>
                <a:effectLst/>
                <a:latin typeface="inherit"/>
              </a:rPr>
              <a:t>ar</a:t>
            </a:r>
            <a:r>
              <a:rPr lang="en-GB" b="0" i="0" dirty="0">
                <a:solidFill>
                  <a:srgbClr val="666666"/>
                </a:solidFill>
                <a:effectLst/>
                <a:latin typeface="inherit"/>
              </a:rPr>
              <a:t> </a:t>
            </a:r>
            <a:r>
              <a:rPr lang="en-GB" b="0" i="0" dirty="0" err="1">
                <a:solidFill>
                  <a:srgbClr val="666666"/>
                </a:solidFill>
                <a:effectLst/>
                <a:latin typeface="inherit"/>
              </a:rPr>
              <a:t>gynllunio</a:t>
            </a:r>
            <a:r>
              <a:rPr lang="en-GB" b="0" i="0" dirty="0">
                <a:solidFill>
                  <a:srgbClr val="666666"/>
                </a:solidFill>
                <a:effectLst/>
                <a:latin typeface="inherit"/>
              </a:rPr>
              <a:t> a </a:t>
            </a:r>
            <a:r>
              <a:rPr lang="en-GB" b="0" i="0" dirty="0" err="1">
                <a:solidFill>
                  <a:srgbClr val="666666"/>
                </a:solidFill>
                <a:effectLst/>
                <a:latin typeface="inherit"/>
              </a:rPr>
              <a:t>gwella</a:t>
            </a:r>
            <a:r>
              <a:rPr lang="en-GB" b="0" i="0" dirty="0">
                <a:solidFill>
                  <a:srgbClr val="666666"/>
                </a:solidFill>
                <a:effectLst/>
                <a:latin typeface="inherit"/>
              </a:rPr>
              <a:t>, </a:t>
            </a:r>
            <a:r>
              <a:rPr lang="en-GB" b="0" i="0" dirty="0" err="1">
                <a:solidFill>
                  <a:srgbClr val="666666"/>
                </a:solidFill>
                <a:effectLst/>
                <a:latin typeface="inherit"/>
              </a:rPr>
              <a:t>sy'n</a:t>
            </a:r>
            <a:r>
              <a:rPr lang="en-GB" b="0" i="0" dirty="0">
                <a:solidFill>
                  <a:srgbClr val="666666"/>
                </a:solidFill>
                <a:effectLst/>
                <a:latin typeface="inherit"/>
              </a:rPr>
              <a:t> </a:t>
            </a:r>
            <a:r>
              <a:rPr lang="en-GB" b="0" i="0" dirty="0" err="1">
                <a:solidFill>
                  <a:srgbClr val="666666"/>
                </a:solidFill>
                <a:effectLst/>
                <a:latin typeface="inherit"/>
              </a:rPr>
              <a:t>cyd-fynd</a:t>
            </a:r>
            <a:r>
              <a:rPr lang="en-GB" b="0" i="0" dirty="0">
                <a:solidFill>
                  <a:srgbClr val="666666"/>
                </a:solidFill>
                <a:effectLst/>
                <a:latin typeface="inherit"/>
              </a:rPr>
              <a:t> </a:t>
            </a:r>
            <a:r>
              <a:rPr lang="en-GB" b="0" i="0" dirty="0" err="1">
                <a:solidFill>
                  <a:srgbClr val="666666"/>
                </a:solidFill>
                <a:effectLst/>
                <a:latin typeface="inherit"/>
              </a:rPr>
              <a:t>â'r</a:t>
            </a:r>
            <a:r>
              <a:rPr lang="en-GB" b="0" i="0" dirty="0">
                <a:solidFill>
                  <a:srgbClr val="666666"/>
                </a:solidFill>
                <a:effectLst/>
                <a:latin typeface="inherit"/>
              </a:rPr>
              <a:t> </a:t>
            </a:r>
            <a:r>
              <a:rPr lang="en-GB" b="0" i="0" dirty="0" err="1">
                <a:solidFill>
                  <a:srgbClr val="666666"/>
                </a:solidFill>
                <a:effectLst/>
                <a:latin typeface="inherit"/>
              </a:rPr>
              <a:t>canllawiau</a:t>
            </a:r>
            <a:r>
              <a:rPr lang="en-GB" b="0" i="0" dirty="0">
                <a:solidFill>
                  <a:srgbClr val="666666"/>
                </a:solidFill>
                <a:effectLst/>
                <a:latin typeface="inherit"/>
              </a:rPr>
              <a:t> </a:t>
            </a:r>
            <a:r>
              <a:rPr lang="en-GB" b="0" i="0" dirty="0" err="1">
                <a:solidFill>
                  <a:srgbClr val="666666"/>
                </a:solidFill>
                <a:effectLst/>
                <a:latin typeface="inherit"/>
              </a:rPr>
              <a:t>anstatudol</a:t>
            </a:r>
            <a:r>
              <a:rPr lang="en-GB" b="0" i="0" dirty="0">
                <a:solidFill>
                  <a:srgbClr val="666666"/>
                </a:solidFill>
                <a:effectLst/>
                <a:latin typeface="inherit"/>
              </a:rPr>
              <a:t> </a:t>
            </a:r>
            <a:r>
              <a:rPr lang="en-GB" b="0" i="0" dirty="0" err="1">
                <a:solidFill>
                  <a:srgbClr val="666666"/>
                </a:solidFill>
                <a:effectLst/>
                <a:latin typeface="inherit"/>
              </a:rPr>
              <a:t>newydd</a:t>
            </a:r>
            <a:r>
              <a:rPr lang="en-GB" b="0" i="0" dirty="0">
                <a:solidFill>
                  <a:srgbClr val="666666"/>
                </a:solidFill>
                <a:effectLst/>
                <a:latin typeface="inherit"/>
              </a:rPr>
              <a:t> </a:t>
            </a:r>
            <a:r>
              <a:rPr lang="en-GB" b="0" i="0" dirty="0" err="1">
                <a:solidFill>
                  <a:srgbClr val="666666"/>
                </a:solidFill>
                <a:effectLst/>
                <a:latin typeface="inherit"/>
              </a:rPr>
              <a:t>ar</a:t>
            </a:r>
            <a:r>
              <a:rPr lang="en-GB" b="0" i="0" dirty="0">
                <a:solidFill>
                  <a:srgbClr val="666666"/>
                </a:solidFill>
                <a:effectLst/>
                <a:latin typeface="inherit"/>
              </a:rPr>
              <a:t> </a:t>
            </a:r>
            <a:r>
              <a:rPr lang="en-GB" b="0" i="0" dirty="0" err="1">
                <a:solidFill>
                  <a:srgbClr val="666666"/>
                </a:solidFill>
                <a:effectLst/>
                <a:latin typeface="inherit"/>
              </a:rPr>
              <a:t>wella</a:t>
            </a:r>
            <a:r>
              <a:rPr lang="en-GB" b="0" i="0" dirty="0">
                <a:solidFill>
                  <a:srgbClr val="666666"/>
                </a:solidFill>
                <a:effectLst/>
                <a:latin typeface="inherit"/>
              </a:rPr>
              <a:t> </a:t>
            </a:r>
            <a:r>
              <a:rPr lang="en-GB" b="0" i="0" dirty="0" err="1">
                <a:solidFill>
                  <a:srgbClr val="666666"/>
                </a:solidFill>
                <a:effectLst/>
                <a:latin typeface="inherit"/>
              </a:rPr>
              <a:t>ysgolion</a:t>
            </a:r>
            <a:r>
              <a:rPr lang="en-GB" b="0" i="0" dirty="0">
                <a:solidFill>
                  <a:srgbClr val="666666"/>
                </a:solidFill>
                <a:effectLst/>
                <a:latin typeface="inherit"/>
              </a:rPr>
              <a:t>.</a:t>
            </a:r>
          </a:p>
          <a:p>
            <a:pPr algn="l" fontAlgn="base">
              <a:buFont typeface="Arial" panose="020B0604020202020204" pitchFamily="34" charset="0"/>
              <a:buChar char="•"/>
            </a:pPr>
            <a:endParaRPr lang="en-GB" b="0" i="0" dirty="0">
              <a:solidFill>
                <a:srgbClr val="666666"/>
              </a:solidFill>
              <a:effectLst/>
              <a:latin typeface="inherit"/>
            </a:endParaRPr>
          </a:p>
        </p:txBody>
      </p:sp>
    </p:spTree>
    <p:extLst>
      <p:ext uri="{BB962C8B-B14F-4D97-AF65-F5344CB8AC3E}">
        <p14:creationId xmlns:p14="http://schemas.microsoft.com/office/powerpoint/2010/main" val="40667071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takeholders png 10 free Cliparts | Download images on Clipground 2021">
            <a:extLst>
              <a:ext uri="{FF2B5EF4-FFF2-40B4-BE49-F238E27FC236}">
                <a16:creationId xmlns:a16="http://schemas.microsoft.com/office/drawing/2014/main" id="{43743BEF-74B1-5D2B-8353-2E83BB2C83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918" y="583742"/>
            <a:ext cx="5407163" cy="540716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73D4155-B009-2A15-6774-890F9607730C}"/>
              </a:ext>
            </a:extLst>
          </p:cNvPr>
          <p:cNvSpPr txBox="1"/>
          <p:nvPr/>
        </p:nvSpPr>
        <p:spPr>
          <a:xfrm>
            <a:off x="4572000" y="1834214"/>
            <a:ext cx="4571195" cy="1938992"/>
          </a:xfrm>
          <a:prstGeom prst="rect">
            <a:avLst/>
          </a:prstGeom>
          <a:noFill/>
        </p:spPr>
        <p:txBody>
          <a:bodyPr wrap="square">
            <a:spAutoFit/>
          </a:bodyPr>
          <a:lstStyle/>
          <a:p>
            <a:r>
              <a:rPr lang="en-GB" sz="3000" b="1">
                <a:solidFill>
                  <a:srgbClr val="FFC000"/>
                </a:solidFill>
                <a:latin typeface="inherit"/>
                <a:hlinkClick r:id="rId4">
                  <a:extLst>
                    <a:ext uri="{A12FA001-AC4F-418D-AE19-62706E023703}">
                      <ahyp:hlinkClr xmlns:ahyp="http://schemas.microsoft.com/office/drawing/2018/hyperlinkcolor" val="tx"/>
                    </a:ext>
                  </a:extLst>
                </a:hlinkClick>
              </a:rPr>
              <a:t>Ymgysylltu â rhanddeiliaid</a:t>
            </a:r>
            <a:endParaRPr lang="en-GB" sz="3000" b="1">
              <a:solidFill>
                <a:srgbClr val="FFC000"/>
              </a:solidFill>
              <a:latin typeface="inherit"/>
            </a:endParaRPr>
          </a:p>
          <a:p>
            <a:endParaRPr lang="en-GB" sz="3000" b="1">
              <a:solidFill>
                <a:schemeClr val="accent1">
                  <a:lumMod val="50000"/>
                </a:schemeClr>
              </a:solidFill>
              <a:latin typeface="inherit"/>
            </a:endParaRPr>
          </a:p>
          <a:p>
            <a:endParaRPr lang="en-GB" sz="3000" b="1">
              <a:solidFill>
                <a:schemeClr val="accent1">
                  <a:lumMod val="50000"/>
                </a:schemeClr>
              </a:solidFill>
              <a:latin typeface="inherit"/>
            </a:endParaRPr>
          </a:p>
          <a:p>
            <a:r>
              <a:rPr lang="en-GB" sz="3000" b="1">
                <a:solidFill>
                  <a:schemeClr val="accent1">
                    <a:lumMod val="50000"/>
                  </a:schemeClr>
                </a:solidFill>
                <a:latin typeface="inherit"/>
                <a:hlinkClick r:id="rId5">
                  <a:extLst>
                    <a:ext uri="{A12FA001-AC4F-418D-AE19-62706E023703}">
                      <ahyp:hlinkClr xmlns:ahyp="http://schemas.microsoft.com/office/drawing/2018/hyperlinkcolor" val="tx"/>
                    </a:ext>
                  </a:extLst>
                </a:hlinkClick>
              </a:rPr>
              <a:t>Engaging with stakeholders</a:t>
            </a:r>
            <a:endParaRPr lang="en-GB" sz="3000" b="1" dirty="0">
              <a:solidFill>
                <a:schemeClr val="accent1">
                  <a:lumMod val="50000"/>
                </a:schemeClr>
              </a:solidFill>
              <a:latin typeface="inherit"/>
            </a:endParaRPr>
          </a:p>
        </p:txBody>
      </p:sp>
    </p:spTree>
    <p:extLst>
      <p:ext uri="{BB962C8B-B14F-4D97-AF65-F5344CB8AC3E}">
        <p14:creationId xmlns:p14="http://schemas.microsoft.com/office/powerpoint/2010/main" val="23090237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78525" y="119467"/>
            <a:ext cx="7886700" cy="11026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00B0F0"/>
                </a:solidFill>
                <a:latin typeface="+mn-lt"/>
              </a:rPr>
              <a:t>Rhanddeiliaid</a:t>
            </a:r>
          </a:p>
          <a:p>
            <a:r>
              <a:rPr lang="en-GB" b="1" dirty="0">
                <a:latin typeface="+mn-lt"/>
              </a:rPr>
              <a:t>Stakeholders</a:t>
            </a:r>
          </a:p>
        </p:txBody>
      </p:sp>
      <p:sp>
        <p:nvSpPr>
          <p:cNvPr id="3" name="Content Placeholder 2"/>
          <p:cNvSpPr txBox="1">
            <a:spLocks/>
          </p:cNvSpPr>
          <p:nvPr/>
        </p:nvSpPr>
        <p:spPr>
          <a:xfrm>
            <a:off x="116006" y="1695235"/>
            <a:ext cx="3676222" cy="33493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dirty="0"/>
          </a:p>
        </p:txBody>
      </p:sp>
      <p:sp>
        <p:nvSpPr>
          <p:cNvPr id="7" name="Content Placeholder 2"/>
          <p:cNvSpPr txBox="1">
            <a:spLocks/>
          </p:cNvSpPr>
          <p:nvPr/>
        </p:nvSpPr>
        <p:spPr>
          <a:xfrm>
            <a:off x="4722126" y="1452488"/>
            <a:ext cx="4068566" cy="395302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For school development planning to be most effective, it should involve all school partners and stakeholders; this is essential in ensuring that everyone has a commitment to the school’s improvement agenda.</a:t>
            </a:r>
          </a:p>
          <a:p>
            <a:r>
              <a:rPr lang="en-GB" sz="2000" dirty="0"/>
              <a:t>Aspects of Estyn’s Common Inspection Framework focus on self-evaluation, strategic planning, and management of staff and resources; aspects which are a requirement of the SDP. </a:t>
            </a:r>
          </a:p>
        </p:txBody>
      </p:sp>
      <p:sp>
        <p:nvSpPr>
          <p:cNvPr id="4" name="Rectangle 3"/>
          <p:cNvSpPr/>
          <p:nvPr/>
        </p:nvSpPr>
        <p:spPr>
          <a:xfrm>
            <a:off x="443553" y="1452488"/>
            <a:ext cx="4278573" cy="4093428"/>
          </a:xfrm>
          <a:prstGeom prst="rect">
            <a:avLst/>
          </a:prstGeom>
        </p:spPr>
        <p:txBody>
          <a:bodyPr wrap="square">
            <a:spAutoFit/>
          </a:bodyPr>
          <a:lstStyle/>
          <a:p>
            <a:pPr marL="342900" indent="-342900">
              <a:buFont typeface="Arial" panose="020B0604020202020204" pitchFamily="34" charset="0"/>
              <a:buChar char="•"/>
            </a:pPr>
            <a:r>
              <a:rPr lang="en-GB" sz="2000" dirty="0">
                <a:solidFill>
                  <a:srgbClr val="00B0F0"/>
                </a:solidFill>
              </a:rPr>
              <a:t>Er </a:t>
            </a:r>
            <a:r>
              <a:rPr lang="en-GB" sz="2000" dirty="0" err="1">
                <a:solidFill>
                  <a:srgbClr val="00B0F0"/>
                </a:solidFill>
              </a:rPr>
              <a:t>mwyn</a:t>
            </a:r>
            <a:r>
              <a:rPr lang="en-GB" sz="2000" dirty="0">
                <a:solidFill>
                  <a:srgbClr val="00B0F0"/>
                </a:solidFill>
              </a:rPr>
              <a:t> i </a:t>
            </a:r>
            <a:r>
              <a:rPr lang="en-GB" sz="2000" dirty="0" err="1">
                <a:solidFill>
                  <a:srgbClr val="00B0F0"/>
                </a:solidFill>
              </a:rPr>
              <a:t>gynllunio</a:t>
            </a:r>
            <a:r>
              <a:rPr lang="en-GB" sz="2000" dirty="0">
                <a:solidFill>
                  <a:srgbClr val="00B0F0"/>
                </a:solidFill>
              </a:rPr>
              <a:t> </a:t>
            </a:r>
            <a:r>
              <a:rPr lang="en-GB" sz="2000" dirty="0" err="1">
                <a:solidFill>
                  <a:srgbClr val="00B0F0"/>
                </a:solidFill>
              </a:rPr>
              <a:t>datblygu</a:t>
            </a:r>
            <a:r>
              <a:rPr lang="en-GB" sz="2000" dirty="0">
                <a:solidFill>
                  <a:srgbClr val="00B0F0"/>
                </a:solidFill>
              </a:rPr>
              <a:t> </a:t>
            </a:r>
            <a:r>
              <a:rPr lang="en-GB" sz="2000" dirty="0" err="1">
                <a:solidFill>
                  <a:srgbClr val="00B0F0"/>
                </a:solidFill>
              </a:rPr>
              <a:t>ysgolion</a:t>
            </a:r>
            <a:r>
              <a:rPr lang="en-GB" sz="2000" dirty="0">
                <a:solidFill>
                  <a:srgbClr val="00B0F0"/>
                </a:solidFill>
              </a:rPr>
              <a:t> </a:t>
            </a:r>
            <a:r>
              <a:rPr lang="en-GB" sz="2000" dirty="0" err="1">
                <a:solidFill>
                  <a:srgbClr val="00B0F0"/>
                </a:solidFill>
              </a:rPr>
              <a:t>fod</a:t>
            </a:r>
            <a:r>
              <a:rPr lang="en-GB" sz="2000" dirty="0">
                <a:solidFill>
                  <a:srgbClr val="00B0F0"/>
                </a:solidFill>
              </a:rPr>
              <a:t> </a:t>
            </a:r>
            <a:r>
              <a:rPr lang="en-GB" sz="2000" dirty="0" err="1">
                <a:solidFill>
                  <a:srgbClr val="00B0F0"/>
                </a:solidFill>
              </a:rPr>
              <a:t>yn</a:t>
            </a:r>
            <a:r>
              <a:rPr lang="en-GB" sz="2000" dirty="0">
                <a:solidFill>
                  <a:srgbClr val="00B0F0"/>
                </a:solidFill>
              </a:rPr>
              <a:t> </a:t>
            </a:r>
            <a:r>
              <a:rPr lang="en-GB" sz="2000" dirty="0" err="1">
                <a:solidFill>
                  <a:srgbClr val="00B0F0"/>
                </a:solidFill>
              </a:rPr>
              <a:t>fwyaf</a:t>
            </a:r>
            <a:r>
              <a:rPr lang="en-GB" sz="2000" dirty="0">
                <a:solidFill>
                  <a:srgbClr val="00B0F0"/>
                </a:solidFill>
              </a:rPr>
              <a:t> </a:t>
            </a:r>
            <a:r>
              <a:rPr lang="en-GB" sz="2000" dirty="0" err="1">
                <a:solidFill>
                  <a:srgbClr val="00B0F0"/>
                </a:solidFill>
              </a:rPr>
              <a:t>effeithiol</a:t>
            </a:r>
            <a:r>
              <a:rPr lang="en-GB" sz="2000" dirty="0">
                <a:solidFill>
                  <a:srgbClr val="00B0F0"/>
                </a:solidFill>
              </a:rPr>
              <a:t>, </a:t>
            </a:r>
            <a:r>
              <a:rPr lang="en-GB" sz="2000" dirty="0" err="1">
                <a:solidFill>
                  <a:srgbClr val="00B0F0"/>
                </a:solidFill>
              </a:rPr>
              <a:t>dylai</a:t>
            </a:r>
            <a:r>
              <a:rPr lang="en-GB" sz="2000" dirty="0">
                <a:solidFill>
                  <a:srgbClr val="00B0F0"/>
                </a:solidFill>
              </a:rPr>
              <a:t> </a:t>
            </a:r>
            <a:r>
              <a:rPr lang="en-GB" sz="2000" dirty="0" err="1">
                <a:solidFill>
                  <a:srgbClr val="00B0F0"/>
                </a:solidFill>
              </a:rPr>
              <a:t>gynnwys</a:t>
            </a:r>
            <a:r>
              <a:rPr lang="en-GB" sz="2000" dirty="0">
                <a:solidFill>
                  <a:srgbClr val="00B0F0"/>
                </a:solidFill>
              </a:rPr>
              <a:t> </a:t>
            </a:r>
            <a:r>
              <a:rPr lang="en-GB" sz="2000" dirty="0" err="1">
                <a:solidFill>
                  <a:srgbClr val="00B0F0"/>
                </a:solidFill>
              </a:rPr>
              <a:t>holl</a:t>
            </a:r>
            <a:r>
              <a:rPr lang="en-GB" sz="2000" dirty="0">
                <a:solidFill>
                  <a:srgbClr val="00B0F0"/>
                </a:solidFill>
              </a:rPr>
              <a:t> </a:t>
            </a:r>
            <a:r>
              <a:rPr lang="en-GB" sz="2000" dirty="0" err="1">
                <a:solidFill>
                  <a:srgbClr val="00B0F0"/>
                </a:solidFill>
              </a:rPr>
              <a:t>bartneriaid</a:t>
            </a:r>
            <a:r>
              <a:rPr lang="en-GB" sz="2000" dirty="0">
                <a:solidFill>
                  <a:srgbClr val="00B0F0"/>
                </a:solidFill>
              </a:rPr>
              <a:t> a rhanddeiliaid </a:t>
            </a:r>
            <a:r>
              <a:rPr lang="en-GB" sz="2000" dirty="0" err="1">
                <a:solidFill>
                  <a:srgbClr val="00B0F0"/>
                </a:solidFill>
              </a:rPr>
              <a:t>yr</a:t>
            </a:r>
            <a:r>
              <a:rPr lang="en-GB" sz="2000" dirty="0">
                <a:solidFill>
                  <a:srgbClr val="00B0F0"/>
                </a:solidFill>
              </a:rPr>
              <a:t> </a:t>
            </a:r>
            <a:r>
              <a:rPr lang="en-GB" sz="2000" dirty="0" err="1">
                <a:solidFill>
                  <a:srgbClr val="00B0F0"/>
                </a:solidFill>
              </a:rPr>
              <a:t>ysgol</a:t>
            </a:r>
            <a:r>
              <a:rPr lang="en-GB" sz="2000" dirty="0">
                <a:solidFill>
                  <a:srgbClr val="00B0F0"/>
                </a:solidFill>
              </a:rPr>
              <a:t>; </a:t>
            </a:r>
            <a:r>
              <a:rPr lang="en-GB" sz="2000" dirty="0" err="1">
                <a:solidFill>
                  <a:srgbClr val="00B0F0"/>
                </a:solidFill>
              </a:rPr>
              <a:t>mae</a:t>
            </a:r>
            <a:r>
              <a:rPr lang="en-GB" sz="2000" dirty="0">
                <a:solidFill>
                  <a:srgbClr val="00B0F0"/>
                </a:solidFill>
              </a:rPr>
              <a:t> </a:t>
            </a:r>
            <a:r>
              <a:rPr lang="en-GB" sz="2000" dirty="0" err="1">
                <a:solidFill>
                  <a:srgbClr val="00B0F0"/>
                </a:solidFill>
              </a:rPr>
              <a:t>hyn</a:t>
            </a:r>
            <a:r>
              <a:rPr lang="en-GB" sz="2000" dirty="0">
                <a:solidFill>
                  <a:srgbClr val="00B0F0"/>
                </a:solidFill>
              </a:rPr>
              <a:t> </a:t>
            </a:r>
            <a:r>
              <a:rPr lang="en-GB" sz="2000" dirty="0" err="1">
                <a:solidFill>
                  <a:srgbClr val="00B0F0"/>
                </a:solidFill>
              </a:rPr>
              <a:t>yn</a:t>
            </a:r>
            <a:r>
              <a:rPr lang="en-GB" sz="2000" dirty="0">
                <a:solidFill>
                  <a:srgbClr val="00B0F0"/>
                </a:solidFill>
              </a:rPr>
              <a:t> </a:t>
            </a:r>
            <a:r>
              <a:rPr lang="en-GB" sz="2000" dirty="0" err="1">
                <a:solidFill>
                  <a:srgbClr val="00B0F0"/>
                </a:solidFill>
              </a:rPr>
              <a:t>hanfodol</a:t>
            </a:r>
            <a:r>
              <a:rPr lang="en-GB" sz="2000" dirty="0">
                <a:solidFill>
                  <a:srgbClr val="00B0F0"/>
                </a:solidFill>
              </a:rPr>
              <a:t> er </a:t>
            </a:r>
            <a:r>
              <a:rPr lang="en-GB" sz="2000" dirty="0" err="1">
                <a:solidFill>
                  <a:srgbClr val="00B0F0"/>
                </a:solidFill>
              </a:rPr>
              <a:t>mwyn</a:t>
            </a:r>
            <a:r>
              <a:rPr lang="en-GB" sz="2000" dirty="0">
                <a:solidFill>
                  <a:srgbClr val="00B0F0"/>
                </a:solidFill>
              </a:rPr>
              <a:t> </a:t>
            </a:r>
            <a:r>
              <a:rPr lang="en-GB" sz="2000" dirty="0" err="1">
                <a:solidFill>
                  <a:srgbClr val="00B0F0"/>
                </a:solidFill>
              </a:rPr>
              <a:t>sicrhau</a:t>
            </a:r>
            <a:r>
              <a:rPr lang="en-GB" sz="2000" dirty="0">
                <a:solidFill>
                  <a:srgbClr val="00B0F0"/>
                </a:solidFill>
              </a:rPr>
              <a:t> bod </a:t>
            </a:r>
            <a:r>
              <a:rPr lang="en-GB" sz="2000" dirty="0" err="1">
                <a:solidFill>
                  <a:srgbClr val="00B0F0"/>
                </a:solidFill>
              </a:rPr>
              <a:t>gan</a:t>
            </a:r>
            <a:r>
              <a:rPr lang="en-GB" sz="2000" dirty="0">
                <a:solidFill>
                  <a:srgbClr val="00B0F0"/>
                </a:solidFill>
              </a:rPr>
              <a:t> </a:t>
            </a:r>
            <a:r>
              <a:rPr lang="en-GB" sz="2000" dirty="0" err="1">
                <a:solidFill>
                  <a:srgbClr val="00B0F0"/>
                </a:solidFill>
              </a:rPr>
              <a:t>bawb</a:t>
            </a:r>
            <a:r>
              <a:rPr lang="en-GB" sz="2000" dirty="0">
                <a:solidFill>
                  <a:srgbClr val="00B0F0"/>
                </a:solidFill>
              </a:rPr>
              <a:t> </a:t>
            </a:r>
            <a:r>
              <a:rPr lang="en-GB" sz="2000" dirty="0" err="1">
                <a:solidFill>
                  <a:srgbClr val="00B0F0"/>
                </a:solidFill>
              </a:rPr>
              <a:t>ymrwymiad</a:t>
            </a:r>
            <a:r>
              <a:rPr lang="en-GB" sz="2000" dirty="0">
                <a:solidFill>
                  <a:srgbClr val="00B0F0"/>
                </a:solidFill>
              </a:rPr>
              <a:t> i agenda </a:t>
            </a:r>
            <a:r>
              <a:rPr lang="en-GB" sz="2000" dirty="0" err="1">
                <a:solidFill>
                  <a:srgbClr val="00B0F0"/>
                </a:solidFill>
              </a:rPr>
              <a:t>wella'r</a:t>
            </a:r>
            <a:r>
              <a:rPr lang="en-GB" sz="2000" dirty="0">
                <a:solidFill>
                  <a:srgbClr val="00B0F0"/>
                </a:solidFill>
              </a:rPr>
              <a:t> </a:t>
            </a:r>
            <a:r>
              <a:rPr lang="en-GB" sz="2000" dirty="0" err="1">
                <a:solidFill>
                  <a:srgbClr val="00B0F0"/>
                </a:solidFill>
              </a:rPr>
              <a:t>ysgol</a:t>
            </a:r>
            <a:r>
              <a:rPr lang="en-GB" sz="2000" dirty="0">
                <a:solidFill>
                  <a:srgbClr val="00B0F0"/>
                </a:solidFill>
              </a:rPr>
              <a:t>.</a:t>
            </a:r>
          </a:p>
          <a:p>
            <a:pPr marL="342900" indent="-342900">
              <a:buFont typeface="Arial" panose="020B0604020202020204" pitchFamily="34" charset="0"/>
              <a:buChar char="•"/>
            </a:pPr>
            <a:r>
              <a:rPr lang="en-GB" sz="2000" dirty="0">
                <a:solidFill>
                  <a:srgbClr val="00B0F0"/>
                </a:solidFill>
              </a:rPr>
              <a:t>Mae </a:t>
            </a:r>
            <a:r>
              <a:rPr lang="en-GB" sz="2000" dirty="0" err="1">
                <a:solidFill>
                  <a:srgbClr val="00B0F0"/>
                </a:solidFill>
              </a:rPr>
              <a:t>agweddau</a:t>
            </a:r>
            <a:r>
              <a:rPr lang="en-GB" sz="2000" dirty="0">
                <a:solidFill>
                  <a:srgbClr val="00B0F0"/>
                </a:solidFill>
              </a:rPr>
              <a:t> </a:t>
            </a:r>
            <a:r>
              <a:rPr lang="en-GB" sz="2000" dirty="0" err="1">
                <a:solidFill>
                  <a:srgbClr val="00B0F0"/>
                </a:solidFill>
              </a:rPr>
              <a:t>ar</a:t>
            </a:r>
            <a:r>
              <a:rPr lang="en-GB" sz="2000" dirty="0">
                <a:solidFill>
                  <a:srgbClr val="00B0F0"/>
                </a:solidFill>
              </a:rPr>
              <a:t> </a:t>
            </a:r>
            <a:r>
              <a:rPr lang="en-GB" sz="2000" dirty="0" err="1">
                <a:solidFill>
                  <a:srgbClr val="00B0F0"/>
                </a:solidFill>
              </a:rPr>
              <a:t>Fframwaith</a:t>
            </a:r>
            <a:r>
              <a:rPr lang="en-GB" sz="2000" dirty="0">
                <a:solidFill>
                  <a:srgbClr val="00B0F0"/>
                </a:solidFill>
              </a:rPr>
              <a:t> </a:t>
            </a:r>
            <a:r>
              <a:rPr lang="en-GB" sz="2000" dirty="0" err="1">
                <a:solidFill>
                  <a:srgbClr val="00B0F0"/>
                </a:solidFill>
              </a:rPr>
              <a:t>Arolygu</a:t>
            </a:r>
            <a:r>
              <a:rPr lang="en-GB" sz="2000" dirty="0">
                <a:solidFill>
                  <a:srgbClr val="00B0F0"/>
                </a:solidFill>
              </a:rPr>
              <a:t> </a:t>
            </a:r>
            <a:r>
              <a:rPr lang="en-GB" sz="2000" dirty="0" err="1">
                <a:solidFill>
                  <a:srgbClr val="00B0F0"/>
                </a:solidFill>
              </a:rPr>
              <a:t>Cyffredin</a:t>
            </a:r>
            <a:r>
              <a:rPr lang="en-GB" sz="2000" dirty="0">
                <a:solidFill>
                  <a:srgbClr val="00B0F0"/>
                </a:solidFill>
              </a:rPr>
              <a:t> Estyn </a:t>
            </a:r>
            <a:r>
              <a:rPr lang="en-GB" sz="2000" dirty="0" err="1">
                <a:solidFill>
                  <a:srgbClr val="00B0F0"/>
                </a:solidFill>
              </a:rPr>
              <a:t>yn</a:t>
            </a:r>
            <a:r>
              <a:rPr lang="en-GB" sz="2000" dirty="0">
                <a:solidFill>
                  <a:srgbClr val="00B0F0"/>
                </a:solidFill>
              </a:rPr>
              <a:t> </a:t>
            </a:r>
            <a:r>
              <a:rPr lang="en-GB" sz="2000" dirty="0" err="1">
                <a:solidFill>
                  <a:srgbClr val="00B0F0"/>
                </a:solidFill>
              </a:rPr>
              <a:t>canolbwyntio</a:t>
            </a:r>
            <a:r>
              <a:rPr lang="en-GB" sz="2000" dirty="0">
                <a:solidFill>
                  <a:srgbClr val="00B0F0"/>
                </a:solidFill>
              </a:rPr>
              <a:t> </a:t>
            </a:r>
            <a:r>
              <a:rPr lang="en-GB" sz="2000" dirty="0" err="1">
                <a:solidFill>
                  <a:srgbClr val="00B0F0"/>
                </a:solidFill>
              </a:rPr>
              <a:t>ar</a:t>
            </a:r>
            <a:r>
              <a:rPr lang="en-GB" sz="2000" dirty="0">
                <a:solidFill>
                  <a:srgbClr val="00B0F0"/>
                </a:solidFill>
              </a:rPr>
              <a:t> </a:t>
            </a:r>
            <a:r>
              <a:rPr lang="en-GB" sz="2000" dirty="0" err="1">
                <a:solidFill>
                  <a:srgbClr val="00B0F0"/>
                </a:solidFill>
              </a:rPr>
              <a:t>hunanarfarnu</a:t>
            </a:r>
            <a:r>
              <a:rPr lang="en-GB" sz="2000" dirty="0">
                <a:solidFill>
                  <a:srgbClr val="00B0F0"/>
                </a:solidFill>
              </a:rPr>
              <a:t>, cynllunio </a:t>
            </a:r>
            <a:r>
              <a:rPr lang="en-GB" sz="2000" dirty="0" err="1">
                <a:solidFill>
                  <a:srgbClr val="00B0F0"/>
                </a:solidFill>
              </a:rPr>
              <a:t>strategol</a:t>
            </a:r>
            <a:r>
              <a:rPr lang="en-GB" sz="2000" dirty="0">
                <a:solidFill>
                  <a:srgbClr val="00B0F0"/>
                </a:solidFill>
              </a:rPr>
              <a:t>, a </a:t>
            </a:r>
            <a:r>
              <a:rPr lang="en-GB" sz="2000" dirty="0" err="1">
                <a:solidFill>
                  <a:srgbClr val="00B0F0"/>
                </a:solidFill>
              </a:rPr>
              <a:t>rheoli</a:t>
            </a:r>
            <a:r>
              <a:rPr lang="en-GB" sz="2000" dirty="0">
                <a:solidFill>
                  <a:srgbClr val="00B0F0"/>
                </a:solidFill>
              </a:rPr>
              <a:t> staff ac </a:t>
            </a:r>
            <a:r>
              <a:rPr lang="en-GB" sz="2000" dirty="0" err="1">
                <a:solidFill>
                  <a:srgbClr val="00B0F0"/>
                </a:solidFill>
              </a:rPr>
              <a:t>adnoddau</a:t>
            </a:r>
            <a:r>
              <a:rPr lang="en-GB" sz="2000" dirty="0">
                <a:solidFill>
                  <a:srgbClr val="00B0F0"/>
                </a:solidFill>
              </a:rPr>
              <a:t>; </a:t>
            </a:r>
            <a:r>
              <a:rPr lang="en-GB" sz="2000" dirty="0" err="1">
                <a:solidFill>
                  <a:srgbClr val="00B0F0"/>
                </a:solidFill>
              </a:rPr>
              <a:t>agweddau</a:t>
            </a:r>
            <a:r>
              <a:rPr lang="en-GB" sz="2000" dirty="0">
                <a:solidFill>
                  <a:srgbClr val="00B0F0"/>
                </a:solidFill>
              </a:rPr>
              <a:t> </a:t>
            </a:r>
            <a:r>
              <a:rPr lang="en-GB" sz="2000" dirty="0" err="1">
                <a:solidFill>
                  <a:srgbClr val="00B0F0"/>
                </a:solidFill>
              </a:rPr>
              <a:t>sy'n</a:t>
            </a:r>
            <a:r>
              <a:rPr lang="en-GB" sz="2000" dirty="0">
                <a:solidFill>
                  <a:srgbClr val="00B0F0"/>
                </a:solidFill>
              </a:rPr>
              <a:t> </a:t>
            </a:r>
            <a:r>
              <a:rPr lang="en-GB" sz="2000" dirty="0" err="1">
                <a:solidFill>
                  <a:srgbClr val="00B0F0"/>
                </a:solidFill>
              </a:rPr>
              <a:t>ofynnol</a:t>
            </a:r>
            <a:r>
              <a:rPr lang="en-GB" sz="2000" dirty="0">
                <a:solidFill>
                  <a:srgbClr val="00B0F0"/>
                </a:solidFill>
              </a:rPr>
              <a:t> </a:t>
            </a:r>
            <a:r>
              <a:rPr lang="en-GB" sz="2000" dirty="0" err="1">
                <a:solidFill>
                  <a:srgbClr val="00B0F0"/>
                </a:solidFill>
              </a:rPr>
              <a:t>yn</a:t>
            </a:r>
            <a:r>
              <a:rPr lang="en-GB" sz="2000" dirty="0">
                <a:solidFill>
                  <a:srgbClr val="00B0F0"/>
                </a:solidFill>
              </a:rPr>
              <a:t> y CDY.</a:t>
            </a:r>
          </a:p>
        </p:txBody>
      </p:sp>
    </p:spTree>
    <p:extLst>
      <p:ext uri="{BB962C8B-B14F-4D97-AF65-F5344CB8AC3E}">
        <p14:creationId xmlns:p14="http://schemas.microsoft.com/office/powerpoint/2010/main" val="22897772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4399190" y="225440"/>
            <a:ext cx="4254250" cy="14540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2800" b="1" kern="1200" dirty="0">
                <a:solidFill>
                  <a:srgbClr val="000000"/>
                </a:solidFill>
                <a:latin typeface="+mj-lt"/>
                <a:ea typeface="+mj-ea"/>
                <a:cs typeface="+mj-cs"/>
              </a:rPr>
              <a:t>How do schools improve?</a:t>
            </a:r>
            <a:endParaRPr lang="en-US" dirty="0">
              <a:ea typeface="+mj-ea"/>
              <a:cs typeface="+mj-cs"/>
            </a:endParaRPr>
          </a:p>
        </p:txBody>
      </p:sp>
      <p:pic>
        <p:nvPicPr>
          <p:cNvPr id="2" name="Content Placeholder 1">
            <a:extLst>
              <a:ext uri="{FF2B5EF4-FFF2-40B4-BE49-F238E27FC236}">
                <a16:creationId xmlns:a16="http://schemas.microsoft.com/office/drawing/2014/main" id="{0197240A-A42B-466A-8890-4D69CFF4FCB1}"/>
              </a:ext>
            </a:extLst>
          </p:cNvPr>
          <p:cNvPicPr>
            <a:picLocks noGrp="1" noChangeAspect="1"/>
          </p:cNvPicPr>
          <p:nvPr>
            <p:ph sz="half" idx="1"/>
          </p:nvPr>
        </p:nvPicPr>
        <p:blipFill>
          <a:blip r:embed="rId3"/>
          <a:stretch>
            <a:fillRect/>
          </a:stretch>
        </p:blipFill>
        <p:spPr>
          <a:xfrm>
            <a:off x="91988" y="2328596"/>
            <a:ext cx="3469060" cy="2381077"/>
          </a:xfrm>
          <a:prstGeom prst="rect">
            <a:avLst/>
          </a:prstGeom>
        </p:spPr>
      </p:pic>
      <p:graphicFrame>
        <p:nvGraphicFramePr>
          <p:cNvPr id="8" name="Content Placeholder 4">
            <a:extLst>
              <a:ext uri="{FF2B5EF4-FFF2-40B4-BE49-F238E27FC236}">
                <a16:creationId xmlns:a16="http://schemas.microsoft.com/office/drawing/2014/main" id="{115E767A-44EE-49B3-8784-D690443C523B}"/>
              </a:ext>
            </a:extLst>
          </p:cNvPr>
          <p:cNvGraphicFramePr>
            <a:graphicFrameLocks noGrp="1"/>
          </p:cNvGraphicFramePr>
          <p:nvPr>
            <p:ph sz="half" idx="2"/>
            <p:extLst>
              <p:ext uri="{D42A27DB-BD31-4B8C-83A1-F6EECF244321}">
                <p14:modId xmlns:p14="http://schemas.microsoft.com/office/powerpoint/2010/main" val="1844373356"/>
              </p:ext>
            </p:extLst>
          </p:nvPr>
        </p:nvGraphicFramePr>
        <p:xfrm>
          <a:off x="4567930" y="2421682"/>
          <a:ext cx="3733184" cy="36392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2">
            <a:extLst>
              <a:ext uri="{FF2B5EF4-FFF2-40B4-BE49-F238E27FC236}">
                <a16:creationId xmlns:a16="http://schemas.microsoft.com/office/drawing/2014/main" id="{76FD7AEB-07F2-4C85-AF81-5B04387224B8}"/>
              </a:ext>
            </a:extLst>
          </p:cNvPr>
          <p:cNvSpPr/>
          <p:nvPr/>
        </p:nvSpPr>
        <p:spPr>
          <a:xfrm>
            <a:off x="4345806" y="274320"/>
            <a:ext cx="4307634" cy="1554480"/>
          </a:xfrm>
          <a:prstGeom prst="rect">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960492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4399190" y="225440"/>
            <a:ext cx="4254250" cy="1875734"/>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2800" b="1" dirty="0"/>
          </a:p>
          <a:p>
            <a:pPr>
              <a:spcAft>
                <a:spcPts val="600"/>
              </a:spcAft>
            </a:pPr>
            <a:endParaRPr lang="en-GB" sz="2800" b="1" dirty="0"/>
          </a:p>
          <a:p>
            <a:pPr>
              <a:spcAft>
                <a:spcPts val="600"/>
              </a:spcAft>
            </a:pPr>
            <a:r>
              <a:rPr lang="en-GB" sz="4000" b="1" dirty="0"/>
              <a:t>S​</a:t>
            </a:r>
            <a:r>
              <a:rPr lang="en-GB" sz="4000" b="1" dirty="0" err="1"/>
              <a:t>ut</a:t>
            </a:r>
            <a:r>
              <a:rPr lang="en-GB" sz="4000" b="1" dirty="0"/>
              <a:t> </a:t>
            </a:r>
            <a:r>
              <a:rPr lang="en-GB" sz="4000" b="1" dirty="0" err="1"/>
              <a:t>mae</a:t>
            </a:r>
            <a:r>
              <a:rPr lang="en-GB" sz="4000" b="1" dirty="0"/>
              <a:t> </a:t>
            </a:r>
            <a:r>
              <a:rPr lang="en-GB" sz="4000" b="1" dirty="0" err="1"/>
              <a:t>ysgolion</a:t>
            </a:r>
            <a:r>
              <a:rPr lang="en-GB" sz="4000" b="1" dirty="0"/>
              <a:t> </a:t>
            </a:r>
            <a:r>
              <a:rPr lang="en-GB" sz="4000" b="1" dirty="0" err="1"/>
              <a:t>yn</a:t>
            </a:r>
            <a:r>
              <a:rPr lang="en-GB" sz="4000" b="1" dirty="0"/>
              <a:t> gwella?</a:t>
            </a:r>
            <a:endParaRPr lang="en-US" sz="4000" b="1" kern="1200" dirty="0">
              <a:cs typeface="Calibri Light"/>
            </a:endParaRPr>
          </a:p>
          <a:p>
            <a:pPr>
              <a:spcAft>
                <a:spcPts val="600"/>
              </a:spcAft>
            </a:pPr>
            <a:br>
              <a:rPr lang="en-US" sz="2800" b="1" kern="1200" dirty="0">
                <a:solidFill>
                  <a:srgbClr val="000000"/>
                </a:solidFill>
                <a:latin typeface="+mj-lt"/>
                <a:ea typeface="+mj-ea"/>
                <a:cs typeface="+mj-cs"/>
              </a:rPr>
            </a:br>
            <a:endParaRPr lang="en-US" sz="2800" b="1" kern="1200" dirty="0">
              <a:solidFill>
                <a:srgbClr val="000000"/>
              </a:solidFill>
              <a:latin typeface="+mj-lt"/>
              <a:cs typeface="Calibri Light"/>
            </a:endParaRPr>
          </a:p>
        </p:txBody>
      </p:sp>
      <p:pic>
        <p:nvPicPr>
          <p:cNvPr id="2" name="Content Placeholder 1">
            <a:extLst>
              <a:ext uri="{FF2B5EF4-FFF2-40B4-BE49-F238E27FC236}">
                <a16:creationId xmlns:a16="http://schemas.microsoft.com/office/drawing/2014/main" id="{0197240A-A42B-466A-8890-4D69CFF4FCB1}"/>
              </a:ext>
            </a:extLst>
          </p:cNvPr>
          <p:cNvPicPr>
            <a:picLocks noGrp="1" noChangeAspect="1"/>
          </p:cNvPicPr>
          <p:nvPr>
            <p:ph sz="half" idx="1"/>
          </p:nvPr>
        </p:nvPicPr>
        <p:blipFill>
          <a:blip r:embed="rId3"/>
          <a:stretch>
            <a:fillRect/>
          </a:stretch>
        </p:blipFill>
        <p:spPr>
          <a:xfrm>
            <a:off x="91988" y="2328596"/>
            <a:ext cx="3469060" cy="2381077"/>
          </a:xfrm>
          <a:prstGeom prst="rect">
            <a:avLst/>
          </a:prstGeom>
        </p:spPr>
      </p:pic>
      <p:graphicFrame>
        <p:nvGraphicFramePr>
          <p:cNvPr id="8" name="Content Placeholder 4">
            <a:extLst>
              <a:ext uri="{FF2B5EF4-FFF2-40B4-BE49-F238E27FC236}">
                <a16:creationId xmlns:a16="http://schemas.microsoft.com/office/drawing/2014/main" id="{115E767A-44EE-49B3-8784-D690443C523B}"/>
              </a:ext>
            </a:extLst>
          </p:cNvPr>
          <p:cNvGraphicFramePr>
            <a:graphicFrameLocks noGrp="1"/>
          </p:cNvGraphicFramePr>
          <p:nvPr>
            <p:ph sz="half" idx="2"/>
            <p:extLst>
              <p:ext uri="{D42A27DB-BD31-4B8C-83A1-F6EECF244321}">
                <p14:modId xmlns:p14="http://schemas.microsoft.com/office/powerpoint/2010/main" val="318549601"/>
              </p:ext>
            </p:extLst>
          </p:nvPr>
        </p:nvGraphicFramePr>
        <p:xfrm>
          <a:off x="4567930" y="2421682"/>
          <a:ext cx="3733184" cy="36392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2">
            <a:extLst>
              <a:ext uri="{FF2B5EF4-FFF2-40B4-BE49-F238E27FC236}">
                <a16:creationId xmlns:a16="http://schemas.microsoft.com/office/drawing/2014/main" id="{76FD7AEB-07F2-4C85-AF81-5B04387224B8}"/>
              </a:ext>
            </a:extLst>
          </p:cNvPr>
          <p:cNvSpPr/>
          <p:nvPr/>
        </p:nvSpPr>
        <p:spPr>
          <a:xfrm>
            <a:off x="4345806" y="274320"/>
            <a:ext cx="4307634" cy="1554480"/>
          </a:xfrm>
          <a:prstGeom prst="rect">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9" name="TextBox 528">
            <a:extLst>
              <a:ext uri="{FF2B5EF4-FFF2-40B4-BE49-F238E27FC236}">
                <a16:creationId xmlns:a16="http://schemas.microsoft.com/office/drawing/2014/main" id="{B68631F2-00BC-4263-8DED-399D4F1138EA}"/>
              </a:ext>
            </a:extLst>
          </p:cNvPr>
          <p:cNvSpPr txBox="1"/>
          <p:nvPr/>
        </p:nvSpPr>
        <p:spPr>
          <a:xfrm>
            <a:off x="277318" y="2625777"/>
            <a:ext cx="2530840" cy="954107"/>
          </a:xfrm>
          <a:prstGeom prst="rect">
            <a:avLst/>
          </a:prstGeom>
          <a:solidFill>
            <a:srgbClr val="00206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dirty="0">
                <a:solidFill>
                  <a:schemeClr val="bg1"/>
                </a:solidFill>
                <a:cs typeface="Calibri"/>
              </a:rPr>
              <a:t>GWELLA</a:t>
            </a:r>
          </a:p>
          <a:p>
            <a:r>
              <a:rPr lang="en-GB" sz="2800" b="1" dirty="0">
                <a:solidFill>
                  <a:schemeClr val="bg1"/>
                </a:solidFill>
                <a:cs typeface="Calibri"/>
              </a:rPr>
              <a:t>YSGOLION</a:t>
            </a:r>
          </a:p>
        </p:txBody>
      </p:sp>
    </p:spTree>
    <p:extLst>
      <p:ext uri="{BB962C8B-B14F-4D97-AF65-F5344CB8AC3E}">
        <p14:creationId xmlns:p14="http://schemas.microsoft.com/office/powerpoint/2010/main" val="27692105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79" y="347471"/>
            <a:ext cx="8325612"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585216"/>
            <a:ext cx="7886700" cy="1325563"/>
          </a:xfrm>
        </p:spPr>
        <p:txBody>
          <a:bodyPr vert="horz" lIns="91440" tIns="45720" rIns="91440" bIns="45720" rtlCol="0" anchor="ctr">
            <a:normAutofit fontScale="90000"/>
          </a:bodyPr>
          <a:lstStyle/>
          <a:p>
            <a:br>
              <a:rPr lang="en-US" sz="2100" b="1" dirty="0">
                <a:solidFill>
                  <a:schemeClr val="bg1"/>
                </a:solidFill>
              </a:rPr>
            </a:br>
            <a:r>
              <a:rPr lang="en-GB" b="1" dirty="0" err="1">
                <a:solidFill>
                  <a:schemeClr val="bg1"/>
                </a:solidFill>
              </a:rPr>
              <a:t>Fframwaith</a:t>
            </a:r>
            <a:r>
              <a:rPr lang="en-GB" b="1" dirty="0">
                <a:solidFill>
                  <a:schemeClr val="bg1"/>
                </a:solidFill>
              </a:rPr>
              <a:t> </a:t>
            </a:r>
            <a:r>
              <a:rPr lang="en-GB" b="1" dirty="0" err="1">
                <a:solidFill>
                  <a:schemeClr val="bg1"/>
                </a:solidFill>
              </a:rPr>
              <a:t>arolygu</a:t>
            </a:r>
            <a:r>
              <a:rPr lang="en-GB" b="1" dirty="0">
                <a:solidFill>
                  <a:schemeClr val="bg1"/>
                </a:solidFill>
              </a:rPr>
              <a:t> </a:t>
            </a:r>
            <a:r>
              <a:rPr lang="en-GB" b="1" dirty="0" err="1">
                <a:solidFill>
                  <a:schemeClr val="bg1"/>
                </a:solidFill>
              </a:rPr>
              <a:t>cyffredin</a:t>
            </a:r>
            <a:br>
              <a:rPr lang="en-GB" b="1" dirty="0">
                <a:solidFill>
                  <a:schemeClr val="bg1"/>
                </a:solidFill>
              </a:rPr>
            </a:br>
            <a:br>
              <a:rPr lang="en-US" sz="2100" b="1" dirty="0">
                <a:solidFill>
                  <a:schemeClr val="bg1"/>
                </a:solidFill>
              </a:rPr>
            </a:br>
            <a:r>
              <a:rPr lang="en-GB" b="1" dirty="0">
                <a:solidFill>
                  <a:schemeClr val="bg1"/>
                </a:solidFill>
              </a:rPr>
              <a:t>Common inspection framework</a:t>
            </a:r>
            <a:br>
              <a:rPr lang="en-GB" b="1" dirty="0"/>
            </a:br>
            <a:endParaRPr lang="en-US" sz="2100" b="1" dirty="0">
              <a:solidFill>
                <a:schemeClr val="bg1"/>
              </a:solidFill>
            </a:endParaRPr>
          </a:p>
        </p:txBody>
      </p:sp>
      <p:sp>
        <p:nvSpPr>
          <p:cNvPr id="4" name="TextBox 3"/>
          <p:cNvSpPr txBox="1"/>
          <p:nvPr/>
        </p:nvSpPr>
        <p:spPr>
          <a:xfrm>
            <a:off x="411479" y="2334638"/>
            <a:ext cx="3615772" cy="3693319"/>
          </a:xfrm>
          <a:prstGeom prst="rect">
            <a:avLst/>
          </a:prstGeom>
          <a:noFill/>
        </p:spPr>
        <p:txBody>
          <a:bodyPr wrap="square" rtlCol="0">
            <a:spAutoFit/>
          </a:bodyPr>
          <a:lstStyle/>
          <a:p>
            <a:endParaRPr lang="en-GB" dirty="0"/>
          </a:p>
          <a:p>
            <a:r>
              <a:rPr lang="en-GB" sz="2400" b="1" dirty="0"/>
              <a:t>Y </a:t>
            </a:r>
            <a:r>
              <a:rPr lang="en-GB" sz="2400" b="1" dirty="0" err="1"/>
              <a:t>pum</a:t>
            </a:r>
            <a:r>
              <a:rPr lang="en-GB" sz="2400" b="1" dirty="0"/>
              <a:t> </a:t>
            </a:r>
            <a:r>
              <a:rPr lang="en-GB" sz="2400" b="1" dirty="0" err="1"/>
              <a:t>maes</a:t>
            </a:r>
            <a:r>
              <a:rPr lang="en-GB" sz="2400" b="1" dirty="0"/>
              <a:t> </a:t>
            </a:r>
            <a:r>
              <a:rPr lang="en-GB" sz="2400" b="1" dirty="0" err="1"/>
              <a:t>arolygu</a:t>
            </a:r>
            <a:endParaRPr lang="en-GB" sz="2400" b="1" dirty="0"/>
          </a:p>
          <a:p>
            <a:pPr marL="342900" indent="-342900">
              <a:buFont typeface="Arial" panose="020B0604020202020204" pitchFamily="34" charset="0"/>
              <a:buChar char="•"/>
            </a:pPr>
            <a:r>
              <a:rPr lang="en-GB" sz="2400" dirty="0" err="1"/>
              <a:t>Dysgu</a:t>
            </a:r>
            <a:endParaRPr lang="en-GB" sz="2400" dirty="0"/>
          </a:p>
          <a:p>
            <a:pPr marL="342900" indent="-342900">
              <a:buFont typeface="Arial" panose="020B0604020202020204" pitchFamily="34" charset="0"/>
              <a:buChar char="•"/>
            </a:pPr>
            <a:r>
              <a:rPr lang="en-GB" sz="2400" dirty="0" err="1"/>
              <a:t>Lles</a:t>
            </a:r>
            <a:r>
              <a:rPr lang="en-GB" sz="2400" dirty="0"/>
              <a:t> ac </a:t>
            </a:r>
            <a:r>
              <a:rPr lang="en-GB" sz="2400" dirty="0" err="1"/>
              <a:t>agweddau</a:t>
            </a:r>
            <a:r>
              <a:rPr lang="en-GB" sz="2400" dirty="0"/>
              <a:t> at </a:t>
            </a:r>
            <a:r>
              <a:rPr lang="en-GB" sz="2400" dirty="0" err="1"/>
              <a:t>ddysgu</a:t>
            </a:r>
            <a:endParaRPr lang="en-GB" sz="2400" dirty="0"/>
          </a:p>
          <a:p>
            <a:pPr marL="342900" indent="-342900">
              <a:buFont typeface="Arial" panose="020B0604020202020204" pitchFamily="34" charset="0"/>
              <a:buChar char="•"/>
            </a:pPr>
            <a:r>
              <a:rPr lang="en-GB" sz="2400" dirty="0" err="1"/>
              <a:t>Addysgu</a:t>
            </a:r>
            <a:r>
              <a:rPr lang="en-GB" sz="2400" dirty="0"/>
              <a:t> a </a:t>
            </a:r>
            <a:r>
              <a:rPr lang="en-GB" sz="2400" dirty="0" err="1"/>
              <a:t>phrofiadau</a:t>
            </a:r>
            <a:r>
              <a:rPr lang="en-GB" sz="2400" dirty="0"/>
              <a:t> </a:t>
            </a:r>
            <a:r>
              <a:rPr lang="en-GB" sz="2400" dirty="0" err="1"/>
              <a:t>dysgu</a:t>
            </a:r>
            <a:endParaRPr lang="en-GB" sz="2400" dirty="0"/>
          </a:p>
          <a:p>
            <a:pPr marL="342900" indent="-342900">
              <a:buFont typeface="Arial" panose="020B0604020202020204" pitchFamily="34" charset="0"/>
              <a:buChar char="•"/>
            </a:pPr>
            <a:r>
              <a:rPr lang="en-GB" sz="2400" dirty="0" err="1"/>
              <a:t>Gofal</a:t>
            </a:r>
            <a:r>
              <a:rPr lang="en-GB" sz="2400" dirty="0"/>
              <a:t>, </a:t>
            </a:r>
            <a:r>
              <a:rPr lang="en-GB" sz="2400" dirty="0" err="1"/>
              <a:t>cymorth</a:t>
            </a:r>
            <a:r>
              <a:rPr lang="en-GB" sz="2400" dirty="0"/>
              <a:t> ac </a:t>
            </a:r>
            <a:r>
              <a:rPr lang="en-GB" sz="2400" dirty="0" err="1"/>
              <a:t>arweiniad</a:t>
            </a:r>
            <a:endParaRPr lang="en-GB" sz="2400" dirty="0"/>
          </a:p>
          <a:p>
            <a:pPr marL="342900" indent="-342900">
              <a:buFont typeface="Arial" panose="020B0604020202020204" pitchFamily="34" charset="0"/>
              <a:buChar char="•"/>
            </a:pPr>
            <a:r>
              <a:rPr lang="en-GB" sz="2400" dirty="0" err="1"/>
              <a:t>Arweinyddiaeth</a:t>
            </a:r>
            <a:endParaRPr lang="en-GB" dirty="0"/>
          </a:p>
        </p:txBody>
      </p:sp>
      <p:sp>
        <p:nvSpPr>
          <p:cNvPr id="7" name="TextBox 6"/>
          <p:cNvSpPr txBox="1"/>
          <p:nvPr/>
        </p:nvSpPr>
        <p:spPr>
          <a:xfrm>
            <a:off x="5121319" y="2518350"/>
            <a:ext cx="3615772" cy="3693319"/>
          </a:xfrm>
          <a:prstGeom prst="rect">
            <a:avLst/>
          </a:prstGeom>
          <a:noFill/>
        </p:spPr>
        <p:txBody>
          <a:bodyPr wrap="square" rtlCol="0">
            <a:spAutoFit/>
          </a:bodyPr>
          <a:lstStyle/>
          <a:p>
            <a:r>
              <a:rPr lang="en-GB" sz="2400" b="1" dirty="0"/>
              <a:t>Five inspection areas</a:t>
            </a:r>
          </a:p>
          <a:p>
            <a:pPr marL="342900" indent="-342900">
              <a:buFont typeface="Arial" panose="020B0604020202020204" pitchFamily="34" charset="0"/>
              <a:buChar char="•"/>
            </a:pPr>
            <a:r>
              <a:rPr lang="en-GB" sz="2400" dirty="0"/>
              <a:t>Learning</a:t>
            </a:r>
          </a:p>
          <a:p>
            <a:pPr marL="342900" indent="-342900">
              <a:buFont typeface="Arial" panose="020B0604020202020204" pitchFamily="34" charset="0"/>
              <a:buChar char="•"/>
            </a:pPr>
            <a:r>
              <a:rPr lang="en-GB" sz="2400" dirty="0"/>
              <a:t>Wellbeing and attitudes to learning</a:t>
            </a:r>
          </a:p>
          <a:p>
            <a:pPr marL="342900" indent="-342900">
              <a:buFont typeface="Arial" panose="020B0604020202020204" pitchFamily="34" charset="0"/>
              <a:buChar char="•"/>
            </a:pPr>
            <a:r>
              <a:rPr lang="en-GB" sz="2400" dirty="0"/>
              <a:t>Teaching and learning experiences</a:t>
            </a:r>
          </a:p>
          <a:p>
            <a:pPr marL="342900" indent="-342900">
              <a:buFont typeface="Arial" panose="020B0604020202020204" pitchFamily="34" charset="0"/>
              <a:buChar char="•"/>
            </a:pPr>
            <a:r>
              <a:rPr lang="en-GB" sz="2400" dirty="0"/>
              <a:t>Care, support and guidance</a:t>
            </a:r>
          </a:p>
          <a:p>
            <a:pPr marL="342900" indent="-342900">
              <a:buFont typeface="Arial" panose="020B0604020202020204" pitchFamily="34" charset="0"/>
              <a:buChar char="•"/>
            </a:pPr>
            <a:r>
              <a:rPr lang="en-GB" sz="2400" dirty="0"/>
              <a:t>Leadership</a:t>
            </a:r>
            <a:endParaRPr lang="en-GB" dirty="0"/>
          </a:p>
          <a:p>
            <a:endParaRPr lang="en-GB" dirty="0"/>
          </a:p>
        </p:txBody>
      </p:sp>
      <p:sp>
        <p:nvSpPr>
          <p:cNvPr id="5" name="TextBox 4">
            <a:extLst>
              <a:ext uri="{FF2B5EF4-FFF2-40B4-BE49-F238E27FC236}">
                <a16:creationId xmlns:a16="http://schemas.microsoft.com/office/drawing/2014/main" id="{7D60B408-147D-B2B7-D645-CD79F6595B0A}"/>
              </a:ext>
            </a:extLst>
          </p:cNvPr>
          <p:cNvSpPr txBox="1"/>
          <p:nvPr/>
        </p:nvSpPr>
        <p:spPr>
          <a:xfrm>
            <a:off x="2017058" y="6027957"/>
            <a:ext cx="5774552" cy="369332"/>
          </a:xfrm>
          <a:prstGeom prst="rect">
            <a:avLst/>
          </a:prstGeom>
          <a:noFill/>
        </p:spPr>
        <p:txBody>
          <a:bodyPr wrap="square">
            <a:spAutoFit/>
          </a:bodyPr>
          <a:lstStyle/>
          <a:p>
            <a:r>
              <a:rPr lang="en-GB" dirty="0">
                <a:hlinkClick r:id="rId3"/>
              </a:rPr>
              <a:t>Estyn Inspection Framework | Estyn (</a:t>
            </a:r>
            <a:r>
              <a:rPr lang="en-GB" dirty="0" err="1">
                <a:hlinkClick r:id="rId3"/>
              </a:rPr>
              <a:t>gov.wales</a:t>
            </a:r>
            <a:r>
              <a:rPr lang="en-GB" dirty="0">
                <a:hlinkClick r:id="rId3"/>
              </a:rPr>
              <a:t>)</a:t>
            </a:r>
            <a:endParaRPr lang="en-GB" dirty="0"/>
          </a:p>
        </p:txBody>
      </p:sp>
    </p:spTree>
    <p:extLst>
      <p:ext uri="{BB962C8B-B14F-4D97-AF65-F5344CB8AC3E}">
        <p14:creationId xmlns:p14="http://schemas.microsoft.com/office/powerpoint/2010/main" val="15443357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txBox="1">
            <a:spLocks/>
          </p:cNvSpPr>
          <p:nvPr/>
        </p:nvSpPr>
        <p:spPr>
          <a:xfrm>
            <a:off x="161619" y="1589925"/>
            <a:ext cx="2401025" cy="3387497"/>
          </a:xfrm>
          <a:prstGeom prst="rect">
            <a:avLst/>
          </a:prstGeom>
        </p:spPr>
        <p:txBody>
          <a:bodyPr vert="horz" lIns="91440" tIns="45720" rIns="91440" bIns="45720" rtlCol="0" anchor="b">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spcAft>
                <a:spcPts val="600"/>
              </a:spcAft>
            </a:pPr>
            <a:r>
              <a:rPr lang="en-US" sz="3500" b="1" kern="1200" dirty="0">
                <a:solidFill>
                  <a:srgbClr val="FFFFFF"/>
                </a:solidFill>
                <a:latin typeface="+mj-lt"/>
                <a:ea typeface="+mj-ea"/>
                <a:cs typeface="+mj-cs"/>
              </a:rPr>
              <a:t>Beth </a:t>
            </a:r>
            <a:r>
              <a:rPr lang="en-US" sz="3500" b="1" kern="1200" dirty="0" err="1">
                <a:solidFill>
                  <a:srgbClr val="FFFFFF"/>
                </a:solidFill>
                <a:latin typeface="+mj-lt"/>
                <a:ea typeface="+mj-ea"/>
                <a:cs typeface="+mj-cs"/>
              </a:rPr>
              <a:t>yw</a:t>
            </a:r>
            <a:r>
              <a:rPr lang="en-US" sz="3500" b="1" kern="1200" dirty="0">
                <a:solidFill>
                  <a:srgbClr val="FFFFFF"/>
                </a:solidFill>
                <a:latin typeface="+mj-lt"/>
                <a:ea typeface="+mj-ea"/>
                <a:cs typeface="+mj-cs"/>
              </a:rPr>
              <a:t> cynllunio </a:t>
            </a:r>
            <a:r>
              <a:rPr lang="en-US" sz="3500" b="1" kern="1200" dirty="0" err="1">
                <a:solidFill>
                  <a:srgbClr val="FFFFFF"/>
                </a:solidFill>
                <a:latin typeface="+mj-lt"/>
                <a:ea typeface="+mj-ea"/>
                <a:cs typeface="+mj-cs"/>
              </a:rPr>
              <a:t>strategol</a:t>
            </a:r>
            <a:r>
              <a:rPr lang="en-US" sz="3500" b="1" kern="1200" dirty="0">
                <a:solidFill>
                  <a:srgbClr val="FFFFFF"/>
                </a:solidFill>
                <a:latin typeface="+mj-lt"/>
                <a:ea typeface="+mj-ea"/>
                <a:cs typeface="+mj-cs"/>
              </a:rPr>
              <a:t>?</a:t>
            </a:r>
          </a:p>
          <a:p>
            <a:pPr algn="r">
              <a:spcAft>
                <a:spcPts val="600"/>
              </a:spcAft>
            </a:pPr>
            <a:endParaRPr lang="en-US" sz="3500" b="1" kern="1200" dirty="0">
              <a:solidFill>
                <a:srgbClr val="FFFFFF"/>
              </a:solidFill>
              <a:latin typeface="+mj-lt"/>
              <a:ea typeface="+mj-ea"/>
              <a:cs typeface="+mj-cs"/>
            </a:endParaRPr>
          </a:p>
          <a:p>
            <a:pPr algn="r">
              <a:spcAft>
                <a:spcPts val="600"/>
              </a:spcAft>
            </a:pPr>
            <a:r>
              <a:rPr lang="en-US" sz="3500" b="1" kern="1200" dirty="0">
                <a:solidFill>
                  <a:srgbClr val="FFFFFF"/>
                </a:solidFill>
                <a:latin typeface="+mj-lt"/>
                <a:ea typeface="+mj-ea"/>
                <a:cs typeface="+mj-cs"/>
              </a:rPr>
              <a:t>What is strategic planning?</a:t>
            </a:r>
          </a:p>
        </p:txBody>
      </p:sp>
      <p:sp>
        <p:nvSpPr>
          <p:cNvPr id="3" name="Content Placeholder 2"/>
          <p:cNvSpPr txBox="1">
            <a:spLocks/>
          </p:cNvSpPr>
          <p:nvPr/>
        </p:nvSpPr>
        <p:spPr>
          <a:xfrm>
            <a:off x="3607694" y="649480"/>
            <a:ext cx="4916510" cy="5546047"/>
          </a:xfrm>
          <a:prstGeom prst="rect">
            <a:avLst/>
          </a:prstGeom>
        </p:spPr>
        <p:txBody>
          <a:bodyPr vert="horz" lIns="91440" tIns="45720" rIns="91440" bIns="45720" rtlCol="0" anchor="ct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700" dirty="0" err="1">
                <a:solidFill>
                  <a:srgbClr val="0070C0"/>
                </a:solidFill>
              </a:rPr>
              <a:t>Cylch</a:t>
            </a:r>
            <a:r>
              <a:rPr lang="en-US" sz="1700" dirty="0">
                <a:solidFill>
                  <a:srgbClr val="0070C0"/>
                </a:solidFill>
              </a:rPr>
              <a:t> </a:t>
            </a:r>
            <a:r>
              <a:rPr lang="en-US" sz="1700" dirty="0" err="1">
                <a:solidFill>
                  <a:srgbClr val="0070C0"/>
                </a:solidFill>
              </a:rPr>
              <a:t>parhaus</a:t>
            </a:r>
            <a:r>
              <a:rPr lang="en-US" sz="1700" dirty="0">
                <a:solidFill>
                  <a:srgbClr val="0070C0"/>
                </a:solidFill>
              </a:rPr>
              <a:t> </a:t>
            </a:r>
            <a:r>
              <a:rPr lang="en-US" sz="1700" dirty="0" err="1">
                <a:solidFill>
                  <a:srgbClr val="0070C0"/>
                </a:solidFill>
              </a:rPr>
              <a:t>lle</a:t>
            </a:r>
            <a:r>
              <a:rPr lang="en-US" sz="1700" dirty="0">
                <a:solidFill>
                  <a:srgbClr val="0070C0"/>
                </a:solidFill>
              </a:rPr>
              <a:t> </a:t>
            </a:r>
            <a:r>
              <a:rPr lang="en-US" sz="1700" dirty="0" err="1">
                <a:solidFill>
                  <a:srgbClr val="0070C0"/>
                </a:solidFill>
              </a:rPr>
              <a:t>bydd</a:t>
            </a:r>
            <a:r>
              <a:rPr lang="en-US" sz="1700" dirty="0">
                <a:solidFill>
                  <a:srgbClr val="0070C0"/>
                </a:solidFill>
              </a:rPr>
              <a:t> </a:t>
            </a:r>
            <a:r>
              <a:rPr lang="en-US" sz="1700" dirty="0" err="1">
                <a:solidFill>
                  <a:srgbClr val="0070C0"/>
                </a:solidFill>
              </a:rPr>
              <a:t>ysgol</a:t>
            </a:r>
            <a:r>
              <a:rPr lang="en-US" sz="1700" dirty="0">
                <a:solidFill>
                  <a:srgbClr val="0070C0"/>
                </a:solidFill>
              </a:rPr>
              <a:t> </a:t>
            </a:r>
            <a:r>
              <a:rPr lang="en-US" sz="1700" dirty="0" err="1">
                <a:solidFill>
                  <a:srgbClr val="0070C0"/>
                </a:solidFill>
              </a:rPr>
              <a:t>yn</a:t>
            </a:r>
            <a:r>
              <a:rPr lang="en-US" sz="1700" dirty="0">
                <a:solidFill>
                  <a:srgbClr val="0070C0"/>
                </a:solidFill>
              </a:rPr>
              <a:t> </a:t>
            </a:r>
            <a:r>
              <a:rPr lang="en-US" sz="1700" dirty="0" err="1">
                <a:solidFill>
                  <a:srgbClr val="0070C0"/>
                </a:solidFill>
              </a:rPr>
              <a:t>adfyfyrio</a:t>
            </a:r>
            <a:r>
              <a:rPr lang="en-US" sz="1700" dirty="0">
                <a:solidFill>
                  <a:srgbClr val="0070C0"/>
                </a:solidFill>
              </a:rPr>
              <a:t> </a:t>
            </a:r>
            <a:r>
              <a:rPr lang="en-US" sz="1700" dirty="0" err="1">
                <a:solidFill>
                  <a:srgbClr val="0070C0"/>
                </a:solidFill>
              </a:rPr>
              <a:t>ar</a:t>
            </a:r>
            <a:r>
              <a:rPr lang="en-US" sz="1700" dirty="0">
                <a:solidFill>
                  <a:srgbClr val="0070C0"/>
                </a:solidFill>
              </a:rPr>
              <a:t> </a:t>
            </a:r>
            <a:r>
              <a:rPr lang="en-US" sz="1700" dirty="0" err="1">
                <a:solidFill>
                  <a:srgbClr val="0070C0"/>
                </a:solidFill>
              </a:rPr>
              <a:t>ei</a:t>
            </a:r>
            <a:r>
              <a:rPr lang="en-US" sz="1700" dirty="0">
                <a:solidFill>
                  <a:srgbClr val="0070C0"/>
                </a:solidFill>
              </a:rPr>
              <a:t> </a:t>
            </a:r>
            <a:r>
              <a:rPr lang="en-US" sz="1700" dirty="0" err="1">
                <a:solidFill>
                  <a:srgbClr val="0070C0"/>
                </a:solidFill>
              </a:rPr>
              <a:t>pherfformiad</a:t>
            </a:r>
            <a:r>
              <a:rPr lang="en-US" sz="1700" dirty="0">
                <a:solidFill>
                  <a:srgbClr val="0070C0"/>
                </a:solidFill>
              </a:rPr>
              <a:t>, </a:t>
            </a:r>
            <a:r>
              <a:rPr lang="en-US" sz="1700" dirty="0" err="1">
                <a:solidFill>
                  <a:srgbClr val="0070C0"/>
                </a:solidFill>
              </a:rPr>
              <a:t>yn</a:t>
            </a:r>
            <a:r>
              <a:rPr lang="en-US" sz="1700" dirty="0">
                <a:solidFill>
                  <a:srgbClr val="0070C0"/>
                </a:solidFill>
              </a:rPr>
              <a:t> nodi </a:t>
            </a:r>
            <a:r>
              <a:rPr lang="en-US" sz="1700" dirty="0" err="1">
                <a:solidFill>
                  <a:srgbClr val="0070C0"/>
                </a:solidFill>
              </a:rPr>
              <a:t>blaenoriaethau</a:t>
            </a:r>
            <a:r>
              <a:rPr lang="en-US" sz="1700" dirty="0">
                <a:solidFill>
                  <a:srgbClr val="0070C0"/>
                </a:solidFill>
              </a:rPr>
              <a:t> </a:t>
            </a:r>
            <a:r>
              <a:rPr lang="en-US" sz="1700" dirty="0" err="1">
                <a:solidFill>
                  <a:srgbClr val="0070C0"/>
                </a:solidFill>
              </a:rPr>
              <a:t>ar</a:t>
            </a:r>
            <a:r>
              <a:rPr lang="en-US" sz="1700" dirty="0">
                <a:solidFill>
                  <a:srgbClr val="0070C0"/>
                </a:solidFill>
              </a:rPr>
              <a:t> </a:t>
            </a:r>
            <a:r>
              <a:rPr lang="en-US" sz="1700" dirty="0" err="1">
                <a:solidFill>
                  <a:srgbClr val="0070C0"/>
                </a:solidFill>
              </a:rPr>
              <a:t>gyfer</a:t>
            </a:r>
            <a:r>
              <a:rPr lang="en-US" sz="1700" dirty="0">
                <a:solidFill>
                  <a:srgbClr val="0070C0"/>
                </a:solidFill>
              </a:rPr>
              <a:t> </a:t>
            </a:r>
            <a:r>
              <a:rPr lang="en-US" sz="1700" dirty="0" err="1">
                <a:solidFill>
                  <a:srgbClr val="0070C0"/>
                </a:solidFill>
              </a:rPr>
              <a:t>gwella</a:t>
            </a:r>
            <a:r>
              <a:rPr lang="en-US" sz="1700" dirty="0">
                <a:solidFill>
                  <a:srgbClr val="0070C0"/>
                </a:solidFill>
              </a:rPr>
              <a:t>, </a:t>
            </a:r>
            <a:r>
              <a:rPr lang="en-US" sz="1700" dirty="0" err="1">
                <a:solidFill>
                  <a:srgbClr val="0070C0"/>
                </a:solidFill>
              </a:rPr>
              <a:t>yn</a:t>
            </a:r>
            <a:r>
              <a:rPr lang="en-US" sz="1700" dirty="0">
                <a:solidFill>
                  <a:srgbClr val="0070C0"/>
                </a:solidFill>
              </a:rPr>
              <a:t> </a:t>
            </a:r>
            <a:r>
              <a:rPr lang="en-US" sz="1700" dirty="0" err="1">
                <a:solidFill>
                  <a:srgbClr val="0070C0"/>
                </a:solidFill>
              </a:rPr>
              <a:t>datblygu</a:t>
            </a:r>
            <a:r>
              <a:rPr lang="en-US" sz="1700" dirty="0">
                <a:solidFill>
                  <a:srgbClr val="0070C0"/>
                </a:solidFill>
              </a:rPr>
              <a:t> </a:t>
            </a:r>
            <a:r>
              <a:rPr lang="en-US" sz="1700" dirty="0" err="1">
                <a:solidFill>
                  <a:srgbClr val="0070C0"/>
                </a:solidFill>
              </a:rPr>
              <a:t>strategaethau</a:t>
            </a:r>
            <a:r>
              <a:rPr lang="en-US" sz="1700" dirty="0">
                <a:solidFill>
                  <a:srgbClr val="0070C0"/>
                </a:solidFill>
              </a:rPr>
              <a:t> </a:t>
            </a:r>
            <a:r>
              <a:rPr lang="en-US" sz="1700" dirty="0" err="1">
                <a:solidFill>
                  <a:srgbClr val="0070C0"/>
                </a:solidFill>
              </a:rPr>
              <a:t>i</a:t>
            </a:r>
            <a:r>
              <a:rPr lang="en-US" sz="1700" dirty="0">
                <a:solidFill>
                  <a:srgbClr val="0070C0"/>
                </a:solidFill>
              </a:rPr>
              <a:t> </a:t>
            </a:r>
            <a:r>
              <a:rPr lang="en-US" sz="1700" dirty="0" err="1">
                <a:solidFill>
                  <a:srgbClr val="0070C0"/>
                </a:solidFill>
              </a:rPr>
              <a:t>fynd</a:t>
            </a:r>
            <a:r>
              <a:rPr lang="en-US" sz="1700" dirty="0">
                <a:solidFill>
                  <a:srgbClr val="0070C0"/>
                </a:solidFill>
              </a:rPr>
              <a:t> </a:t>
            </a:r>
            <a:r>
              <a:rPr lang="en-US" sz="1700" dirty="0" err="1">
                <a:solidFill>
                  <a:srgbClr val="0070C0"/>
                </a:solidFill>
              </a:rPr>
              <a:t>i'r</a:t>
            </a:r>
            <a:r>
              <a:rPr lang="en-US" sz="1700" dirty="0">
                <a:solidFill>
                  <a:srgbClr val="0070C0"/>
                </a:solidFill>
              </a:rPr>
              <a:t> </a:t>
            </a:r>
            <a:r>
              <a:rPr lang="en-US" sz="1700" dirty="0" err="1">
                <a:solidFill>
                  <a:srgbClr val="0070C0"/>
                </a:solidFill>
              </a:rPr>
              <a:t>afael</a:t>
            </a:r>
            <a:r>
              <a:rPr lang="en-US" sz="1700" dirty="0">
                <a:solidFill>
                  <a:srgbClr val="0070C0"/>
                </a:solidFill>
              </a:rPr>
              <a:t> â </a:t>
            </a:r>
            <a:r>
              <a:rPr lang="en-US" sz="1700" dirty="0" err="1">
                <a:solidFill>
                  <a:srgbClr val="0070C0"/>
                </a:solidFill>
              </a:rPr>
              <a:t>nhw</a:t>
            </a:r>
            <a:r>
              <a:rPr lang="en-US" sz="1700" dirty="0">
                <a:solidFill>
                  <a:srgbClr val="0070C0"/>
                </a:solidFill>
              </a:rPr>
              <a:t>, </a:t>
            </a:r>
            <a:r>
              <a:rPr lang="en-US" sz="1700" dirty="0" err="1">
                <a:solidFill>
                  <a:srgbClr val="0070C0"/>
                </a:solidFill>
              </a:rPr>
              <a:t>yn</a:t>
            </a:r>
            <a:r>
              <a:rPr lang="en-US" sz="1700" dirty="0">
                <a:solidFill>
                  <a:srgbClr val="0070C0"/>
                </a:solidFill>
              </a:rPr>
              <a:t> </a:t>
            </a:r>
            <a:r>
              <a:rPr lang="en-US" sz="1700" dirty="0" err="1">
                <a:solidFill>
                  <a:srgbClr val="0070C0"/>
                </a:solidFill>
              </a:rPr>
              <a:t>gweithredu</a:t>
            </a:r>
            <a:r>
              <a:rPr lang="en-US" sz="1700" dirty="0">
                <a:solidFill>
                  <a:srgbClr val="0070C0"/>
                </a:solidFill>
              </a:rPr>
              <a:t>, ac </a:t>
            </a:r>
            <a:r>
              <a:rPr lang="en-US" sz="1700" dirty="0" err="1">
                <a:solidFill>
                  <a:srgbClr val="0070C0"/>
                </a:solidFill>
              </a:rPr>
              <a:t>yn</a:t>
            </a:r>
            <a:r>
              <a:rPr lang="en-US" sz="1700" dirty="0">
                <a:solidFill>
                  <a:srgbClr val="0070C0"/>
                </a:solidFill>
              </a:rPr>
              <a:t> </a:t>
            </a:r>
            <a:r>
              <a:rPr lang="en-US" sz="1700" dirty="0" err="1">
                <a:solidFill>
                  <a:srgbClr val="0070C0"/>
                </a:solidFill>
              </a:rPr>
              <a:t>adolygu</a:t>
            </a:r>
            <a:r>
              <a:rPr lang="en-US" sz="1700" dirty="0">
                <a:solidFill>
                  <a:srgbClr val="0070C0"/>
                </a:solidFill>
              </a:rPr>
              <a:t> </a:t>
            </a:r>
            <a:r>
              <a:rPr lang="en-US" sz="1700" dirty="0" err="1">
                <a:solidFill>
                  <a:srgbClr val="0070C0"/>
                </a:solidFill>
              </a:rPr>
              <a:t>cynnydd</a:t>
            </a:r>
            <a:r>
              <a:rPr lang="en-US" sz="1700" dirty="0">
                <a:solidFill>
                  <a:srgbClr val="0070C0"/>
                </a:solidFill>
              </a:rPr>
              <a:t> ac </a:t>
            </a:r>
            <a:r>
              <a:rPr lang="en-US" sz="1700" dirty="0" err="1">
                <a:solidFill>
                  <a:srgbClr val="0070C0"/>
                </a:solidFill>
              </a:rPr>
              <a:t>effaith</a:t>
            </a:r>
            <a:r>
              <a:rPr lang="en-US" sz="1700" dirty="0">
                <a:solidFill>
                  <a:srgbClr val="0070C0"/>
                </a:solidFill>
              </a:rPr>
              <a:t>.</a:t>
            </a:r>
          </a:p>
          <a:p>
            <a:r>
              <a:rPr lang="en-US" sz="1700" dirty="0" err="1">
                <a:solidFill>
                  <a:srgbClr val="0070C0"/>
                </a:solidFill>
              </a:rPr>
              <a:t>Lle</a:t>
            </a:r>
            <a:r>
              <a:rPr lang="en-US" sz="1700" dirty="0">
                <a:solidFill>
                  <a:srgbClr val="0070C0"/>
                </a:solidFill>
              </a:rPr>
              <a:t> </a:t>
            </a:r>
            <a:r>
              <a:rPr lang="en-US" sz="1700" dirty="0" err="1">
                <a:solidFill>
                  <a:srgbClr val="0070C0"/>
                </a:solidFill>
              </a:rPr>
              <a:t>mae</a:t>
            </a:r>
            <a:r>
              <a:rPr lang="en-US" sz="1700" dirty="0">
                <a:solidFill>
                  <a:srgbClr val="0070C0"/>
                </a:solidFill>
              </a:rPr>
              <a:t> </a:t>
            </a:r>
            <a:r>
              <a:rPr lang="en-US" sz="1700" dirty="0" err="1">
                <a:solidFill>
                  <a:srgbClr val="0070C0"/>
                </a:solidFill>
              </a:rPr>
              <a:t>ysgol</a:t>
            </a:r>
            <a:r>
              <a:rPr lang="en-US" sz="1700" dirty="0">
                <a:solidFill>
                  <a:srgbClr val="0070C0"/>
                </a:solidFill>
              </a:rPr>
              <a:t> </a:t>
            </a:r>
            <a:r>
              <a:rPr lang="en-US" sz="1700" dirty="0" err="1">
                <a:solidFill>
                  <a:srgbClr val="0070C0"/>
                </a:solidFill>
              </a:rPr>
              <a:t>nawr</a:t>
            </a:r>
            <a:r>
              <a:rPr lang="en-US" sz="1700" dirty="0">
                <a:solidFill>
                  <a:srgbClr val="0070C0"/>
                </a:solidFill>
              </a:rPr>
              <a:t>, </a:t>
            </a:r>
            <a:r>
              <a:rPr lang="en-US" sz="1700" dirty="0" err="1">
                <a:solidFill>
                  <a:srgbClr val="0070C0"/>
                </a:solidFill>
              </a:rPr>
              <a:t>lle</a:t>
            </a:r>
            <a:r>
              <a:rPr lang="en-US" sz="1700" dirty="0">
                <a:solidFill>
                  <a:srgbClr val="0070C0"/>
                </a:solidFill>
              </a:rPr>
              <a:t> </a:t>
            </a:r>
            <a:r>
              <a:rPr lang="en-US" sz="1700" dirty="0" err="1">
                <a:solidFill>
                  <a:srgbClr val="0070C0"/>
                </a:solidFill>
              </a:rPr>
              <a:t>maen</a:t>
            </a:r>
            <a:r>
              <a:rPr lang="en-US" sz="1700" dirty="0">
                <a:solidFill>
                  <a:srgbClr val="0070C0"/>
                </a:solidFill>
              </a:rPr>
              <a:t> </a:t>
            </a:r>
            <a:r>
              <a:rPr lang="en-US" sz="1700" dirty="0" err="1">
                <a:solidFill>
                  <a:srgbClr val="0070C0"/>
                </a:solidFill>
              </a:rPr>
              <a:t>nhw</a:t>
            </a:r>
            <a:r>
              <a:rPr lang="en-US" sz="1700" dirty="0">
                <a:solidFill>
                  <a:srgbClr val="0070C0"/>
                </a:solidFill>
              </a:rPr>
              <a:t> </a:t>
            </a:r>
            <a:r>
              <a:rPr lang="en-US" sz="1700" dirty="0" err="1">
                <a:solidFill>
                  <a:srgbClr val="0070C0"/>
                </a:solidFill>
              </a:rPr>
              <a:t>eisiau</a:t>
            </a:r>
            <a:r>
              <a:rPr lang="en-US" sz="1700" dirty="0">
                <a:solidFill>
                  <a:srgbClr val="0070C0"/>
                </a:solidFill>
              </a:rPr>
              <a:t> bod, a </a:t>
            </a:r>
            <a:r>
              <a:rPr lang="en-US" sz="1700" dirty="0" err="1">
                <a:solidFill>
                  <a:srgbClr val="0070C0"/>
                </a:solidFill>
              </a:rPr>
              <a:t>sut</a:t>
            </a:r>
            <a:r>
              <a:rPr lang="en-US" sz="1700" dirty="0">
                <a:solidFill>
                  <a:srgbClr val="0070C0"/>
                </a:solidFill>
              </a:rPr>
              <a:t> </a:t>
            </a:r>
            <a:r>
              <a:rPr lang="en-US" sz="1700" dirty="0" err="1">
                <a:solidFill>
                  <a:srgbClr val="0070C0"/>
                </a:solidFill>
              </a:rPr>
              <a:t>maen</a:t>
            </a:r>
            <a:r>
              <a:rPr lang="en-US" sz="1700" dirty="0">
                <a:solidFill>
                  <a:srgbClr val="0070C0"/>
                </a:solidFill>
              </a:rPr>
              <a:t> </a:t>
            </a:r>
            <a:r>
              <a:rPr lang="en-US" sz="1700" dirty="0" err="1">
                <a:solidFill>
                  <a:srgbClr val="0070C0"/>
                </a:solidFill>
              </a:rPr>
              <a:t>nhw'n</a:t>
            </a:r>
            <a:r>
              <a:rPr lang="en-US" sz="1700" dirty="0">
                <a:solidFill>
                  <a:srgbClr val="0070C0"/>
                </a:solidFill>
              </a:rPr>
              <a:t> </a:t>
            </a:r>
            <a:r>
              <a:rPr lang="en-US" sz="1700" dirty="0" err="1">
                <a:solidFill>
                  <a:srgbClr val="0070C0"/>
                </a:solidFill>
              </a:rPr>
              <a:t>mynd</a:t>
            </a:r>
            <a:r>
              <a:rPr lang="en-US" sz="1700" dirty="0">
                <a:solidFill>
                  <a:srgbClr val="0070C0"/>
                </a:solidFill>
              </a:rPr>
              <a:t> </a:t>
            </a:r>
            <a:r>
              <a:rPr lang="en-US" sz="1700" dirty="0" err="1">
                <a:solidFill>
                  <a:srgbClr val="0070C0"/>
                </a:solidFill>
              </a:rPr>
              <a:t>i</a:t>
            </a:r>
            <a:r>
              <a:rPr lang="en-US" sz="1700" dirty="0">
                <a:solidFill>
                  <a:srgbClr val="0070C0"/>
                </a:solidFill>
              </a:rPr>
              <a:t> </a:t>
            </a:r>
            <a:r>
              <a:rPr lang="en-US" sz="1700" dirty="0" err="1">
                <a:solidFill>
                  <a:srgbClr val="0070C0"/>
                </a:solidFill>
              </a:rPr>
              <a:t>gyrraedd</a:t>
            </a:r>
            <a:r>
              <a:rPr lang="en-US" sz="1700" dirty="0">
                <a:solidFill>
                  <a:srgbClr val="0070C0"/>
                </a:solidFill>
              </a:rPr>
              <a:t> </a:t>
            </a:r>
            <a:r>
              <a:rPr lang="en-US" sz="1700" dirty="0" err="1">
                <a:solidFill>
                  <a:srgbClr val="0070C0"/>
                </a:solidFill>
              </a:rPr>
              <a:t>yno</a:t>
            </a:r>
            <a:r>
              <a:rPr lang="en-US" sz="1700" dirty="0">
                <a:solidFill>
                  <a:srgbClr val="0070C0"/>
                </a:solidFill>
              </a:rPr>
              <a:t> - y </a:t>
            </a:r>
            <a:r>
              <a:rPr lang="en-US" sz="1700" dirty="0" err="1">
                <a:solidFill>
                  <a:srgbClr val="0070C0"/>
                </a:solidFill>
              </a:rPr>
              <a:t>daith</a:t>
            </a:r>
            <a:r>
              <a:rPr lang="en-US" sz="1700" dirty="0">
                <a:solidFill>
                  <a:srgbClr val="0070C0"/>
                </a:solidFill>
              </a:rPr>
              <a:t>.</a:t>
            </a:r>
          </a:p>
          <a:p>
            <a:r>
              <a:rPr lang="en-US" sz="1700" dirty="0">
                <a:solidFill>
                  <a:srgbClr val="0070C0"/>
                </a:solidFill>
              </a:rPr>
              <a:t>A </a:t>
            </a:r>
            <a:r>
              <a:rPr lang="en-US" sz="1700" dirty="0" err="1">
                <a:solidFill>
                  <a:srgbClr val="0070C0"/>
                </a:solidFill>
              </a:rPr>
              <a:t>allai</a:t>
            </a:r>
            <a:r>
              <a:rPr lang="en-US" sz="1700" dirty="0">
                <a:solidFill>
                  <a:srgbClr val="0070C0"/>
                </a:solidFill>
              </a:rPr>
              <a:t> </a:t>
            </a:r>
            <a:r>
              <a:rPr lang="en-US" sz="1700" dirty="0" err="1">
                <a:solidFill>
                  <a:srgbClr val="0070C0"/>
                </a:solidFill>
              </a:rPr>
              <a:t>gael</a:t>
            </a:r>
            <a:r>
              <a:rPr lang="en-US" sz="1700" dirty="0">
                <a:solidFill>
                  <a:srgbClr val="0070C0"/>
                </a:solidFill>
              </a:rPr>
              <a:t> </a:t>
            </a:r>
            <a:r>
              <a:rPr lang="en-US" sz="1700" dirty="0" err="1">
                <a:solidFill>
                  <a:srgbClr val="0070C0"/>
                </a:solidFill>
              </a:rPr>
              <a:t>ei</a:t>
            </a:r>
            <a:r>
              <a:rPr lang="en-US" sz="1700" dirty="0">
                <a:solidFill>
                  <a:srgbClr val="0070C0"/>
                </a:solidFill>
              </a:rPr>
              <a:t> </a:t>
            </a:r>
            <a:r>
              <a:rPr lang="en-US" sz="1700" dirty="0" err="1">
                <a:solidFill>
                  <a:srgbClr val="0070C0"/>
                </a:solidFill>
              </a:rPr>
              <a:t>alw'n</a:t>
            </a:r>
            <a:r>
              <a:rPr lang="en-US" sz="1700" dirty="0">
                <a:solidFill>
                  <a:srgbClr val="0070C0"/>
                </a:solidFill>
              </a:rPr>
              <a:t> </a:t>
            </a:r>
            <a:r>
              <a:rPr lang="en-US" sz="1700" dirty="0" err="1">
                <a:solidFill>
                  <a:srgbClr val="0070C0"/>
                </a:solidFill>
              </a:rPr>
              <a:t>Gynllun</a:t>
            </a:r>
            <a:r>
              <a:rPr lang="en-US" sz="1700" dirty="0">
                <a:solidFill>
                  <a:srgbClr val="0070C0"/>
                </a:solidFill>
              </a:rPr>
              <a:t> </a:t>
            </a:r>
            <a:r>
              <a:rPr lang="en-US" sz="1700" dirty="0" err="1">
                <a:solidFill>
                  <a:srgbClr val="0070C0"/>
                </a:solidFill>
              </a:rPr>
              <a:t>Datblygu</a:t>
            </a:r>
            <a:r>
              <a:rPr lang="en-US" sz="1700" dirty="0">
                <a:solidFill>
                  <a:srgbClr val="0070C0"/>
                </a:solidFill>
              </a:rPr>
              <a:t> Ysgol (SDP), y </a:t>
            </a:r>
            <a:r>
              <a:rPr lang="en-US" sz="1700" dirty="0" err="1">
                <a:solidFill>
                  <a:srgbClr val="0070C0"/>
                </a:solidFill>
              </a:rPr>
              <a:t>Cynllun</a:t>
            </a:r>
            <a:r>
              <a:rPr lang="en-US" sz="1700" dirty="0">
                <a:solidFill>
                  <a:srgbClr val="0070C0"/>
                </a:solidFill>
              </a:rPr>
              <a:t> Gwella </a:t>
            </a:r>
            <a:r>
              <a:rPr lang="en-US" sz="1700" dirty="0" err="1">
                <a:solidFill>
                  <a:srgbClr val="0070C0"/>
                </a:solidFill>
              </a:rPr>
              <a:t>Ysgolion</a:t>
            </a:r>
            <a:r>
              <a:rPr lang="en-US" sz="1700" dirty="0">
                <a:solidFill>
                  <a:srgbClr val="0070C0"/>
                </a:solidFill>
              </a:rPr>
              <a:t> (SIP), neu </a:t>
            </a:r>
            <a:r>
              <a:rPr lang="en-US" sz="1700" dirty="0" err="1">
                <a:solidFill>
                  <a:srgbClr val="0070C0"/>
                </a:solidFill>
              </a:rPr>
              <a:t>enw</a:t>
            </a:r>
            <a:r>
              <a:rPr lang="en-US" sz="1700" dirty="0">
                <a:solidFill>
                  <a:srgbClr val="0070C0"/>
                </a:solidFill>
              </a:rPr>
              <a:t> </a:t>
            </a:r>
            <a:r>
              <a:rPr lang="en-US" sz="1700" dirty="0" err="1">
                <a:solidFill>
                  <a:srgbClr val="0070C0"/>
                </a:solidFill>
              </a:rPr>
              <a:t>arall</a:t>
            </a:r>
            <a:r>
              <a:rPr lang="en-US" sz="1700" dirty="0">
                <a:solidFill>
                  <a:srgbClr val="0070C0"/>
                </a:solidFill>
              </a:rPr>
              <a:t>.</a:t>
            </a:r>
          </a:p>
          <a:p>
            <a:endParaRPr lang="en-US" sz="1700" dirty="0"/>
          </a:p>
          <a:p>
            <a:r>
              <a:rPr lang="en-GB" sz="1800" dirty="0"/>
              <a:t>A continuous cycle in which a school will reflect upon its performance, identify priorities for improvement, develop strategies to address them, take action, and review progress and impact.</a:t>
            </a:r>
          </a:p>
          <a:p>
            <a:r>
              <a:rPr lang="en-GB" sz="1800" dirty="0"/>
              <a:t>Where a school is now, where they want to be, and how they are going to get there – the journey.</a:t>
            </a:r>
          </a:p>
          <a:p>
            <a:r>
              <a:rPr lang="en-GB" sz="1800" dirty="0"/>
              <a:t>Might be known as the School Development Plan (SDP), the School Improvement Plan (SIP), or another name.</a:t>
            </a:r>
          </a:p>
          <a:p>
            <a:endParaRPr lang="en-US" sz="1700" dirty="0"/>
          </a:p>
        </p:txBody>
      </p:sp>
      <p:sp>
        <p:nvSpPr>
          <p:cNvPr id="7" name="Content Placeholder 2"/>
          <p:cNvSpPr txBox="1">
            <a:spLocks/>
          </p:cNvSpPr>
          <p:nvPr/>
        </p:nvSpPr>
        <p:spPr>
          <a:xfrm>
            <a:off x="4309467" y="3193499"/>
            <a:ext cx="4068566" cy="31233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000" dirty="0"/>
          </a:p>
        </p:txBody>
      </p:sp>
      <p:pic>
        <p:nvPicPr>
          <p:cNvPr id="4098" name="Picture 2" descr="See the source image">
            <a:extLst>
              <a:ext uri="{FF2B5EF4-FFF2-40B4-BE49-F238E27FC236}">
                <a16:creationId xmlns:a16="http://schemas.microsoft.com/office/drawing/2014/main" id="{F43EFF63-A6B4-4684-AE11-C2A8C2AF099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2269" y="5094513"/>
            <a:ext cx="1404737" cy="14047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2096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76248C8-0720-48AB-91BA-5F530BB41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6569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txBox="1">
            <a:spLocks/>
          </p:cNvSpPr>
          <p:nvPr/>
        </p:nvSpPr>
        <p:spPr>
          <a:xfrm>
            <a:off x="946403" y="545676"/>
            <a:ext cx="7393787" cy="1325562"/>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dirty="0"/>
              <a:t>C</a:t>
            </a:r>
            <a:r>
              <a:rPr lang="en-US" sz="4400" b="1" kern="1200" dirty="0">
                <a:latin typeface="+mj-lt"/>
                <a:ea typeface="+mj-ea"/>
                <a:cs typeface="+mj-cs"/>
              </a:rPr>
              <a:t>ynllunio </a:t>
            </a:r>
            <a:r>
              <a:rPr lang="en-US" sz="4400" b="1" kern="1200" dirty="0" err="1">
                <a:latin typeface="+mj-lt"/>
                <a:ea typeface="+mj-ea"/>
                <a:cs typeface="+mj-cs"/>
              </a:rPr>
              <a:t>strategol</a:t>
            </a:r>
            <a:r>
              <a:rPr lang="en-US" sz="4400" b="1" kern="1200" dirty="0">
                <a:latin typeface="+mj-lt"/>
                <a:ea typeface="+mj-ea"/>
                <a:cs typeface="+mj-cs"/>
              </a:rPr>
              <a:t>? </a:t>
            </a:r>
            <a:r>
              <a:rPr lang="en-US" sz="4100" b="1" kern="1200" dirty="0">
                <a:solidFill>
                  <a:schemeClr val="tx1"/>
                </a:solidFill>
                <a:latin typeface="+mj-lt"/>
                <a:ea typeface="+mj-ea"/>
                <a:cs typeface="+mj-cs"/>
              </a:rPr>
              <a:t>Pam </a:t>
            </a:r>
            <a:r>
              <a:rPr lang="en-US" sz="4100" b="1" kern="1200" dirty="0" err="1">
                <a:solidFill>
                  <a:schemeClr val="tx1"/>
                </a:solidFill>
                <a:latin typeface="+mj-lt"/>
                <a:ea typeface="+mj-ea"/>
                <a:cs typeface="+mj-cs"/>
              </a:rPr>
              <a:t>mae’n</a:t>
            </a:r>
            <a:r>
              <a:rPr lang="en-US" sz="4100" b="1" kern="1200" dirty="0">
                <a:solidFill>
                  <a:schemeClr val="tx1"/>
                </a:solidFill>
                <a:latin typeface="+mj-lt"/>
                <a:ea typeface="+mj-ea"/>
                <a:cs typeface="+mj-cs"/>
              </a:rPr>
              <a:t> </a:t>
            </a:r>
            <a:r>
              <a:rPr lang="en-US" sz="4100" b="1" kern="1200" dirty="0" err="1">
                <a:solidFill>
                  <a:schemeClr val="tx1"/>
                </a:solidFill>
                <a:latin typeface="+mj-lt"/>
                <a:ea typeface="+mj-ea"/>
                <a:cs typeface="+mj-cs"/>
              </a:rPr>
              <a:t>bwysig</a:t>
            </a:r>
            <a:r>
              <a:rPr lang="en-US" sz="4100" b="1" kern="1200" dirty="0">
                <a:solidFill>
                  <a:schemeClr val="tx1"/>
                </a:solidFill>
                <a:latin typeface="+mj-lt"/>
                <a:ea typeface="+mj-ea"/>
                <a:cs typeface="+mj-cs"/>
              </a:rPr>
              <a:t>?</a:t>
            </a:r>
          </a:p>
          <a:p>
            <a:pPr>
              <a:spcAft>
                <a:spcPts val="600"/>
              </a:spcAft>
            </a:pPr>
            <a:r>
              <a:rPr lang="en-US" sz="4100" b="1" kern="1200" dirty="0">
                <a:solidFill>
                  <a:schemeClr val="tx1"/>
                </a:solidFill>
                <a:latin typeface="+mj-lt"/>
                <a:ea typeface="+mj-ea"/>
                <a:cs typeface="+mj-cs"/>
              </a:rPr>
              <a:t>Strategic planning. Why is it important?</a:t>
            </a:r>
          </a:p>
        </p:txBody>
      </p:sp>
      <p:sp>
        <p:nvSpPr>
          <p:cNvPr id="14" name="Rectangle 13">
            <a:extLst>
              <a:ext uri="{FF2B5EF4-FFF2-40B4-BE49-F238E27FC236}">
                <a16:creationId xmlns:a16="http://schemas.microsoft.com/office/drawing/2014/main" id="{523BEDA7-D0B8-4802-8168-92452653B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85800" cy="6858000"/>
          </a:xfrm>
          <a:prstGeom prst="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D2EFF34B-7B1A-4F9D-8CEE-A40962BC7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22793" y="0"/>
            <a:ext cx="342900" cy="6858000"/>
          </a:xfrm>
          <a:prstGeom prst="rect">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txBox="1">
            <a:spLocks/>
          </p:cNvSpPr>
          <p:nvPr/>
        </p:nvSpPr>
        <p:spPr>
          <a:xfrm>
            <a:off x="939800" y="2197100"/>
            <a:ext cx="3479800" cy="3810000"/>
          </a:xfrm>
          <a:prstGeom prst="rect">
            <a:avLst/>
          </a:prstGeom>
        </p:spPr>
        <p:txBody>
          <a:bodyPr wrap="square"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t>Mae cynllunio </a:t>
            </a:r>
            <a:r>
              <a:rPr lang="en-GB" sz="1800" dirty="0" err="1"/>
              <a:t>datblygu</a:t>
            </a:r>
            <a:r>
              <a:rPr lang="en-GB" sz="1800" dirty="0"/>
              <a:t> </a:t>
            </a:r>
            <a:r>
              <a:rPr lang="en-GB" sz="1800" dirty="0" err="1"/>
              <a:t>ysgol</a:t>
            </a:r>
            <a:r>
              <a:rPr lang="en-GB" sz="1800" dirty="0"/>
              <a:t> </a:t>
            </a:r>
            <a:r>
              <a:rPr lang="en-GB" sz="1800" dirty="0" err="1"/>
              <a:t>yn</a:t>
            </a:r>
            <a:r>
              <a:rPr lang="en-GB" sz="1800" dirty="0"/>
              <a:t> </a:t>
            </a:r>
            <a:r>
              <a:rPr lang="en-GB" sz="1800" dirty="0" err="1"/>
              <a:t>allweddol</a:t>
            </a:r>
            <a:r>
              <a:rPr lang="en-GB" sz="1800" dirty="0"/>
              <a:t> i </a:t>
            </a:r>
            <a:r>
              <a:rPr lang="en-GB" sz="1800" dirty="0" err="1"/>
              <a:t>wella</a:t>
            </a:r>
            <a:r>
              <a:rPr lang="en-GB" sz="1800" dirty="0"/>
              <a:t> </a:t>
            </a:r>
            <a:r>
              <a:rPr lang="en-GB" sz="1800" dirty="0" err="1"/>
              <a:t>ysgolion</a:t>
            </a:r>
            <a:r>
              <a:rPr lang="en-GB" sz="1800" dirty="0"/>
              <a:t>.</a:t>
            </a:r>
          </a:p>
          <a:p>
            <a:r>
              <a:rPr lang="en-GB" sz="1800" dirty="0"/>
              <a:t>Er </a:t>
            </a:r>
            <a:r>
              <a:rPr lang="en-GB" sz="1800" dirty="0" err="1"/>
              <a:t>mwyn</a:t>
            </a:r>
            <a:r>
              <a:rPr lang="en-GB" sz="1800" dirty="0"/>
              <a:t> i </a:t>
            </a:r>
            <a:r>
              <a:rPr lang="en-GB" sz="1800" dirty="0" err="1"/>
              <a:t>ysgol</a:t>
            </a:r>
            <a:r>
              <a:rPr lang="en-GB" sz="1800" dirty="0"/>
              <a:t> </a:t>
            </a:r>
            <a:r>
              <a:rPr lang="en-GB" sz="1800" dirty="0" err="1"/>
              <a:t>wneud</a:t>
            </a:r>
            <a:r>
              <a:rPr lang="en-GB" sz="1800" dirty="0"/>
              <a:t> </a:t>
            </a:r>
            <a:r>
              <a:rPr lang="en-GB" sz="1800" dirty="0" err="1"/>
              <a:t>gwelliannau</a:t>
            </a:r>
            <a:r>
              <a:rPr lang="en-GB" sz="1800" dirty="0"/>
              <a:t> </a:t>
            </a:r>
            <a:r>
              <a:rPr lang="en-GB" sz="1800" dirty="0" err="1"/>
              <a:t>parhaus</a:t>
            </a:r>
            <a:r>
              <a:rPr lang="en-GB" sz="1800" dirty="0"/>
              <a:t> a </a:t>
            </a:r>
            <a:r>
              <a:rPr lang="en-GB" sz="1800" dirty="0" err="1"/>
              <a:t>symud</a:t>
            </a:r>
            <a:r>
              <a:rPr lang="en-GB" sz="1800" dirty="0"/>
              <a:t> </a:t>
            </a:r>
            <a:r>
              <a:rPr lang="en-GB" sz="1800" dirty="0" err="1"/>
              <a:t>ymlaen</a:t>
            </a:r>
            <a:r>
              <a:rPr lang="en-GB" sz="1800" dirty="0"/>
              <a:t> </a:t>
            </a:r>
            <a:r>
              <a:rPr lang="en-GB" sz="1800" dirty="0" err="1"/>
              <a:t>mae</a:t>
            </a:r>
            <a:r>
              <a:rPr lang="en-GB" sz="1800" dirty="0"/>
              <a:t> </a:t>
            </a:r>
            <a:r>
              <a:rPr lang="en-GB" sz="1800" dirty="0" err="1"/>
              <a:t>angen</a:t>
            </a:r>
            <a:r>
              <a:rPr lang="en-GB" sz="1800" dirty="0"/>
              <a:t> </a:t>
            </a:r>
            <a:r>
              <a:rPr lang="en-GB" sz="1800" dirty="0" err="1"/>
              <a:t>iddi</a:t>
            </a:r>
            <a:r>
              <a:rPr lang="en-GB" sz="1800" dirty="0"/>
              <a:t> </a:t>
            </a:r>
            <a:r>
              <a:rPr lang="en-GB" sz="1800" dirty="0" err="1"/>
              <a:t>gael</a:t>
            </a:r>
            <a:r>
              <a:rPr lang="en-GB" sz="1800" dirty="0"/>
              <a:t> </a:t>
            </a:r>
            <a:r>
              <a:rPr lang="en-GB" sz="1800" dirty="0" err="1"/>
              <a:t>pwrpas</a:t>
            </a:r>
            <a:r>
              <a:rPr lang="en-GB" sz="1800" dirty="0"/>
              <a:t> </a:t>
            </a:r>
            <a:r>
              <a:rPr lang="en-GB" sz="1800" dirty="0" err="1"/>
              <a:t>clir</a:t>
            </a:r>
            <a:r>
              <a:rPr lang="en-GB" sz="1800" dirty="0"/>
              <a:t> </a:t>
            </a:r>
            <a:r>
              <a:rPr lang="en-GB" sz="1800" dirty="0" err="1"/>
              <a:t>sy'n</a:t>
            </a:r>
            <a:r>
              <a:rPr lang="en-GB" sz="1800" dirty="0"/>
              <a:t> </a:t>
            </a:r>
            <a:r>
              <a:rPr lang="en-GB" sz="1800" dirty="0" err="1"/>
              <a:t>cael</a:t>
            </a:r>
            <a:r>
              <a:rPr lang="en-GB" sz="1800" dirty="0"/>
              <a:t> </a:t>
            </a:r>
            <a:r>
              <a:rPr lang="en-GB" sz="1800" dirty="0" err="1"/>
              <a:t>ei</a:t>
            </a:r>
            <a:r>
              <a:rPr lang="en-GB" sz="1800" dirty="0"/>
              <a:t> </a:t>
            </a:r>
            <a:r>
              <a:rPr lang="en-GB" sz="1800" dirty="0" err="1"/>
              <a:t>rannu</a:t>
            </a:r>
            <a:r>
              <a:rPr lang="en-GB" sz="1800" dirty="0"/>
              <a:t> </a:t>
            </a:r>
            <a:r>
              <a:rPr lang="en-GB" sz="1800" dirty="0" err="1"/>
              <a:t>a'i</a:t>
            </a:r>
            <a:r>
              <a:rPr lang="en-GB" sz="1800" dirty="0"/>
              <a:t> </a:t>
            </a:r>
            <a:r>
              <a:rPr lang="en-GB" sz="1800" dirty="0" err="1"/>
              <a:t>ddeall</a:t>
            </a:r>
            <a:r>
              <a:rPr lang="en-GB" sz="1800" dirty="0"/>
              <a:t> </a:t>
            </a:r>
            <a:r>
              <a:rPr lang="en-GB" sz="1800" dirty="0" err="1"/>
              <a:t>gan</a:t>
            </a:r>
            <a:r>
              <a:rPr lang="en-GB" sz="1800" dirty="0"/>
              <a:t> </a:t>
            </a:r>
            <a:r>
              <a:rPr lang="en-GB" sz="1800" dirty="0" err="1"/>
              <a:t>bawb</a:t>
            </a:r>
            <a:r>
              <a:rPr lang="en-GB" sz="1800" dirty="0"/>
              <a:t>.</a:t>
            </a:r>
          </a:p>
          <a:p>
            <a:r>
              <a:rPr lang="en-GB" sz="1800" dirty="0" err="1"/>
              <a:t>Mae'r</a:t>
            </a:r>
            <a:r>
              <a:rPr lang="en-GB" sz="1800" dirty="0"/>
              <a:t> broses </a:t>
            </a:r>
            <a:r>
              <a:rPr lang="en-GB" sz="1800" dirty="0" err="1"/>
              <a:t>hunanarfarnu</a:t>
            </a:r>
            <a:r>
              <a:rPr lang="en-GB" sz="1800" dirty="0"/>
              <a:t> a </a:t>
            </a:r>
            <a:r>
              <a:rPr lang="en-GB" sz="1800" dirty="0" err="1"/>
              <a:t>chynllunio</a:t>
            </a:r>
            <a:r>
              <a:rPr lang="en-GB" sz="1800" dirty="0"/>
              <a:t> i </a:t>
            </a:r>
            <a:r>
              <a:rPr lang="en-GB" sz="1800" dirty="0" err="1"/>
              <a:t>wella</a:t>
            </a:r>
            <a:r>
              <a:rPr lang="en-GB" sz="1800" dirty="0"/>
              <a:t> </a:t>
            </a:r>
            <a:r>
              <a:rPr lang="en-GB" sz="1800" dirty="0" err="1"/>
              <a:t>yn</a:t>
            </a:r>
            <a:r>
              <a:rPr lang="en-GB" sz="1800" dirty="0"/>
              <a:t> </a:t>
            </a:r>
            <a:r>
              <a:rPr lang="en-GB" sz="1800" dirty="0" err="1"/>
              <a:t>ganolog</a:t>
            </a:r>
            <a:r>
              <a:rPr lang="en-GB" sz="1800" dirty="0"/>
              <a:t> i </a:t>
            </a:r>
            <a:r>
              <a:rPr lang="en-GB" sz="1800" dirty="0" err="1"/>
              <a:t>gefnogi</a:t>
            </a:r>
            <a:r>
              <a:rPr lang="en-GB" sz="1800" dirty="0"/>
              <a:t> </a:t>
            </a:r>
            <a:r>
              <a:rPr lang="en-GB" sz="1800" dirty="0" err="1"/>
              <a:t>datblygiadau</a:t>
            </a:r>
            <a:r>
              <a:rPr lang="en-GB" sz="1800" dirty="0"/>
              <a:t> </a:t>
            </a:r>
            <a:r>
              <a:rPr lang="en-GB" sz="1800" dirty="0" err="1"/>
              <a:t>mewn</a:t>
            </a:r>
            <a:r>
              <a:rPr lang="en-GB" sz="1800" dirty="0"/>
              <a:t> gwella </a:t>
            </a:r>
            <a:r>
              <a:rPr lang="en-GB" sz="1800" dirty="0" err="1"/>
              <a:t>ysgolion</a:t>
            </a:r>
            <a:r>
              <a:rPr lang="en-GB" sz="1800" dirty="0"/>
              <a:t>, </a:t>
            </a:r>
            <a:r>
              <a:rPr lang="en-GB" sz="1800" dirty="0" err="1"/>
              <a:t>dysgu</a:t>
            </a:r>
            <a:r>
              <a:rPr lang="en-GB" sz="1800" dirty="0"/>
              <a:t> </a:t>
            </a:r>
            <a:r>
              <a:rPr lang="en-GB" sz="1800" dirty="0" err="1"/>
              <a:t>proffesiynol</a:t>
            </a:r>
            <a:r>
              <a:rPr lang="en-GB" sz="1800" dirty="0"/>
              <a:t> a </a:t>
            </a:r>
            <a:r>
              <a:rPr lang="en-GB" sz="1800" dirty="0" err="1"/>
              <a:t>deilliannau</a:t>
            </a:r>
            <a:r>
              <a:rPr lang="en-GB" sz="1800" dirty="0"/>
              <a:t> </a:t>
            </a:r>
            <a:r>
              <a:rPr lang="en-GB" sz="1800" dirty="0" err="1"/>
              <a:t>dysgwyr</a:t>
            </a:r>
            <a:r>
              <a:rPr lang="en-GB" sz="1800" dirty="0"/>
              <a:t>.</a:t>
            </a:r>
          </a:p>
        </p:txBody>
      </p:sp>
      <p:sp>
        <p:nvSpPr>
          <p:cNvPr id="7" name="Content Placeholder 2"/>
          <p:cNvSpPr txBox="1">
            <a:spLocks/>
          </p:cNvSpPr>
          <p:nvPr/>
        </p:nvSpPr>
        <p:spPr>
          <a:xfrm>
            <a:off x="4495800" y="2197100"/>
            <a:ext cx="3822700" cy="3810000"/>
          </a:xfrm>
          <a:prstGeom prst="rect">
            <a:avLst/>
          </a:prstGeom>
        </p:spPr>
        <p:txBody>
          <a:bodyPr wrap="square"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Key to school improvement is effective school development planning.</a:t>
            </a:r>
          </a:p>
          <a:p>
            <a:r>
              <a:rPr lang="en-GB" sz="1800"/>
              <a:t>In order for a school to make sustained improvements and move forward it needs to have a clear purpose that is shared and understood by all. </a:t>
            </a:r>
          </a:p>
          <a:p>
            <a:r>
              <a:rPr lang="en-GB" sz="1800"/>
              <a:t>The process of self-evaluation and improvement planning is central to supporting advances in school improvement, professional learning and learner outcomes.</a:t>
            </a:r>
          </a:p>
        </p:txBody>
      </p:sp>
    </p:spTree>
    <p:extLst>
      <p:ext uri="{BB962C8B-B14F-4D97-AF65-F5344CB8AC3E}">
        <p14:creationId xmlns:p14="http://schemas.microsoft.com/office/powerpoint/2010/main" val="15519449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F5974-024A-4B4B-9335-4B5CD4DF61E7}"/>
              </a:ext>
            </a:extLst>
          </p:cNvPr>
          <p:cNvSpPr>
            <a:spLocks noGrp="1"/>
          </p:cNvSpPr>
          <p:nvPr>
            <p:ph type="title"/>
          </p:nvPr>
        </p:nvSpPr>
        <p:spPr>
          <a:xfrm>
            <a:off x="603504" y="1445494"/>
            <a:ext cx="2712642" cy="4376572"/>
          </a:xfrm>
        </p:spPr>
        <p:txBody>
          <a:bodyPr vert="horz" lIns="91440" tIns="45720" rIns="91440" bIns="45720" rtlCol="0" anchor="ctr">
            <a:normAutofit/>
          </a:bodyPr>
          <a:lstStyle/>
          <a:p>
            <a:r>
              <a:rPr lang="en-US" sz="4200" b="1" dirty="0">
                <a:solidFill>
                  <a:srgbClr val="FFFFFF"/>
                </a:solidFill>
              </a:rPr>
              <a:t>Cynllunio </a:t>
            </a:r>
            <a:r>
              <a:rPr lang="en-US" sz="4200" b="1" dirty="0" err="1">
                <a:solidFill>
                  <a:srgbClr val="FFFFFF"/>
                </a:solidFill>
              </a:rPr>
              <a:t>Strategol</a:t>
            </a:r>
            <a:endParaRPr lang="en-US" sz="4200" kern="1200" dirty="0">
              <a:solidFill>
                <a:srgbClr val="00B050"/>
              </a:solidFill>
              <a:ea typeface="+mj-ea"/>
              <a:cs typeface="+mj-cs"/>
            </a:endParaRP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727" y="0"/>
            <a:ext cx="5460987"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2168" y="0"/>
            <a:ext cx="5249546"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491CE98-A7EE-4BA7-9A0D-E084DDA50A9B}"/>
              </a:ext>
            </a:extLst>
          </p:cNvPr>
          <p:cNvSpPr txBox="1"/>
          <p:nvPr/>
        </p:nvSpPr>
        <p:spPr>
          <a:xfrm>
            <a:off x="4533207" y="1947672"/>
            <a:ext cx="4126375" cy="4471416"/>
          </a:xfrm>
          <a:prstGeom prst="rect">
            <a:avLst/>
          </a:prstGeom>
        </p:spPr>
        <p:txBody>
          <a:bodyPr vert="horz" lIns="91440" tIns="45720" rIns="91440" bIns="45720" rtlCol="0" anchor="ctr">
            <a:normAutofit/>
          </a:bodyPr>
          <a:lstStyle/>
          <a:p>
            <a:pPr lvl="0" fontAlgn="base"/>
            <a:r>
              <a:rPr lang="cy-GB" dirty="0">
                <a:solidFill>
                  <a:schemeClr val="bg1"/>
                </a:solidFill>
              </a:rPr>
              <a:t>Rheoliadau sy’n nodi’r gofynion sylfaenol ar gyfer CDY.</a:t>
            </a:r>
            <a:endParaRPr lang="en-GB" dirty="0">
              <a:solidFill>
                <a:schemeClr val="bg1"/>
              </a:solidFill>
            </a:endParaRPr>
          </a:p>
          <a:p>
            <a:pPr fontAlgn="base"/>
            <a:r>
              <a:rPr lang="en-GB" dirty="0">
                <a:solidFill>
                  <a:schemeClr val="bg1"/>
                </a:solidFill>
              </a:rPr>
              <a:t> </a:t>
            </a:r>
          </a:p>
          <a:p>
            <a:pPr fontAlgn="base"/>
            <a:r>
              <a:rPr lang="cy-GB" dirty="0">
                <a:solidFill>
                  <a:schemeClr val="bg1"/>
                </a:solidFill>
              </a:rPr>
              <a:t>1. Blaenoriaethau gwella ysgol</a:t>
            </a:r>
            <a:endParaRPr lang="en-GB" dirty="0">
              <a:solidFill>
                <a:schemeClr val="bg1"/>
              </a:solidFill>
            </a:endParaRPr>
          </a:p>
          <a:p>
            <a:pPr fontAlgn="base"/>
            <a:r>
              <a:rPr lang="cy-GB" dirty="0">
                <a:solidFill>
                  <a:schemeClr val="bg1"/>
                </a:solidFill>
              </a:rPr>
              <a:t>2. Targedau gwella ysgol, deilliannau disgwyliedig a strategaeth</a:t>
            </a:r>
            <a:endParaRPr lang="en-GB" dirty="0">
              <a:solidFill>
                <a:schemeClr val="bg1"/>
              </a:solidFill>
            </a:endParaRPr>
          </a:p>
          <a:p>
            <a:pPr fontAlgn="base"/>
            <a:r>
              <a:rPr lang="cy-GB" dirty="0">
                <a:solidFill>
                  <a:schemeClr val="bg1"/>
                </a:solidFill>
              </a:rPr>
              <a:t>3. Strategaeth datblygu proffesiynol </a:t>
            </a:r>
            <a:endParaRPr lang="en-GB" dirty="0">
              <a:solidFill>
                <a:schemeClr val="bg1"/>
              </a:solidFill>
            </a:endParaRPr>
          </a:p>
          <a:p>
            <a:pPr fontAlgn="base"/>
            <a:r>
              <a:rPr lang="cy-GB" dirty="0">
                <a:solidFill>
                  <a:schemeClr val="bg1"/>
                </a:solidFill>
              </a:rPr>
              <a:t>4. Gweithio gyda'r gymuned</a:t>
            </a:r>
            <a:endParaRPr lang="en-GB" dirty="0">
              <a:solidFill>
                <a:schemeClr val="bg1"/>
              </a:solidFill>
            </a:endParaRPr>
          </a:p>
          <a:p>
            <a:pPr fontAlgn="base"/>
            <a:r>
              <a:rPr lang="cy-GB" dirty="0">
                <a:solidFill>
                  <a:schemeClr val="bg1"/>
                </a:solidFill>
              </a:rPr>
              <a:t>5. Staff ysgol ac adnoddau ysgol</a:t>
            </a:r>
            <a:endParaRPr lang="en-GB" dirty="0">
              <a:solidFill>
                <a:schemeClr val="bg1"/>
              </a:solidFill>
            </a:endParaRPr>
          </a:p>
          <a:p>
            <a:r>
              <a:rPr lang="cy-GB" dirty="0">
                <a:solidFill>
                  <a:schemeClr val="bg1"/>
                </a:solidFill>
              </a:rPr>
              <a:t>6. Targedau blaenorol</a:t>
            </a:r>
            <a:br>
              <a:rPr lang="en-GB" dirty="0"/>
            </a:br>
            <a:endParaRPr lang="en-GB" dirty="0"/>
          </a:p>
          <a:p>
            <a:pPr lvl="0" fontAlgn="base"/>
            <a:br>
              <a:rPr lang="en-GB" dirty="0">
                <a:solidFill>
                  <a:schemeClr val="bg1"/>
                </a:solidFill>
              </a:rPr>
            </a:br>
            <a:endParaRPr lang="en-GB" dirty="0">
              <a:solidFill>
                <a:schemeClr val="bg1"/>
              </a:solidFill>
            </a:endParaRPr>
          </a:p>
          <a:p>
            <a:pPr defTabSz="914400">
              <a:lnSpc>
                <a:spcPct val="90000"/>
              </a:lnSpc>
              <a:spcAft>
                <a:spcPts val="600"/>
              </a:spcAft>
            </a:pPr>
            <a:endParaRPr lang="en-US" sz="1900" dirty="0">
              <a:solidFill>
                <a:schemeClr val="bg1"/>
              </a:solidFill>
            </a:endParaRPr>
          </a:p>
        </p:txBody>
      </p:sp>
    </p:spTree>
    <p:extLst>
      <p:ext uri="{BB962C8B-B14F-4D97-AF65-F5344CB8AC3E}">
        <p14:creationId xmlns:p14="http://schemas.microsoft.com/office/powerpoint/2010/main" val="2581218259"/>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F5974-024A-4B4B-9335-4B5CD4DF61E7}"/>
              </a:ext>
            </a:extLst>
          </p:cNvPr>
          <p:cNvSpPr>
            <a:spLocks noGrp="1"/>
          </p:cNvSpPr>
          <p:nvPr>
            <p:ph type="title"/>
          </p:nvPr>
        </p:nvSpPr>
        <p:spPr>
          <a:xfrm>
            <a:off x="603504" y="1445494"/>
            <a:ext cx="2712642" cy="4376572"/>
          </a:xfrm>
        </p:spPr>
        <p:txBody>
          <a:bodyPr vert="horz" lIns="91440" tIns="45720" rIns="91440" bIns="45720" rtlCol="0" anchor="ctr">
            <a:normAutofit/>
          </a:bodyPr>
          <a:lstStyle/>
          <a:p>
            <a:r>
              <a:rPr lang="en-US" sz="4200" kern="1200" dirty="0">
                <a:solidFill>
                  <a:schemeClr val="tx1"/>
                </a:solidFill>
                <a:latin typeface="+mj-lt"/>
                <a:ea typeface="+mj-ea"/>
                <a:cs typeface="+mj-cs"/>
              </a:rPr>
              <a:t>Strategic Planning</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727" y="0"/>
            <a:ext cx="5460987"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2168" y="0"/>
            <a:ext cx="5249546"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491CE98-A7EE-4BA7-9A0D-E084DDA50A9B}"/>
              </a:ext>
            </a:extLst>
          </p:cNvPr>
          <p:cNvSpPr txBox="1"/>
          <p:nvPr/>
        </p:nvSpPr>
        <p:spPr>
          <a:xfrm>
            <a:off x="4572000" y="1399032"/>
            <a:ext cx="4126375" cy="4471416"/>
          </a:xfrm>
          <a:prstGeom prst="rect">
            <a:avLst/>
          </a:prstGeom>
        </p:spPr>
        <p:txBody>
          <a:bodyPr vert="horz" lIns="91440" tIns="45720" rIns="91440" bIns="45720" rtlCol="0" anchor="ctr">
            <a:normAutofit/>
          </a:bodyPr>
          <a:lstStyle/>
          <a:p>
            <a:pPr defTabSz="914400">
              <a:lnSpc>
                <a:spcPct val="90000"/>
              </a:lnSpc>
              <a:spcAft>
                <a:spcPts val="600"/>
              </a:spcAft>
            </a:pPr>
            <a:r>
              <a:rPr lang="en-US" sz="1900" dirty="0">
                <a:solidFill>
                  <a:schemeClr val="bg1"/>
                </a:solidFill>
              </a:rPr>
              <a:t>Regulations specify the minimum requirements for SDPs. </a:t>
            </a:r>
          </a:p>
          <a:p>
            <a:pPr indent="-228600" defTabSz="914400">
              <a:lnSpc>
                <a:spcPct val="90000"/>
              </a:lnSpc>
              <a:spcAft>
                <a:spcPts val="600"/>
              </a:spcAft>
              <a:buFont typeface="Arial" panose="020B0604020202020204" pitchFamily="34" charset="0"/>
              <a:buChar char="•"/>
            </a:pPr>
            <a:endParaRPr lang="en-US" sz="1900" dirty="0">
              <a:solidFill>
                <a:schemeClr val="bg1"/>
              </a:solidFill>
            </a:endParaRPr>
          </a:p>
          <a:p>
            <a:pPr defTabSz="914400">
              <a:lnSpc>
                <a:spcPct val="90000"/>
              </a:lnSpc>
              <a:spcAft>
                <a:spcPts val="600"/>
              </a:spcAft>
            </a:pPr>
            <a:r>
              <a:rPr lang="en-US" sz="1900" dirty="0">
                <a:solidFill>
                  <a:schemeClr val="bg1"/>
                </a:solidFill>
              </a:rPr>
              <a:t>1. School improvement priorities </a:t>
            </a:r>
          </a:p>
          <a:p>
            <a:pPr defTabSz="914400">
              <a:lnSpc>
                <a:spcPct val="90000"/>
              </a:lnSpc>
              <a:spcAft>
                <a:spcPts val="600"/>
              </a:spcAft>
            </a:pPr>
            <a:r>
              <a:rPr lang="en-US" sz="1900" dirty="0">
                <a:solidFill>
                  <a:schemeClr val="bg1"/>
                </a:solidFill>
              </a:rPr>
              <a:t>2. School improvement targets, expected outcomes and strategy</a:t>
            </a:r>
          </a:p>
          <a:p>
            <a:pPr defTabSz="914400">
              <a:lnSpc>
                <a:spcPct val="90000"/>
              </a:lnSpc>
              <a:spcAft>
                <a:spcPts val="600"/>
              </a:spcAft>
            </a:pPr>
            <a:r>
              <a:rPr lang="en-US" sz="1900" dirty="0">
                <a:solidFill>
                  <a:schemeClr val="bg1"/>
                </a:solidFill>
              </a:rPr>
              <a:t>3. Professional development strategy</a:t>
            </a:r>
          </a:p>
          <a:p>
            <a:pPr defTabSz="914400">
              <a:lnSpc>
                <a:spcPct val="90000"/>
              </a:lnSpc>
              <a:spcAft>
                <a:spcPts val="600"/>
              </a:spcAft>
            </a:pPr>
            <a:r>
              <a:rPr lang="en-US" sz="1900" dirty="0">
                <a:solidFill>
                  <a:schemeClr val="bg1"/>
                </a:solidFill>
              </a:rPr>
              <a:t>4. Working with the community</a:t>
            </a:r>
          </a:p>
          <a:p>
            <a:pPr defTabSz="914400">
              <a:lnSpc>
                <a:spcPct val="90000"/>
              </a:lnSpc>
              <a:spcAft>
                <a:spcPts val="600"/>
              </a:spcAft>
            </a:pPr>
            <a:r>
              <a:rPr lang="en-US" sz="1900" dirty="0">
                <a:solidFill>
                  <a:schemeClr val="bg1"/>
                </a:solidFill>
              </a:rPr>
              <a:t>5. School staff and school resources</a:t>
            </a:r>
          </a:p>
          <a:p>
            <a:pPr defTabSz="914400">
              <a:lnSpc>
                <a:spcPct val="90000"/>
              </a:lnSpc>
              <a:spcAft>
                <a:spcPts val="600"/>
              </a:spcAft>
            </a:pPr>
            <a:r>
              <a:rPr lang="en-US" sz="1900" dirty="0">
                <a:solidFill>
                  <a:schemeClr val="bg1"/>
                </a:solidFill>
              </a:rPr>
              <a:t>6. Previous targets</a:t>
            </a:r>
          </a:p>
        </p:txBody>
      </p:sp>
    </p:spTree>
    <p:extLst>
      <p:ext uri="{BB962C8B-B14F-4D97-AF65-F5344CB8AC3E}">
        <p14:creationId xmlns:p14="http://schemas.microsoft.com/office/powerpoint/2010/main" val="2675205056"/>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6273" y="6376094"/>
            <a:ext cx="9149566" cy="861774"/>
          </a:xfrm>
          <a:prstGeom prst="rect">
            <a:avLst/>
          </a:prstGeom>
        </p:spPr>
        <p:txBody>
          <a:bodyPr wrap="square" lIns="91440" tIns="45720" rIns="91440" bIns="45720" anchor="t">
            <a:spAutoFit/>
          </a:bodyPr>
          <a:lstStyle/>
          <a:p>
            <a:pPr algn="ctr"/>
            <a:r>
              <a:rPr lang="en-GB" sz="1500">
                <a:ea typeface="+mn-lt"/>
                <a:cs typeface="+mn-lt"/>
                <a:hlinkClick r:id="rId3"/>
              </a:rPr>
              <a:t>https://llyw.cymru/cynlluniau-datblygu-ysgolion?_ga=2.52921640.1008075223.1600878138-648025705.1539775533</a:t>
            </a:r>
            <a:r>
              <a:rPr lang="en-GB" sz="1500">
                <a:ea typeface="+mn-lt"/>
                <a:cs typeface="+mn-lt"/>
              </a:rPr>
              <a:t> </a:t>
            </a:r>
            <a:endParaRPr lang="en-US" sz="1500">
              <a:cs typeface="Calibri"/>
            </a:endParaRPr>
          </a:p>
          <a:p>
            <a:pPr>
              <a:spcAft>
                <a:spcPts val="600"/>
              </a:spcAft>
            </a:pPr>
            <a:endParaRPr lang="en-GB" dirty="0">
              <a:cs typeface="Calibri"/>
            </a:endParaRPr>
          </a:p>
        </p:txBody>
      </p:sp>
      <p:sp>
        <p:nvSpPr>
          <p:cNvPr id="5" name="TextBox 4">
            <a:extLst>
              <a:ext uri="{FF2B5EF4-FFF2-40B4-BE49-F238E27FC236}">
                <a16:creationId xmlns:a16="http://schemas.microsoft.com/office/drawing/2014/main" id="{37D5F020-5162-4F82-93B1-1AF03CC7158A}"/>
              </a:ext>
            </a:extLst>
          </p:cNvPr>
          <p:cNvSpPr txBox="1"/>
          <p:nvPr/>
        </p:nvSpPr>
        <p:spPr>
          <a:xfrm>
            <a:off x="425256" y="115797"/>
            <a:ext cx="790416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t>Beth </a:t>
            </a:r>
            <a:r>
              <a:rPr lang="en-GB" sz="4400" b="1" dirty="0" err="1"/>
              <a:t>yw</a:t>
            </a:r>
            <a:r>
              <a:rPr lang="en-GB" sz="4400" b="1" dirty="0"/>
              <a:t> </a:t>
            </a:r>
            <a:r>
              <a:rPr lang="en-GB" sz="4400" b="1" dirty="0" err="1"/>
              <a:t>cynllunio</a:t>
            </a:r>
            <a:r>
              <a:rPr lang="en-GB" sz="4400" b="1" dirty="0"/>
              <a:t> </a:t>
            </a:r>
            <a:r>
              <a:rPr lang="en-GB" sz="4400" b="1" dirty="0" err="1"/>
              <a:t>strategol</a:t>
            </a:r>
            <a:r>
              <a:rPr lang="en-GB" sz="4400" b="1" dirty="0"/>
              <a:t>?</a:t>
            </a:r>
            <a:endParaRPr lang="en-GB" sz="4400" dirty="0">
              <a:cs typeface="Calibri"/>
            </a:endParaRPr>
          </a:p>
        </p:txBody>
      </p:sp>
      <p:pic>
        <p:nvPicPr>
          <p:cNvPr id="9" name="Picture 9" descr="A picture containing text&#10;&#10;Description automatically generated">
            <a:extLst>
              <a:ext uri="{FF2B5EF4-FFF2-40B4-BE49-F238E27FC236}">
                <a16:creationId xmlns:a16="http://schemas.microsoft.com/office/drawing/2014/main" id="{D6EE7659-8DD0-46E8-86B2-4F043B75CEBF}"/>
              </a:ext>
            </a:extLst>
          </p:cNvPr>
          <p:cNvPicPr>
            <a:picLocks noChangeAspect="1"/>
          </p:cNvPicPr>
          <p:nvPr/>
        </p:nvPicPr>
        <p:blipFill>
          <a:blip r:embed="rId4"/>
          <a:stretch>
            <a:fillRect/>
          </a:stretch>
        </p:blipFill>
        <p:spPr>
          <a:xfrm>
            <a:off x="686734" y="1191025"/>
            <a:ext cx="2772753" cy="3881855"/>
          </a:xfrm>
          <a:prstGeom prst="rect">
            <a:avLst/>
          </a:prstGeom>
        </p:spPr>
      </p:pic>
      <p:sp>
        <p:nvSpPr>
          <p:cNvPr id="6" name="TextBox 5">
            <a:extLst>
              <a:ext uri="{FF2B5EF4-FFF2-40B4-BE49-F238E27FC236}">
                <a16:creationId xmlns:a16="http://schemas.microsoft.com/office/drawing/2014/main" id="{4CF6958E-729D-4019-B9B9-8AD1E7C47123}"/>
              </a:ext>
            </a:extLst>
          </p:cNvPr>
          <p:cNvSpPr txBox="1"/>
          <p:nvPr/>
        </p:nvSpPr>
        <p:spPr>
          <a:xfrm>
            <a:off x="406909" y="6272784"/>
            <a:ext cx="7451387" cy="369332"/>
          </a:xfrm>
          <a:prstGeom prst="rect">
            <a:avLst/>
          </a:prstGeom>
          <a:noFill/>
        </p:spPr>
        <p:txBody>
          <a:bodyPr wrap="square" rtlCol="0">
            <a:spAutoFit/>
          </a:bodyPr>
          <a:lstStyle/>
          <a:p>
            <a:pPr>
              <a:spcAft>
                <a:spcPts val="600"/>
              </a:spcAft>
            </a:pPr>
            <a:r>
              <a:rPr lang="en-GB" dirty="0">
                <a:hlinkClick r:id="rId5"/>
              </a:rPr>
              <a:t>https://padlet.com/jessicaroberts4/e04tfqe8jmln73vb</a:t>
            </a:r>
            <a:endParaRPr lang="en-GB" dirty="0"/>
          </a:p>
        </p:txBody>
      </p:sp>
      <p:pic>
        <p:nvPicPr>
          <p:cNvPr id="2" name="Picture 1" descr="Graphical user interface, text, application, email&#10;&#10;Description automatically generated">
            <a:extLst>
              <a:ext uri="{FF2B5EF4-FFF2-40B4-BE49-F238E27FC236}">
                <a16:creationId xmlns:a16="http://schemas.microsoft.com/office/drawing/2014/main" id="{5786E32D-441B-F695-5AF2-4625E4FC1ACD}"/>
              </a:ext>
            </a:extLst>
          </p:cNvPr>
          <p:cNvPicPr>
            <a:picLocks noChangeAspect="1"/>
          </p:cNvPicPr>
          <p:nvPr/>
        </p:nvPicPr>
        <p:blipFill rotWithShape="1">
          <a:blip r:embed="rId6"/>
          <a:srcRect l="12796" t="11841" r="6596" b="4512"/>
          <a:stretch/>
        </p:blipFill>
        <p:spPr bwMode="auto">
          <a:xfrm>
            <a:off x="4006462" y="1354930"/>
            <a:ext cx="4619625" cy="3195320"/>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4F23F6F1-46DF-0A6E-510E-466A0698E9FE}"/>
              </a:ext>
            </a:extLst>
          </p:cNvPr>
          <p:cNvSpPr txBox="1"/>
          <p:nvPr/>
        </p:nvSpPr>
        <p:spPr>
          <a:xfrm>
            <a:off x="1367758" y="885238"/>
            <a:ext cx="753035" cy="367259"/>
          </a:xfrm>
          <a:prstGeom prst="rect">
            <a:avLst/>
          </a:prstGeom>
          <a:noFill/>
        </p:spPr>
        <p:txBody>
          <a:bodyPr wrap="square" rtlCol="0">
            <a:spAutoFit/>
          </a:bodyPr>
          <a:lstStyle/>
          <a:p>
            <a:r>
              <a:rPr lang="en-GB" dirty="0"/>
              <a:t>Hen</a:t>
            </a:r>
          </a:p>
        </p:txBody>
      </p:sp>
      <p:sp>
        <p:nvSpPr>
          <p:cNvPr id="7" name="TextBox 6">
            <a:extLst>
              <a:ext uri="{FF2B5EF4-FFF2-40B4-BE49-F238E27FC236}">
                <a16:creationId xmlns:a16="http://schemas.microsoft.com/office/drawing/2014/main" id="{7A3B9C5E-03C8-D5F9-650E-6775E0146777}"/>
              </a:ext>
            </a:extLst>
          </p:cNvPr>
          <p:cNvSpPr txBox="1"/>
          <p:nvPr/>
        </p:nvSpPr>
        <p:spPr>
          <a:xfrm>
            <a:off x="5171354" y="885238"/>
            <a:ext cx="1121869" cy="369332"/>
          </a:xfrm>
          <a:prstGeom prst="rect">
            <a:avLst/>
          </a:prstGeom>
          <a:noFill/>
        </p:spPr>
        <p:txBody>
          <a:bodyPr wrap="square" rtlCol="0">
            <a:spAutoFit/>
          </a:bodyPr>
          <a:lstStyle/>
          <a:p>
            <a:r>
              <a:rPr lang="en-GB" dirty="0"/>
              <a:t>N</a:t>
            </a:r>
            <a:r>
              <a:rPr lang="en-GB"/>
              <a:t>ewydd</a:t>
            </a:r>
            <a:endParaRPr lang="en-GB" dirty="0"/>
          </a:p>
        </p:txBody>
      </p:sp>
    </p:spTree>
    <p:extLst>
      <p:ext uri="{BB962C8B-B14F-4D97-AF65-F5344CB8AC3E}">
        <p14:creationId xmlns:p14="http://schemas.microsoft.com/office/powerpoint/2010/main" val="33366291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525148" y="1198708"/>
            <a:ext cx="2622988" cy="3720550"/>
          </a:xfrm>
          <a:prstGeom prst="rect">
            <a:avLst/>
          </a:prstGeom>
        </p:spPr>
      </p:pic>
      <p:sp>
        <p:nvSpPr>
          <p:cNvPr id="5" name="TextBox 4">
            <a:extLst>
              <a:ext uri="{FF2B5EF4-FFF2-40B4-BE49-F238E27FC236}">
                <a16:creationId xmlns:a16="http://schemas.microsoft.com/office/drawing/2014/main" id="{37D5F020-5162-4F82-93B1-1AF03CC7158A}"/>
              </a:ext>
            </a:extLst>
          </p:cNvPr>
          <p:cNvSpPr txBox="1"/>
          <p:nvPr/>
        </p:nvSpPr>
        <p:spPr>
          <a:xfrm>
            <a:off x="425256" y="115797"/>
            <a:ext cx="790416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a:t>What is strategic planning?</a:t>
            </a:r>
            <a:endParaRPr lang="en-GB" sz="4400">
              <a:cs typeface="Calibri"/>
            </a:endParaRPr>
          </a:p>
        </p:txBody>
      </p:sp>
      <p:sp>
        <p:nvSpPr>
          <p:cNvPr id="6" name="TextBox 5">
            <a:extLst>
              <a:ext uri="{FF2B5EF4-FFF2-40B4-BE49-F238E27FC236}">
                <a16:creationId xmlns:a16="http://schemas.microsoft.com/office/drawing/2014/main" id="{0B70240A-2A47-418E-B60A-EBFE8EBBB157}"/>
              </a:ext>
            </a:extLst>
          </p:cNvPr>
          <p:cNvSpPr txBox="1"/>
          <p:nvPr/>
        </p:nvSpPr>
        <p:spPr>
          <a:xfrm>
            <a:off x="425256" y="5120179"/>
            <a:ext cx="7451387" cy="369332"/>
          </a:xfrm>
          <a:prstGeom prst="rect">
            <a:avLst/>
          </a:prstGeom>
          <a:noFill/>
        </p:spPr>
        <p:txBody>
          <a:bodyPr wrap="square" rtlCol="0">
            <a:spAutoFit/>
          </a:bodyPr>
          <a:lstStyle/>
          <a:p>
            <a:pPr>
              <a:spcAft>
                <a:spcPts val="600"/>
              </a:spcAft>
            </a:pPr>
            <a:r>
              <a:rPr lang="en-GB" dirty="0">
                <a:hlinkClick r:id="rId4"/>
              </a:rPr>
              <a:t>https://padlet.com/jessicaroberts4/e04tfqe8jmln73vb</a:t>
            </a:r>
            <a:endParaRPr lang="en-GB" dirty="0"/>
          </a:p>
        </p:txBody>
      </p:sp>
      <p:pic>
        <p:nvPicPr>
          <p:cNvPr id="7" name="Picture 6" descr="Graphical user interface, text&#10;&#10;Description automatically generated">
            <a:extLst>
              <a:ext uri="{FF2B5EF4-FFF2-40B4-BE49-F238E27FC236}">
                <a16:creationId xmlns:a16="http://schemas.microsoft.com/office/drawing/2014/main" id="{B9749C3B-64C0-85BA-05B6-9A68D6C3E480}"/>
              </a:ext>
            </a:extLst>
          </p:cNvPr>
          <p:cNvPicPr>
            <a:picLocks noChangeAspect="1"/>
          </p:cNvPicPr>
          <p:nvPr/>
        </p:nvPicPr>
        <p:blipFill rotWithShape="1">
          <a:blip r:embed="rId5"/>
          <a:srcRect l="12297" t="18947" r="14414" b="4271"/>
          <a:stretch/>
        </p:blipFill>
        <p:spPr bwMode="auto">
          <a:xfrm>
            <a:off x="3317843" y="1198708"/>
            <a:ext cx="5243830" cy="3662045"/>
          </a:xfrm>
          <a:prstGeom prst="rect">
            <a:avLst/>
          </a:prstGeom>
          <a:ln>
            <a:noFill/>
          </a:ln>
          <a:extLst>
            <a:ext uri="{53640926-AAD7-44D8-BBD7-CCE9431645EC}">
              <a14:shadowObscured xmlns:a14="http://schemas.microsoft.com/office/drawing/2010/main"/>
            </a:ext>
          </a:extLst>
        </p:spPr>
      </p:pic>
      <p:sp>
        <p:nvSpPr>
          <p:cNvPr id="2" name="TextBox 1">
            <a:extLst>
              <a:ext uri="{FF2B5EF4-FFF2-40B4-BE49-F238E27FC236}">
                <a16:creationId xmlns:a16="http://schemas.microsoft.com/office/drawing/2014/main" id="{F2B75CF5-8FD4-126D-62DF-F2F69EFECF14}"/>
              </a:ext>
            </a:extLst>
          </p:cNvPr>
          <p:cNvSpPr txBox="1"/>
          <p:nvPr/>
        </p:nvSpPr>
        <p:spPr>
          <a:xfrm>
            <a:off x="1367758" y="885238"/>
            <a:ext cx="753035" cy="367259"/>
          </a:xfrm>
          <a:prstGeom prst="rect">
            <a:avLst/>
          </a:prstGeom>
          <a:noFill/>
        </p:spPr>
        <p:txBody>
          <a:bodyPr wrap="square" rtlCol="0">
            <a:spAutoFit/>
          </a:bodyPr>
          <a:lstStyle/>
          <a:p>
            <a:r>
              <a:rPr lang="en-GB" dirty="0"/>
              <a:t>old</a:t>
            </a:r>
          </a:p>
        </p:txBody>
      </p:sp>
      <p:sp>
        <p:nvSpPr>
          <p:cNvPr id="3" name="TextBox 2">
            <a:extLst>
              <a:ext uri="{FF2B5EF4-FFF2-40B4-BE49-F238E27FC236}">
                <a16:creationId xmlns:a16="http://schemas.microsoft.com/office/drawing/2014/main" id="{474DF4B4-DB96-1A11-9418-A87255C377E2}"/>
              </a:ext>
            </a:extLst>
          </p:cNvPr>
          <p:cNvSpPr txBox="1"/>
          <p:nvPr/>
        </p:nvSpPr>
        <p:spPr>
          <a:xfrm>
            <a:off x="5171355" y="885238"/>
            <a:ext cx="922084" cy="369332"/>
          </a:xfrm>
          <a:prstGeom prst="rect">
            <a:avLst/>
          </a:prstGeom>
          <a:noFill/>
        </p:spPr>
        <p:txBody>
          <a:bodyPr wrap="square" rtlCol="0">
            <a:spAutoFit/>
          </a:bodyPr>
          <a:lstStyle/>
          <a:p>
            <a:r>
              <a:rPr lang="en-GB" dirty="0"/>
              <a:t>new</a:t>
            </a:r>
          </a:p>
        </p:txBody>
      </p:sp>
    </p:spTree>
    <p:extLst>
      <p:ext uri="{BB962C8B-B14F-4D97-AF65-F5344CB8AC3E}">
        <p14:creationId xmlns:p14="http://schemas.microsoft.com/office/powerpoint/2010/main" val="4256730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a:extLst>
              <a:ext uri="{FF2B5EF4-FFF2-40B4-BE49-F238E27FC236}">
                <a16:creationId xmlns:a16="http://schemas.microsoft.com/office/drawing/2014/main" id="{84AB6082-9D2F-2179-98F7-953B119A8849}"/>
              </a:ext>
            </a:extLst>
          </p:cNvPr>
          <p:cNvPicPr>
            <a:picLocks noChangeAspect="1"/>
          </p:cNvPicPr>
          <p:nvPr/>
        </p:nvPicPr>
        <p:blipFill rotWithShape="1">
          <a:blip r:embed="rId3"/>
          <a:srcRect l="4512" t="11079" r="5534" b="28484"/>
          <a:stretch/>
        </p:blipFill>
        <p:spPr>
          <a:xfrm>
            <a:off x="471190" y="1444052"/>
            <a:ext cx="8329910" cy="3731034"/>
          </a:xfrm>
          <a:prstGeom prst="rect">
            <a:avLst/>
          </a:prstGeom>
        </p:spPr>
      </p:pic>
      <p:sp>
        <p:nvSpPr>
          <p:cNvPr id="8" name="Rectangle: Rounded Corners 7">
            <a:extLst>
              <a:ext uri="{FF2B5EF4-FFF2-40B4-BE49-F238E27FC236}">
                <a16:creationId xmlns:a16="http://schemas.microsoft.com/office/drawing/2014/main" id="{1456BBC0-867E-A13E-9F53-35D22DA342FC}"/>
              </a:ext>
            </a:extLst>
          </p:cNvPr>
          <p:cNvSpPr/>
          <p:nvPr/>
        </p:nvSpPr>
        <p:spPr>
          <a:xfrm>
            <a:off x="342900" y="3331066"/>
            <a:ext cx="3410958" cy="2082882"/>
          </a:xfrm>
          <a:prstGeom prst="roundRect">
            <a:avLst/>
          </a:prstGeom>
          <a:noFill/>
          <a:ln w="155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753933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0"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2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2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3" name="TextBox 2">
            <a:extLst>
              <a:ext uri="{FF2B5EF4-FFF2-40B4-BE49-F238E27FC236}">
                <a16:creationId xmlns:a16="http://schemas.microsoft.com/office/drawing/2014/main" id="{B9E735E4-A267-45D9-B89F-EA30D7B43536}"/>
              </a:ext>
            </a:extLst>
          </p:cNvPr>
          <p:cNvSpPr txBox="1"/>
          <p:nvPr/>
        </p:nvSpPr>
        <p:spPr>
          <a:xfrm>
            <a:off x="3567145" y="2263036"/>
            <a:ext cx="5155744" cy="2540000"/>
          </a:xfrm>
          <a:prstGeom prst="rect">
            <a:avLst/>
          </a:prstGeom>
          <a:noFill/>
        </p:spPr>
        <p:txBody>
          <a:bodyPr wrap="square" rtlCol="0" anchor="t">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777194-8284-4ACA-B6B9-EFFCC08EC468}"/>
              </a:ext>
            </a:extLst>
          </p:cNvPr>
          <p:cNvSpPr>
            <a:spLocks noGrp="1"/>
          </p:cNvSpPr>
          <p:nvPr>
            <p:ph type="title"/>
          </p:nvPr>
        </p:nvSpPr>
        <p:spPr>
          <a:xfrm>
            <a:off x="221673" y="685800"/>
            <a:ext cx="2411244" cy="5105400"/>
          </a:xfrm>
        </p:spPr>
        <p:txBody>
          <a:bodyPr vert="horz" lIns="91440" tIns="45720" rIns="91440" bIns="45720" rtlCol="0" anchor="ctr">
            <a:normAutofit/>
          </a:bodyPr>
          <a:lstStyle/>
          <a:p>
            <a:endParaRPr lang="en-US" sz="3500" kern="1200" dirty="0">
              <a:solidFill>
                <a:srgbClr val="FFFFFF"/>
              </a:solidFill>
              <a:latin typeface="+mj-lt"/>
              <a:ea typeface="+mj-ea"/>
              <a:cs typeface="+mj-cs"/>
            </a:endParaRPr>
          </a:p>
        </p:txBody>
      </p:sp>
      <p:sp>
        <p:nvSpPr>
          <p:cNvPr id="13" name="Content Placeholder 2"/>
          <p:cNvSpPr txBox="1">
            <a:spLocks/>
          </p:cNvSpPr>
          <p:nvPr/>
        </p:nvSpPr>
        <p:spPr>
          <a:xfrm>
            <a:off x="6314956" y="867157"/>
            <a:ext cx="2194560" cy="436384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endParaRPr lang="en-GB" sz="1600" dirty="0"/>
          </a:p>
        </p:txBody>
      </p:sp>
      <p:sp>
        <p:nvSpPr>
          <p:cNvPr id="14" name="Content Placeholder 3"/>
          <p:cNvSpPr txBox="1">
            <a:spLocks/>
          </p:cNvSpPr>
          <p:nvPr/>
        </p:nvSpPr>
        <p:spPr>
          <a:xfrm>
            <a:off x="6338703" y="1412489"/>
            <a:ext cx="2194560" cy="436384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600" dirty="0"/>
          </a:p>
        </p:txBody>
      </p:sp>
      <p:sp>
        <p:nvSpPr>
          <p:cNvPr id="16" name="Title 4">
            <a:extLst>
              <a:ext uri="{FF2B5EF4-FFF2-40B4-BE49-F238E27FC236}">
                <a16:creationId xmlns:a16="http://schemas.microsoft.com/office/drawing/2014/main" id="{AB353CCB-DE74-4DA6-B6CE-A5862D14945C}"/>
              </a:ext>
            </a:extLst>
          </p:cNvPr>
          <p:cNvSpPr txBox="1">
            <a:spLocks/>
          </p:cNvSpPr>
          <p:nvPr/>
        </p:nvSpPr>
        <p:spPr>
          <a:xfrm>
            <a:off x="80887" y="1625712"/>
            <a:ext cx="2401025" cy="3387497"/>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dirty="0">
                <a:solidFill>
                  <a:schemeClr val="bg1"/>
                </a:solidFill>
              </a:rPr>
              <a:t> </a:t>
            </a:r>
            <a:endParaRPr lang="en-US" sz="2800" b="1" dirty="0">
              <a:solidFill>
                <a:schemeClr val="bg1"/>
              </a:solidFill>
            </a:endParaRPr>
          </a:p>
        </p:txBody>
      </p:sp>
      <p:sp>
        <p:nvSpPr>
          <p:cNvPr id="9" name="TextBox 8">
            <a:extLst>
              <a:ext uri="{FF2B5EF4-FFF2-40B4-BE49-F238E27FC236}">
                <a16:creationId xmlns:a16="http://schemas.microsoft.com/office/drawing/2014/main" id="{45951C0D-BB4E-C305-9B58-BEB9C7FC857E}"/>
              </a:ext>
            </a:extLst>
          </p:cNvPr>
          <p:cNvSpPr txBox="1"/>
          <p:nvPr/>
        </p:nvSpPr>
        <p:spPr>
          <a:xfrm>
            <a:off x="4169106" y="2961636"/>
            <a:ext cx="4610420" cy="2862322"/>
          </a:xfrm>
          <a:prstGeom prst="rect">
            <a:avLst/>
          </a:prstGeom>
          <a:noFill/>
        </p:spPr>
        <p:txBody>
          <a:bodyPr wrap="square">
            <a:spAutoFit/>
          </a:bodyPr>
          <a:lstStyle/>
          <a:p>
            <a:endParaRPr lang="en-GB" sz="1800" dirty="0"/>
          </a:p>
          <a:p>
            <a:r>
              <a:rPr lang="en-GB" sz="1800" dirty="0"/>
              <a:t>Find out what process the school goes through to </a:t>
            </a:r>
            <a:r>
              <a:rPr lang="en-GB" sz="1800" b="1" i="1" dirty="0"/>
              <a:t>self-evaluate</a:t>
            </a:r>
            <a:r>
              <a:rPr lang="en-GB" sz="1800" b="1" dirty="0"/>
              <a:t>, </a:t>
            </a:r>
            <a:r>
              <a:rPr lang="en-GB" sz="1800" b="1" i="1" dirty="0"/>
              <a:t>identify targets</a:t>
            </a:r>
            <a:r>
              <a:rPr lang="en-GB" sz="1800" b="1" dirty="0"/>
              <a:t>, </a:t>
            </a:r>
            <a:r>
              <a:rPr lang="en-GB" sz="1800" b="1" i="1" dirty="0"/>
              <a:t>develop strategies </a:t>
            </a:r>
            <a:r>
              <a:rPr lang="en-GB" sz="1800" b="1" dirty="0"/>
              <a:t>and </a:t>
            </a:r>
            <a:r>
              <a:rPr lang="en-GB" sz="1800" b="1" i="1" dirty="0"/>
              <a:t>evaluate impact</a:t>
            </a:r>
          </a:p>
          <a:p>
            <a:endParaRPr lang="en-GB" sz="1800" dirty="0"/>
          </a:p>
          <a:p>
            <a:r>
              <a:rPr lang="en-GB" sz="1800" dirty="0"/>
              <a:t>Identify one aspect that you would like to explore for your assignment</a:t>
            </a:r>
            <a:r>
              <a:rPr lang="en-GB" dirty="0"/>
              <a:t>.</a:t>
            </a:r>
            <a:endParaRPr lang="en-GB" sz="1800" dirty="0"/>
          </a:p>
          <a:p>
            <a:endParaRPr lang="en-GB" sz="1800" dirty="0"/>
          </a:p>
          <a:p>
            <a:pPr marL="0" indent="0">
              <a:buNone/>
            </a:pPr>
            <a:endParaRPr lang="en-GB" sz="1800" dirty="0"/>
          </a:p>
          <a:p>
            <a:pPr marL="285750"/>
            <a:endParaRPr lang="en-US" sz="1800" dirty="0"/>
          </a:p>
        </p:txBody>
      </p:sp>
      <p:sp>
        <p:nvSpPr>
          <p:cNvPr id="4" name="TextBox 3">
            <a:extLst>
              <a:ext uri="{FF2B5EF4-FFF2-40B4-BE49-F238E27FC236}">
                <a16:creationId xmlns:a16="http://schemas.microsoft.com/office/drawing/2014/main" id="{46437F8B-EF33-8516-2E29-83CC1B14E73F}"/>
              </a:ext>
            </a:extLst>
          </p:cNvPr>
          <p:cNvSpPr txBox="1"/>
          <p:nvPr/>
        </p:nvSpPr>
        <p:spPr>
          <a:xfrm>
            <a:off x="3867854" y="174707"/>
            <a:ext cx="4610420" cy="2585323"/>
          </a:xfrm>
          <a:prstGeom prst="rect">
            <a:avLst/>
          </a:prstGeom>
          <a:noFill/>
        </p:spPr>
        <p:txBody>
          <a:bodyPr wrap="square">
            <a:spAutoFit/>
          </a:bodyPr>
          <a:lstStyle/>
          <a:p>
            <a:endParaRPr lang="en-US" sz="1800" dirty="0"/>
          </a:p>
          <a:p>
            <a:pPr marL="285750"/>
            <a:r>
              <a:rPr lang="en-US" sz="1800" dirty="0" err="1"/>
              <a:t>Dysgwch</a:t>
            </a:r>
            <a:r>
              <a:rPr lang="en-US" sz="1800" dirty="0"/>
              <a:t> </a:t>
            </a:r>
            <a:r>
              <a:rPr lang="en-US" sz="1800" dirty="0" err="1"/>
              <a:t>beth</a:t>
            </a:r>
            <a:r>
              <a:rPr lang="en-US" sz="1800" dirty="0"/>
              <a:t> </a:t>
            </a:r>
            <a:r>
              <a:rPr lang="en-US" sz="1800" dirty="0" err="1"/>
              <a:t>yw</a:t>
            </a:r>
            <a:r>
              <a:rPr lang="en-US" sz="1800" dirty="0"/>
              <a:t> proses </a:t>
            </a:r>
            <a:r>
              <a:rPr lang="en-US" sz="1800" dirty="0" err="1"/>
              <a:t>yr</a:t>
            </a:r>
            <a:r>
              <a:rPr lang="en-US" sz="1800" dirty="0"/>
              <a:t> </a:t>
            </a:r>
            <a:r>
              <a:rPr lang="en-US" sz="1800" dirty="0" err="1"/>
              <a:t>ysgol</a:t>
            </a:r>
            <a:r>
              <a:rPr lang="en-US" sz="1800" dirty="0"/>
              <a:t> o </a:t>
            </a:r>
            <a:r>
              <a:rPr lang="en-US" sz="1800" b="1" i="1" dirty="0" err="1"/>
              <a:t>hunan</a:t>
            </a:r>
            <a:r>
              <a:rPr lang="en-US" sz="1800" b="1" i="1" dirty="0"/>
              <a:t> </a:t>
            </a:r>
            <a:r>
              <a:rPr lang="en-US" sz="1800" b="1" i="1" dirty="0" err="1"/>
              <a:t>arfarnu</a:t>
            </a:r>
            <a:r>
              <a:rPr lang="en-US" sz="1800" b="1" i="1" dirty="0"/>
              <a:t>, </a:t>
            </a:r>
            <a:r>
              <a:rPr lang="en-US" sz="1800" b="1" i="1" dirty="0" err="1"/>
              <a:t>adnabod</a:t>
            </a:r>
            <a:r>
              <a:rPr lang="en-US" sz="1800" b="1" i="1" dirty="0"/>
              <a:t> </a:t>
            </a:r>
            <a:r>
              <a:rPr lang="en-US" sz="1800" b="1" i="1" dirty="0" err="1"/>
              <a:t>targedau</a:t>
            </a:r>
            <a:r>
              <a:rPr lang="en-US" sz="1800" b="1" i="1" dirty="0"/>
              <a:t>, </a:t>
            </a:r>
            <a:r>
              <a:rPr lang="en-US" sz="1800" b="1" i="1" dirty="0" err="1"/>
              <a:t>datblygu</a:t>
            </a:r>
            <a:r>
              <a:rPr lang="en-US" sz="1800" b="1" i="1" dirty="0"/>
              <a:t> </a:t>
            </a:r>
            <a:r>
              <a:rPr lang="en-US" sz="1800" b="1" i="1" dirty="0" err="1"/>
              <a:t>strategaethau</a:t>
            </a:r>
            <a:r>
              <a:rPr lang="en-US" sz="1800" b="1" dirty="0"/>
              <a:t> a </a:t>
            </a:r>
            <a:r>
              <a:rPr lang="en-US" sz="1800" b="1" i="1" dirty="0" err="1"/>
              <a:t>gwerthuso</a:t>
            </a:r>
            <a:r>
              <a:rPr lang="en-US" sz="1800" b="1" i="1" dirty="0"/>
              <a:t> </a:t>
            </a:r>
            <a:r>
              <a:rPr lang="en-US" sz="1800" b="1" i="1" dirty="0" err="1"/>
              <a:t>effaith</a:t>
            </a:r>
            <a:endParaRPr lang="en-US" sz="1800" b="1" i="1" dirty="0"/>
          </a:p>
          <a:p>
            <a:pPr marL="0"/>
            <a:endParaRPr lang="en-US" sz="1800" dirty="0"/>
          </a:p>
          <a:p>
            <a:pPr marL="285750"/>
            <a:endParaRPr lang="en-US" sz="1800" dirty="0"/>
          </a:p>
          <a:p>
            <a:pPr marL="285750"/>
            <a:r>
              <a:rPr lang="en-US" sz="1800" dirty="0" err="1"/>
              <a:t>Dewiswch</a:t>
            </a:r>
            <a:r>
              <a:rPr lang="en-US" sz="1800" dirty="0"/>
              <a:t> un </a:t>
            </a:r>
            <a:r>
              <a:rPr lang="en-US" sz="1800" dirty="0" err="1"/>
              <a:t>agwedd</a:t>
            </a:r>
            <a:r>
              <a:rPr lang="en-US" sz="1800" dirty="0"/>
              <a:t> </a:t>
            </a:r>
            <a:r>
              <a:rPr lang="en-US" sz="1800" dirty="0" err="1"/>
              <a:t>yr</a:t>
            </a:r>
            <a:r>
              <a:rPr lang="en-US" sz="1800" dirty="0"/>
              <a:t> </a:t>
            </a:r>
            <a:r>
              <a:rPr lang="en-US" sz="1800" dirty="0" err="1"/>
              <a:t>hoffech</a:t>
            </a:r>
            <a:r>
              <a:rPr lang="en-US" sz="1800" dirty="0"/>
              <a:t> </a:t>
            </a:r>
            <a:r>
              <a:rPr lang="en-US" sz="1800" dirty="0" err="1"/>
              <a:t>archwilio</a:t>
            </a:r>
            <a:r>
              <a:rPr lang="en-US" sz="1800" dirty="0"/>
              <a:t> </a:t>
            </a:r>
            <a:r>
              <a:rPr lang="en-US" sz="1800" dirty="0" err="1"/>
              <a:t>ymhellach</a:t>
            </a:r>
            <a:r>
              <a:rPr lang="en-US" sz="1800" dirty="0"/>
              <a:t> </a:t>
            </a:r>
            <a:r>
              <a:rPr lang="en-US" sz="1800" dirty="0" err="1"/>
              <a:t>ar</a:t>
            </a:r>
            <a:r>
              <a:rPr lang="en-US" sz="1800" dirty="0"/>
              <a:t> </a:t>
            </a:r>
            <a:r>
              <a:rPr lang="en-US" sz="1800" dirty="0" err="1"/>
              <a:t>gyfer</a:t>
            </a:r>
            <a:r>
              <a:rPr lang="en-US" sz="1800" dirty="0"/>
              <a:t> </a:t>
            </a:r>
            <a:r>
              <a:rPr lang="en-US" sz="1800" dirty="0" err="1"/>
              <a:t>eich</a:t>
            </a:r>
            <a:r>
              <a:rPr lang="en-US" sz="1800" dirty="0"/>
              <a:t> </a:t>
            </a:r>
            <a:r>
              <a:rPr lang="en-US" sz="1800" dirty="0" err="1"/>
              <a:t>aseiniad</a:t>
            </a:r>
            <a:r>
              <a:rPr lang="en-US" dirty="0"/>
              <a:t>.</a:t>
            </a:r>
            <a:endParaRPr lang="en-US" sz="1800" dirty="0"/>
          </a:p>
          <a:p>
            <a:pPr marL="0"/>
            <a:endParaRPr lang="en-US" sz="1800" dirty="0"/>
          </a:p>
        </p:txBody>
      </p:sp>
    </p:spTree>
    <p:extLst>
      <p:ext uri="{BB962C8B-B14F-4D97-AF65-F5344CB8AC3E}">
        <p14:creationId xmlns:p14="http://schemas.microsoft.com/office/powerpoint/2010/main" val="15986837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0"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2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2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3" name="TextBox 2">
            <a:extLst>
              <a:ext uri="{FF2B5EF4-FFF2-40B4-BE49-F238E27FC236}">
                <a16:creationId xmlns:a16="http://schemas.microsoft.com/office/drawing/2014/main" id="{B9E735E4-A267-45D9-B89F-EA30D7B43536}"/>
              </a:ext>
            </a:extLst>
          </p:cNvPr>
          <p:cNvSpPr txBox="1"/>
          <p:nvPr/>
        </p:nvSpPr>
        <p:spPr>
          <a:xfrm>
            <a:off x="3567145" y="2247668"/>
            <a:ext cx="5155744" cy="2540000"/>
          </a:xfrm>
          <a:prstGeom prst="rect">
            <a:avLst/>
          </a:prstGeom>
          <a:noFill/>
        </p:spPr>
        <p:txBody>
          <a:bodyPr wrap="square" rtlCol="0" anchor="t">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777194-8284-4ACA-B6B9-EFFCC08EC468}"/>
              </a:ext>
            </a:extLst>
          </p:cNvPr>
          <p:cNvSpPr>
            <a:spLocks noGrp="1"/>
          </p:cNvSpPr>
          <p:nvPr>
            <p:ph type="title"/>
          </p:nvPr>
        </p:nvSpPr>
        <p:spPr>
          <a:xfrm>
            <a:off x="221673" y="685800"/>
            <a:ext cx="2411244" cy="5105400"/>
          </a:xfrm>
        </p:spPr>
        <p:txBody>
          <a:bodyPr vert="horz" lIns="91440" tIns="45720" rIns="91440" bIns="45720" rtlCol="0" anchor="ctr">
            <a:normAutofit/>
          </a:bodyPr>
          <a:lstStyle/>
          <a:p>
            <a:r>
              <a:rPr lang="en-US" sz="3500" kern="1200" dirty="0" err="1">
                <a:solidFill>
                  <a:srgbClr val="FFFFFF"/>
                </a:solidFill>
                <a:latin typeface="+mj-lt"/>
                <a:ea typeface="+mj-ea"/>
                <a:cs typeface="+mj-cs"/>
              </a:rPr>
              <a:t>Termau</a:t>
            </a:r>
            <a:r>
              <a:rPr lang="en-US" sz="3500" kern="1200" dirty="0">
                <a:solidFill>
                  <a:srgbClr val="FFFFFF"/>
                </a:solidFill>
                <a:latin typeface="+mj-lt"/>
                <a:ea typeface="+mj-ea"/>
                <a:cs typeface="+mj-cs"/>
              </a:rPr>
              <a:t> </a:t>
            </a:r>
            <a:r>
              <a:rPr lang="en-US" sz="3500" kern="1200" dirty="0" err="1">
                <a:solidFill>
                  <a:srgbClr val="FFFFFF"/>
                </a:solidFill>
                <a:latin typeface="+mj-lt"/>
                <a:ea typeface="+mj-ea"/>
                <a:cs typeface="+mj-cs"/>
              </a:rPr>
              <a:t>Allweddol</a:t>
            </a:r>
            <a:endParaRPr lang="en-US" sz="3500" kern="1200" dirty="0">
              <a:solidFill>
                <a:srgbClr val="FFFFFF"/>
              </a:solidFill>
              <a:latin typeface="+mj-lt"/>
              <a:ea typeface="+mj-ea"/>
              <a:cs typeface="+mj-cs"/>
            </a:endParaRPr>
          </a:p>
        </p:txBody>
      </p:sp>
      <p:sp>
        <p:nvSpPr>
          <p:cNvPr id="4" name="Text Placeholder 3">
            <a:extLst>
              <a:ext uri="{FF2B5EF4-FFF2-40B4-BE49-F238E27FC236}">
                <a16:creationId xmlns:a16="http://schemas.microsoft.com/office/drawing/2014/main" id="{FF086E3F-8098-4790-A349-A4A5DB97779C}"/>
              </a:ext>
            </a:extLst>
          </p:cNvPr>
          <p:cNvSpPr>
            <a:spLocks noGrp="1"/>
          </p:cNvSpPr>
          <p:nvPr>
            <p:ph type="body" idx="1"/>
          </p:nvPr>
        </p:nvSpPr>
        <p:spPr>
          <a:xfrm>
            <a:off x="3423865" y="1239020"/>
            <a:ext cx="3113417" cy="4903218"/>
          </a:xfrm>
        </p:spPr>
        <p:txBody>
          <a:bodyPr vert="horz" wrap="square" lIns="91440" tIns="45720" rIns="91440" bIns="45720" rtlCol="0" anchor="t">
            <a:normAutofit/>
          </a:bodyPr>
          <a:lstStyle/>
          <a:p>
            <a:pPr marL="457200" indent="-457200">
              <a:buFont typeface="Arial" panose="020B0604020202020204" pitchFamily="34" charset="0"/>
              <a:buChar char="•"/>
            </a:pPr>
            <a:r>
              <a:rPr lang="en-GB" b="1" dirty="0"/>
              <a:t>megis </a:t>
            </a:r>
            <a:r>
              <a:rPr lang="en-GB" b="1" dirty="0" err="1"/>
              <a:t>hunanwerthuso</a:t>
            </a:r>
            <a:endParaRPr lang="en-GB" b="1" dirty="0"/>
          </a:p>
          <a:p>
            <a:pPr marL="457200" indent="-457200">
              <a:buFont typeface="Arial" panose="020B0604020202020204" pitchFamily="34" charset="0"/>
              <a:buChar char="•"/>
            </a:pPr>
            <a:r>
              <a:rPr lang="en-GB" b="1" dirty="0"/>
              <a:t> </a:t>
            </a:r>
            <a:r>
              <a:rPr lang="en-GB" b="1" dirty="0" err="1"/>
              <a:t>dadansoddi</a:t>
            </a:r>
            <a:r>
              <a:rPr lang="en-GB" b="1" dirty="0"/>
              <a:t> data</a:t>
            </a:r>
          </a:p>
          <a:p>
            <a:pPr marL="457200" indent="-457200">
              <a:buFont typeface="Arial" panose="020B0604020202020204" pitchFamily="34" charset="0"/>
              <a:buChar char="•"/>
            </a:pPr>
            <a:r>
              <a:rPr lang="en-GB" b="1" dirty="0"/>
              <a:t> cynnwys rhanddeiliaid</a:t>
            </a:r>
          </a:p>
          <a:p>
            <a:pPr marL="457200" indent="-457200">
              <a:buFont typeface="Arial" panose="020B0604020202020204" pitchFamily="34" charset="0"/>
              <a:buChar char="•"/>
            </a:pPr>
            <a:endParaRPr lang="en-GB" b="1" dirty="0"/>
          </a:p>
          <a:p>
            <a:pPr marL="457200" indent="-457200">
              <a:buFont typeface="Arial" panose="020B0604020202020204" pitchFamily="34" charset="0"/>
              <a:buChar char="•"/>
            </a:pPr>
            <a:r>
              <a:rPr lang="en-GB" b="1" dirty="0"/>
              <a:t>cynllunio </a:t>
            </a:r>
            <a:r>
              <a:rPr lang="en-GB" b="1" dirty="0" err="1"/>
              <a:t>strategol</a:t>
            </a:r>
            <a:endParaRPr lang="en-GB" b="1" dirty="0"/>
          </a:p>
          <a:p>
            <a:pPr marL="457200" indent="-457200">
              <a:buFont typeface="Arial" panose="020B0604020202020204" pitchFamily="34" charset="0"/>
              <a:buChar char="•"/>
            </a:pPr>
            <a:endParaRPr lang="en-GB" b="1" dirty="0"/>
          </a:p>
          <a:p>
            <a:pPr marL="457200" indent="-457200">
              <a:buFont typeface="Arial" panose="020B0604020202020204" pitchFamily="34" charset="0"/>
              <a:buChar char="•"/>
            </a:pPr>
            <a:r>
              <a:rPr lang="en-GB" b="1" dirty="0"/>
              <a:t>mesur </a:t>
            </a:r>
            <a:r>
              <a:rPr lang="en-GB" b="1" dirty="0" err="1"/>
              <a:t>effaith</a:t>
            </a:r>
            <a:r>
              <a:rPr lang="en-GB" b="1" dirty="0" err="1">
                <a:solidFill>
                  <a:schemeClr val="bg1"/>
                </a:solidFill>
              </a:rPr>
              <a:t>to</a:t>
            </a:r>
            <a:r>
              <a:rPr lang="en-GB" b="1" dirty="0">
                <a:solidFill>
                  <a:schemeClr val="bg1"/>
                </a:solidFill>
              </a:rPr>
              <a:t> the module and overview</a:t>
            </a:r>
            <a:endParaRPr lang="en-US" kern="1200" dirty="0">
              <a:solidFill>
                <a:schemeClr val="bg1"/>
              </a:solidFill>
            </a:endParaRPr>
          </a:p>
        </p:txBody>
      </p:sp>
      <p:sp>
        <p:nvSpPr>
          <p:cNvPr id="13" name="Content Placeholder 2"/>
          <p:cNvSpPr txBox="1">
            <a:spLocks/>
          </p:cNvSpPr>
          <p:nvPr/>
        </p:nvSpPr>
        <p:spPr>
          <a:xfrm>
            <a:off x="6314956" y="867157"/>
            <a:ext cx="2194560" cy="436384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endParaRPr lang="en-GB" sz="1600" dirty="0"/>
          </a:p>
        </p:txBody>
      </p:sp>
      <p:sp>
        <p:nvSpPr>
          <p:cNvPr id="14" name="Content Placeholder 3"/>
          <p:cNvSpPr txBox="1">
            <a:spLocks/>
          </p:cNvSpPr>
          <p:nvPr/>
        </p:nvSpPr>
        <p:spPr>
          <a:xfrm>
            <a:off x="6338703" y="1412489"/>
            <a:ext cx="2194560" cy="436384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600" dirty="0"/>
          </a:p>
        </p:txBody>
      </p:sp>
      <p:sp>
        <p:nvSpPr>
          <p:cNvPr id="16" name="Title 4">
            <a:extLst>
              <a:ext uri="{FF2B5EF4-FFF2-40B4-BE49-F238E27FC236}">
                <a16:creationId xmlns:a16="http://schemas.microsoft.com/office/drawing/2014/main" id="{AB353CCB-DE74-4DA6-B6CE-A5862D14945C}"/>
              </a:ext>
            </a:extLst>
          </p:cNvPr>
          <p:cNvSpPr txBox="1">
            <a:spLocks/>
          </p:cNvSpPr>
          <p:nvPr/>
        </p:nvSpPr>
        <p:spPr>
          <a:xfrm>
            <a:off x="80887" y="1625712"/>
            <a:ext cx="2401025" cy="3387497"/>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dirty="0">
                <a:solidFill>
                  <a:schemeClr val="bg1"/>
                </a:solidFill>
              </a:rPr>
              <a:t>Key terminology </a:t>
            </a:r>
            <a:endParaRPr lang="en-US" sz="2800" b="1" dirty="0">
              <a:solidFill>
                <a:schemeClr val="bg1"/>
              </a:solidFill>
            </a:endParaRPr>
          </a:p>
        </p:txBody>
      </p:sp>
      <p:sp>
        <p:nvSpPr>
          <p:cNvPr id="6" name="TextBox 5"/>
          <p:cNvSpPr txBox="1"/>
          <p:nvPr/>
        </p:nvSpPr>
        <p:spPr>
          <a:xfrm>
            <a:off x="6274292" y="1166841"/>
            <a:ext cx="2581161" cy="4524315"/>
          </a:xfrm>
          <a:prstGeom prst="rect">
            <a:avLst/>
          </a:prstGeom>
          <a:noFill/>
        </p:spPr>
        <p:txBody>
          <a:bodyPr wrap="square" rtlCol="0">
            <a:spAutoFit/>
          </a:bodyPr>
          <a:lstStyle/>
          <a:p>
            <a:pPr marL="285750" indent="-285750">
              <a:buFont typeface="Arial" panose="020B0604020202020204" pitchFamily="34" charset="0"/>
              <a:buChar char="•"/>
            </a:pPr>
            <a:r>
              <a:rPr lang="en-GB" sz="2400" b="1" dirty="0"/>
              <a:t>self-evaluation, </a:t>
            </a:r>
          </a:p>
          <a:p>
            <a:pPr marL="285750" indent="-285750">
              <a:buFont typeface="Arial" panose="020B0604020202020204" pitchFamily="34" charset="0"/>
              <a:buChar char="•"/>
            </a:pPr>
            <a:endParaRPr lang="en-GB" sz="2400" b="1" dirty="0"/>
          </a:p>
          <a:p>
            <a:pPr marL="285750" indent="-285750">
              <a:buFont typeface="Arial" panose="020B0604020202020204" pitchFamily="34" charset="0"/>
              <a:buChar char="•"/>
            </a:pPr>
            <a:r>
              <a:rPr lang="en-GB" sz="2400" b="1" dirty="0"/>
              <a:t>data analysis,</a:t>
            </a:r>
          </a:p>
          <a:p>
            <a:pPr marL="285750" indent="-285750">
              <a:buFont typeface="Arial" panose="020B0604020202020204" pitchFamily="34" charset="0"/>
              <a:buChar char="•"/>
            </a:pPr>
            <a:endParaRPr lang="en-GB" sz="2400" b="1" dirty="0"/>
          </a:p>
          <a:p>
            <a:pPr marL="285750" indent="-285750">
              <a:buFont typeface="Arial" panose="020B0604020202020204" pitchFamily="34" charset="0"/>
              <a:buChar char="•"/>
            </a:pPr>
            <a:r>
              <a:rPr lang="en-GB" sz="2400" b="1" dirty="0"/>
              <a:t> involving stakeholders, </a:t>
            </a:r>
          </a:p>
          <a:p>
            <a:pPr marL="285750" indent="-285750">
              <a:buFont typeface="Arial" panose="020B0604020202020204" pitchFamily="34" charset="0"/>
              <a:buChar char="•"/>
            </a:pPr>
            <a:endParaRPr lang="en-GB" sz="2400" b="1" dirty="0"/>
          </a:p>
          <a:p>
            <a:pPr marL="285750" indent="-285750">
              <a:buFont typeface="Arial" panose="020B0604020202020204" pitchFamily="34" charset="0"/>
              <a:buChar char="•"/>
            </a:pPr>
            <a:r>
              <a:rPr lang="en-GB" sz="2400" b="1" dirty="0"/>
              <a:t>strategic planning, </a:t>
            </a:r>
          </a:p>
          <a:p>
            <a:pPr marL="285750" indent="-285750">
              <a:buFont typeface="Arial" panose="020B0604020202020204" pitchFamily="34" charset="0"/>
              <a:buChar char="•"/>
            </a:pPr>
            <a:endParaRPr lang="en-GB" sz="2400" b="1" dirty="0"/>
          </a:p>
          <a:p>
            <a:pPr marL="285750" indent="-285750">
              <a:buFont typeface="Arial" panose="020B0604020202020204" pitchFamily="34" charset="0"/>
              <a:buChar char="•"/>
            </a:pPr>
            <a:r>
              <a:rPr lang="en-GB" sz="2400" b="1" dirty="0"/>
              <a:t>measuring impact</a:t>
            </a:r>
          </a:p>
        </p:txBody>
      </p:sp>
    </p:spTree>
    <p:extLst>
      <p:ext uri="{BB962C8B-B14F-4D97-AF65-F5344CB8AC3E}">
        <p14:creationId xmlns:p14="http://schemas.microsoft.com/office/powerpoint/2010/main" val="3181016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3954BAE-72C1-ED1E-39B8-A58695D7DC2B}"/>
              </a:ext>
            </a:extLst>
          </p:cNvPr>
          <p:cNvPicPr>
            <a:picLocks noChangeAspect="1"/>
          </p:cNvPicPr>
          <p:nvPr/>
        </p:nvPicPr>
        <p:blipFill rotWithShape="1">
          <a:blip r:embed="rId3"/>
          <a:srcRect l="28655" t="60052" r="52857" b="18141"/>
          <a:stretch/>
        </p:blipFill>
        <p:spPr>
          <a:xfrm>
            <a:off x="407253" y="291994"/>
            <a:ext cx="2658675" cy="2090683"/>
          </a:xfrm>
          <a:prstGeom prst="rect">
            <a:avLst/>
          </a:prstGeom>
        </p:spPr>
      </p:pic>
      <p:pic>
        <p:nvPicPr>
          <p:cNvPr id="8" name="Picture 7">
            <a:extLst>
              <a:ext uri="{FF2B5EF4-FFF2-40B4-BE49-F238E27FC236}">
                <a16:creationId xmlns:a16="http://schemas.microsoft.com/office/drawing/2014/main" id="{F45B12E6-B58A-2C4C-573F-AE9E7B7CC389}"/>
              </a:ext>
            </a:extLst>
          </p:cNvPr>
          <p:cNvPicPr>
            <a:picLocks noChangeAspect="1"/>
          </p:cNvPicPr>
          <p:nvPr/>
        </p:nvPicPr>
        <p:blipFill rotWithShape="1">
          <a:blip r:embed="rId4"/>
          <a:srcRect l="9916" t="18581" r="44201" b="11335"/>
          <a:stretch/>
        </p:blipFill>
        <p:spPr>
          <a:xfrm>
            <a:off x="3173505" y="291994"/>
            <a:ext cx="5824498" cy="5931174"/>
          </a:xfrm>
          <a:prstGeom prst="rect">
            <a:avLst/>
          </a:prstGeom>
        </p:spPr>
      </p:pic>
      <p:sp>
        <p:nvSpPr>
          <p:cNvPr id="9" name="Rectangle: Rounded Corners 8">
            <a:extLst>
              <a:ext uri="{FF2B5EF4-FFF2-40B4-BE49-F238E27FC236}">
                <a16:creationId xmlns:a16="http://schemas.microsoft.com/office/drawing/2014/main" id="{D3620CF7-B048-0881-BFDF-A892CFE43692}"/>
              </a:ext>
            </a:extLst>
          </p:cNvPr>
          <p:cNvSpPr/>
          <p:nvPr/>
        </p:nvSpPr>
        <p:spPr>
          <a:xfrm>
            <a:off x="2827724" y="5294299"/>
            <a:ext cx="6170279" cy="1068081"/>
          </a:xfrm>
          <a:prstGeom prst="roundRect">
            <a:avLst/>
          </a:prstGeom>
          <a:noFill/>
          <a:ln w="7302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DF4A6140-44E4-F332-13C5-143E96D6CA2C}"/>
              </a:ext>
            </a:extLst>
          </p:cNvPr>
          <p:cNvSpPr txBox="1"/>
          <p:nvPr/>
        </p:nvSpPr>
        <p:spPr>
          <a:xfrm>
            <a:off x="468726" y="5486400"/>
            <a:ext cx="2236054" cy="646331"/>
          </a:xfrm>
          <a:prstGeom prst="rect">
            <a:avLst/>
          </a:prstGeom>
          <a:noFill/>
        </p:spPr>
        <p:txBody>
          <a:bodyPr wrap="square" rtlCol="0">
            <a:spAutoFit/>
          </a:bodyPr>
          <a:lstStyle/>
          <a:p>
            <a:r>
              <a:rPr lang="en-GB" dirty="0">
                <a:hlinkClick r:id="rId5"/>
              </a:rPr>
              <a:t>Part 2 </a:t>
            </a:r>
            <a:r>
              <a:rPr lang="en-GB" dirty="0" err="1">
                <a:hlinkClick r:id="rId5"/>
              </a:rPr>
              <a:t>walkthough</a:t>
            </a:r>
            <a:r>
              <a:rPr lang="en-GB" dirty="0">
                <a:hlinkClick r:id="rId5"/>
              </a:rPr>
              <a:t> (panopto.com)</a:t>
            </a:r>
            <a:endParaRPr lang="en-GB" dirty="0"/>
          </a:p>
        </p:txBody>
      </p:sp>
    </p:spTree>
    <p:extLst>
      <p:ext uri="{BB962C8B-B14F-4D97-AF65-F5344CB8AC3E}">
        <p14:creationId xmlns:p14="http://schemas.microsoft.com/office/powerpoint/2010/main" val="10206387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Conference room table">
            <a:extLst>
              <a:ext uri="{FF2B5EF4-FFF2-40B4-BE49-F238E27FC236}">
                <a16:creationId xmlns:a16="http://schemas.microsoft.com/office/drawing/2014/main" id="{17E77C44-289E-40F3-A931-0A2880B1CAC1}"/>
              </a:ext>
            </a:extLst>
          </p:cNvPr>
          <p:cNvPicPr>
            <a:picLocks noChangeAspect="1"/>
          </p:cNvPicPr>
          <p:nvPr/>
        </p:nvPicPr>
        <p:blipFill rotWithShape="1">
          <a:blip r:embed="rId3"/>
          <a:srcRect t="8816" b="8824"/>
          <a:stretch/>
        </p:blipFill>
        <p:spPr>
          <a:xfrm>
            <a:off x="585254" y="643467"/>
            <a:ext cx="7579032" cy="5571066"/>
          </a:xfrm>
          <a:prstGeom prst="rect">
            <a:avLst/>
          </a:prstGeom>
        </p:spPr>
      </p:pic>
      <p:sp>
        <p:nvSpPr>
          <p:cNvPr id="10" name="TextBox 9">
            <a:extLst>
              <a:ext uri="{FF2B5EF4-FFF2-40B4-BE49-F238E27FC236}">
                <a16:creationId xmlns:a16="http://schemas.microsoft.com/office/drawing/2014/main" id="{A3290ED6-7F89-0F95-AC3D-8842A3AB5624}"/>
              </a:ext>
            </a:extLst>
          </p:cNvPr>
          <p:cNvSpPr txBox="1"/>
          <p:nvPr/>
        </p:nvSpPr>
        <p:spPr>
          <a:xfrm>
            <a:off x="694727" y="1667663"/>
            <a:ext cx="5601661" cy="3785652"/>
          </a:xfrm>
          <a:prstGeom prst="rect">
            <a:avLst/>
          </a:prstGeom>
          <a:noFill/>
        </p:spPr>
        <p:txBody>
          <a:bodyPr wrap="square" rtlCol="0">
            <a:spAutoFit/>
          </a:bodyPr>
          <a:lstStyle/>
          <a:p>
            <a:r>
              <a:rPr lang="en-GB" sz="4800" dirty="0" err="1"/>
              <a:t>Cynllun</a:t>
            </a:r>
            <a:r>
              <a:rPr lang="en-GB" sz="4800" dirty="0"/>
              <a:t> </a:t>
            </a:r>
            <a:r>
              <a:rPr lang="en-GB" sz="4800" dirty="0" err="1"/>
              <a:t>Datblygu'r</a:t>
            </a:r>
            <a:r>
              <a:rPr lang="en-GB" sz="4800" dirty="0"/>
              <a:t> Ysgol</a:t>
            </a:r>
          </a:p>
          <a:p>
            <a:endParaRPr lang="en-GB" sz="4800" dirty="0"/>
          </a:p>
          <a:p>
            <a:r>
              <a:rPr lang="en-GB" sz="4800" dirty="0"/>
              <a:t>The School Development Plan</a:t>
            </a:r>
          </a:p>
        </p:txBody>
      </p:sp>
      <p:pic>
        <p:nvPicPr>
          <p:cNvPr id="11" name="Picture 10" descr="See the source image">
            <a:extLst>
              <a:ext uri="{FF2B5EF4-FFF2-40B4-BE49-F238E27FC236}">
                <a16:creationId xmlns:a16="http://schemas.microsoft.com/office/drawing/2014/main" id="{92BA06F6-1CF0-9F36-5082-3118AE720DA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773927" y="2615810"/>
            <a:ext cx="1444204" cy="1464412"/>
          </a:xfrm>
          <a:prstGeom prst="rect">
            <a:avLst/>
          </a:prstGeom>
          <a:noFill/>
        </p:spPr>
      </p:pic>
    </p:spTree>
    <p:extLst>
      <p:ext uri="{BB962C8B-B14F-4D97-AF65-F5344CB8AC3E}">
        <p14:creationId xmlns:p14="http://schemas.microsoft.com/office/powerpoint/2010/main" val="19853031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01965" y="4665605"/>
            <a:ext cx="4979105" cy="1292433"/>
          </a:xfrm>
        </p:spPr>
        <p:txBody>
          <a:bodyPr vert="horz" lIns="91440" tIns="45720" rIns="91440" bIns="45720" rtlCol="0" anchor="ctr">
            <a:normAutofit/>
          </a:bodyPr>
          <a:lstStyle/>
          <a:p>
            <a:r>
              <a:rPr lang="en-US" sz="4200" kern="1200" dirty="0" err="1">
                <a:solidFill>
                  <a:schemeClr val="tx1"/>
                </a:solidFill>
                <a:latin typeface="+mj-lt"/>
                <a:ea typeface="+mj-ea"/>
                <a:cs typeface="+mj-cs"/>
              </a:rPr>
              <a:t>Amser</a:t>
            </a:r>
            <a:r>
              <a:rPr lang="en-US" sz="4200" kern="1200" dirty="0">
                <a:solidFill>
                  <a:schemeClr val="tx1"/>
                </a:solidFill>
                <a:latin typeface="+mj-lt"/>
                <a:ea typeface="+mj-ea"/>
                <a:cs typeface="+mj-cs"/>
              </a:rPr>
              <a:t> </a:t>
            </a:r>
            <a:r>
              <a:rPr lang="en-US" sz="4200" kern="1200" dirty="0" err="1">
                <a:solidFill>
                  <a:schemeClr val="tx1"/>
                </a:solidFill>
                <a:latin typeface="+mj-lt"/>
                <a:ea typeface="+mj-ea"/>
                <a:cs typeface="+mj-cs"/>
              </a:rPr>
              <a:t>Egwyl</a:t>
            </a:r>
            <a:endParaRPr lang="en-US" sz="4200" kern="1200" dirty="0">
              <a:solidFill>
                <a:schemeClr val="tx1"/>
              </a:solidFill>
              <a:latin typeface="+mj-lt"/>
              <a:ea typeface="+mj-ea"/>
              <a:cs typeface="+mj-cs"/>
            </a:endParaRPr>
          </a:p>
          <a:p>
            <a:r>
              <a:rPr lang="en-US" sz="4200" kern="1200" dirty="0">
                <a:solidFill>
                  <a:schemeClr val="tx1"/>
                </a:solidFill>
                <a:latin typeface="+mj-lt"/>
                <a:ea typeface="+mj-ea"/>
                <a:cs typeface="+mj-cs"/>
              </a:rPr>
              <a:t>Break Time</a:t>
            </a:r>
          </a:p>
        </p:txBody>
      </p:sp>
      <p:pic>
        <p:nvPicPr>
          <p:cNvPr id="11" name="Picture 4" descr="See the source image">
            <a:extLst>
              <a:ext uri="{FF2B5EF4-FFF2-40B4-BE49-F238E27FC236}">
                <a16:creationId xmlns:a16="http://schemas.microsoft.com/office/drawing/2014/main" id="{EDBD43FB-53C3-404A-8F11-C0700AB14669}"/>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2680" r="13504" b="2"/>
          <a:stretch/>
        </p:blipFill>
        <p:spPr bwMode="auto">
          <a:xfrm rot="21600000">
            <a:off x="20" y="-30735"/>
            <a:ext cx="3636208" cy="435943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See the source image">
            <a:extLst>
              <a:ext uri="{FF2B5EF4-FFF2-40B4-BE49-F238E27FC236}">
                <a16:creationId xmlns:a16="http://schemas.microsoft.com/office/drawing/2014/main" id="{3A3E85A6-2C82-4835-BE5C-32A4BBB9E1A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973" r="9148" b="-3"/>
          <a:stretch/>
        </p:blipFill>
        <p:spPr bwMode="auto">
          <a:xfrm>
            <a:off x="3729037" y="-15369"/>
            <a:ext cx="5412677" cy="435944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See the source image">
            <a:extLst>
              <a:ext uri="{FF2B5EF4-FFF2-40B4-BE49-F238E27FC236}">
                <a16:creationId xmlns:a16="http://schemas.microsoft.com/office/drawing/2014/main" id="{054A9E58-333D-4CB5-8491-87BA725BFD08}"/>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1201" r="5" b="525"/>
          <a:stretch/>
        </p:blipFill>
        <p:spPr bwMode="auto">
          <a:xfrm>
            <a:off x="20" y="4472610"/>
            <a:ext cx="3636208" cy="23853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rot="21005096">
            <a:off x="4357991" y="1926076"/>
            <a:ext cx="2178996" cy="389107"/>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B7F54434-875E-4DDB-980F-CB3A49F6EA6B}"/>
              </a:ext>
            </a:extLst>
          </p:cNvPr>
          <p:cNvSpPr txBox="1"/>
          <p:nvPr/>
        </p:nvSpPr>
        <p:spPr>
          <a:xfrm rot="21389544">
            <a:off x="883664" y="1493736"/>
            <a:ext cx="2143845" cy="1200329"/>
          </a:xfrm>
          <a:prstGeom prst="rect">
            <a:avLst/>
          </a:prstGeom>
          <a:noFill/>
        </p:spPr>
        <p:txBody>
          <a:bodyPr wrap="square" rtlCol="0">
            <a:spAutoFit/>
          </a:bodyPr>
          <a:lstStyle/>
          <a:p>
            <a:r>
              <a:rPr lang="en-GB" sz="3600" dirty="0">
                <a:solidFill>
                  <a:srgbClr val="FF0000"/>
                </a:solidFill>
              </a:rPr>
              <a:t>Amser </a:t>
            </a:r>
            <a:r>
              <a:rPr lang="en-GB" sz="3600" dirty="0" err="1">
                <a:solidFill>
                  <a:srgbClr val="FF0000"/>
                </a:solidFill>
              </a:rPr>
              <a:t>Cinio</a:t>
            </a:r>
            <a:endParaRPr lang="en-GB" sz="3600" dirty="0">
              <a:solidFill>
                <a:srgbClr val="FF0000"/>
              </a:solidFill>
            </a:endParaRPr>
          </a:p>
        </p:txBody>
      </p:sp>
    </p:spTree>
    <p:extLst>
      <p:ext uri="{BB962C8B-B14F-4D97-AF65-F5344CB8AC3E}">
        <p14:creationId xmlns:p14="http://schemas.microsoft.com/office/powerpoint/2010/main" val="229176967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8" ma:contentTypeDescription="Create a new document." ma:contentTypeScope="" ma:versionID="846f3f93226137ad90f18f3495dc031d">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434383525764168b2f3959b5f7098b1"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14BBAEC-6CE7-46F7-80AD-749119C9C6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37C482F-543C-46FF-9E6F-5B7F5276DBB0}">
  <ds:schemaRefs>
    <ds:schemaRef ds:uri="http://purl.org/dc/elements/1.1/"/>
    <ds:schemaRef ds:uri="http://schemas.microsoft.com/office/2006/metadata/properties"/>
    <ds:schemaRef ds:uri="92c24619-d6d5-42cf-b618-23d930ad9f20"/>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8ee9550b-f5f4-4dde-bce5-39f4ba45c2f1"/>
    <ds:schemaRef ds:uri="http://www.w3.org/XML/1998/namespace"/>
  </ds:schemaRefs>
</ds:datastoreItem>
</file>

<file path=customXml/itemProps3.xml><?xml version="1.0" encoding="utf-8"?>
<ds:datastoreItem xmlns:ds="http://schemas.openxmlformats.org/officeDocument/2006/customXml" ds:itemID="{2DAC6269-5356-4AB8-BB49-3A44432C33F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6992</TotalTime>
  <Words>5702</Words>
  <Application>Microsoft Office PowerPoint</Application>
  <PresentationFormat>On-screen Show (4:3)</PresentationFormat>
  <Paragraphs>419</Paragraphs>
  <Slides>44</Slides>
  <Notes>38</Notes>
  <HiddenSlides>2</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44</vt:i4>
      </vt:variant>
    </vt:vector>
  </HeadingPairs>
  <TitlesOfParts>
    <vt:vector size="51" baseType="lpstr">
      <vt:lpstr>inherit</vt:lpstr>
      <vt:lpstr>var(--nova-font-family-sans-serif)</vt:lpstr>
      <vt:lpstr>Arial</vt:lpstr>
      <vt:lpstr>Calibri</vt:lpstr>
      <vt:lpstr>Calibri Light</vt:lpstr>
      <vt:lpstr>Office Theme</vt:lpstr>
      <vt:lpstr>1_Office Theme</vt:lpstr>
      <vt:lpstr>ECAD7003- C Dysgwyr, Ysgolion a Chymunedau: ble ydw i’n addysgu?  ECAD 7003 Learners, Schools and Communities: where am I teaching?</vt:lpstr>
      <vt:lpstr>Aseiniad: elfen 2 </vt:lpstr>
      <vt:lpstr>   </vt:lpstr>
      <vt:lpstr>PowerPoint Presentation</vt:lpstr>
      <vt:lpstr>PowerPoint Presentation</vt:lpstr>
      <vt:lpstr>PowerPoint Presentation</vt:lpstr>
      <vt:lpstr> Amcanion y sesiynau  Session aims </vt:lpstr>
      <vt:lpstr>PowerPoint Presentation</vt:lpstr>
      <vt:lpstr>PowerPoint Presentation</vt:lpstr>
      <vt:lpstr>  </vt:lpstr>
      <vt:lpstr>PowerPoint Presentation</vt:lpstr>
      <vt:lpstr>  </vt:lpstr>
      <vt:lpstr>  </vt:lpstr>
      <vt:lpstr>PowerPoint Presentation</vt:lpstr>
      <vt:lpstr>PowerPoint Presentation</vt:lpstr>
      <vt:lpstr>PowerPoint Presentation</vt:lpstr>
      <vt:lpstr>PowerPoint Presentation</vt:lpstr>
      <vt:lpstr>PowerPoint Presentation</vt:lpstr>
      <vt:lpstr>PowerPoint Presentation</vt:lpstr>
      <vt:lpstr>Hunanwerthuso</vt:lpstr>
      <vt:lpstr>Self-Evaluation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Fframwaith arolygu cyffredin  Common inspection framework </vt:lpstr>
      <vt:lpstr>PowerPoint Presentation</vt:lpstr>
      <vt:lpstr>PowerPoint Presentation</vt:lpstr>
      <vt:lpstr>Cynllunio Strategol</vt:lpstr>
      <vt:lpstr>Strategic Planning</vt:lpstr>
      <vt:lpstr>PowerPoint Presentation</vt:lpstr>
      <vt:lpstr>PowerPoint Presentation</vt:lpstr>
      <vt:lpstr>PowerPoint Presentation</vt:lpstr>
      <vt:lpstr>PowerPoint Presentation</vt:lpstr>
      <vt:lpstr>Termau Allweddol</vt:lpstr>
      <vt:lpstr>PowerPoint Presentation</vt:lpstr>
      <vt:lpstr>PowerPoint Presentation</vt:lpstr>
      <vt:lpstr>Amser Egwyl Break Time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i ECAD7003-C ! Welcome to ECAD7003-C !</dc:title>
  <dc:creator>Kelly Gipson</dc:creator>
  <cp:lastModifiedBy>Jessica Roberts</cp:lastModifiedBy>
  <cp:revision>60</cp:revision>
  <dcterms:created xsi:type="dcterms:W3CDTF">2021-01-30T10:38:31Z</dcterms:created>
  <dcterms:modified xsi:type="dcterms:W3CDTF">2024-01-07T16:44:12Z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