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6" r:id="rId6"/>
    <p:sldId id="257" r:id="rId7"/>
    <p:sldId id="263" r:id="rId8"/>
    <p:sldId id="258" r:id="rId9"/>
    <p:sldId id="259" r:id="rId10"/>
    <p:sldId id="264" r:id="rId11"/>
    <p:sldId id="265" r:id="rId12"/>
    <p:sldId id="268" r:id="rId13"/>
    <p:sldId id="269" r:id="rId14"/>
    <p:sldId id="270" r:id="rId15"/>
    <p:sldId id="271" r:id="rId16"/>
    <p:sldId id="272" r:id="rId17"/>
    <p:sldId id="267" r:id="rId18"/>
    <p:sldId id="260" r:id="rId19"/>
    <p:sldId id="262"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BAD3A2-0D56-2A1A-45BE-AA2C41AD9589}" v="2122" dt="2025-11-03T14:59:50.578"/>
    <p1510:client id="{56BC05F0-C9E3-48CB-A763-342017991B84}" v="1083" dt="2025-11-04T20:08:06"/>
    <p1510:client id="{58A24D83-0095-EC59-AA0D-20979021CB57}" v="8" dt="2025-11-05T09:44:08.986"/>
    <p1510:client id="{7B47B3D7-85E1-4915-90BF-BD73C9F4700B}" v="465" dt="2025-11-04T15:50:51.483"/>
    <p1510:client id="{C494D935-340A-42EC-A18D-847C0BE17BE5}" v="796" dt="2025-11-03T14:59:02.593"/>
    <p1510:client id="{EEB848AE-E102-041B-A4EB-C485E535AA9E}" v="2509" dt="2025-11-04T20:13:10.0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12" Type="http://schemas.openxmlformats.org/officeDocument/2006/relationships/image" Target="../media/image14.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jpeg"/><Relationship Id="rId5" Type="http://schemas.openxmlformats.org/officeDocument/2006/relationships/image" Target="../media/image7.jpeg"/><Relationship Id="rId10" Type="http://schemas.openxmlformats.org/officeDocument/2006/relationships/image" Target="../media/image12.jpeg"/><Relationship Id="rId4" Type="http://schemas.openxmlformats.org/officeDocument/2006/relationships/image" Target="../media/image6.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cgchannel.com/?2023/10/tutorial-animating-a%E2%80%93complex-fight-action-sequnce-in-maya/"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crowbarcollective.com/games/black-mes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bZAS_rzgCE0&amp;t=64s" TargetMode="External"/><Relationship Id="rId7" Type="http://schemas.openxmlformats.org/officeDocument/2006/relationships/hyperlink" Target="https://www.youtube.com/watch?v=pYW2GmHB5xs" TargetMode="External"/><Relationship Id="rId2" Type="http://schemas.openxmlformats.org/officeDocument/2006/relationships/hyperlink" Target="https://www.netflix.com/gb/title/81220429" TargetMode="External"/><Relationship Id="rId1" Type="http://schemas.openxmlformats.org/officeDocument/2006/relationships/slideLayout" Target="../slideLayouts/slideLayout2.xml"/><Relationship Id="rId6" Type="http://schemas.openxmlformats.org/officeDocument/2006/relationships/hyperlink" Target="https://www.amazon.co.uk/Sword-Art-Online/dp/B076JD3BZ3" TargetMode="External"/><Relationship Id="rId5" Type="http://schemas.openxmlformats.org/officeDocument/2006/relationships/hyperlink" Target="https://www.netflix.com/gb/title/70213196" TargetMode="External"/><Relationship Id="rId4" Type="http://schemas.openxmlformats.org/officeDocument/2006/relationships/hyperlink" Target="https://www.youtube.com/watch?v=M0WeiG2-HRQ&amp;t=71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t>Independent Project</a:t>
            </a:r>
            <a:br>
              <a:rPr lang="en-GB"/>
            </a:br>
            <a:r>
              <a:rPr lang="en-GB"/>
              <a:t>Cliffside Calamity</a:t>
            </a:r>
          </a:p>
        </p:txBody>
      </p:sp>
      <p:sp>
        <p:nvSpPr>
          <p:cNvPr id="3" name="Subtitle 2"/>
          <p:cNvSpPr>
            <a:spLocks noGrp="1"/>
          </p:cNvSpPr>
          <p:nvPr>
            <p:ph type="subTitle" idx="1"/>
          </p:nvPr>
        </p:nvSpPr>
        <p:spPr/>
        <p:txBody>
          <a:bodyPr vert="horz" lIns="91440" tIns="45720" rIns="91440" bIns="45720" rtlCol="0" anchor="t">
            <a:normAutofit/>
          </a:bodyPr>
          <a:lstStyle/>
          <a:p>
            <a:r>
              <a:rPr lang="en-GB"/>
              <a:t>by Joshua A. Critchley</a:t>
            </a:r>
            <a:br>
              <a:rPr lang="en-GB"/>
            </a:br>
            <a:r>
              <a:rPr lang="en-GB"/>
              <a:t>Animation and Visual FX</a:t>
            </a:r>
            <a:br>
              <a:rPr lang="en-GB"/>
            </a:br>
            <a:r>
              <a:rPr lang="en-GB"/>
              <a:t>Supervisor: Philip Organ or </a:t>
            </a:r>
            <a:r>
              <a:rPr lang="en-GB">
                <a:ea typeface="+mn-lt"/>
                <a:cs typeface="+mn-lt"/>
              </a:rPr>
              <a:t>Nabeel Masih</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1ED74-E5C0-BF53-1EE4-CBFF1D7E1712}"/>
              </a:ext>
            </a:extLst>
          </p:cNvPr>
          <p:cNvSpPr>
            <a:spLocks noGrp="1"/>
          </p:cNvSpPr>
          <p:nvPr>
            <p:ph type="title"/>
          </p:nvPr>
        </p:nvSpPr>
        <p:spPr/>
        <p:txBody>
          <a:bodyPr/>
          <a:lstStyle/>
          <a:p>
            <a:r>
              <a:rPr lang="en-GB"/>
              <a:t>Initial designs/ concept art from key scene to act as a hook</a:t>
            </a:r>
          </a:p>
        </p:txBody>
      </p:sp>
      <p:pic>
        <p:nvPicPr>
          <p:cNvPr id="5" name="Content Placeholder 4" descr="A page of a storyboard&#10;&#10;AI-generated content may be incorrect.">
            <a:extLst>
              <a:ext uri="{FF2B5EF4-FFF2-40B4-BE49-F238E27FC236}">
                <a16:creationId xmlns:a16="http://schemas.microsoft.com/office/drawing/2014/main" id="{C423B03A-FCB6-4AD3-2172-D2F1F23F7C8D}"/>
              </a:ext>
            </a:extLst>
          </p:cNvPr>
          <p:cNvPicPr>
            <a:picLocks noGrp="1" noChangeAspect="1"/>
          </p:cNvPicPr>
          <p:nvPr>
            <p:ph sz="half" idx="1"/>
          </p:nvPr>
        </p:nvPicPr>
        <p:blipFill>
          <a:blip r:embed="rId2"/>
          <a:stretch>
            <a:fillRect/>
          </a:stretch>
        </p:blipFill>
        <p:spPr>
          <a:xfrm>
            <a:off x="113190" y="1711034"/>
            <a:ext cx="6301976" cy="4497428"/>
          </a:xfrm>
          <a:prstGeom prst="rect">
            <a:avLst/>
          </a:prstGeom>
        </p:spPr>
      </p:pic>
      <p:pic>
        <p:nvPicPr>
          <p:cNvPr id="3" name="Content Placeholder 2">
            <a:extLst>
              <a:ext uri="{FF2B5EF4-FFF2-40B4-BE49-F238E27FC236}">
                <a16:creationId xmlns:a16="http://schemas.microsoft.com/office/drawing/2014/main" id="{48821E2B-97B5-9D53-546C-6B316C67F859}"/>
              </a:ext>
            </a:extLst>
          </p:cNvPr>
          <p:cNvPicPr>
            <a:picLocks noGrp="1" noChangeAspect="1"/>
          </p:cNvPicPr>
          <p:nvPr>
            <p:ph sz="half" idx="2"/>
          </p:nvPr>
        </p:nvPicPr>
        <p:blipFill>
          <a:blip r:embed="rId3"/>
          <a:stretch>
            <a:fillRect/>
          </a:stretch>
        </p:blipFill>
        <p:spPr>
          <a:xfrm>
            <a:off x="9364579" y="4191795"/>
            <a:ext cx="2831431" cy="2145631"/>
          </a:xfrm>
          <a:prstGeom prst="rect">
            <a:avLst/>
          </a:prstGeom>
        </p:spPr>
      </p:pic>
      <p:pic>
        <p:nvPicPr>
          <p:cNvPr id="6" name="Picture 5">
            <a:extLst>
              <a:ext uri="{FF2B5EF4-FFF2-40B4-BE49-F238E27FC236}">
                <a16:creationId xmlns:a16="http://schemas.microsoft.com/office/drawing/2014/main" id="{D85AD06C-751A-FED4-9EF2-1F168D84FC44}"/>
              </a:ext>
            </a:extLst>
          </p:cNvPr>
          <p:cNvPicPr>
            <a:picLocks noChangeAspect="1"/>
          </p:cNvPicPr>
          <p:nvPr/>
        </p:nvPicPr>
        <p:blipFill>
          <a:blip r:embed="rId4"/>
          <a:stretch>
            <a:fillRect/>
          </a:stretch>
        </p:blipFill>
        <p:spPr>
          <a:xfrm>
            <a:off x="6171197" y="1692442"/>
            <a:ext cx="3483143" cy="4644190"/>
          </a:xfrm>
          <a:prstGeom prst="rect">
            <a:avLst/>
          </a:prstGeom>
        </p:spPr>
      </p:pic>
    </p:spTree>
    <p:extLst>
      <p:ext uri="{BB962C8B-B14F-4D97-AF65-F5344CB8AC3E}">
        <p14:creationId xmlns:p14="http://schemas.microsoft.com/office/powerpoint/2010/main" val="2092877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B6B3A-F653-F32B-CD1E-ECFE4D837A04}"/>
              </a:ext>
            </a:extLst>
          </p:cNvPr>
          <p:cNvSpPr>
            <a:spLocks noGrp="1"/>
          </p:cNvSpPr>
          <p:nvPr>
            <p:ph type="title"/>
          </p:nvPr>
        </p:nvSpPr>
        <p:spPr/>
        <p:txBody>
          <a:bodyPr>
            <a:normAutofit fontScale="90000"/>
          </a:bodyPr>
          <a:lstStyle/>
          <a:p>
            <a:r>
              <a:rPr lang="en-GB">
                <a:ea typeface="+mj-lt"/>
                <a:cs typeface="+mj-lt"/>
              </a:rPr>
              <a:t>A statement of the problem to be solved together with any background/rationale</a:t>
            </a:r>
            <a:endParaRPr lang="en-US"/>
          </a:p>
          <a:p>
            <a:r>
              <a:rPr lang="en-GB">
                <a:ea typeface="+mj-lt"/>
                <a:cs typeface="+mj-lt"/>
              </a:rPr>
              <a:t>that might be appropriate.</a:t>
            </a:r>
            <a:endParaRPr lang="en-GB"/>
          </a:p>
          <a:p>
            <a:endParaRPr lang="en-GB"/>
          </a:p>
        </p:txBody>
      </p:sp>
      <p:sp>
        <p:nvSpPr>
          <p:cNvPr id="3" name="Content Placeholder 2">
            <a:extLst>
              <a:ext uri="{FF2B5EF4-FFF2-40B4-BE49-F238E27FC236}">
                <a16:creationId xmlns:a16="http://schemas.microsoft.com/office/drawing/2014/main" id="{AD69F2A7-0526-6C39-80ED-F47A1E7CC4C9}"/>
              </a:ext>
            </a:extLst>
          </p:cNvPr>
          <p:cNvSpPr>
            <a:spLocks noGrp="1"/>
          </p:cNvSpPr>
          <p:nvPr>
            <p:ph idx="1"/>
          </p:nvPr>
        </p:nvSpPr>
        <p:spPr/>
        <p:txBody>
          <a:bodyPr vert="horz" lIns="91440" tIns="45720" rIns="91440" bIns="45720" rtlCol="0" anchor="t">
            <a:normAutofit fontScale="85000" lnSpcReduction="10000"/>
          </a:bodyPr>
          <a:lstStyle/>
          <a:p>
            <a:r>
              <a:rPr lang="en-GB"/>
              <a:t>The sequence is part of a larger story, however this section has been selected to develop my story telling abilities within a limited time frame. </a:t>
            </a:r>
          </a:p>
          <a:p>
            <a:r>
              <a:rPr lang="en-GB"/>
              <a:t>The main character is an escapee who goes up in an open top freight elevator when it gets to the top, he see a crowd of people that he trapped on an airstrip. After he jumps over them and is confronted by the boss of the airbase which is located on a mountain side, a fight develops. The fight stops when the detonator is seen in the prisoner's hand. </a:t>
            </a:r>
            <a:endParaRPr lang="en-US"/>
          </a:p>
          <a:p>
            <a:r>
              <a:rPr lang="en-GB"/>
              <a:t>The target audience; People who like action (and some violence) examples of inspiration have come from Sword Art Online, Cinematography  inspiration has come from Studios Trigger and </a:t>
            </a:r>
            <a:r>
              <a:rPr lang="en-GB" err="1">
                <a:solidFill>
                  <a:srgbClr val="000000"/>
                </a:solidFill>
                <a:latin typeface="Aptos"/>
                <a:cs typeface="Arial"/>
              </a:rPr>
              <a:t>Gainax</a:t>
            </a:r>
            <a:r>
              <a:rPr lang="en-GB"/>
              <a:t>. Stylistically the animation takes aesthetic influence from the 3D animated Series RWBY which was shown on a YouTube channel.  </a:t>
            </a:r>
            <a:br>
              <a:rPr lang="en-GB"/>
            </a:br>
            <a:endParaRPr lang="en-GB">
              <a:highlight>
                <a:srgbClr val="FFFF00"/>
              </a:highlight>
            </a:endParaRPr>
          </a:p>
        </p:txBody>
      </p:sp>
    </p:spTree>
    <p:extLst>
      <p:ext uri="{BB962C8B-B14F-4D97-AF65-F5344CB8AC3E}">
        <p14:creationId xmlns:p14="http://schemas.microsoft.com/office/powerpoint/2010/main" val="3674402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BNA - 02 [Rabbit Town] - Star Crossed Anime">
            <a:extLst>
              <a:ext uri="{FF2B5EF4-FFF2-40B4-BE49-F238E27FC236}">
                <a16:creationId xmlns:a16="http://schemas.microsoft.com/office/drawing/2014/main" id="{19434CA1-F0B1-26BF-36BE-5B2D879D7EB1}"/>
              </a:ext>
            </a:extLst>
          </p:cNvPr>
          <p:cNvPicPr>
            <a:picLocks noChangeAspect="1"/>
          </p:cNvPicPr>
          <p:nvPr/>
        </p:nvPicPr>
        <p:blipFill>
          <a:blip r:embed="rId2"/>
          <a:stretch>
            <a:fillRect/>
          </a:stretch>
        </p:blipFill>
        <p:spPr>
          <a:xfrm>
            <a:off x="-2959" y="2383746"/>
            <a:ext cx="3764132" cy="2112701"/>
          </a:xfrm>
          <a:prstGeom prst="rect">
            <a:avLst/>
          </a:prstGeom>
        </p:spPr>
      </p:pic>
      <p:pic>
        <p:nvPicPr>
          <p:cNvPr id="10" name="Picture 9" descr="UK Anime Network - BNA: Brand New Animal">
            <a:extLst>
              <a:ext uri="{FF2B5EF4-FFF2-40B4-BE49-F238E27FC236}">
                <a16:creationId xmlns:a16="http://schemas.microsoft.com/office/drawing/2014/main" id="{17A75A1E-CF37-8CB4-3297-348A488DC580}"/>
              </a:ext>
            </a:extLst>
          </p:cNvPr>
          <p:cNvPicPr>
            <a:picLocks noChangeAspect="1"/>
          </p:cNvPicPr>
          <p:nvPr/>
        </p:nvPicPr>
        <p:blipFill>
          <a:blip r:embed="rId3"/>
          <a:stretch>
            <a:fillRect/>
          </a:stretch>
        </p:blipFill>
        <p:spPr>
          <a:xfrm>
            <a:off x="-2959" y="-9873"/>
            <a:ext cx="4113632" cy="2390476"/>
          </a:xfrm>
          <a:prstGeom prst="rect">
            <a:avLst/>
          </a:prstGeom>
        </p:spPr>
      </p:pic>
      <p:pic>
        <p:nvPicPr>
          <p:cNvPr id="4" name="Picture 3" descr="No">
            <a:extLst>
              <a:ext uri="{FF2B5EF4-FFF2-40B4-BE49-F238E27FC236}">
                <a16:creationId xmlns:a16="http://schemas.microsoft.com/office/drawing/2014/main" id="{770E7313-0B09-389F-9F09-899E929A5AB2}"/>
              </a:ext>
            </a:extLst>
          </p:cNvPr>
          <p:cNvPicPr>
            <a:picLocks noChangeAspect="1"/>
          </p:cNvPicPr>
          <p:nvPr/>
        </p:nvPicPr>
        <p:blipFill>
          <a:blip r:embed="rId4"/>
          <a:stretch>
            <a:fillRect/>
          </a:stretch>
        </p:blipFill>
        <p:spPr>
          <a:xfrm>
            <a:off x="8589144" y="-1"/>
            <a:ext cx="3602857" cy="2049264"/>
          </a:xfrm>
          <a:prstGeom prst="rect">
            <a:avLst/>
          </a:prstGeom>
        </p:spPr>
      </p:pic>
      <p:pic>
        <p:nvPicPr>
          <p:cNvPr id="5" name="Picture 4" descr="Best Anime Fight - Simply Binge">
            <a:extLst>
              <a:ext uri="{FF2B5EF4-FFF2-40B4-BE49-F238E27FC236}">
                <a16:creationId xmlns:a16="http://schemas.microsoft.com/office/drawing/2014/main" id="{B918FB15-9214-0D83-7AFD-6619368F4E6E}"/>
              </a:ext>
            </a:extLst>
          </p:cNvPr>
          <p:cNvPicPr>
            <a:picLocks noChangeAspect="1"/>
          </p:cNvPicPr>
          <p:nvPr/>
        </p:nvPicPr>
        <p:blipFill>
          <a:blip r:embed="rId5"/>
          <a:stretch>
            <a:fillRect/>
          </a:stretch>
        </p:blipFill>
        <p:spPr>
          <a:xfrm>
            <a:off x="8469854" y="1822512"/>
            <a:ext cx="3723071" cy="2021888"/>
          </a:xfrm>
          <a:prstGeom prst="rect">
            <a:avLst/>
          </a:prstGeom>
        </p:spPr>
      </p:pic>
      <p:pic>
        <p:nvPicPr>
          <p:cNvPr id="7" name="Picture 6" descr="cese">
            <a:extLst>
              <a:ext uri="{FF2B5EF4-FFF2-40B4-BE49-F238E27FC236}">
                <a16:creationId xmlns:a16="http://schemas.microsoft.com/office/drawing/2014/main" id="{41EDDAED-375E-917E-7F9D-ADFBC2E7799D}"/>
              </a:ext>
            </a:extLst>
          </p:cNvPr>
          <p:cNvPicPr>
            <a:picLocks noChangeAspect="1"/>
          </p:cNvPicPr>
          <p:nvPr/>
        </p:nvPicPr>
        <p:blipFill>
          <a:blip r:embed="rId6"/>
          <a:stretch>
            <a:fillRect/>
          </a:stretch>
        </p:blipFill>
        <p:spPr>
          <a:xfrm>
            <a:off x="4276154" y="-1"/>
            <a:ext cx="4303177" cy="2398218"/>
          </a:xfrm>
          <a:prstGeom prst="rect">
            <a:avLst/>
          </a:prstGeom>
        </p:spPr>
      </p:pic>
      <p:sp>
        <p:nvSpPr>
          <p:cNvPr id="12" name="TextBox 11">
            <a:extLst>
              <a:ext uri="{FF2B5EF4-FFF2-40B4-BE49-F238E27FC236}">
                <a16:creationId xmlns:a16="http://schemas.microsoft.com/office/drawing/2014/main" id="{EAD46D7F-4A91-D467-845E-7B4C5D03FE45}"/>
              </a:ext>
            </a:extLst>
          </p:cNvPr>
          <p:cNvSpPr txBox="1"/>
          <p:nvPr/>
        </p:nvSpPr>
        <p:spPr>
          <a:xfrm>
            <a:off x="-23298" y="2009939"/>
            <a:ext cx="445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[1]</a:t>
            </a:r>
          </a:p>
        </p:txBody>
      </p:sp>
      <p:sp>
        <p:nvSpPr>
          <p:cNvPr id="14" name="TextBox 13">
            <a:extLst>
              <a:ext uri="{FF2B5EF4-FFF2-40B4-BE49-F238E27FC236}">
                <a16:creationId xmlns:a16="http://schemas.microsoft.com/office/drawing/2014/main" id="{BBB4FB3D-1070-5D16-9A0C-C1446A3698C0}"/>
              </a:ext>
            </a:extLst>
          </p:cNvPr>
          <p:cNvSpPr txBox="1"/>
          <p:nvPr/>
        </p:nvSpPr>
        <p:spPr>
          <a:xfrm>
            <a:off x="764" y="4119475"/>
            <a:ext cx="445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[2]</a:t>
            </a:r>
          </a:p>
        </p:txBody>
      </p:sp>
      <p:sp>
        <p:nvSpPr>
          <p:cNvPr id="15" name="TextBox 14">
            <a:extLst>
              <a:ext uri="{FF2B5EF4-FFF2-40B4-BE49-F238E27FC236}">
                <a16:creationId xmlns:a16="http://schemas.microsoft.com/office/drawing/2014/main" id="{96334506-0448-EDFB-CA19-EDC48397835C}"/>
              </a:ext>
            </a:extLst>
          </p:cNvPr>
          <p:cNvSpPr txBox="1"/>
          <p:nvPr/>
        </p:nvSpPr>
        <p:spPr>
          <a:xfrm>
            <a:off x="8142133" y="-3346"/>
            <a:ext cx="445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[3]</a:t>
            </a:r>
          </a:p>
        </p:txBody>
      </p:sp>
      <p:sp>
        <p:nvSpPr>
          <p:cNvPr id="16" name="TextBox 15">
            <a:extLst>
              <a:ext uri="{FF2B5EF4-FFF2-40B4-BE49-F238E27FC236}">
                <a16:creationId xmlns:a16="http://schemas.microsoft.com/office/drawing/2014/main" id="{443E7DF2-8E8E-1A1E-4EC3-FD493AA22FAC}"/>
              </a:ext>
            </a:extLst>
          </p:cNvPr>
          <p:cNvSpPr txBox="1"/>
          <p:nvPr/>
        </p:nvSpPr>
        <p:spPr>
          <a:xfrm>
            <a:off x="8591312" y="-3346"/>
            <a:ext cx="445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[4]</a:t>
            </a:r>
          </a:p>
        </p:txBody>
      </p:sp>
      <p:sp>
        <p:nvSpPr>
          <p:cNvPr id="17" name="TextBox 16">
            <a:extLst>
              <a:ext uri="{FF2B5EF4-FFF2-40B4-BE49-F238E27FC236}">
                <a16:creationId xmlns:a16="http://schemas.microsoft.com/office/drawing/2014/main" id="{84BF30B0-52B5-26BF-18AF-EFB7A3880BB4}"/>
              </a:ext>
            </a:extLst>
          </p:cNvPr>
          <p:cNvSpPr txBox="1"/>
          <p:nvPr/>
        </p:nvSpPr>
        <p:spPr>
          <a:xfrm>
            <a:off x="11743585" y="3445707"/>
            <a:ext cx="445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[5]</a:t>
            </a:r>
          </a:p>
        </p:txBody>
      </p:sp>
      <p:pic>
        <p:nvPicPr>
          <p:cNvPr id="13" name="Content Placeholder 12">
            <a:extLst>
              <a:ext uri="{FF2B5EF4-FFF2-40B4-BE49-F238E27FC236}">
                <a16:creationId xmlns:a16="http://schemas.microsoft.com/office/drawing/2014/main" id="{AED57D9E-7DEA-E4F5-205B-8ADDD7E25F60}"/>
              </a:ext>
            </a:extLst>
          </p:cNvPr>
          <p:cNvPicPr>
            <a:picLocks noGrp="1" noChangeAspect="1"/>
          </p:cNvPicPr>
          <p:nvPr>
            <p:ph idx="1"/>
          </p:nvPr>
        </p:nvPicPr>
        <p:blipFill>
          <a:blip r:embed="rId7"/>
          <a:stretch>
            <a:fillRect/>
          </a:stretch>
        </p:blipFill>
        <p:spPr>
          <a:xfrm>
            <a:off x="3752144" y="2276907"/>
            <a:ext cx="4739498" cy="2671978"/>
          </a:xfrm>
          <a:prstGeom prst="rect">
            <a:avLst/>
          </a:prstGeom>
        </p:spPr>
      </p:pic>
      <p:pic>
        <p:nvPicPr>
          <p:cNvPr id="21" name="Picture 20">
            <a:extLst>
              <a:ext uri="{FF2B5EF4-FFF2-40B4-BE49-F238E27FC236}">
                <a16:creationId xmlns:a16="http://schemas.microsoft.com/office/drawing/2014/main" id="{F992076A-CCF2-DD06-3736-B184D5A74ADA}"/>
              </a:ext>
            </a:extLst>
          </p:cNvPr>
          <p:cNvPicPr>
            <a:picLocks noChangeAspect="1"/>
          </p:cNvPicPr>
          <p:nvPr/>
        </p:nvPicPr>
        <p:blipFill>
          <a:blip r:embed="rId8"/>
          <a:stretch>
            <a:fillRect/>
          </a:stretch>
        </p:blipFill>
        <p:spPr>
          <a:xfrm>
            <a:off x="3736020" y="2249009"/>
            <a:ext cx="1339048" cy="798990"/>
          </a:xfrm>
          <a:prstGeom prst="rect">
            <a:avLst/>
          </a:prstGeom>
        </p:spPr>
      </p:pic>
      <p:pic>
        <p:nvPicPr>
          <p:cNvPr id="8" name="Picture 7" descr="Wrong">
            <a:extLst>
              <a:ext uri="{FF2B5EF4-FFF2-40B4-BE49-F238E27FC236}">
                <a16:creationId xmlns:a16="http://schemas.microsoft.com/office/drawing/2014/main" id="{A91EF58A-3E5D-A4A7-580B-7397CBDAA124}"/>
              </a:ext>
            </a:extLst>
          </p:cNvPr>
          <p:cNvPicPr>
            <a:picLocks noChangeAspect="1"/>
          </p:cNvPicPr>
          <p:nvPr/>
        </p:nvPicPr>
        <p:blipFill>
          <a:blip r:embed="rId9"/>
          <a:stretch>
            <a:fillRect/>
          </a:stretch>
        </p:blipFill>
        <p:spPr>
          <a:xfrm>
            <a:off x="6821009" y="3832817"/>
            <a:ext cx="5370991" cy="3033204"/>
          </a:xfrm>
          <a:prstGeom prst="rect">
            <a:avLst/>
          </a:prstGeom>
        </p:spPr>
      </p:pic>
      <p:pic>
        <p:nvPicPr>
          <p:cNvPr id="11" name="Picture 10" descr="[Fairy Tail] - Second part of this classic threeway fight. Enjoy. (Part 2)  | Skwall | Facebook">
            <a:extLst>
              <a:ext uri="{FF2B5EF4-FFF2-40B4-BE49-F238E27FC236}">
                <a16:creationId xmlns:a16="http://schemas.microsoft.com/office/drawing/2014/main" id="{50FFBF56-CDEF-32EA-3E7C-BD2851F2334F}"/>
              </a:ext>
            </a:extLst>
          </p:cNvPr>
          <p:cNvPicPr>
            <a:picLocks noChangeAspect="1"/>
          </p:cNvPicPr>
          <p:nvPr/>
        </p:nvPicPr>
        <p:blipFill>
          <a:blip r:embed="rId10"/>
          <a:stretch>
            <a:fillRect/>
          </a:stretch>
        </p:blipFill>
        <p:spPr>
          <a:xfrm>
            <a:off x="3744040" y="4948677"/>
            <a:ext cx="3470936" cy="1909323"/>
          </a:xfrm>
          <a:prstGeom prst="rect">
            <a:avLst/>
          </a:prstGeom>
        </p:spPr>
      </p:pic>
      <p:pic>
        <p:nvPicPr>
          <p:cNvPr id="6" name="Picture 5" descr="Sword Art Online Best Fights [HD]">
            <a:extLst>
              <a:ext uri="{FF2B5EF4-FFF2-40B4-BE49-F238E27FC236}">
                <a16:creationId xmlns:a16="http://schemas.microsoft.com/office/drawing/2014/main" id="{D2299AB2-FA58-F198-5EBF-DFE7DE624CE5}"/>
              </a:ext>
            </a:extLst>
          </p:cNvPr>
          <p:cNvPicPr>
            <a:picLocks noChangeAspect="1"/>
          </p:cNvPicPr>
          <p:nvPr/>
        </p:nvPicPr>
        <p:blipFill>
          <a:blip r:embed="rId11"/>
          <a:stretch>
            <a:fillRect/>
          </a:stretch>
        </p:blipFill>
        <p:spPr>
          <a:xfrm>
            <a:off x="2183" y="4486996"/>
            <a:ext cx="4211344" cy="2369597"/>
          </a:xfrm>
          <a:prstGeom prst="rect">
            <a:avLst/>
          </a:prstGeom>
        </p:spPr>
      </p:pic>
      <p:sp>
        <p:nvSpPr>
          <p:cNvPr id="19" name="TextBox 18">
            <a:extLst>
              <a:ext uri="{FF2B5EF4-FFF2-40B4-BE49-F238E27FC236}">
                <a16:creationId xmlns:a16="http://schemas.microsoft.com/office/drawing/2014/main" id="{D36D2C01-7D7C-2833-16A8-AD87290E3551}"/>
              </a:ext>
            </a:extLst>
          </p:cNvPr>
          <p:cNvSpPr txBox="1"/>
          <p:nvPr/>
        </p:nvSpPr>
        <p:spPr>
          <a:xfrm>
            <a:off x="4211817" y="6493707"/>
            <a:ext cx="445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[7]</a:t>
            </a:r>
          </a:p>
        </p:txBody>
      </p:sp>
      <p:sp>
        <p:nvSpPr>
          <p:cNvPr id="2" name="Title 1">
            <a:extLst>
              <a:ext uri="{FF2B5EF4-FFF2-40B4-BE49-F238E27FC236}">
                <a16:creationId xmlns:a16="http://schemas.microsoft.com/office/drawing/2014/main" id="{D5C87990-5059-3EC1-AA55-CF23CBB3DBCF}"/>
              </a:ext>
            </a:extLst>
          </p:cNvPr>
          <p:cNvSpPr>
            <a:spLocks noGrp="1"/>
          </p:cNvSpPr>
          <p:nvPr>
            <p:ph type="title"/>
          </p:nvPr>
        </p:nvSpPr>
        <p:spPr>
          <a:xfrm>
            <a:off x="204216" y="5229733"/>
            <a:ext cx="10515600" cy="1325563"/>
          </a:xfrm>
        </p:spPr>
        <p:txBody>
          <a:bodyPr/>
          <a:lstStyle/>
          <a:p>
            <a:r>
              <a:rPr lang="en-GB" err="1">
                <a:solidFill>
                  <a:schemeClr val="bg1"/>
                </a:solidFill>
              </a:rPr>
              <a:t>Moodboard</a:t>
            </a:r>
            <a:endParaRPr lang="en-GB">
              <a:solidFill>
                <a:schemeClr val="bg1"/>
              </a:solidFill>
            </a:endParaRPr>
          </a:p>
        </p:txBody>
      </p:sp>
      <p:sp>
        <p:nvSpPr>
          <p:cNvPr id="18" name="TextBox 17">
            <a:extLst>
              <a:ext uri="{FF2B5EF4-FFF2-40B4-BE49-F238E27FC236}">
                <a16:creationId xmlns:a16="http://schemas.microsoft.com/office/drawing/2014/main" id="{B3CC4D4B-9080-505E-1DB6-E76504C735C2}"/>
              </a:ext>
            </a:extLst>
          </p:cNvPr>
          <p:cNvSpPr txBox="1"/>
          <p:nvPr/>
        </p:nvSpPr>
        <p:spPr>
          <a:xfrm>
            <a:off x="-23299" y="6493707"/>
            <a:ext cx="445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[6]</a:t>
            </a:r>
          </a:p>
        </p:txBody>
      </p:sp>
      <p:pic>
        <p:nvPicPr>
          <p:cNvPr id="22" name="Picture 21">
            <a:extLst>
              <a:ext uri="{FF2B5EF4-FFF2-40B4-BE49-F238E27FC236}">
                <a16:creationId xmlns:a16="http://schemas.microsoft.com/office/drawing/2014/main" id="{2D9A0D26-00A3-13EC-2DE4-215E3AE8FE0A}"/>
              </a:ext>
            </a:extLst>
          </p:cNvPr>
          <p:cNvPicPr>
            <a:picLocks noChangeAspect="1"/>
          </p:cNvPicPr>
          <p:nvPr/>
        </p:nvPicPr>
        <p:blipFill>
          <a:blip r:embed="rId12"/>
          <a:stretch>
            <a:fillRect/>
          </a:stretch>
        </p:blipFill>
        <p:spPr>
          <a:xfrm>
            <a:off x="3743417" y="4002349"/>
            <a:ext cx="1679360" cy="954351"/>
          </a:xfrm>
          <a:prstGeom prst="rect">
            <a:avLst/>
          </a:prstGeom>
        </p:spPr>
      </p:pic>
      <p:sp>
        <p:nvSpPr>
          <p:cNvPr id="20" name="TextBox 19">
            <a:extLst>
              <a:ext uri="{FF2B5EF4-FFF2-40B4-BE49-F238E27FC236}">
                <a16:creationId xmlns:a16="http://schemas.microsoft.com/office/drawing/2014/main" id="{2A87D6DF-B82C-9080-4A85-F5124280FD8D}"/>
              </a:ext>
            </a:extLst>
          </p:cNvPr>
          <p:cNvSpPr txBox="1"/>
          <p:nvPr/>
        </p:nvSpPr>
        <p:spPr>
          <a:xfrm>
            <a:off x="11752385" y="3773324"/>
            <a:ext cx="445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[8]</a:t>
            </a:r>
          </a:p>
        </p:txBody>
      </p:sp>
      <p:sp>
        <p:nvSpPr>
          <p:cNvPr id="23" name="TextBox 22">
            <a:extLst>
              <a:ext uri="{FF2B5EF4-FFF2-40B4-BE49-F238E27FC236}">
                <a16:creationId xmlns:a16="http://schemas.microsoft.com/office/drawing/2014/main" id="{6BF06D08-E66E-2193-BB1A-00200C36714B}"/>
              </a:ext>
            </a:extLst>
          </p:cNvPr>
          <p:cNvSpPr txBox="1"/>
          <p:nvPr/>
        </p:nvSpPr>
        <p:spPr>
          <a:xfrm>
            <a:off x="8112540" y="2278915"/>
            <a:ext cx="474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[9]</a:t>
            </a:r>
          </a:p>
        </p:txBody>
      </p:sp>
    </p:spTree>
    <p:extLst>
      <p:ext uri="{BB962C8B-B14F-4D97-AF65-F5344CB8AC3E}">
        <p14:creationId xmlns:p14="http://schemas.microsoft.com/office/powerpoint/2010/main" val="884081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D85BC-2F9D-40EC-2DFF-EA50B2A1BEBE}"/>
              </a:ext>
            </a:extLst>
          </p:cNvPr>
          <p:cNvSpPr>
            <a:spLocks noGrp="1"/>
          </p:cNvSpPr>
          <p:nvPr>
            <p:ph type="title"/>
          </p:nvPr>
        </p:nvSpPr>
        <p:spPr/>
        <p:txBody>
          <a:bodyPr/>
          <a:lstStyle/>
          <a:p>
            <a:r>
              <a:rPr lang="en-GB"/>
              <a:t>Aims of the project</a:t>
            </a:r>
          </a:p>
        </p:txBody>
      </p:sp>
      <p:sp>
        <p:nvSpPr>
          <p:cNvPr id="3" name="Content Placeholder 2">
            <a:extLst>
              <a:ext uri="{FF2B5EF4-FFF2-40B4-BE49-F238E27FC236}">
                <a16:creationId xmlns:a16="http://schemas.microsoft.com/office/drawing/2014/main" id="{452FC6C5-0790-F35A-C7EB-6BEACC804C08}"/>
              </a:ext>
            </a:extLst>
          </p:cNvPr>
          <p:cNvSpPr>
            <a:spLocks noGrp="1"/>
          </p:cNvSpPr>
          <p:nvPr>
            <p:ph idx="1"/>
          </p:nvPr>
        </p:nvSpPr>
        <p:spPr/>
        <p:txBody>
          <a:bodyPr vert="horz" lIns="91440" tIns="45720" rIns="91440" bIns="45720" rtlCol="0" anchor="t">
            <a:normAutofit/>
          </a:bodyPr>
          <a:lstStyle/>
          <a:p>
            <a:r>
              <a:rPr lang="en-GB"/>
              <a:t>The sequence will be approximately 20 seconds. I intend to utilise Blender for the models then Maya/ Blender for the animating.  </a:t>
            </a:r>
            <a:endParaRPr lang="en-US"/>
          </a:p>
          <a:p>
            <a:r>
              <a:rPr lang="en-GB"/>
              <a:t>I want to challenge myself to see if I can tell the story through different camera shots which will then be edited together.</a:t>
            </a:r>
            <a:endParaRPr lang="en-US"/>
          </a:p>
          <a:p>
            <a:r>
              <a:rPr lang="en-GB"/>
              <a:t>This project will involve making multiple character models and the environment. </a:t>
            </a:r>
          </a:p>
          <a:p>
            <a:endParaRPr lang="en-GB"/>
          </a:p>
        </p:txBody>
      </p:sp>
    </p:spTree>
    <p:extLst>
      <p:ext uri="{BB962C8B-B14F-4D97-AF65-F5344CB8AC3E}">
        <p14:creationId xmlns:p14="http://schemas.microsoft.com/office/powerpoint/2010/main" val="3956009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5E421-7693-2DED-6BF8-D03D41854B8E}"/>
              </a:ext>
            </a:extLst>
          </p:cNvPr>
          <p:cNvSpPr>
            <a:spLocks noGrp="1"/>
          </p:cNvSpPr>
          <p:nvPr>
            <p:ph type="title"/>
          </p:nvPr>
        </p:nvSpPr>
        <p:spPr/>
        <p:txBody>
          <a:bodyPr/>
          <a:lstStyle/>
          <a:p>
            <a:r>
              <a:rPr lang="en-GB"/>
              <a:t>Gantt Chart  with tasks and subtasks and dates for completion ( SMART Targets)  </a:t>
            </a:r>
          </a:p>
        </p:txBody>
      </p:sp>
      <p:pic>
        <p:nvPicPr>
          <p:cNvPr id="4" name="Content Placeholder 3" descr="A grid with red squares&#10;&#10;AI-generated content may be incorrect.">
            <a:extLst>
              <a:ext uri="{FF2B5EF4-FFF2-40B4-BE49-F238E27FC236}">
                <a16:creationId xmlns:a16="http://schemas.microsoft.com/office/drawing/2014/main" id="{85E75860-7E38-305A-0D97-A9A7AC97C43F}"/>
              </a:ext>
            </a:extLst>
          </p:cNvPr>
          <p:cNvPicPr>
            <a:picLocks noGrp="1" noChangeAspect="1"/>
          </p:cNvPicPr>
          <p:nvPr>
            <p:ph idx="1"/>
          </p:nvPr>
        </p:nvPicPr>
        <p:blipFill>
          <a:blip r:embed="rId2"/>
          <a:stretch>
            <a:fillRect/>
          </a:stretch>
        </p:blipFill>
        <p:spPr>
          <a:xfrm>
            <a:off x="513907" y="1947712"/>
            <a:ext cx="11164186" cy="4107165"/>
          </a:xfrm>
          <a:prstGeom prst="rect">
            <a:avLst/>
          </a:prstGeom>
        </p:spPr>
      </p:pic>
    </p:spTree>
    <p:extLst>
      <p:ext uri="{BB962C8B-B14F-4D97-AF65-F5344CB8AC3E}">
        <p14:creationId xmlns:p14="http://schemas.microsoft.com/office/powerpoint/2010/main" val="2498331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BFCA3-44CC-843D-D380-1A005A0EAE5C}"/>
              </a:ext>
            </a:extLst>
          </p:cNvPr>
          <p:cNvSpPr>
            <a:spLocks noGrp="1"/>
          </p:cNvSpPr>
          <p:nvPr>
            <p:ph type="title"/>
          </p:nvPr>
        </p:nvSpPr>
        <p:spPr/>
        <p:txBody>
          <a:bodyPr/>
          <a:lstStyle/>
          <a:p>
            <a:r>
              <a:rPr lang="en-GB"/>
              <a:t>Methods tasks and sub tasks </a:t>
            </a:r>
          </a:p>
        </p:txBody>
      </p:sp>
      <p:sp>
        <p:nvSpPr>
          <p:cNvPr id="3" name="Content Placeholder 2">
            <a:extLst>
              <a:ext uri="{FF2B5EF4-FFF2-40B4-BE49-F238E27FC236}">
                <a16:creationId xmlns:a16="http://schemas.microsoft.com/office/drawing/2014/main" id="{C5B4AEE3-87A8-6863-E7A2-97538B3FA5AD}"/>
              </a:ext>
            </a:extLst>
          </p:cNvPr>
          <p:cNvSpPr>
            <a:spLocks noGrp="1"/>
          </p:cNvSpPr>
          <p:nvPr>
            <p:ph idx="1"/>
          </p:nvPr>
        </p:nvSpPr>
        <p:spPr/>
        <p:txBody>
          <a:bodyPr vert="horz" lIns="91440" tIns="45720" rIns="91440" bIns="45720" rtlCol="0" anchor="t">
            <a:normAutofit/>
          </a:bodyPr>
          <a:lstStyle/>
          <a:p>
            <a:r>
              <a:rPr lang="en-GB"/>
              <a:t>I will make the animation's models in Blender and animate it in Blender too.</a:t>
            </a:r>
          </a:p>
          <a:p>
            <a:r>
              <a:rPr lang="en-GB"/>
              <a:t>The lighting is planned to possibly be done in Maya however, if necessary, will use Blender as a last resort.</a:t>
            </a:r>
          </a:p>
          <a:p>
            <a:r>
              <a:rPr lang="en-GB"/>
              <a:t>Sound effects may be made by hand but will use online repository if necessary.</a:t>
            </a:r>
          </a:p>
          <a:p>
            <a:r>
              <a:rPr lang="en-GB"/>
              <a:t>Editing will be done in a suitable software, but if no known software found will use Blender.</a:t>
            </a:r>
          </a:p>
        </p:txBody>
      </p:sp>
    </p:spTree>
    <p:extLst>
      <p:ext uri="{BB962C8B-B14F-4D97-AF65-F5344CB8AC3E}">
        <p14:creationId xmlns:p14="http://schemas.microsoft.com/office/powerpoint/2010/main" val="3102621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1216-6744-5E0D-C269-1DAE9EF152B2}"/>
              </a:ext>
            </a:extLst>
          </p:cNvPr>
          <p:cNvSpPr>
            <a:spLocks noGrp="1"/>
          </p:cNvSpPr>
          <p:nvPr>
            <p:ph type="title"/>
          </p:nvPr>
        </p:nvSpPr>
        <p:spPr/>
        <p:txBody>
          <a:bodyPr/>
          <a:lstStyle/>
          <a:p>
            <a:r>
              <a:rPr lang="en-GB"/>
              <a:t>Literature Review 6-8 books/ periodicals (500 words) Games  etc</a:t>
            </a:r>
          </a:p>
        </p:txBody>
      </p:sp>
      <p:sp>
        <p:nvSpPr>
          <p:cNvPr id="3" name="Content Placeholder 2">
            <a:extLst>
              <a:ext uri="{FF2B5EF4-FFF2-40B4-BE49-F238E27FC236}">
                <a16:creationId xmlns:a16="http://schemas.microsoft.com/office/drawing/2014/main" id="{AAC88B2A-6F62-0E92-34E8-1A035C7945F2}"/>
              </a:ext>
            </a:extLst>
          </p:cNvPr>
          <p:cNvSpPr>
            <a:spLocks noGrp="1"/>
          </p:cNvSpPr>
          <p:nvPr>
            <p:ph idx="1"/>
          </p:nvPr>
        </p:nvSpPr>
        <p:spPr/>
        <p:txBody>
          <a:bodyPr vert="horz" lIns="91440" tIns="45720" rIns="91440" bIns="45720" rtlCol="0" anchor="t">
            <a:normAutofit/>
          </a:bodyPr>
          <a:lstStyle/>
          <a:p>
            <a:endParaRPr lang="en-GB"/>
          </a:p>
          <a:p>
            <a:r>
              <a:rPr lang="en-GB"/>
              <a:t>J. Kreng, Fight Choreography – The Art  of Non-Verbal Dialogue. United States :Thomas Course Technology, 2008.</a:t>
            </a:r>
          </a:p>
          <a:p>
            <a:r>
              <a:rPr lang="en-GB"/>
              <a:t>How this will be useful for your project? </a:t>
            </a:r>
            <a:br>
              <a:rPr lang="en-GB"/>
            </a:br>
            <a:r>
              <a:rPr lang="en-GB" sz="2600"/>
              <a:t>The book  allows me  to better understand the intricacies of fight choreography and how it continues the stories momentum. The book goes over multiple different fighting styles seen in movies and helps build the character's story up and construct the narrative further into the work.</a:t>
            </a:r>
          </a:p>
          <a:p>
            <a:endParaRPr lang="en-GB" sz="2600"/>
          </a:p>
        </p:txBody>
      </p:sp>
    </p:spTree>
    <p:extLst>
      <p:ext uri="{BB962C8B-B14F-4D97-AF65-F5344CB8AC3E}">
        <p14:creationId xmlns:p14="http://schemas.microsoft.com/office/powerpoint/2010/main" val="2825915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AAFDB-E0E7-9FD0-28AC-3262D8C538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F18B61-C36F-3A4C-9BD1-897B3F234AF8}"/>
              </a:ext>
            </a:extLst>
          </p:cNvPr>
          <p:cNvSpPr>
            <a:spLocks noGrp="1"/>
          </p:cNvSpPr>
          <p:nvPr>
            <p:ph idx="1"/>
          </p:nvPr>
        </p:nvSpPr>
        <p:spPr/>
        <p:txBody>
          <a:bodyPr vert="horz" lIns="91440" tIns="45720" rIns="91440" bIns="45720" rtlCol="0" anchor="t">
            <a:normAutofit/>
          </a:bodyPr>
          <a:lstStyle/>
          <a:p>
            <a:r>
              <a:rPr lang="en-GB">
                <a:solidFill>
                  <a:srgbClr val="3A3A3A"/>
                </a:solidFill>
                <a:latin typeface="Aptos"/>
                <a:ea typeface="Source Sans Pro"/>
              </a:rPr>
              <a:t>E. Hooks, </a:t>
            </a:r>
            <a:r>
              <a:rPr lang="en-GB" i="1">
                <a:solidFill>
                  <a:srgbClr val="3A3A3A"/>
                </a:solidFill>
                <a:latin typeface="Aptos"/>
                <a:ea typeface="Source Sans Pro"/>
              </a:rPr>
              <a:t>Acting for animators</a:t>
            </a:r>
            <a:r>
              <a:rPr lang="en-GB">
                <a:solidFill>
                  <a:srgbClr val="3A3A3A"/>
                </a:solidFill>
                <a:latin typeface="Aptos"/>
                <a:ea typeface="Source Sans Pro"/>
              </a:rPr>
              <a:t>, Fifth edition. Abingdon, Oxon ; Routledge, 2023.</a:t>
            </a:r>
          </a:p>
          <a:p>
            <a:r>
              <a:rPr lang="en-GB" sz="1400">
                <a:ea typeface="+mn-lt"/>
                <a:cs typeface="+mn-lt"/>
              </a:rPr>
              <a:t> </a:t>
            </a:r>
            <a:r>
              <a:rPr lang="en-GB" sz="1800">
                <a:ea typeface="+mn-lt"/>
                <a:cs typeface="+mn-lt"/>
              </a:rPr>
              <a:t>This book Acting for Animators gives useful information on how to create empathetic and dynamic character performances in animation and how to make them. Mr. Hooks explains this through the exploration of different interpretations of how it can be portrayed. The proposed research will go through chapters 3 and 4, as those are the most useful to me as each chapter goes over the depiction of Heroes and Villains alongside how to display the different types of gestures.</a:t>
            </a:r>
          </a:p>
        </p:txBody>
      </p:sp>
    </p:spTree>
    <p:extLst>
      <p:ext uri="{BB962C8B-B14F-4D97-AF65-F5344CB8AC3E}">
        <p14:creationId xmlns:p14="http://schemas.microsoft.com/office/powerpoint/2010/main" val="11978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AF8D1-8A7E-38E0-C2C6-91A9DCAB15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A09B19-5028-344E-36E6-AB939B4DA1FA}"/>
              </a:ext>
            </a:extLst>
          </p:cNvPr>
          <p:cNvSpPr>
            <a:spLocks noGrp="1"/>
          </p:cNvSpPr>
          <p:nvPr>
            <p:ph idx="1"/>
          </p:nvPr>
        </p:nvSpPr>
        <p:spPr/>
        <p:txBody>
          <a:bodyPr vert="horz" lIns="91440" tIns="45720" rIns="91440" bIns="45720" rtlCol="0" anchor="t">
            <a:normAutofit/>
          </a:bodyPr>
          <a:lstStyle/>
          <a:p>
            <a:r>
              <a:rPr lang="en-GB">
                <a:solidFill>
                  <a:srgbClr val="3A3A3A"/>
                </a:solidFill>
              </a:rPr>
              <a:t>R. Williams, </a:t>
            </a:r>
            <a:r>
              <a:rPr lang="en-GB" i="1">
                <a:solidFill>
                  <a:srgbClr val="3A3A3A"/>
                </a:solidFill>
              </a:rPr>
              <a:t>The animator’s survival kit</a:t>
            </a:r>
            <a:r>
              <a:rPr lang="en-GB">
                <a:solidFill>
                  <a:srgbClr val="3A3A3A"/>
                </a:solidFill>
              </a:rPr>
              <a:t>, Expanded ed. London: Faber and Faber, 2009.</a:t>
            </a:r>
          </a:p>
          <a:p>
            <a:r>
              <a:rPr lang="en-GB" sz="1800">
                <a:solidFill>
                  <a:srgbClr val="000000"/>
                </a:solidFill>
              </a:rPr>
              <a:t>This book teaches several central concepts to animation, including information on how to utilise good timing key movements and immediately understandable actions. Through this I should be capable of getting a stronger grasp on many of the lessons I've already learnt throughout my time in education.</a:t>
            </a:r>
            <a:endParaRPr lang="en-GB">
              <a:solidFill>
                <a:srgbClr val="3A3A3A"/>
              </a:solidFill>
            </a:endParaRPr>
          </a:p>
        </p:txBody>
      </p:sp>
    </p:spTree>
    <p:extLst>
      <p:ext uri="{BB962C8B-B14F-4D97-AF65-F5344CB8AC3E}">
        <p14:creationId xmlns:p14="http://schemas.microsoft.com/office/powerpoint/2010/main" val="1307419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308A2-CD6D-B075-2686-DDD1AD6CE8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DB83DD-D3B6-66BB-7AE9-F755D7790771}"/>
              </a:ext>
            </a:extLst>
          </p:cNvPr>
          <p:cNvSpPr>
            <a:spLocks noGrp="1"/>
          </p:cNvSpPr>
          <p:nvPr>
            <p:ph idx="1"/>
          </p:nvPr>
        </p:nvSpPr>
        <p:spPr/>
        <p:txBody>
          <a:bodyPr vert="horz" lIns="91440" tIns="45720" rIns="91440" bIns="45720" rtlCol="0" anchor="t">
            <a:normAutofit/>
          </a:bodyPr>
          <a:lstStyle/>
          <a:p>
            <a:r>
              <a:rPr lang="en-GB" sz="1400">
                <a:ea typeface="+mn-lt"/>
                <a:cs typeface="+mn-lt"/>
              </a:rPr>
              <a:t>Acting Magazine "  What are the Stanislavski Techniques?" Acting Magazine. Accessed: Dec, 04, 2025. [Online]. Available: https://actingmagazine.com/2025/01/what-are-the-7-stanislavski-techniques/</a:t>
            </a:r>
            <a:r>
              <a:rPr lang="en-GB" sz="1400"/>
              <a:t> </a:t>
            </a:r>
            <a:br>
              <a:rPr lang="en-GB" sz="1400"/>
            </a:br>
            <a:br>
              <a:rPr lang="en-GB" sz="1400"/>
            </a:br>
            <a:endParaRPr lang="en-GB" sz="1400"/>
          </a:p>
          <a:p>
            <a:endParaRPr lang="en-GB"/>
          </a:p>
          <a:p>
            <a:endParaRPr lang="en-GB"/>
          </a:p>
        </p:txBody>
      </p:sp>
      <p:sp>
        <p:nvSpPr>
          <p:cNvPr id="4" name="TextBox 3">
            <a:extLst>
              <a:ext uri="{FF2B5EF4-FFF2-40B4-BE49-F238E27FC236}">
                <a16:creationId xmlns:a16="http://schemas.microsoft.com/office/drawing/2014/main" id="{2BF97F9F-55F6-B365-6143-A29729CBFA26}"/>
              </a:ext>
            </a:extLst>
          </p:cNvPr>
          <p:cNvSpPr txBox="1"/>
          <p:nvPr/>
        </p:nvSpPr>
        <p:spPr>
          <a:xfrm>
            <a:off x="-1775036" y="170676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88518A0C-6443-B9A5-56AD-A119E6740F4C}"/>
              </a:ext>
            </a:extLst>
          </p:cNvPr>
          <p:cNvSpPr txBox="1"/>
          <p:nvPr/>
        </p:nvSpPr>
        <p:spPr>
          <a:xfrm>
            <a:off x="1943772" y="2730697"/>
            <a:ext cx="895293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is helpful for me because using knowledge of Stanislavski acting methods  I'll be able to build a believable animation, especially if I utilise techniques shown within his work.  Stanislavski is known for  7 methods within acting, these include; Emotional Memory, The Magic IF, Objectives And Super Objectives, Given Circumstances, Subtext, Concentration And Relaxation and Circle Of Attention.</a:t>
            </a:r>
            <a:endParaRPr lang="en-US"/>
          </a:p>
        </p:txBody>
      </p:sp>
    </p:spTree>
    <p:extLst>
      <p:ext uri="{BB962C8B-B14F-4D97-AF65-F5344CB8AC3E}">
        <p14:creationId xmlns:p14="http://schemas.microsoft.com/office/powerpoint/2010/main" val="2531134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9E4AE-E84B-CAC5-5E1E-D9C5654BCE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D51E67-C72B-8434-E2D7-F9D09FB1683F}"/>
              </a:ext>
            </a:extLst>
          </p:cNvPr>
          <p:cNvSpPr>
            <a:spLocks noGrp="1"/>
          </p:cNvSpPr>
          <p:nvPr>
            <p:ph idx="1"/>
          </p:nvPr>
        </p:nvSpPr>
        <p:spPr/>
        <p:txBody>
          <a:bodyPr vert="horz" lIns="91440" tIns="45720" rIns="91440" bIns="45720" rtlCol="0" anchor="t">
            <a:normAutofit/>
          </a:bodyPr>
          <a:lstStyle/>
          <a:p>
            <a:r>
              <a:rPr lang="en-GB" sz="1400">
                <a:solidFill>
                  <a:srgbClr val="3A3A3A"/>
                </a:solidFill>
              </a:rPr>
              <a:t>J. L. Kundert-Gibbs and K. Kundert-Gibbs, </a:t>
            </a:r>
            <a:r>
              <a:rPr lang="en-GB" sz="1400" i="1">
                <a:solidFill>
                  <a:srgbClr val="3A3A3A"/>
                </a:solidFill>
              </a:rPr>
              <a:t>Action! : acting lessons for CG animators</a:t>
            </a:r>
            <a:r>
              <a:rPr lang="en-GB" sz="1400">
                <a:solidFill>
                  <a:srgbClr val="3A3A3A"/>
                </a:solidFill>
              </a:rPr>
              <a:t>. Indianapolis, Ind: Wiley, 2009.</a:t>
            </a:r>
            <a:br>
              <a:rPr lang="en-GB" sz="1400"/>
            </a:br>
            <a:br>
              <a:rPr lang="en-GB" sz="1400"/>
            </a:br>
            <a:r>
              <a:rPr lang="en-GB" sz="1800">
                <a:solidFill>
                  <a:srgbClr val="000000"/>
                </a:solidFill>
              </a:rPr>
              <a:t>This will help me emphasise the animation and teach me to better put emotion and purpose behind the characters I'll be animation. The work goes over how examining acting can give better ideas of how to animate a "CG" (computer generated) character. This book also encourages the use of Stanislavski techniques to animated characters.</a:t>
            </a:r>
            <a:endParaRPr lang="en-GB" sz="1400">
              <a:solidFill>
                <a:srgbClr val="3A3A3A"/>
              </a:solidFill>
            </a:endParaRPr>
          </a:p>
          <a:p>
            <a:r>
              <a:rPr lang="en-GB" sz="1400">
                <a:solidFill>
                  <a:srgbClr val="3A3A3A"/>
                </a:solidFill>
              </a:rPr>
              <a:t>J. M. Blain, </a:t>
            </a:r>
            <a:r>
              <a:rPr lang="en-GB" sz="1400" i="1">
                <a:solidFill>
                  <a:srgbClr val="3A3A3A"/>
                </a:solidFill>
              </a:rPr>
              <a:t>The complete guide to blender graphics : computer modelling &amp; animation</a:t>
            </a:r>
            <a:r>
              <a:rPr lang="en-GB" sz="1400">
                <a:solidFill>
                  <a:srgbClr val="3A3A3A"/>
                </a:solidFill>
              </a:rPr>
              <a:t>, Seventh edition. Boca Raton: CRC Press, 2022.</a:t>
            </a:r>
            <a:endParaRPr lang="en-GB" sz="1400"/>
          </a:p>
          <a:p>
            <a:r>
              <a:rPr lang="en-GB" sz="2000"/>
              <a:t>This is very helpful for my overall work process. This is because while I have some experience in Blender, I have plenty more to learn. This will give me more information on how to build on the skill I currently have and give me more capability to animate more stuff. I will also be able to fuigure out usages of more 3D animation software tools based on the tools of Blender.</a:t>
            </a:r>
          </a:p>
        </p:txBody>
      </p:sp>
    </p:spTree>
    <p:extLst>
      <p:ext uri="{BB962C8B-B14F-4D97-AF65-F5344CB8AC3E}">
        <p14:creationId xmlns:p14="http://schemas.microsoft.com/office/powerpoint/2010/main" val="1738487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C7326-29B3-2D96-E5A9-7A8661D686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C198DA-94E3-9B2B-E836-BC5146FB307F}"/>
              </a:ext>
            </a:extLst>
          </p:cNvPr>
          <p:cNvSpPr>
            <a:spLocks noGrp="1"/>
          </p:cNvSpPr>
          <p:nvPr>
            <p:ph idx="1"/>
          </p:nvPr>
        </p:nvSpPr>
        <p:spPr/>
        <p:txBody>
          <a:bodyPr vert="horz" lIns="91440" tIns="45720" rIns="91440" bIns="45720" rtlCol="0" anchor="t">
            <a:normAutofit/>
          </a:bodyPr>
          <a:lstStyle/>
          <a:p>
            <a:r>
              <a:rPr lang="en-GB" sz="1100">
                <a:solidFill>
                  <a:srgbClr val="3A3A3A"/>
                </a:solidFill>
                <a:latin typeface="Source Sans Pro"/>
                <a:ea typeface="Source Sans Pro"/>
              </a:rPr>
              <a:t>L. Milic and Y. McConville, </a:t>
            </a:r>
            <a:r>
              <a:rPr lang="en-GB" sz="1100" i="1">
                <a:solidFill>
                  <a:srgbClr val="3A3A3A"/>
                </a:solidFill>
                <a:latin typeface="Source Sans Pro"/>
                <a:ea typeface="Source Sans Pro"/>
              </a:rPr>
              <a:t>The animation producer’s handbook</a:t>
            </a:r>
            <a:r>
              <a:rPr lang="en-GB" sz="1100">
                <a:solidFill>
                  <a:srgbClr val="3A3A3A"/>
                </a:solidFill>
                <a:latin typeface="Source Sans Pro"/>
                <a:ea typeface="Source Sans Pro"/>
              </a:rPr>
              <a:t>. Crows Nest, N.S.W: Allen &amp; Unwin, 2006.</a:t>
            </a:r>
            <a:r>
              <a:rPr lang="en-GB" sz="1400"/>
              <a:t> </a:t>
            </a:r>
            <a:br>
              <a:rPr lang="en-GB" sz="1400"/>
            </a:br>
            <a:endParaRPr lang="en-GB" sz="1500"/>
          </a:p>
          <a:p>
            <a:r>
              <a:rPr lang="en-GB" sz="1800"/>
              <a:t>An all-in-one guide to animation and the processes found within. Essentially essential reading for those seeking a route into the animation industry. The handbook gives helpful advice especially for 3D animation in chapter 9 and thus is the most useful for my end goals of building up an animation as my final project.</a:t>
            </a:r>
            <a:endParaRPr lang="en-US" sz="1500"/>
          </a:p>
          <a:p>
            <a:endParaRPr lang="en-US" sz="1500"/>
          </a:p>
          <a:p>
            <a:r>
              <a:rPr lang="en-US" sz="1500">
                <a:hlinkClick r:id="rId2"/>
              </a:rPr>
              <a:t>www.cgchannel.com?2023/10/tutorial-animating-a–complex-fight-action-sequnce-in-maya/</a:t>
            </a:r>
            <a:r>
              <a:rPr lang="en-US" sz="1500"/>
              <a:t> </a:t>
            </a:r>
            <a:endParaRPr lang="en-GB"/>
          </a:p>
        </p:txBody>
      </p:sp>
    </p:spTree>
    <p:extLst>
      <p:ext uri="{BB962C8B-B14F-4D97-AF65-F5344CB8AC3E}">
        <p14:creationId xmlns:p14="http://schemas.microsoft.com/office/powerpoint/2010/main" val="2616880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27D6C-97CE-B7CD-09FA-3AF0C864B5F1}"/>
              </a:ext>
            </a:extLst>
          </p:cNvPr>
          <p:cNvSpPr>
            <a:spLocks noGrp="1"/>
          </p:cNvSpPr>
          <p:nvPr>
            <p:ph type="title"/>
          </p:nvPr>
        </p:nvSpPr>
        <p:spPr/>
        <p:txBody>
          <a:bodyPr/>
          <a:lstStyle/>
          <a:p>
            <a:r>
              <a:rPr lang="en-GB"/>
              <a:t>Literature Review </a:t>
            </a:r>
          </a:p>
        </p:txBody>
      </p:sp>
      <p:sp>
        <p:nvSpPr>
          <p:cNvPr id="3" name="Content Placeholder 2">
            <a:extLst>
              <a:ext uri="{FF2B5EF4-FFF2-40B4-BE49-F238E27FC236}">
                <a16:creationId xmlns:a16="http://schemas.microsoft.com/office/drawing/2014/main" id="{89D06E9B-2BC5-35D5-2FC3-5970EAA7D124}"/>
              </a:ext>
            </a:extLst>
          </p:cNvPr>
          <p:cNvSpPr>
            <a:spLocks noGrp="1"/>
          </p:cNvSpPr>
          <p:nvPr>
            <p:ph idx="1"/>
          </p:nvPr>
        </p:nvSpPr>
        <p:spPr/>
        <p:txBody>
          <a:bodyPr vert="horz" lIns="91440" tIns="45720" rIns="91440" bIns="45720" rtlCol="0" anchor="t">
            <a:normAutofit/>
          </a:bodyPr>
          <a:lstStyle/>
          <a:p>
            <a:pPr marL="0" indent="0">
              <a:buNone/>
            </a:pPr>
            <a:endParaRPr lang="en-GB"/>
          </a:p>
          <a:p>
            <a:r>
              <a:rPr lang="en-GB"/>
              <a:t>Crowbar Collective. Black Mesa. (2020). Crowbar Collective. Accessed: Oct. 22, 2025. [Online]. Available: </a:t>
            </a:r>
            <a:r>
              <a:rPr lang="en-GB">
                <a:hlinkClick r:id="rId2"/>
              </a:rPr>
              <a:t>https://www.crowbarcollective.com/games/black-mesa</a:t>
            </a:r>
            <a:endParaRPr lang="en-GB"/>
          </a:p>
          <a:p>
            <a:r>
              <a:rPr lang="en-GB"/>
              <a:t>It is useful as it sets the scene for the next battle, the music for the next fight begins at the half-way point going up the elevator with the guitar music building into a theme.</a:t>
            </a:r>
          </a:p>
        </p:txBody>
      </p:sp>
    </p:spTree>
    <p:extLst>
      <p:ext uri="{BB962C8B-B14F-4D97-AF65-F5344CB8AC3E}">
        <p14:creationId xmlns:p14="http://schemas.microsoft.com/office/powerpoint/2010/main" val="891246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1ABB-7E65-A5D2-562A-F2035B5A2852}"/>
              </a:ext>
            </a:extLst>
          </p:cNvPr>
          <p:cNvSpPr>
            <a:spLocks noGrp="1"/>
          </p:cNvSpPr>
          <p:nvPr>
            <p:ph type="title"/>
          </p:nvPr>
        </p:nvSpPr>
        <p:spPr/>
        <p:txBody>
          <a:bodyPr/>
          <a:lstStyle/>
          <a:p>
            <a:r>
              <a:rPr lang="en-GB"/>
              <a:t>What resources will you need?</a:t>
            </a:r>
          </a:p>
        </p:txBody>
      </p:sp>
      <p:sp>
        <p:nvSpPr>
          <p:cNvPr id="3" name="Content Placeholder 2">
            <a:extLst>
              <a:ext uri="{FF2B5EF4-FFF2-40B4-BE49-F238E27FC236}">
                <a16:creationId xmlns:a16="http://schemas.microsoft.com/office/drawing/2014/main" id="{3F7BB7AE-5E56-1F26-6D0B-122EC7E8C7ED}"/>
              </a:ext>
            </a:extLst>
          </p:cNvPr>
          <p:cNvSpPr>
            <a:spLocks noGrp="1"/>
          </p:cNvSpPr>
          <p:nvPr>
            <p:ph idx="1"/>
          </p:nvPr>
        </p:nvSpPr>
        <p:spPr/>
        <p:txBody>
          <a:bodyPr vert="horz" lIns="91440" tIns="45720" rIns="91440" bIns="45720" rtlCol="0" anchor="t">
            <a:normAutofit/>
          </a:bodyPr>
          <a:lstStyle/>
          <a:p>
            <a:r>
              <a:rPr lang="en-GB"/>
              <a:t>Blender</a:t>
            </a:r>
            <a:br>
              <a:rPr lang="en-GB"/>
            </a:br>
            <a:r>
              <a:rPr lang="en-GB"/>
              <a:t>Maya</a:t>
            </a:r>
          </a:p>
        </p:txBody>
      </p:sp>
    </p:spTree>
    <p:extLst>
      <p:ext uri="{BB962C8B-B14F-4D97-AF65-F5344CB8AC3E}">
        <p14:creationId xmlns:p14="http://schemas.microsoft.com/office/powerpoint/2010/main" val="1777256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562ED-2192-54E1-1EC4-4DCC3EA6A2D1}"/>
              </a:ext>
            </a:extLst>
          </p:cNvPr>
          <p:cNvSpPr>
            <a:spLocks noGrp="1"/>
          </p:cNvSpPr>
          <p:nvPr>
            <p:ph type="title"/>
          </p:nvPr>
        </p:nvSpPr>
        <p:spPr>
          <a:xfrm>
            <a:off x="838200" y="365125"/>
            <a:ext cx="10515600" cy="1457810"/>
          </a:xfrm>
        </p:spPr>
        <p:txBody>
          <a:bodyPr>
            <a:normAutofit/>
          </a:bodyPr>
          <a:lstStyle/>
          <a:p>
            <a:r>
              <a:rPr lang="en-GB"/>
              <a:t>Reference List </a:t>
            </a:r>
            <a:br>
              <a:rPr lang="en-GB"/>
            </a:br>
            <a:br>
              <a:rPr lang="en-GB" sz="1800">
                <a:ea typeface="+mj-lt"/>
                <a:cs typeface="+mj-lt"/>
              </a:rPr>
            </a:br>
            <a:endParaRPr lang="en-GB" sz="1800"/>
          </a:p>
        </p:txBody>
      </p:sp>
      <p:sp>
        <p:nvSpPr>
          <p:cNvPr id="3" name="Content Placeholder 2">
            <a:extLst>
              <a:ext uri="{FF2B5EF4-FFF2-40B4-BE49-F238E27FC236}">
                <a16:creationId xmlns:a16="http://schemas.microsoft.com/office/drawing/2014/main" id="{C992E853-2C99-9950-1B81-A86E2BE46A75}"/>
              </a:ext>
            </a:extLst>
          </p:cNvPr>
          <p:cNvSpPr>
            <a:spLocks noGrp="1"/>
          </p:cNvSpPr>
          <p:nvPr>
            <p:ph idx="1"/>
          </p:nvPr>
        </p:nvSpPr>
        <p:spPr>
          <a:xfrm>
            <a:off x="381000" y="1817604"/>
            <a:ext cx="11526252" cy="4808537"/>
          </a:xfrm>
        </p:spPr>
        <p:txBody>
          <a:bodyPr vert="horz" lIns="91440" tIns="45720" rIns="91440" bIns="45720" rtlCol="0" anchor="t">
            <a:normAutofit fontScale="62500" lnSpcReduction="20000"/>
          </a:bodyPr>
          <a:lstStyle/>
          <a:p>
            <a:r>
              <a:rPr lang="en-GB"/>
              <a:t>[1]</a:t>
            </a:r>
            <a:r>
              <a:rPr lang="en-GB">
                <a:ea typeface="+mn-lt"/>
                <a:cs typeface="+mn-lt"/>
              </a:rPr>
              <a:t> Studio Trigger, Japan. </a:t>
            </a:r>
            <a:r>
              <a:rPr lang="en-GB" i="1">
                <a:ea typeface="+mn-lt"/>
                <a:cs typeface="+mn-lt"/>
              </a:rPr>
              <a:t>BNA ,Greedy Bears,</a:t>
            </a:r>
            <a:r>
              <a:rPr lang="en-GB">
                <a:ea typeface="+mn-lt"/>
                <a:cs typeface="+mn-lt"/>
              </a:rPr>
              <a:t> Episode 5 (Jun, 30, 2020)  </a:t>
            </a:r>
            <a:r>
              <a:rPr lang="en-GB" sz="2700">
                <a:ea typeface="+mn-lt"/>
                <a:cs typeface="+mn-lt"/>
              </a:rPr>
              <a:t>Accessed: Oct, 22, 2025. [Online Video] </a:t>
            </a:r>
            <a:r>
              <a:rPr lang="en-GB">
                <a:ea typeface="+mn-lt"/>
                <a:cs typeface="+mn-lt"/>
              </a:rPr>
              <a:t>Available at: </a:t>
            </a:r>
            <a:r>
              <a:rPr lang="en-GB" sz="2900">
                <a:ea typeface="+mn-lt"/>
                <a:cs typeface="+mn-lt"/>
                <a:hlinkClick r:id="rId2"/>
              </a:rPr>
              <a:t>https://www.netflix.com/gb/title/81220429</a:t>
            </a:r>
            <a:r>
              <a:rPr lang="en-GB" sz="2900">
                <a:ea typeface="+mn-lt"/>
                <a:cs typeface="+mn-lt"/>
              </a:rPr>
              <a:t> </a:t>
            </a:r>
            <a:r>
              <a:rPr lang="en-GB">
                <a:ea typeface="+mn-lt"/>
                <a:cs typeface="+mn-lt"/>
              </a:rPr>
              <a:t> </a:t>
            </a:r>
            <a:endParaRPr lang="en-GB"/>
          </a:p>
          <a:p>
            <a:r>
              <a:rPr lang="en-GB">
                <a:ea typeface="+mn-lt"/>
                <a:cs typeface="+mn-lt"/>
              </a:rPr>
              <a:t>[2] </a:t>
            </a:r>
            <a:r>
              <a:rPr lang="en-GB" sz="2700">
                <a:ea typeface="+mn-lt"/>
                <a:cs typeface="+mn-lt"/>
              </a:rPr>
              <a:t>Studio Trigger, Japan. </a:t>
            </a:r>
            <a:r>
              <a:rPr lang="en-GB" sz="2700" i="1">
                <a:ea typeface="+mn-lt"/>
                <a:cs typeface="+mn-lt"/>
              </a:rPr>
              <a:t>BNA, Rabbit Town,</a:t>
            </a:r>
            <a:r>
              <a:rPr lang="en-GB" sz="2700">
                <a:ea typeface="+mn-lt"/>
                <a:cs typeface="+mn-lt"/>
              </a:rPr>
              <a:t> Episode 2 (Jun, 30, 2020)  Accessed: Oct, 22, 2025. [Online Video] Available at: </a:t>
            </a:r>
            <a:r>
              <a:rPr lang="en-GB" sz="2900">
                <a:ea typeface="+mn-lt"/>
                <a:cs typeface="+mn-lt"/>
                <a:hlinkClick r:id="rId2"/>
              </a:rPr>
              <a:t>https://www.netflix.com/gb/title/81220429</a:t>
            </a:r>
            <a:r>
              <a:rPr lang="en-GB" sz="2900">
                <a:ea typeface="+mn-lt"/>
                <a:cs typeface="+mn-lt"/>
              </a:rPr>
              <a:t> </a:t>
            </a:r>
            <a:r>
              <a:rPr lang="en-GB" sz="2700">
                <a:ea typeface="+mn-lt"/>
                <a:cs typeface="+mn-lt"/>
              </a:rPr>
              <a:t> </a:t>
            </a:r>
          </a:p>
          <a:p>
            <a:r>
              <a:rPr lang="en-GB"/>
              <a:t>[3]</a:t>
            </a:r>
            <a:r>
              <a:rPr lang="en-GB">
                <a:solidFill>
                  <a:srgbClr val="000000"/>
                </a:solidFill>
                <a:latin typeface="Aptos"/>
                <a:ea typeface="Roboto"/>
                <a:cs typeface="Roboto"/>
              </a:rPr>
              <a:t> Rooster Teeth, USA. </a:t>
            </a:r>
            <a:r>
              <a:rPr lang="en-GB" sz="2900" i="1">
                <a:solidFill>
                  <a:srgbClr val="0F0F0F"/>
                </a:solidFill>
                <a:latin typeface="Aptos"/>
                <a:ea typeface="Roboto"/>
                <a:cs typeface="Roboto"/>
              </a:rPr>
              <a:t>RWBY Volume 5 Weiss Character Short | Rooster Teeth</a:t>
            </a:r>
            <a:r>
              <a:rPr lang="en-GB" sz="2900">
                <a:solidFill>
                  <a:srgbClr val="0F0F0F"/>
                </a:solidFill>
                <a:latin typeface="Aptos"/>
                <a:ea typeface="Roboto"/>
                <a:cs typeface="Roboto"/>
              </a:rPr>
              <a:t>  </a:t>
            </a:r>
            <a:r>
              <a:rPr lang="en-GB" sz="2900">
                <a:solidFill>
                  <a:srgbClr val="000000"/>
                </a:solidFill>
                <a:latin typeface="Aptos"/>
                <a:ea typeface="Roboto"/>
                <a:cs typeface="Roboto"/>
              </a:rPr>
              <a:t>(July, 17, 2017). Accessed: Oct, 23, 2025. [Online Video] Available: </a:t>
            </a:r>
            <a:r>
              <a:rPr lang="en-GB" sz="1900" b="1">
                <a:solidFill>
                  <a:srgbClr val="0F0F0F"/>
                </a:solidFill>
                <a:latin typeface="Roboto"/>
                <a:ea typeface="Roboto"/>
                <a:cs typeface="Roboto"/>
              </a:rPr>
              <a:t> </a:t>
            </a:r>
            <a:r>
              <a:rPr lang="en-GB">
                <a:solidFill>
                  <a:srgbClr val="000000"/>
                </a:solidFill>
                <a:latin typeface="Aptos"/>
                <a:ea typeface="Roboto"/>
                <a:cs typeface="Roboto"/>
                <a:hlinkClick r:id="rId3"/>
              </a:rPr>
              <a:t>https</a:t>
            </a:r>
            <a:r>
              <a:rPr lang="en-GB">
                <a:ea typeface="+mn-lt"/>
                <a:cs typeface="+mn-lt"/>
                <a:hlinkClick r:id="rId3"/>
              </a:rPr>
              <a:t>://www.youtube.com/watch?v=bZAS_rzgCE0&amp;t=64s</a:t>
            </a:r>
            <a:endParaRPr lang="en-GB">
              <a:ea typeface="+mn-lt"/>
              <a:cs typeface="+mn-lt"/>
            </a:endParaRPr>
          </a:p>
          <a:p>
            <a:r>
              <a:rPr lang="en-GB"/>
              <a:t>[4]</a:t>
            </a:r>
            <a:r>
              <a:rPr lang="en-GB">
                <a:ea typeface="Roboto"/>
                <a:cs typeface="Roboto"/>
              </a:rPr>
              <a:t> </a:t>
            </a:r>
            <a:r>
              <a:rPr lang="en-GB">
                <a:solidFill>
                  <a:srgbClr val="000000"/>
                </a:solidFill>
                <a:latin typeface="Aptos"/>
                <a:ea typeface="Roboto"/>
                <a:cs typeface="Roboto"/>
              </a:rPr>
              <a:t>Rooster Teeth, USA. </a:t>
            </a:r>
            <a:r>
              <a:rPr lang="en-GB" i="1">
                <a:solidFill>
                  <a:srgbClr val="0F0F0F"/>
                </a:solidFill>
                <a:latin typeface="Aptos"/>
                <a:ea typeface="Roboto"/>
                <a:cs typeface="Roboto"/>
              </a:rPr>
              <a:t>RWBY Volume 4 Character Short - Premieres Rooster </a:t>
            </a:r>
            <a:r>
              <a:rPr lang="en-GB" b="1">
                <a:solidFill>
                  <a:srgbClr val="0F0F0F"/>
                </a:solidFill>
                <a:latin typeface="Roboto"/>
                <a:ea typeface="Roboto"/>
                <a:cs typeface="Roboto"/>
              </a:rPr>
              <a:t>| </a:t>
            </a:r>
            <a:r>
              <a:rPr lang="en-GB" i="1">
                <a:solidFill>
                  <a:srgbClr val="0F0F0F"/>
                </a:solidFill>
                <a:latin typeface="Aptos"/>
                <a:ea typeface="Roboto"/>
                <a:cs typeface="Roboto"/>
              </a:rPr>
              <a:t>Teeth </a:t>
            </a:r>
            <a:r>
              <a:rPr lang="en-GB">
                <a:solidFill>
                  <a:srgbClr val="0F0F0F"/>
                </a:solidFill>
                <a:latin typeface="Aptos"/>
                <a:ea typeface="Roboto"/>
                <a:cs typeface="Roboto"/>
              </a:rPr>
              <a:t>( Oct,03, 2016). </a:t>
            </a:r>
            <a:r>
              <a:rPr lang="en-GB" b="1">
                <a:solidFill>
                  <a:srgbClr val="0F0F0F"/>
                </a:solidFill>
                <a:latin typeface="Roboto"/>
                <a:ea typeface="Roboto"/>
                <a:cs typeface="Roboto"/>
              </a:rPr>
              <a:t> </a:t>
            </a:r>
            <a:r>
              <a:rPr lang="en-GB">
                <a:solidFill>
                  <a:srgbClr val="0F0F0F"/>
                </a:solidFill>
                <a:latin typeface="Roboto"/>
                <a:ea typeface="Roboto"/>
                <a:cs typeface="Roboto"/>
              </a:rPr>
              <a:t>Accessed: Oct, 23, 2025. [Online Video] Available: </a:t>
            </a:r>
            <a:r>
              <a:rPr lang="en-GB">
                <a:solidFill>
                  <a:srgbClr val="000000"/>
                </a:solidFill>
                <a:latin typeface="Aptos"/>
                <a:ea typeface="Roboto"/>
                <a:cs typeface="Roboto"/>
                <a:hlinkClick r:id="rId4"/>
              </a:rPr>
              <a:t>https</a:t>
            </a:r>
            <a:r>
              <a:rPr lang="en-GB">
                <a:ea typeface="+mn-lt"/>
                <a:cs typeface="+mn-lt"/>
                <a:hlinkClick r:id="rId4"/>
              </a:rPr>
              <a:t>://www.youtube.com/watch?v=M0WeiG2-HRQ&amp;t=71s</a:t>
            </a:r>
            <a:r>
              <a:rPr lang="en-GB">
                <a:ea typeface="+mn-lt"/>
                <a:cs typeface="+mn-lt"/>
              </a:rPr>
              <a:t> </a:t>
            </a:r>
            <a:endParaRPr lang="en-GB"/>
          </a:p>
          <a:p>
            <a:r>
              <a:rPr lang="en-GB"/>
              <a:t>[5]</a:t>
            </a:r>
            <a:r>
              <a:rPr lang="en-GB">
                <a:ea typeface="+mn-lt"/>
                <a:cs typeface="+mn-lt"/>
              </a:rPr>
              <a:t> </a:t>
            </a:r>
            <a:r>
              <a:rPr lang="en-GB" err="1">
                <a:ea typeface="+mn-lt"/>
                <a:cs typeface="+mn-lt"/>
              </a:rPr>
              <a:t>Gainax</a:t>
            </a:r>
            <a:r>
              <a:rPr lang="en-GB">
                <a:ea typeface="+mn-lt"/>
                <a:cs typeface="+mn-lt"/>
              </a:rPr>
              <a:t>, Japan. </a:t>
            </a:r>
            <a:r>
              <a:rPr lang="en-GB" i="1" err="1">
                <a:ea typeface="+mn-lt"/>
                <a:cs typeface="+mn-lt"/>
              </a:rPr>
              <a:t>Grurren</a:t>
            </a:r>
            <a:r>
              <a:rPr lang="en-GB" i="1">
                <a:ea typeface="+mn-lt"/>
                <a:cs typeface="+mn-lt"/>
              </a:rPr>
              <a:t> </a:t>
            </a:r>
            <a:r>
              <a:rPr lang="en-GB" i="1" err="1">
                <a:ea typeface="+mn-lt"/>
                <a:cs typeface="+mn-lt"/>
              </a:rPr>
              <a:t>Lagann</a:t>
            </a:r>
            <a:r>
              <a:rPr lang="en-GB" i="1">
                <a:ea typeface="+mn-lt"/>
                <a:cs typeface="+mn-lt"/>
              </a:rPr>
              <a:t>, Let's go Buddy, Episode 26</a:t>
            </a:r>
            <a:r>
              <a:rPr lang="en-GB">
                <a:ea typeface="+mn-lt"/>
                <a:cs typeface="+mn-lt"/>
              </a:rPr>
              <a:t>. (Apr, 01, 2007) Accessed: Oct, 22, 2025.[Online Video] Available at:  </a:t>
            </a:r>
            <a:r>
              <a:rPr lang="en-GB">
                <a:ea typeface="+mn-lt"/>
                <a:cs typeface="+mn-lt"/>
                <a:hlinkClick r:id="rId5"/>
              </a:rPr>
              <a:t>https://www.netflix.com/gb/title/70213196</a:t>
            </a:r>
            <a:r>
              <a:rPr lang="en-GB">
                <a:ea typeface="+mn-lt"/>
                <a:cs typeface="+mn-lt"/>
              </a:rPr>
              <a:t> </a:t>
            </a:r>
          </a:p>
          <a:p>
            <a:r>
              <a:rPr lang="en-GB"/>
              <a:t>[6]</a:t>
            </a:r>
            <a:r>
              <a:rPr lang="en-GB">
                <a:ea typeface="+mn-lt"/>
                <a:cs typeface="+mn-lt"/>
              </a:rPr>
              <a:t> A1 Pictures, Japan. </a:t>
            </a:r>
            <a:r>
              <a:rPr lang="en-GB" i="1">
                <a:ea typeface="+mn-lt"/>
                <a:cs typeface="+mn-lt"/>
              </a:rPr>
              <a:t>Sword Art Online,  Blue Eyed Demon, Episode 9. </a:t>
            </a:r>
            <a:r>
              <a:rPr lang="en-GB">
                <a:ea typeface="+mn-lt"/>
                <a:cs typeface="+mn-lt"/>
              </a:rPr>
              <a:t>(Sep, 01, 2012). Accessed: Oct, 23, 2025. [Online Video] Available:   </a:t>
            </a:r>
            <a:r>
              <a:rPr lang="en-GB">
                <a:ea typeface="+mn-lt"/>
                <a:cs typeface="+mn-lt"/>
                <a:hlinkClick r:id="rId6"/>
              </a:rPr>
              <a:t>https://www.amazon.co.uk/Sword-Art-Online/dp/B076JD3BZ3</a:t>
            </a:r>
            <a:r>
              <a:rPr lang="en-GB">
                <a:ea typeface="+mn-lt"/>
                <a:cs typeface="+mn-lt"/>
              </a:rPr>
              <a:t> </a:t>
            </a:r>
          </a:p>
          <a:p>
            <a:r>
              <a:rPr lang="en-GB"/>
              <a:t>[7]</a:t>
            </a:r>
            <a:r>
              <a:rPr lang="en-GB">
                <a:ea typeface="+mn-lt"/>
                <a:cs typeface="+mn-lt"/>
              </a:rPr>
              <a:t>A1 Pictures :Pony Canyon, Japan.  </a:t>
            </a:r>
            <a:r>
              <a:rPr lang="en-GB" i="1">
                <a:ea typeface="+mn-lt"/>
                <a:cs typeface="+mn-lt"/>
              </a:rPr>
              <a:t>Fairy Tail, Gloria, S7, Episode 14. </a:t>
            </a:r>
            <a:r>
              <a:rPr lang="en-GB">
                <a:ea typeface="+mn-lt"/>
                <a:cs typeface="+mn-lt"/>
              </a:rPr>
              <a:t>( Jul, 05, 2014). Accessed: Oct, 23, 2025. [Online Video] Available: https://tv.apple.com/gb/show/fairy-tail/umc.cmc.h4szsii76l0iakrymxf2a36o</a:t>
            </a:r>
          </a:p>
          <a:p>
            <a:r>
              <a:rPr lang="en-GB"/>
              <a:t>[8] Rooster Teeth, USA. </a:t>
            </a:r>
            <a:r>
              <a:rPr lang="en-GB" i="1">
                <a:solidFill>
                  <a:srgbClr val="0F0F0F"/>
                </a:solidFill>
                <a:latin typeface="Aptos"/>
                <a:ea typeface="Roboto"/>
                <a:cs typeface="Roboto"/>
              </a:rPr>
              <a:t>RWBY "Red" Trailer | Rooster Teeth</a:t>
            </a:r>
            <a:r>
              <a:rPr lang="en-GB" i="1">
                <a:solidFill>
                  <a:srgbClr val="0F0F0F"/>
                </a:solidFill>
                <a:ea typeface="Roboto"/>
                <a:cs typeface="Roboto"/>
              </a:rPr>
              <a:t> </a:t>
            </a:r>
            <a:r>
              <a:rPr lang="en-GB">
                <a:solidFill>
                  <a:srgbClr val="0F0F0F"/>
                </a:solidFill>
                <a:ea typeface="Roboto"/>
                <a:cs typeface="Roboto"/>
              </a:rPr>
              <a:t>( Nov, 07, 2012) Accessed: Oct, 25, 2025. [Online Video]  Available: </a:t>
            </a:r>
            <a:r>
              <a:rPr lang="en-GB">
                <a:solidFill>
                  <a:srgbClr val="0F0F0F"/>
                </a:solidFill>
                <a:ea typeface="Roboto"/>
                <a:cs typeface="Roboto"/>
                <a:hlinkClick r:id="rId7"/>
              </a:rPr>
              <a:t>https</a:t>
            </a:r>
            <a:r>
              <a:rPr lang="en-GB">
                <a:solidFill>
                  <a:srgbClr val="0F0F0F"/>
                </a:solidFill>
                <a:ea typeface="+mn-lt"/>
                <a:cs typeface="+mn-lt"/>
                <a:hlinkClick r:id="rId7"/>
              </a:rPr>
              <a:t>://www.youtube.com/watch?v=pYW2GmHB5xs</a:t>
            </a:r>
            <a:endParaRPr lang="en-GB">
              <a:solidFill>
                <a:srgbClr val="0F0F0F"/>
              </a:solidFill>
              <a:latin typeface="Aptos"/>
            </a:endParaRPr>
          </a:p>
          <a:p>
            <a:r>
              <a:rPr lang="en-GB">
                <a:ea typeface="+mn-lt"/>
                <a:cs typeface="+mn-lt"/>
              </a:rPr>
              <a:t>[9] Crowbar Collective. </a:t>
            </a:r>
            <a:r>
              <a:rPr lang="en-GB" i="1">
                <a:ea typeface="+mn-lt"/>
                <a:cs typeface="+mn-lt"/>
              </a:rPr>
              <a:t>Black Mesa (2015). </a:t>
            </a:r>
            <a:r>
              <a:rPr lang="en-GB">
                <a:ea typeface="+mn-lt"/>
                <a:cs typeface="+mn-lt"/>
              </a:rPr>
              <a:t>Crowbar Collective. Accessed: Oct, 22, 2025. [Online]. Available:   https://www.crowbarcollective.com/games/black-mesa</a:t>
            </a:r>
            <a:endParaRPr lang="en-GB" b="1"/>
          </a:p>
        </p:txBody>
      </p:sp>
    </p:spTree>
    <p:extLst>
      <p:ext uri="{BB962C8B-B14F-4D97-AF65-F5344CB8AC3E}">
        <p14:creationId xmlns:p14="http://schemas.microsoft.com/office/powerpoint/2010/main" val="16768709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A73EC09222525459742B0B8E4AF566F" ma:contentTypeVersion="14" ma:contentTypeDescription="Create a new document." ma:contentTypeScope="" ma:versionID="0b87792b5ec4f713a04c182933eee0c6">
  <xsd:schema xmlns:xsd="http://www.w3.org/2001/XMLSchema" xmlns:xs="http://www.w3.org/2001/XMLSchema" xmlns:p="http://schemas.microsoft.com/office/2006/metadata/properties" xmlns:ns2="6a92a614-0a20-4eb3-a199-fc6a07bdddac" xmlns:ns3="077f4db8-9c72-4662-892f-ee26867cb6bf" targetNamespace="http://schemas.microsoft.com/office/2006/metadata/properties" ma:root="true" ma:fieldsID="872d94c83d657fbe5a91001fe9e8e98d" ns2:_="" ns3:_="">
    <xsd:import namespace="6a92a614-0a20-4eb3-a199-fc6a07bdddac"/>
    <xsd:import namespace="077f4db8-9c72-4662-892f-ee26867cb6b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2a614-0a20-4eb3-a199-fc6a07bddda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77f4db8-9c72-4662-892f-ee26867cb6b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5a96b26b-88f6-4a37-8be6-1bc8eb9e4f6b}" ma:internalName="TaxCatchAll" ma:showField="CatchAllData" ma:web="077f4db8-9c72-4662-892f-ee26867cb6bf">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a92a614-0a20-4eb3-a199-fc6a07bdddac">
      <Terms xmlns="http://schemas.microsoft.com/office/infopath/2007/PartnerControls"/>
    </lcf76f155ced4ddcb4097134ff3c332f>
    <TaxCatchAll xmlns="077f4db8-9c72-4662-892f-ee26867cb6b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7F7FB5-0D7C-47A0-82ED-1DD179B87BB0}">
  <ds:schemaRefs>
    <ds:schemaRef ds:uri="077f4db8-9c72-4662-892f-ee26867cb6bf"/>
    <ds:schemaRef ds:uri="6a92a614-0a20-4eb3-a199-fc6a07bddda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13BF761-3C14-4959-9F52-027E6BCA53FD}">
  <ds:schemaRefs>
    <ds:schemaRef ds:uri="077f4db8-9c72-4662-892f-ee26867cb6bf"/>
    <ds:schemaRef ds:uri="6a92a614-0a20-4eb3-a199-fc6a07bdddac"/>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390601EE-2F03-478E-9A04-378809662E0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Independent Project Cliffside Calamity</vt:lpstr>
      <vt:lpstr>Initial designs/ concept art from key scene to act as a hook</vt:lpstr>
      <vt:lpstr>A statement of the problem to be solved together with any background/rationale that might be appropriate. </vt:lpstr>
      <vt:lpstr>Moodboard</vt:lpstr>
      <vt:lpstr>Aims of the project</vt:lpstr>
      <vt:lpstr>Gantt Chart  with tasks and subtasks and dates for completion ( SMART Targets)  </vt:lpstr>
      <vt:lpstr>Methods tasks and sub tasks </vt:lpstr>
      <vt:lpstr>Literature Review 6-8 books/ periodicals (500 words) Games  etc</vt:lpstr>
      <vt:lpstr>PowerPoint Presentation</vt:lpstr>
      <vt:lpstr>PowerPoint Presentation</vt:lpstr>
      <vt:lpstr>PowerPoint Presentation</vt:lpstr>
      <vt:lpstr>PowerPoint Presentation</vt:lpstr>
      <vt:lpstr>PowerPoint Presentation</vt:lpstr>
      <vt:lpstr>Literature Review </vt:lpstr>
      <vt:lpstr>What resources will you need?</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cp:revision>
  <dcterms:created xsi:type="dcterms:W3CDTF">2025-10-13T13:19:14Z</dcterms:created>
  <dcterms:modified xsi:type="dcterms:W3CDTF">2025-11-05T09:47:19Z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0x010100EA73EC09222525459742B0B8E4AF566F</vt:lpwstr>
  </property>
  <property fmtid="{D5CDD505-2E9C-101B-9397-08002B2CF9AE}" pid="3" name="MediaServiceImageTags">
    <vt:lpwstr/>
  </property>
</Properties>
</file>