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6" r:id="rId2"/>
  </p:sldMasterIdLst>
  <p:notesMasterIdLst>
    <p:notesMasterId r:id="rId57"/>
  </p:notesMasterIdLst>
  <p:sldIdLst>
    <p:sldId id="366" r:id="rId3"/>
    <p:sldId id="425" r:id="rId4"/>
    <p:sldId id="427" r:id="rId5"/>
    <p:sldId id="428" r:id="rId6"/>
    <p:sldId id="429" r:id="rId7"/>
    <p:sldId id="430" r:id="rId8"/>
    <p:sldId id="436" r:id="rId9"/>
    <p:sldId id="484" r:id="rId10"/>
    <p:sldId id="487" r:id="rId11"/>
    <p:sldId id="485" r:id="rId12"/>
    <p:sldId id="483" r:id="rId13"/>
    <p:sldId id="437" r:id="rId14"/>
    <p:sldId id="438" r:id="rId15"/>
    <p:sldId id="496" r:id="rId16"/>
    <p:sldId id="492" r:id="rId17"/>
    <p:sldId id="458" r:id="rId18"/>
    <p:sldId id="459" r:id="rId19"/>
    <p:sldId id="460" r:id="rId20"/>
    <p:sldId id="461" r:id="rId21"/>
    <p:sldId id="489" r:id="rId22"/>
    <p:sldId id="462" r:id="rId23"/>
    <p:sldId id="463" r:id="rId24"/>
    <p:sldId id="497" r:id="rId25"/>
    <p:sldId id="464" r:id="rId26"/>
    <p:sldId id="494" r:id="rId27"/>
    <p:sldId id="440" r:id="rId28"/>
    <p:sldId id="498" r:id="rId29"/>
    <p:sldId id="444" r:id="rId30"/>
    <p:sldId id="445" r:id="rId31"/>
    <p:sldId id="446" r:id="rId32"/>
    <p:sldId id="448" r:id="rId33"/>
    <p:sldId id="447" r:id="rId34"/>
    <p:sldId id="451" r:id="rId35"/>
    <p:sldId id="453" r:id="rId36"/>
    <p:sldId id="454" r:id="rId37"/>
    <p:sldId id="455" r:id="rId38"/>
    <p:sldId id="456" r:id="rId39"/>
    <p:sldId id="457" r:id="rId40"/>
    <p:sldId id="493" r:id="rId41"/>
    <p:sldId id="465" r:id="rId42"/>
    <p:sldId id="466" r:id="rId43"/>
    <p:sldId id="469" r:id="rId44"/>
    <p:sldId id="470" r:id="rId45"/>
    <p:sldId id="471" r:id="rId46"/>
    <p:sldId id="476" r:id="rId47"/>
    <p:sldId id="488" r:id="rId48"/>
    <p:sldId id="477" r:id="rId49"/>
    <p:sldId id="478" r:id="rId50"/>
    <p:sldId id="495" r:id="rId51"/>
    <p:sldId id="490" r:id="rId52"/>
    <p:sldId id="491" r:id="rId53"/>
    <p:sldId id="499" r:id="rId54"/>
    <p:sldId id="480" r:id="rId55"/>
    <p:sldId id="481" r:id="rId5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39376" autoAdjust="0"/>
  </p:normalViewPr>
  <p:slideViewPr>
    <p:cSldViewPr snapToGrid="0">
      <p:cViewPr varScale="1">
        <p:scale>
          <a:sx n="44" d="100"/>
          <a:sy n="44" d="100"/>
        </p:scale>
        <p:origin x="286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03-06T14:25:11.419" v="37" actId="6549"/>
      <pc:docMkLst>
        <pc:docMk/>
      </pc:docMkLst>
      <pc:sldChg chg="modNotesTx">
        <pc:chgData name="Alison Rees-Edwards" userId="6ddc9a34-5fd4-438d-87b4-9c8b83b97512" providerId="ADAL" clId="{7949757A-AD69-4126-B2D1-7959911563A1}" dt="2026-03-06T14:23:28.228" v="5" actId="6549"/>
        <pc:sldMkLst>
          <pc:docMk/>
          <pc:sldMk cId="3123175792" sldId="437"/>
        </pc:sldMkLst>
      </pc:sldChg>
      <pc:sldChg chg="modNotesTx">
        <pc:chgData name="Alison Rees-Edwards" userId="6ddc9a34-5fd4-438d-87b4-9c8b83b97512" providerId="ADAL" clId="{7949757A-AD69-4126-B2D1-7959911563A1}" dt="2026-03-06T14:23:30.532" v="6" actId="6549"/>
        <pc:sldMkLst>
          <pc:docMk/>
          <pc:sldMk cId="4135530553" sldId="438"/>
        </pc:sldMkLst>
      </pc:sldChg>
      <pc:sldChg chg="modNotesTx">
        <pc:chgData name="Alison Rees-Edwards" userId="6ddc9a34-5fd4-438d-87b4-9c8b83b97512" providerId="ADAL" clId="{7949757A-AD69-4126-B2D1-7959911563A1}" dt="2026-03-06T14:24:11.140" v="19" actId="6549"/>
        <pc:sldMkLst>
          <pc:docMk/>
          <pc:sldMk cId="2988536494" sldId="440"/>
        </pc:sldMkLst>
      </pc:sldChg>
      <pc:sldChg chg="modNotesTx">
        <pc:chgData name="Alison Rees-Edwards" userId="6ddc9a34-5fd4-438d-87b4-9c8b83b97512" providerId="ADAL" clId="{7949757A-AD69-4126-B2D1-7959911563A1}" dt="2026-03-06T14:24:15.344" v="20" actId="6549"/>
        <pc:sldMkLst>
          <pc:docMk/>
          <pc:sldMk cId="796144686" sldId="444"/>
        </pc:sldMkLst>
      </pc:sldChg>
      <pc:sldChg chg="modNotesTx">
        <pc:chgData name="Alison Rees-Edwards" userId="6ddc9a34-5fd4-438d-87b4-9c8b83b97512" providerId="ADAL" clId="{7949757A-AD69-4126-B2D1-7959911563A1}" dt="2026-03-06T14:24:18.801" v="21" actId="6549"/>
        <pc:sldMkLst>
          <pc:docMk/>
          <pc:sldMk cId="1504274261" sldId="445"/>
        </pc:sldMkLst>
      </pc:sldChg>
      <pc:sldChg chg="modNotesTx">
        <pc:chgData name="Alison Rees-Edwards" userId="6ddc9a34-5fd4-438d-87b4-9c8b83b97512" providerId="ADAL" clId="{7949757A-AD69-4126-B2D1-7959911563A1}" dt="2026-03-06T14:24:24.967" v="23" actId="6549"/>
        <pc:sldMkLst>
          <pc:docMk/>
          <pc:sldMk cId="3734516788" sldId="447"/>
        </pc:sldMkLst>
      </pc:sldChg>
      <pc:sldChg chg="modNotesTx">
        <pc:chgData name="Alison Rees-Edwards" userId="6ddc9a34-5fd4-438d-87b4-9c8b83b97512" providerId="ADAL" clId="{7949757A-AD69-4126-B2D1-7959911563A1}" dt="2026-03-06T14:24:22.162" v="22" actId="6549"/>
        <pc:sldMkLst>
          <pc:docMk/>
          <pc:sldMk cId="65482543" sldId="448"/>
        </pc:sldMkLst>
      </pc:sldChg>
      <pc:sldChg chg="modNotesTx">
        <pc:chgData name="Alison Rees-Edwards" userId="6ddc9a34-5fd4-438d-87b4-9c8b83b97512" providerId="ADAL" clId="{7949757A-AD69-4126-B2D1-7959911563A1}" dt="2026-03-06T14:24:27.206" v="24" actId="6549"/>
        <pc:sldMkLst>
          <pc:docMk/>
          <pc:sldMk cId="2568784613" sldId="451"/>
        </pc:sldMkLst>
      </pc:sldChg>
      <pc:sldChg chg="modNotesTx">
        <pc:chgData name="Alison Rees-Edwards" userId="6ddc9a34-5fd4-438d-87b4-9c8b83b97512" providerId="ADAL" clId="{7949757A-AD69-4126-B2D1-7959911563A1}" dt="2026-03-06T14:24:29.897" v="25" actId="6549"/>
        <pc:sldMkLst>
          <pc:docMk/>
          <pc:sldMk cId="329125236" sldId="453"/>
        </pc:sldMkLst>
      </pc:sldChg>
      <pc:sldChg chg="modNotesTx">
        <pc:chgData name="Alison Rees-Edwards" userId="6ddc9a34-5fd4-438d-87b4-9c8b83b97512" providerId="ADAL" clId="{7949757A-AD69-4126-B2D1-7959911563A1}" dt="2026-03-06T14:24:34.111" v="26" actId="6549"/>
        <pc:sldMkLst>
          <pc:docMk/>
          <pc:sldMk cId="20918802" sldId="455"/>
        </pc:sldMkLst>
      </pc:sldChg>
      <pc:sldChg chg="modNotesTx">
        <pc:chgData name="Alison Rees-Edwards" userId="6ddc9a34-5fd4-438d-87b4-9c8b83b97512" providerId="ADAL" clId="{7949757A-AD69-4126-B2D1-7959911563A1}" dt="2026-03-06T14:24:37.607" v="27" actId="6549"/>
        <pc:sldMkLst>
          <pc:docMk/>
          <pc:sldMk cId="205227478" sldId="457"/>
        </pc:sldMkLst>
      </pc:sldChg>
      <pc:sldChg chg="modNotesTx">
        <pc:chgData name="Alison Rees-Edwards" userId="6ddc9a34-5fd4-438d-87b4-9c8b83b97512" providerId="ADAL" clId="{7949757A-AD69-4126-B2D1-7959911563A1}" dt="2026-03-06T14:23:45.040" v="10" actId="6549"/>
        <pc:sldMkLst>
          <pc:docMk/>
          <pc:sldMk cId="1059183445" sldId="461"/>
        </pc:sldMkLst>
      </pc:sldChg>
      <pc:sldChg chg="modNotesTx">
        <pc:chgData name="Alison Rees-Edwards" userId="6ddc9a34-5fd4-438d-87b4-9c8b83b97512" providerId="ADAL" clId="{7949757A-AD69-4126-B2D1-7959911563A1}" dt="2026-03-06T14:23:51.794" v="12" actId="6549"/>
        <pc:sldMkLst>
          <pc:docMk/>
          <pc:sldMk cId="4061541327" sldId="462"/>
        </pc:sldMkLst>
      </pc:sldChg>
      <pc:sldChg chg="modNotesTx">
        <pc:chgData name="Alison Rees-Edwards" userId="6ddc9a34-5fd4-438d-87b4-9c8b83b97512" providerId="ADAL" clId="{7949757A-AD69-4126-B2D1-7959911563A1}" dt="2026-03-06T14:23:54.526" v="13" actId="6549"/>
        <pc:sldMkLst>
          <pc:docMk/>
          <pc:sldMk cId="1786141627" sldId="463"/>
        </pc:sldMkLst>
      </pc:sldChg>
      <pc:sldChg chg="modNotesTx">
        <pc:chgData name="Alison Rees-Edwards" userId="6ddc9a34-5fd4-438d-87b4-9c8b83b97512" providerId="ADAL" clId="{7949757A-AD69-4126-B2D1-7959911563A1}" dt="2026-03-06T14:24:01.522" v="15" actId="6549"/>
        <pc:sldMkLst>
          <pc:docMk/>
          <pc:sldMk cId="3947015683" sldId="464"/>
        </pc:sldMkLst>
      </pc:sldChg>
      <pc:sldChg chg="modNotesTx">
        <pc:chgData name="Alison Rees-Edwards" userId="6ddc9a34-5fd4-438d-87b4-9c8b83b97512" providerId="ADAL" clId="{7949757A-AD69-4126-B2D1-7959911563A1}" dt="2026-03-06T14:24:41.904" v="28" actId="6549"/>
        <pc:sldMkLst>
          <pc:docMk/>
          <pc:sldMk cId="601729270" sldId="465"/>
        </pc:sldMkLst>
      </pc:sldChg>
      <pc:sldChg chg="modNotesTx">
        <pc:chgData name="Alison Rees-Edwards" userId="6ddc9a34-5fd4-438d-87b4-9c8b83b97512" providerId="ADAL" clId="{7949757A-AD69-4126-B2D1-7959911563A1}" dt="2026-03-06T14:24:45.916" v="29" actId="6549"/>
        <pc:sldMkLst>
          <pc:docMk/>
          <pc:sldMk cId="2547728076" sldId="469"/>
        </pc:sldMkLst>
      </pc:sldChg>
      <pc:sldChg chg="modNotesTx">
        <pc:chgData name="Alison Rees-Edwards" userId="6ddc9a34-5fd4-438d-87b4-9c8b83b97512" providerId="ADAL" clId="{7949757A-AD69-4126-B2D1-7959911563A1}" dt="2026-03-06T14:24:48.776" v="30" actId="6549"/>
        <pc:sldMkLst>
          <pc:docMk/>
          <pc:sldMk cId="3889135607" sldId="470"/>
        </pc:sldMkLst>
      </pc:sldChg>
      <pc:sldChg chg="modNotesTx">
        <pc:chgData name="Alison Rees-Edwards" userId="6ddc9a34-5fd4-438d-87b4-9c8b83b97512" providerId="ADAL" clId="{7949757A-AD69-4126-B2D1-7959911563A1}" dt="2026-03-06T14:24:53.554" v="32" actId="6549"/>
        <pc:sldMkLst>
          <pc:docMk/>
          <pc:sldMk cId="2102493210" sldId="471"/>
        </pc:sldMkLst>
      </pc:sldChg>
      <pc:sldChg chg="modNotesTx">
        <pc:chgData name="Alison Rees-Edwards" userId="6ddc9a34-5fd4-438d-87b4-9c8b83b97512" providerId="ADAL" clId="{7949757A-AD69-4126-B2D1-7959911563A1}" dt="2026-03-06T14:25:00.186" v="34" actId="6549"/>
        <pc:sldMkLst>
          <pc:docMk/>
          <pc:sldMk cId="1440247431" sldId="477"/>
        </pc:sldMkLst>
      </pc:sldChg>
      <pc:sldChg chg="modNotesTx">
        <pc:chgData name="Alison Rees-Edwards" userId="6ddc9a34-5fd4-438d-87b4-9c8b83b97512" providerId="ADAL" clId="{7949757A-AD69-4126-B2D1-7959911563A1}" dt="2026-03-06T14:25:02.818" v="35" actId="6549"/>
        <pc:sldMkLst>
          <pc:docMk/>
          <pc:sldMk cId="4076669283" sldId="478"/>
        </pc:sldMkLst>
      </pc:sldChg>
      <pc:sldChg chg="modNotesTx">
        <pc:chgData name="Alison Rees-Edwards" userId="6ddc9a34-5fd4-438d-87b4-9c8b83b97512" providerId="ADAL" clId="{7949757A-AD69-4126-B2D1-7959911563A1}" dt="2026-03-06T14:25:11.419" v="37" actId="6549"/>
        <pc:sldMkLst>
          <pc:docMk/>
          <pc:sldMk cId="3185520368" sldId="480"/>
        </pc:sldMkLst>
      </pc:sldChg>
      <pc:sldChg chg="modNotesTx">
        <pc:chgData name="Alison Rees-Edwards" userId="6ddc9a34-5fd4-438d-87b4-9c8b83b97512" providerId="ADAL" clId="{7949757A-AD69-4126-B2D1-7959911563A1}" dt="2026-03-06T14:23:25.412" v="4" actId="6549"/>
        <pc:sldMkLst>
          <pc:docMk/>
          <pc:sldMk cId="1171987111" sldId="483"/>
        </pc:sldMkLst>
      </pc:sldChg>
      <pc:sldChg chg="modNotesTx">
        <pc:chgData name="Alison Rees-Edwards" userId="6ddc9a34-5fd4-438d-87b4-9c8b83b97512" providerId="ADAL" clId="{7949757A-AD69-4126-B2D1-7959911563A1}" dt="2026-03-06T14:23:14.847" v="0" actId="6549"/>
        <pc:sldMkLst>
          <pc:docMk/>
          <pc:sldMk cId="2906896500" sldId="484"/>
        </pc:sldMkLst>
      </pc:sldChg>
      <pc:sldChg chg="modNotesTx">
        <pc:chgData name="Alison Rees-Edwards" userId="6ddc9a34-5fd4-438d-87b4-9c8b83b97512" providerId="ADAL" clId="{7949757A-AD69-4126-B2D1-7959911563A1}" dt="2026-03-06T14:23:22.231" v="3" actId="6549"/>
        <pc:sldMkLst>
          <pc:docMk/>
          <pc:sldMk cId="2324667032" sldId="485"/>
        </pc:sldMkLst>
      </pc:sldChg>
      <pc:sldChg chg="modNotesTx">
        <pc:chgData name="Alison Rees-Edwards" userId="6ddc9a34-5fd4-438d-87b4-9c8b83b97512" providerId="ADAL" clId="{7949757A-AD69-4126-B2D1-7959911563A1}" dt="2026-03-06T14:23:17.570" v="1" actId="6549"/>
        <pc:sldMkLst>
          <pc:docMk/>
          <pc:sldMk cId="1078066975" sldId="487"/>
        </pc:sldMkLst>
      </pc:sldChg>
      <pc:sldChg chg="modNotesTx">
        <pc:chgData name="Alison Rees-Edwards" userId="6ddc9a34-5fd4-438d-87b4-9c8b83b97512" providerId="ADAL" clId="{7949757A-AD69-4126-B2D1-7959911563A1}" dt="2026-03-06T14:24:57.141" v="33" actId="6549"/>
        <pc:sldMkLst>
          <pc:docMk/>
          <pc:sldMk cId="866714311" sldId="488"/>
        </pc:sldMkLst>
      </pc:sldChg>
      <pc:sldChg chg="modNotesTx">
        <pc:chgData name="Alison Rees-Edwards" userId="6ddc9a34-5fd4-438d-87b4-9c8b83b97512" providerId="ADAL" clId="{7949757A-AD69-4126-B2D1-7959911563A1}" dt="2026-03-06T14:23:48.675" v="11" actId="6549"/>
        <pc:sldMkLst>
          <pc:docMk/>
          <pc:sldMk cId="3547276735" sldId="489"/>
        </pc:sldMkLst>
      </pc:sldChg>
      <pc:sldChg chg="modNotesTx">
        <pc:chgData name="Alison Rees-Edwards" userId="6ddc9a34-5fd4-438d-87b4-9c8b83b97512" providerId="ADAL" clId="{7949757A-AD69-4126-B2D1-7959911563A1}" dt="2026-03-06T14:23:37.904" v="9" actId="6549"/>
        <pc:sldMkLst>
          <pc:docMk/>
          <pc:sldMk cId="4080757405" sldId="492"/>
        </pc:sldMkLst>
      </pc:sldChg>
      <pc:sldChg chg="modNotesTx">
        <pc:chgData name="Alison Rees-Edwards" userId="6ddc9a34-5fd4-438d-87b4-9c8b83b97512" providerId="ADAL" clId="{7949757A-AD69-4126-B2D1-7959911563A1}" dt="2026-03-06T14:24:04.748" v="16" actId="6549"/>
        <pc:sldMkLst>
          <pc:docMk/>
          <pc:sldMk cId="3826223413" sldId="494"/>
        </pc:sldMkLst>
      </pc:sldChg>
      <pc:sldChg chg="modNotesTx">
        <pc:chgData name="Alison Rees-Edwards" userId="6ddc9a34-5fd4-438d-87b4-9c8b83b97512" providerId="ADAL" clId="{7949757A-AD69-4126-B2D1-7959911563A1}" dt="2026-03-06T14:25:06.076" v="36" actId="6549"/>
        <pc:sldMkLst>
          <pc:docMk/>
          <pc:sldMk cId="988528276" sldId="495"/>
        </pc:sldMkLst>
      </pc:sldChg>
      <pc:sldChg chg="modNotesTx">
        <pc:chgData name="Alison Rees-Edwards" userId="6ddc9a34-5fd4-438d-87b4-9c8b83b97512" providerId="ADAL" clId="{7949757A-AD69-4126-B2D1-7959911563A1}" dt="2026-03-06T14:23:33.485" v="7" actId="6549"/>
        <pc:sldMkLst>
          <pc:docMk/>
          <pc:sldMk cId="2878228186" sldId="496"/>
        </pc:sldMkLst>
      </pc:sldChg>
      <pc:sldChg chg="modNotesTx">
        <pc:chgData name="Alison Rees-Edwards" userId="6ddc9a34-5fd4-438d-87b4-9c8b83b97512" providerId="ADAL" clId="{7949757A-AD69-4126-B2D1-7959911563A1}" dt="2026-03-06T14:23:57.348" v="14" actId="6549"/>
        <pc:sldMkLst>
          <pc:docMk/>
          <pc:sldMk cId="3115983333" sldId="49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D491C431-8585-4020-BEAB-ABD87AAA9289}" type="datetime1">
              <a:rPr lang="en-GB" smtClean="0"/>
              <a:pPr/>
              <a:t>06/03/2026</a:t>
            </a:fld>
            <a:endParaRPr lang="en-GB" dirty="0"/>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txBody>
          <a:bodyPr/>
          <a:lstStyle/>
          <a:p>
            <a:endParaRPr lang="en-GB"/>
          </a:p>
        </p:txBody>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5C087D5B-2645-47C3-9D01-BA6EDB97AD64}" type="slidenum">
              <a:rPr lang="en-GB" smtClean="0"/>
              <a:pPr/>
              <a:t>‹#›</a:t>
            </a:fld>
            <a:endParaRPr lang="en-GB" dirty="0"/>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txBody>
          <a:bodyPr/>
          <a:lstStyle/>
          <a:p>
            <a:endParaRPr lang="en-GB"/>
          </a:p>
        </p:txBody>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61584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8449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3008574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3112710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8</a:t>
            </a:fld>
            <a:endParaRPr lang="en-GB" dirty="0"/>
          </a:p>
        </p:txBody>
      </p:sp>
    </p:spTree>
    <p:extLst>
      <p:ext uri="{BB962C8B-B14F-4D97-AF65-F5344CB8AC3E}">
        <p14:creationId xmlns:p14="http://schemas.microsoft.com/office/powerpoint/2010/main" val="55471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pPr fontAlgn="t"/>
            <a:endParaRPr lang="en-GB" sz="1200" b="0" i="0" u="none" strike="noStrike" kern="1200" cap="none" spc="0" baseline="0" dirty="0">
              <a:solidFill>
                <a:srgbClr val="000000"/>
              </a:solidFill>
              <a:effectLst/>
              <a:uFillTx/>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9</a:t>
            </a:fld>
            <a:endParaRPr lang="en-GB" dirty="0"/>
          </a:p>
        </p:txBody>
      </p:sp>
    </p:spTree>
    <p:extLst>
      <p:ext uri="{BB962C8B-B14F-4D97-AF65-F5344CB8AC3E}">
        <p14:creationId xmlns:p14="http://schemas.microsoft.com/office/powerpoint/2010/main" val="3443027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10</a:t>
            </a:fld>
            <a:endParaRPr lang="en-GB" dirty="0"/>
          </a:p>
        </p:txBody>
      </p:sp>
    </p:spTree>
    <p:extLst>
      <p:ext uri="{BB962C8B-B14F-4D97-AF65-F5344CB8AC3E}">
        <p14:creationId xmlns:p14="http://schemas.microsoft.com/office/powerpoint/2010/main" val="1698225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0781D-EB6F-F2C1-201D-396F227887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3D563-DC08-7142-51CB-8F04C1C6F00F}"/>
              </a:ext>
            </a:extLst>
          </p:cNvPr>
          <p:cNvSpPr>
            <a:spLocks noGrp="1" noRot="1" noChangeAspect="1"/>
          </p:cNvSpPr>
          <p:nvPr>
            <p:ph type="sldImg"/>
          </p:nvPr>
        </p:nvSpPr>
        <p:spPr>
          <a:xfrm>
            <a:off x="84138" y="731838"/>
            <a:ext cx="6500812" cy="3657600"/>
          </a:xfrm>
        </p:spPr>
        <p:txBody>
          <a:bodyPr/>
          <a:lstStyle/>
          <a:p>
            <a:endParaRPr lang="en-GB"/>
          </a:p>
        </p:txBody>
      </p:sp>
      <p:sp>
        <p:nvSpPr>
          <p:cNvPr id="3" name="Notes Placeholder 2">
            <a:extLst>
              <a:ext uri="{FF2B5EF4-FFF2-40B4-BE49-F238E27FC236}">
                <a16:creationId xmlns:a16="http://schemas.microsoft.com/office/drawing/2014/main" id="{3CF9EB48-FF8D-E920-F16C-2F439459058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46B235-A1BA-483E-E1F8-B5EB17D777FE}"/>
              </a:ext>
            </a:extLst>
          </p:cNvPr>
          <p:cNvSpPr>
            <a:spLocks noGrp="1"/>
          </p:cNvSpPr>
          <p:nvPr>
            <p:ph type="sldNum" sz="quarter" idx="10"/>
          </p:nvPr>
        </p:nvSpPr>
        <p:spPr/>
        <p:txBody>
          <a:bodyPr/>
          <a:lstStyle/>
          <a:p>
            <a:pPr lvl="0"/>
            <a:fld id="{5C087D5B-2645-47C3-9D01-BA6EDB97AD64}" type="slidenum">
              <a:rPr lang="en-GB" smtClean="0"/>
              <a:t>11</a:t>
            </a:fld>
            <a:endParaRPr lang="en-GB"/>
          </a:p>
        </p:txBody>
      </p:sp>
    </p:spTree>
    <p:extLst>
      <p:ext uri="{BB962C8B-B14F-4D97-AF65-F5344CB8AC3E}">
        <p14:creationId xmlns:p14="http://schemas.microsoft.com/office/powerpoint/2010/main" val="1943814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12</a:t>
            </a:fld>
            <a:endParaRPr lang="en-GB"/>
          </a:p>
        </p:txBody>
      </p:sp>
    </p:spTree>
    <p:extLst>
      <p:ext uri="{BB962C8B-B14F-4D97-AF65-F5344CB8AC3E}">
        <p14:creationId xmlns:p14="http://schemas.microsoft.com/office/powerpoint/2010/main" val="2835042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13</a:t>
            </a:fld>
            <a:endParaRPr lang="en-GB"/>
          </a:p>
        </p:txBody>
      </p:sp>
    </p:spTree>
    <p:extLst>
      <p:ext uri="{BB962C8B-B14F-4D97-AF65-F5344CB8AC3E}">
        <p14:creationId xmlns:p14="http://schemas.microsoft.com/office/powerpoint/2010/main" val="3908666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43636-5EAF-B116-193F-51CECB13A7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C2FFF3-0CC3-7BE9-EE1C-CF480E97EA5F}"/>
              </a:ext>
            </a:extLst>
          </p:cNvPr>
          <p:cNvSpPr>
            <a:spLocks noGrp="1" noRot="1" noChangeAspect="1"/>
          </p:cNvSpPr>
          <p:nvPr>
            <p:ph type="sldImg"/>
          </p:nvPr>
        </p:nvSpPr>
        <p:spPr>
          <a:xfrm>
            <a:off x="84138" y="731838"/>
            <a:ext cx="6500812" cy="3657600"/>
          </a:xfrm>
        </p:spPr>
        <p:txBody>
          <a:bodyPr/>
          <a:lstStyle/>
          <a:p>
            <a:endParaRPr lang="en-GB"/>
          </a:p>
        </p:txBody>
      </p:sp>
      <p:sp>
        <p:nvSpPr>
          <p:cNvPr id="3" name="Notes Placeholder 2">
            <a:extLst>
              <a:ext uri="{FF2B5EF4-FFF2-40B4-BE49-F238E27FC236}">
                <a16:creationId xmlns:a16="http://schemas.microsoft.com/office/drawing/2014/main" id="{F0E1F70E-78D4-C87D-82B9-AC00AC72F7FA}"/>
              </a:ext>
            </a:extLst>
          </p:cNvPr>
          <p:cNvSpPr>
            <a:spLocks noGrp="1"/>
          </p:cNvSpPr>
          <p:nvPr>
            <p:ph type="body" idx="1"/>
          </p:nvPr>
        </p:nvSpPr>
        <p:spPr/>
        <p:txBody>
          <a:bodyPr/>
          <a:lstStyle/>
          <a:p>
            <a:pPr fontAlgn="t"/>
            <a:endParaRPr lang="en-GB" sz="1200" b="0" i="0" u="none" strike="noStrike" kern="1200" cap="none" spc="0" baseline="0" dirty="0">
              <a:solidFill>
                <a:srgbClr val="000000"/>
              </a:solidFill>
              <a:effectLst/>
              <a:uFillTx/>
              <a:latin typeface="Arial" panose="020B0604020202020204" pitchFamily="34" charset="0"/>
            </a:endParaRPr>
          </a:p>
        </p:txBody>
      </p:sp>
      <p:sp>
        <p:nvSpPr>
          <p:cNvPr id="4" name="Slide Number Placeholder 3">
            <a:extLst>
              <a:ext uri="{FF2B5EF4-FFF2-40B4-BE49-F238E27FC236}">
                <a16:creationId xmlns:a16="http://schemas.microsoft.com/office/drawing/2014/main" id="{05872C76-A434-872A-9955-989EABC2D83B}"/>
              </a:ext>
            </a:extLst>
          </p:cNvPr>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1338516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15</a:t>
            </a:fld>
            <a:endParaRPr lang="en-GB" dirty="0"/>
          </a:p>
        </p:txBody>
      </p:sp>
    </p:spTree>
    <p:extLst>
      <p:ext uri="{BB962C8B-B14F-4D97-AF65-F5344CB8AC3E}">
        <p14:creationId xmlns:p14="http://schemas.microsoft.com/office/powerpoint/2010/main" val="2693387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16</a:t>
            </a:fld>
            <a:endParaRPr lang="en-GB"/>
          </a:p>
        </p:txBody>
      </p:sp>
    </p:spTree>
    <p:extLst>
      <p:ext uri="{BB962C8B-B14F-4D97-AF65-F5344CB8AC3E}">
        <p14:creationId xmlns:p14="http://schemas.microsoft.com/office/powerpoint/2010/main" val="1692837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17</a:t>
            </a:fld>
            <a:endParaRPr lang="en-GB"/>
          </a:p>
        </p:txBody>
      </p:sp>
    </p:spTree>
    <p:extLst>
      <p:ext uri="{BB962C8B-B14F-4D97-AF65-F5344CB8AC3E}">
        <p14:creationId xmlns:p14="http://schemas.microsoft.com/office/powerpoint/2010/main" val="1837214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19</a:t>
            </a:fld>
            <a:endParaRPr lang="en-GB"/>
          </a:p>
        </p:txBody>
      </p:sp>
    </p:spTree>
    <p:extLst>
      <p:ext uri="{BB962C8B-B14F-4D97-AF65-F5344CB8AC3E}">
        <p14:creationId xmlns:p14="http://schemas.microsoft.com/office/powerpoint/2010/main" val="1782305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20</a:t>
            </a:fld>
            <a:endParaRPr lang="en-GB" dirty="0"/>
          </a:p>
        </p:txBody>
      </p:sp>
    </p:spTree>
    <p:extLst>
      <p:ext uri="{BB962C8B-B14F-4D97-AF65-F5344CB8AC3E}">
        <p14:creationId xmlns:p14="http://schemas.microsoft.com/office/powerpoint/2010/main" val="2751103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21</a:t>
            </a:fld>
            <a:endParaRPr lang="en-GB"/>
          </a:p>
        </p:txBody>
      </p:sp>
    </p:spTree>
    <p:extLst>
      <p:ext uri="{BB962C8B-B14F-4D97-AF65-F5344CB8AC3E}">
        <p14:creationId xmlns:p14="http://schemas.microsoft.com/office/powerpoint/2010/main" val="2340376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22</a:t>
            </a:fld>
            <a:endParaRPr lang="en-GB"/>
          </a:p>
        </p:txBody>
      </p:sp>
    </p:spTree>
    <p:extLst>
      <p:ext uri="{BB962C8B-B14F-4D97-AF65-F5344CB8AC3E}">
        <p14:creationId xmlns:p14="http://schemas.microsoft.com/office/powerpoint/2010/main" val="1433940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258C5-16FB-F813-5240-CC2325AAD5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6443C5-9374-5ED2-F4B7-EA087C2A7D85}"/>
              </a:ext>
            </a:extLst>
          </p:cNvPr>
          <p:cNvSpPr>
            <a:spLocks noGrp="1" noRot="1" noChangeAspect="1"/>
          </p:cNvSpPr>
          <p:nvPr>
            <p:ph type="sldImg"/>
          </p:nvPr>
        </p:nvSpPr>
        <p:spPr>
          <a:xfrm>
            <a:off x="84138" y="731838"/>
            <a:ext cx="6500812" cy="3657600"/>
          </a:xfrm>
        </p:spPr>
        <p:txBody>
          <a:bodyPr/>
          <a:lstStyle/>
          <a:p>
            <a:endParaRPr lang="en-GB"/>
          </a:p>
        </p:txBody>
      </p:sp>
      <p:sp>
        <p:nvSpPr>
          <p:cNvPr id="3" name="Notes Placeholder 2">
            <a:extLst>
              <a:ext uri="{FF2B5EF4-FFF2-40B4-BE49-F238E27FC236}">
                <a16:creationId xmlns:a16="http://schemas.microsoft.com/office/drawing/2014/main" id="{1F4E292C-D5CE-CA66-C95C-7827BB34EDD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5DFAAA-3210-D40F-5393-F9DD765B1322}"/>
              </a:ext>
            </a:extLst>
          </p:cNvPr>
          <p:cNvSpPr>
            <a:spLocks noGrp="1"/>
          </p:cNvSpPr>
          <p:nvPr>
            <p:ph type="sldNum" sz="quarter" idx="10"/>
          </p:nvPr>
        </p:nvSpPr>
        <p:spPr/>
        <p:txBody>
          <a:bodyPr/>
          <a:lstStyle/>
          <a:p>
            <a:pPr lvl="0"/>
            <a:fld id="{5C087D5B-2645-47C3-9D01-BA6EDB97AD64}" type="slidenum">
              <a:rPr lang="en-GB" smtClean="0"/>
              <a:t>23</a:t>
            </a:fld>
            <a:endParaRPr lang="en-GB"/>
          </a:p>
        </p:txBody>
      </p:sp>
    </p:spTree>
    <p:extLst>
      <p:ext uri="{BB962C8B-B14F-4D97-AF65-F5344CB8AC3E}">
        <p14:creationId xmlns:p14="http://schemas.microsoft.com/office/powerpoint/2010/main" val="32478343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18879575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25</a:t>
            </a:fld>
            <a:endParaRPr lang="en-GB" dirty="0"/>
          </a:p>
        </p:txBody>
      </p:sp>
    </p:spTree>
    <p:extLst>
      <p:ext uri="{BB962C8B-B14F-4D97-AF65-F5344CB8AC3E}">
        <p14:creationId xmlns:p14="http://schemas.microsoft.com/office/powerpoint/2010/main" val="11220437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207997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28</a:t>
            </a:fld>
            <a:endParaRPr lang="en-GB"/>
          </a:p>
        </p:txBody>
      </p:sp>
    </p:spTree>
    <p:extLst>
      <p:ext uri="{BB962C8B-B14F-4D97-AF65-F5344CB8AC3E}">
        <p14:creationId xmlns:p14="http://schemas.microsoft.com/office/powerpoint/2010/main" val="32412313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29</a:t>
            </a:fld>
            <a:endParaRPr lang="en-GB"/>
          </a:p>
        </p:txBody>
      </p:sp>
    </p:spTree>
    <p:extLst>
      <p:ext uri="{BB962C8B-B14F-4D97-AF65-F5344CB8AC3E}">
        <p14:creationId xmlns:p14="http://schemas.microsoft.com/office/powerpoint/2010/main" val="33858607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30</a:t>
            </a:fld>
            <a:endParaRPr lang="en-GB"/>
          </a:p>
        </p:txBody>
      </p:sp>
    </p:spTree>
    <p:extLst>
      <p:ext uri="{BB962C8B-B14F-4D97-AF65-F5344CB8AC3E}">
        <p14:creationId xmlns:p14="http://schemas.microsoft.com/office/powerpoint/2010/main" val="21968039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a:t>
            </a:r>
          </a:p>
        </p:txBody>
      </p:sp>
      <p:sp>
        <p:nvSpPr>
          <p:cNvPr id="4" name="Slide Number Placeholder 3"/>
          <p:cNvSpPr>
            <a:spLocks noGrp="1"/>
          </p:cNvSpPr>
          <p:nvPr>
            <p:ph type="sldNum" sz="quarter" idx="10"/>
          </p:nvPr>
        </p:nvSpPr>
        <p:spPr/>
        <p:txBody>
          <a:bodyPr/>
          <a:lstStyle/>
          <a:p>
            <a:fld id="{9B39E918-88F5-4DC3-ADC2-D63BF93AAE5D}" type="slidenum">
              <a:rPr lang="en-GB" smtClean="0"/>
              <a:t>31</a:t>
            </a:fld>
            <a:endParaRPr lang="en-GB"/>
          </a:p>
        </p:txBody>
      </p:sp>
    </p:spTree>
    <p:extLst>
      <p:ext uri="{BB962C8B-B14F-4D97-AF65-F5344CB8AC3E}">
        <p14:creationId xmlns:p14="http://schemas.microsoft.com/office/powerpoint/2010/main" val="1536837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32</a:t>
            </a:fld>
            <a:endParaRPr lang="en-GB"/>
          </a:p>
        </p:txBody>
      </p:sp>
    </p:spTree>
    <p:extLst>
      <p:ext uri="{BB962C8B-B14F-4D97-AF65-F5344CB8AC3E}">
        <p14:creationId xmlns:p14="http://schemas.microsoft.com/office/powerpoint/2010/main" val="12470719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33</a:t>
            </a:fld>
            <a:endParaRPr lang="en-GB"/>
          </a:p>
        </p:txBody>
      </p:sp>
    </p:spTree>
    <p:extLst>
      <p:ext uri="{BB962C8B-B14F-4D97-AF65-F5344CB8AC3E}">
        <p14:creationId xmlns:p14="http://schemas.microsoft.com/office/powerpoint/2010/main" val="5677610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34</a:t>
            </a:fld>
            <a:endParaRPr lang="en-GB"/>
          </a:p>
        </p:txBody>
      </p:sp>
    </p:spTree>
    <p:extLst>
      <p:ext uri="{BB962C8B-B14F-4D97-AF65-F5344CB8AC3E}">
        <p14:creationId xmlns:p14="http://schemas.microsoft.com/office/powerpoint/2010/main" val="41163033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35</a:t>
            </a:fld>
            <a:endParaRPr lang="en-GB"/>
          </a:p>
        </p:txBody>
      </p:sp>
    </p:spTree>
    <p:extLst>
      <p:ext uri="{BB962C8B-B14F-4D97-AF65-F5344CB8AC3E}">
        <p14:creationId xmlns:p14="http://schemas.microsoft.com/office/powerpoint/2010/main" val="28353339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36</a:t>
            </a:fld>
            <a:endParaRPr lang="en-GB"/>
          </a:p>
        </p:txBody>
      </p:sp>
    </p:spTree>
    <p:extLst>
      <p:ext uri="{BB962C8B-B14F-4D97-AF65-F5344CB8AC3E}">
        <p14:creationId xmlns:p14="http://schemas.microsoft.com/office/powerpoint/2010/main" val="8955709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37</a:t>
            </a:fld>
            <a:endParaRPr lang="en-GB"/>
          </a:p>
        </p:txBody>
      </p:sp>
    </p:spTree>
    <p:extLst>
      <p:ext uri="{BB962C8B-B14F-4D97-AF65-F5344CB8AC3E}">
        <p14:creationId xmlns:p14="http://schemas.microsoft.com/office/powerpoint/2010/main" val="22377057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19678572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42206492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42</a:t>
            </a:fld>
            <a:endParaRPr lang="en-GB"/>
          </a:p>
        </p:txBody>
      </p:sp>
    </p:spTree>
    <p:extLst>
      <p:ext uri="{BB962C8B-B14F-4D97-AF65-F5344CB8AC3E}">
        <p14:creationId xmlns:p14="http://schemas.microsoft.com/office/powerpoint/2010/main" val="15503788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43</a:t>
            </a:fld>
            <a:endParaRPr lang="en-GB"/>
          </a:p>
        </p:txBody>
      </p:sp>
    </p:spTree>
    <p:extLst>
      <p:ext uri="{BB962C8B-B14F-4D97-AF65-F5344CB8AC3E}">
        <p14:creationId xmlns:p14="http://schemas.microsoft.com/office/powerpoint/2010/main" val="16142545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44</a:t>
            </a:fld>
            <a:endParaRPr lang="en-GB"/>
          </a:p>
        </p:txBody>
      </p:sp>
    </p:spTree>
    <p:extLst>
      <p:ext uri="{BB962C8B-B14F-4D97-AF65-F5344CB8AC3E}">
        <p14:creationId xmlns:p14="http://schemas.microsoft.com/office/powerpoint/2010/main" val="28389953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45</a:t>
            </a:fld>
            <a:endParaRPr lang="en-GB"/>
          </a:p>
        </p:txBody>
      </p:sp>
    </p:spTree>
    <p:extLst>
      <p:ext uri="{BB962C8B-B14F-4D97-AF65-F5344CB8AC3E}">
        <p14:creationId xmlns:p14="http://schemas.microsoft.com/office/powerpoint/2010/main" val="40845625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46</a:t>
            </a:fld>
            <a:endParaRPr lang="en-GB" dirty="0"/>
          </a:p>
        </p:txBody>
      </p:sp>
    </p:spTree>
    <p:extLst>
      <p:ext uri="{BB962C8B-B14F-4D97-AF65-F5344CB8AC3E}">
        <p14:creationId xmlns:p14="http://schemas.microsoft.com/office/powerpoint/2010/main" val="7218130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47</a:t>
            </a:fld>
            <a:endParaRPr lang="en-GB"/>
          </a:p>
        </p:txBody>
      </p:sp>
    </p:spTree>
    <p:extLst>
      <p:ext uri="{BB962C8B-B14F-4D97-AF65-F5344CB8AC3E}">
        <p14:creationId xmlns:p14="http://schemas.microsoft.com/office/powerpoint/2010/main" val="19464558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48</a:t>
            </a:fld>
            <a:endParaRPr lang="en-GB"/>
          </a:p>
        </p:txBody>
      </p:sp>
    </p:spTree>
    <p:extLst>
      <p:ext uri="{BB962C8B-B14F-4D97-AF65-F5344CB8AC3E}">
        <p14:creationId xmlns:p14="http://schemas.microsoft.com/office/powerpoint/2010/main" val="1481730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49</a:t>
            </a:fld>
            <a:endParaRPr lang="en-GB" dirty="0"/>
          </a:p>
        </p:txBody>
      </p:sp>
    </p:spTree>
    <p:extLst>
      <p:ext uri="{BB962C8B-B14F-4D97-AF65-F5344CB8AC3E}">
        <p14:creationId xmlns:p14="http://schemas.microsoft.com/office/powerpoint/2010/main" val="294000082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53</a:t>
            </a:fld>
            <a:endParaRPr lang="en-GB"/>
          </a:p>
        </p:txBody>
      </p:sp>
    </p:spTree>
    <p:extLst>
      <p:ext uri="{BB962C8B-B14F-4D97-AF65-F5344CB8AC3E}">
        <p14:creationId xmlns:p14="http://schemas.microsoft.com/office/powerpoint/2010/main" val="216727366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txBody>
          <a:bodyPr/>
          <a:lstStyle/>
          <a:p>
            <a:endParaRPr lang="en-GB"/>
          </a:p>
        </p:txBody>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54</a:t>
            </a:fld>
            <a:endParaRPr lang="en-GB"/>
          </a:p>
        </p:txBody>
      </p:sp>
    </p:spTree>
    <p:extLst>
      <p:ext uri="{BB962C8B-B14F-4D97-AF65-F5344CB8AC3E}">
        <p14:creationId xmlns:p14="http://schemas.microsoft.com/office/powerpoint/2010/main" val="1251159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87044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637701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076303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74845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2131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21475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37890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132653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06236312"/>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42647537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playlist?list=PL_k170MmPjPVbe4wuGYqJkdkplt6eFa3H"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video" Target="https://www.youtube.com/embed/NoSp53vH8Wo?feature=oembed" TargetMode="External"/><Relationship Id="rId4" Type="http://schemas.openxmlformats.org/officeDocument/2006/relationships/image" Target="../media/image6.jpe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video" Target="https://www.youtube.com/embed/VvOIbDI2fro" TargetMode="External"/><Relationship Id="rId4" Type="http://schemas.openxmlformats.org/officeDocument/2006/relationships/image" Target="../media/image12.jpeg"/></Relationships>
</file>

<file path=ppt/slides/_rels/slide3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14.e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video" Target="https://www.youtube.com/embed/hCnjpGXwJzU?feature=oembed" TargetMode="External"/><Relationship Id="rId4" Type="http://schemas.openxmlformats.org/officeDocument/2006/relationships/image" Target="../media/image15.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hyperlink" Target="https://research-ebsco-com.uwtsd.idm.oclc.org/c/onvpsy/viewer/pdf/hnzlanmigr?route=details" TargetMode="External"/><Relationship Id="rId7" Type="http://schemas.openxmlformats.org/officeDocument/2006/relationships/hyperlink" Target="https://dysgu.hwb.gov.wales/api/storage/bf2f2799-9ec6-4a8b-a9c0-cb3e03a12458/AnnexC-TrainingpresentationonEALNASAssessment_2.pptx" TargetMode="External"/><Relationship Id="rId2" Type="http://schemas.openxmlformats.org/officeDocument/2006/relationships/notesSlide" Target="../notesSlides/notesSlide45.xml"/><Relationship Id="rId1" Type="http://schemas.openxmlformats.org/officeDocument/2006/relationships/slideLayout" Target="../slideLayouts/slideLayout5.xml"/><Relationship Id="rId6" Type="http://schemas.openxmlformats.org/officeDocument/2006/relationships/hyperlink" Target="http://353ld710iigr2n4po7k4kgvv-wpengine.netdna-ssl.com/wp-content/uploads/2010/05/UNCRC_united_nations_convention_on_the_rights_of_the_child.pdf" TargetMode="External"/><Relationship Id="rId5" Type="http://schemas.openxmlformats.org/officeDocument/2006/relationships/hyperlink" Target="https://www.cambridge.org/core/journals/language-teaching/article/abs/first-language-attrition/317173BC814C4EA9469443F8B3FA2F93" TargetMode="External"/><Relationship Id="rId4" Type="http://schemas.openxmlformats.org/officeDocument/2006/relationships/hyperlink" Target="https://www.childcomwales.org.uk/wp-content/uploads/2023/06/The-Welsh-Language-and-the-Additional-Learning-Needs-Syste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1766456" y="1385456"/>
            <a:ext cx="4022117" cy="3738338"/>
          </a:xfrm>
        </p:spPr>
        <p:txBody>
          <a:bodyPr/>
          <a:lstStyle/>
          <a:p>
            <a:r>
              <a:rPr lang="en-GB" sz="3600" b="1" dirty="0"/>
              <a:t>ECEY4010C </a:t>
            </a:r>
            <a:br>
              <a:rPr lang="en-GB" sz="3600" dirty="0"/>
            </a:br>
            <a:r>
              <a:rPr lang="en-GB" sz="3600" dirty="0" err="1"/>
              <a:t>Arfer</a:t>
            </a:r>
            <a:r>
              <a:rPr lang="en-GB" sz="3600" dirty="0"/>
              <a:t> </a:t>
            </a:r>
            <a:r>
              <a:rPr lang="en-GB" sz="3600" dirty="0" err="1"/>
              <a:t>amlieithog</a:t>
            </a:r>
            <a:r>
              <a:rPr lang="en-GB" sz="3600" dirty="0"/>
              <a:t> yn y </a:t>
            </a:r>
            <a:r>
              <a:rPr lang="en-GB" sz="3600" dirty="0" err="1"/>
              <a:t>blynyddoedd</a:t>
            </a:r>
            <a:r>
              <a:rPr lang="en-GB" sz="3600" dirty="0"/>
              <a:t> </a:t>
            </a:r>
            <a:r>
              <a:rPr lang="en-GB" sz="3600" dirty="0" err="1"/>
              <a:t>cynnar</a:t>
            </a:r>
            <a:br>
              <a:rPr lang="en-GB" sz="3600" dirty="0"/>
            </a:br>
            <a:br>
              <a:rPr lang="en-GB" sz="3600" dirty="0"/>
            </a:br>
            <a:br>
              <a:rPr lang="en-GB" sz="3600" dirty="0"/>
            </a:br>
            <a:r>
              <a:rPr lang="en-GB" sz="3600" dirty="0"/>
              <a:t>- CIY/SIY</a:t>
            </a:r>
            <a:br>
              <a:rPr lang="en-GB" sz="3600" dirty="0"/>
            </a:br>
            <a:r>
              <a:rPr lang="en-GB" sz="3600" dirty="0"/>
              <a:t>- </a:t>
            </a:r>
            <a:r>
              <a:rPr lang="en-GB" sz="3600" dirty="0" err="1"/>
              <a:t>Damcaniaethau</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5915891" y="1385456"/>
            <a:ext cx="4509654" cy="3738995"/>
          </a:xfrm>
        </p:spPr>
        <p:txBody>
          <a:bodyPr/>
          <a:lstStyle/>
          <a:p>
            <a:pPr eaLnBrk="0" fontAlgn="base" hangingPunct="0">
              <a:spcAft>
                <a:spcPct val="0"/>
              </a:spcAft>
              <a:defRPr/>
            </a:pPr>
            <a:r>
              <a:rPr lang="en-GB" sz="3600" b="1" kern="0" dirty="0">
                <a:solidFill>
                  <a:schemeClr val="accent4">
                    <a:lumMod val="20000"/>
                    <a:lumOff val="80000"/>
                  </a:schemeClr>
                </a:solidFill>
                <a:ea typeface="ＭＳ Ｐゴシック" charset="-128"/>
              </a:rPr>
              <a:t>ECEY4010 </a:t>
            </a:r>
            <a:r>
              <a:rPr lang="en-GB" sz="3600" kern="0" dirty="0">
                <a:solidFill>
                  <a:schemeClr val="accent4">
                    <a:lumMod val="20000"/>
                    <a:lumOff val="80000"/>
                  </a:schemeClr>
                </a:solidFill>
                <a:ea typeface="ＭＳ Ｐゴシック" charset="-128"/>
              </a:rPr>
              <a:t>Multilingual practice in the early years</a:t>
            </a:r>
          </a:p>
          <a:p>
            <a:pPr eaLnBrk="0" fontAlgn="base" hangingPunct="0">
              <a:spcAft>
                <a:spcPct val="0"/>
              </a:spcAft>
              <a:defRPr/>
            </a:pPr>
            <a:endParaRPr lang="en-GB" sz="3600" kern="0" dirty="0">
              <a:solidFill>
                <a:schemeClr val="accent4">
                  <a:lumMod val="20000"/>
                  <a:lumOff val="80000"/>
                </a:schemeClr>
              </a:solidFill>
              <a:ea typeface="ＭＳ Ｐゴシック" charset="-128"/>
            </a:endParaRPr>
          </a:p>
          <a:p>
            <a:pPr eaLnBrk="0" fontAlgn="base" hangingPunct="0">
              <a:spcAft>
                <a:spcPct val="0"/>
              </a:spcAft>
              <a:defRPr/>
            </a:pPr>
            <a:endParaRPr lang="en-GB" sz="3600" kern="0" dirty="0">
              <a:solidFill>
                <a:schemeClr val="accent4">
                  <a:lumMod val="20000"/>
                  <a:lumOff val="80000"/>
                </a:schemeClr>
              </a:solidFill>
              <a:ea typeface="ＭＳ Ｐゴシック" charset="-128"/>
            </a:endParaRPr>
          </a:p>
          <a:p>
            <a:pPr eaLnBrk="0" fontAlgn="base" hangingPunct="0">
              <a:spcAft>
                <a:spcPct val="0"/>
              </a:spcAft>
              <a:defRPr/>
            </a:pPr>
            <a:r>
              <a:rPr lang="en-GB" sz="3600" kern="0" dirty="0">
                <a:solidFill>
                  <a:schemeClr val="accent4">
                    <a:lumMod val="20000"/>
                    <a:lumOff val="80000"/>
                  </a:schemeClr>
                </a:solidFill>
                <a:ea typeface="ＭＳ Ｐゴシック" charset="-128"/>
              </a:rPr>
              <a:t>- WAL/EAL</a:t>
            </a:r>
          </a:p>
          <a:p>
            <a:pPr eaLnBrk="0" fontAlgn="base" hangingPunct="0">
              <a:spcAft>
                <a:spcPct val="0"/>
              </a:spcAft>
              <a:defRPr/>
            </a:pPr>
            <a:r>
              <a:rPr lang="en-GB" sz="3600" kern="0" dirty="0">
                <a:solidFill>
                  <a:schemeClr val="accent4">
                    <a:lumMod val="20000"/>
                    <a:lumOff val="80000"/>
                  </a:schemeClr>
                </a:solidFill>
                <a:ea typeface="ＭＳ Ｐゴシック" charset="-128"/>
              </a:rPr>
              <a:t>- Theories</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12523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sz="4000" dirty="0" err="1">
                <a:latin typeface="Arial" panose="020B0604020202020204" pitchFamily="34" charset="0"/>
                <a:cs typeface="Arial" panose="020B0604020202020204" pitchFamily="34" charset="0"/>
              </a:rPr>
              <a:t>Cynnwys</a:t>
            </a:r>
            <a:br>
              <a:rPr lang="en-GB" altLang="cy-GB" sz="4000" dirty="0">
                <a:latin typeface="Arial" panose="020B0604020202020204" pitchFamily="34" charset="0"/>
                <a:cs typeface="Arial" panose="020B0604020202020204" pitchFamily="34" charset="0"/>
              </a:rPr>
            </a:br>
            <a:r>
              <a:rPr lang="en-GB" altLang="cy-GB" sz="4000" dirty="0">
                <a:solidFill>
                  <a:srgbClr val="0070C0"/>
                </a:solidFill>
                <a:latin typeface="Arial" panose="020B0604020202020204" pitchFamily="34" charset="0"/>
                <a:cs typeface="Arial" panose="020B0604020202020204" pitchFamily="34" charset="0"/>
              </a:rPr>
              <a:t>Contents</a:t>
            </a:r>
            <a:endParaRPr lang="cy-GB" altLang="cy-GB" sz="40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9" y="1573427"/>
            <a:ext cx="4919403" cy="4625704"/>
          </a:xfrm>
        </p:spPr>
        <p:txBody>
          <a:bodyPr>
            <a:normAutofit/>
          </a:bodyPr>
          <a:lstStyle/>
          <a:p>
            <a:pPr eaLnBrk="1" hangingPunct="1"/>
            <a:r>
              <a:rPr lang="cy-GB" altLang="cy-GB" dirty="0">
                <a:latin typeface="Arial" panose="020B0604020202020204" pitchFamily="34" charset="0"/>
                <a:cs typeface="Arial" panose="020B0604020202020204" pitchFamily="34" charset="0"/>
              </a:rPr>
              <a:t>Diffiniadau;</a:t>
            </a:r>
          </a:p>
          <a:p>
            <a:pPr eaLnBrk="1" hangingPunct="1"/>
            <a:r>
              <a:rPr lang="cy-GB" altLang="cy-GB" dirty="0">
                <a:latin typeface="Arial" panose="020B0604020202020204" pitchFamily="34" charset="0"/>
                <a:cs typeface="Arial" panose="020B0604020202020204" pitchFamily="34" charset="0"/>
              </a:rPr>
              <a:t>Dulliau dysgu iaith;</a:t>
            </a:r>
          </a:p>
          <a:p>
            <a:r>
              <a:rPr lang="cy-GB" altLang="cy-GB" dirty="0">
                <a:latin typeface="Arial" panose="020B0604020202020204" pitchFamily="34" charset="0"/>
                <a:cs typeface="Arial" panose="020B0604020202020204" pitchFamily="34" charset="0"/>
              </a:rPr>
              <a:t>Damcaniaeth;</a:t>
            </a:r>
          </a:p>
          <a:p>
            <a:r>
              <a:rPr lang="cy-GB" altLang="cy-GB" dirty="0">
                <a:latin typeface="Arial" panose="020B0604020202020204" pitchFamily="34" charset="0"/>
                <a:cs typeface="Arial" panose="020B0604020202020204" pitchFamily="34" charset="0"/>
              </a:rPr>
              <a:t>Ymchwil;</a:t>
            </a:r>
          </a:p>
          <a:p>
            <a:r>
              <a:rPr lang="cy-GB" altLang="cy-GB" dirty="0">
                <a:latin typeface="Arial" panose="020B0604020202020204" pitchFamily="34" charset="0"/>
                <a:cs typeface="Arial" panose="020B0604020202020204" pitchFamily="34" charset="0"/>
              </a:rPr>
              <a:t>Yr aseiniad.</a:t>
            </a:r>
          </a:p>
          <a:p>
            <a:pPr marL="0" indent="0" eaLnBrk="1" hangingPunct="1">
              <a:buNone/>
            </a:pPr>
            <a:endParaRPr lang="cy-GB" altLang="cy-GB" dirty="0">
              <a:latin typeface="Arial" panose="020B0604020202020204" pitchFamily="34" charset="0"/>
              <a:cs typeface="Arial" panose="020B0604020202020204" pitchFamily="34" charset="0"/>
            </a:endParaRP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573427"/>
            <a:ext cx="5805489" cy="4625704"/>
          </a:xfrm>
        </p:spPr>
        <p:txBody>
          <a:bodyPr>
            <a:normAutofit/>
          </a:bodyPr>
          <a:lstStyle/>
          <a:p>
            <a:pPr eaLnBrk="1" hangingPunct="1"/>
            <a:r>
              <a:rPr lang="en-GB" altLang="cy-GB" sz="2600" dirty="0">
                <a:solidFill>
                  <a:srgbClr val="0070C0"/>
                </a:solidFill>
                <a:latin typeface="Arial" panose="020B0604020202020204" pitchFamily="34" charset="0"/>
                <a:cs typeface="Arial" panose="020B0604020202020204" pitchFamily="34" charset="0"/>
              </a:rPr>
              <a:t>Definitions;</a:t>
            </a:r>
          </a:p>
          <a:p>
            <a:pPr eaLnBrk="1" hangingPunct="1"/>
            <a:r>
              <a:rPr lang="en-GB" altLang="cy-GB" sz="2600" dirty="0">
                <a:solidFill>
                  <a:srgbClr val="0070C0"/>
                </a:solidFill>
                <a:latin typeface="Arial" panose="020B0604020202020204" pitchFamily="34" charset="0"/>
                <a:cs typeface="Arial" panose="020B0604020202020204" pitchFamily="34" charset="0"/>
              </a:rPr>
              <a:t>Approaches in language learning;</a:t>
            </a:r>
          </a:p>
          <a:p>
            <a:r>
              <a:rPr lang="en-GB" altLang="cy-GB" sz="2600" dirty="0">
                <a:solidFill>
                  <a:srgbClr val="0070C0"/>
                </a:solidFill>
                <a:latin typeface="Arial" panose="020B0604020202020204" pitchFamily="34" charset="0"/>
                <a:cs typeface="Arial" panose="020B0604020202020204" pitchFamily="34" charset="0"/>
              </a:rPr>
              <a:t>Theory;</a:t>
            </a:r>
          </a:p>
          <a:p>
            <a:r>
              <a:rPr lang="en-GB" altLang="cy-GB" sz="2600" dirty="0">
                <a:solidFill>
                  <a:srgbClr val="0070C0"/>
                </a:solidFill>
                <a:latin typeface="Arial" panose="020B0604020202020204" pitchFamily="34" charset="0"/>
                <a:cs typeface="Arial" panose="020B0604020202020204" pitchFamily="34" charset="0"/>
              </a:rPr>
              <a:t>Research;</a:t>
            </a:r>
          </a:p>
          <a:p>
            <a:r>
              <a:rPr lang="en-GB" altLang="cy-GB" sz="2600" dirty="0">
                <a:solidFill>
                  <a:srgbClr val="0070C0"/>
                </a:solidFill>
                <a:latin typeface="Arial" panose="020B0604020202020204" pitchFamily="34" charset="0"/>
                <a:cs typeface="Arial" panose="020B0604020202020204" pitchFamily="34" charset="0"/>
              </a:rPr>
              <a:t>The assignment.</a:t>
            </a:r>
          </a:p>
          <a:p>
            <a:pPr marL="0" indent="0" eaLnBrk="1" hangingPunct="1">
              <a:buNone/>
            </a:pPr>
            <a:endParaRPr lang="en-GB" altLang="cy-GB" sz="2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0727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509" y="365126"/>
            <a:ext cx="11327026" cy="1661381"/>
          </a:xfrm>
        </p:spPr>
        <p:txBody>
          <a:bodyPr>
            <a:normAutofit/>
          </a:bodyPr>
          <a:lstStyle/>
          <a:p>
            <a:pPr algn="ctr"/>
            <a:r>
              <a:rPr lang="en-GB" sz="4000" dirty="0" err="1">
                <a:latin typeface="Arial" panose="020B0604020202020204" pitchFamily="34" charset="0"/>
                <a:cs typeface="Arial" panose="020B0604020202020204" pitchFamily="34" charset="0"/>
              </a:rPr>
              <a:t>Sgiliau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Cyflogadwyedd</a:t>
            </a:r>
            <a:r>
              <a:rPr lang="en-GB" sz="4000" dirty="0">
                <a:latin typeface="Arial" panose="020B0604020202020204" pitchFamily="34" charset="0"/>
                <a:cs typeface="Arial" panose="020B0604020202020204" pitchFamily="34" charset="0"/>
              </a:rPr>
              <a:t>/</a:t>
            </a:r>
            <a:r>
              <a:rPr lang="en-GB" sz="4000" dirty="0" err="1">
                <a:latin typeface="Arial" panose="020B0604020202020204" pitchFamily="34" charset="0"/>
                <a:cs typeface="Arial" panose="020B0604020202020204" pitchFamily="34" charset="0"/>
              </a:rPr>
              <a:t>Trosglwyddadwy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Employability/Transferable Skills</a:t>
            </a:r>
            <a:endParaRPr lang="en-US" sz="40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86691" y="2323070"/>
            <a:ext cx="5133109" cy="3266170"/>
          </a:xfrm>
        </p:spPr>
        <p:txBody>
          <a:bodyPr>
            <a:normAutofit/>
          </a:bodyPr>
          <a:lstStyle/>
          <a:p>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Ymchwilio</a:t>
            </a:r>
            <a:r>
              <a:rPr lang="en-GB"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Sgiliau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trafod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5580611" y="2323070"/>
            <a:ext cx="4458739" cy="3853894"/>
          </a:xfrm>
        </p:spPr>
        <p:txBody>
          <a:bodyPr>
            <a:normAutofit/>
          </a:bodyPr>
          <a:lstStyle/>
          <a:p>
            <a:r>
              <a:rPr lang="en-GB" dirty="0">
                <a:solidFill>
                  <a:srgbClr val="0070C0"/>
                </a:solidFill>
                <a:latin typeface="Arial" panose="020B0604020202020204" pitchFamily="34" charset="0"/>
                <a:cs typeface="Arial" panose="020B0604020202020204" pitchFamily="34" charset="0"/>
              </a:rPr>
              <a:t>Organisation;</a:t>
            </a:r>
          </a:p>
          <a:p>
            <a:r>
              <a:rPr lang="en-GB" dirty="0">
                <a:solidFill>
                  <a:srgbClr val="0070C0"/>
                </a:solidFill>
                <a:latin typeface="Arial" panose="020B0604020202020204" pitchFamily="34" charset="0"/>
                <a:cs typeface="Arial" panose="020B0604020202020204" pitchFamily="34" charset="0"/>
              </a:rPr>
              <a:t>Planning;</a:t>
            </a:r>
          </a:p>
          <a:p>
            <a:r>
              <a:rPr lang="en-GB" dirty="0">
                <a:solidFill>
                  <a:srgbClr val="0070C0"/>
                </a:solidFill>
                <a:latin typeface="Arial" panose="020B0604020202020204" pitchFamily="34" charset="0"/>
                <a:cs typeface="Arial" panose="020B0604020202020204" pitchFamily="34" charset="0"/>
              </a:rPr>
              <a:t>Researching;</a:t>
            </a:r>
          </a:p>
          <a:p>
            <a:r>
              <a:rPr lang="en-GB" dirty="0">
                <a:solidFill>
                  <a:srgbClr val="0070C0"/>
                </a:solidFill>
                <a:latin typeface="Arial" panose="020B0604020202020204" pitchFamily="34" charset="0"/>
                <a:cs typeface="Arial" panose="020B0604020202020204" pitchFamily="34" charset="0"/>
              </a:rPr>
              <a:t>Discussion skills;</a:t>
            </a:r>
          </a:p>
          <a:p>
            <a:r>
              <a:rPr lang="en-GB" dirty="0">
                <a:solidFill>
                  <a:srgbClr val="0070C0"/>
                </a:solidFill>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2324804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Adnoddau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Resources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PP;</a:t>
            </a:r>
          </a:p>
          <a:p>
            <a:r>
              <a:rPr lang="cy-GB" dirty="0">
                <a:latin typeface="Arial" panose="020B0604020202020204" pitchFamily="34" charset="0"/>
                <a:cs typeface="Arial" panose="020B0604020202020204" pitchFamily="34" charset="0"/>
              </a:rPr>
              <a:t>Ymchwil;</a:t>
            </a:r>
          </a:p>
          <a:p>
            <a:r>
              <a:rPr lang="cy-GB" dirty="0">
                <a:latin typeface="Arial" panose="020B0604020202020204" pitchFamily="34" charset="0"/>
                <a:cs typeface="Arial" panose="020B0604020202020204" pitchFamily="34" charset="0"/>
              </a:rPr>
              <a:t>Erthyglau;</a:t>
            </a:r>
          </a:p>
          <a:p>
            <a:r>
              <a:rPr lang="cy-GB" dirty="0">
                <a:latin typeface="Arial" panose="020B0604020202020204" pitchFamily="34" charset="0"/>
                <a:cs typeface="Arial" panose="020B0604020202020204" pitchFamily="34" charset="0"/>
              </a:rPr>
              <a:t>Gwefannau;</a:t>
            </a:r>
          </a:p>
          <a:p>
            <a:r>
              <a:rPr lang="cy-GB" dirty="0">
                <a:latin typeface="Arial" panose="020B0604020202020204" pitchFamily="34" charset="0"/>
                <a:cs typeface="Arial" panose="020B0604020202020204" pitchFamily="34" charset="0"/>
              </a:rPr>
              <a:t>Clipiau fideo.</a:t>
            </a:r>
          </a:p>
          <a:p>
            <a:pPr marL="0" indent="0">
              <a:buNone/>
            </a:pPr>
            <a:endParaRPr lang="cy-GB"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PP;</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Articles;</a:t>
            </a:r>
          </a:p>
          <a:p>
            <a:r>
              <a:rPr lang="en-GB" dirty="0">
                <a:solidFill>
                  <a:srgbClr val="0070C0"/>
                </a:solidFill>
                <a:latin typeface="Arial" panose="020B0604020202020204" pitchFamily="34" charset="0"/>
                <a:cs typeface="Arial" panose="020B0604020202020204" pitchFamily="34" charset="0"/>
              </a:rPr>
              <a:t>Websites;</a:t>
            </a:r>
          </a:p>
          <a:p>
            <a:r>
              <a:rPr lang="en-GB" dirty="0">
                <a:solidFill>
                  <a:srgbClr val="0070C0"/>
                </a:solidFill>
                <a:latin typeface="Arial" panose="020B0604020202020204" pitchFamily="34" charset="0"/>
                <a:cs typeface="Arial" panose="020B0604020202020204" pitchFamily="34" charset="0"/>
              </a:rPr>
              <a:t>Video clips.</a:t>
            </a:r>
          </a:p>
        </p:txBody>
      </p:sp>
    </p:spTree>
    <p:extLst>
      <p:ext uri="{BB962C8B-B14F-4D97-AF65-F5344CB8AC3E}">
        <p14:creationId xmlns:p14="http://schemas.microsoft.com/office/powerpoint/2010/main" val="1172827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000" noProof="0" dirty="0">
                <a:latin typeface="Arial" panose="020B0604020202020204" pitchFamily="34" charset="0"/>
                <a:cs typeface="Arial" panose="020B0604020202020204" pitchFamily="34" charset="0"/>
              </a:rPr>
              <a:t>Saesneg/Cymraeg fel ail iaith</a:t>
            </a:r>
            <a:endParaRPr lang="cy-GB" sz="4000" noProof="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B0E57F8-89BC-BEEC-BC03-ADBD6754D200}"/>
              </a:ext>
            </a:extLst>
          </p:cNvPr>
          <p:cNvSpPr>
            <a:spLocks noGrp="1"/>
          </p:cNvSpPr>
          <p:nvPr>
            <p:ph idx="1"/>
          </p:nvPr>
        </p:nvSpPr>
        <p:spPr>
          <a:xfrm>
            <a:off x="177421" y="1825626"/>
            <a:ext cx="11846257" cy="4111150"/>
          </a:xfrm>
        </p:spPr>
        <p:txBody>
          <a:bodyPr>
            <a:normAutofit/>
          </a:bodyPr>
          <a:lstStyle/>
          <a:p>
            <a:pPr marL="0" indent="0">
              <a:buNone/>
            </a:pPr>
            <a:r>
              <a:rPr lang="cy-GB" noProof="0" dirty="0">
                <a:latin typeface="Arial" panose="020B0604020202020204" pitchFamily="34" charset="0"/>
                <a:cs typeface="Arial" panose="020B0604020202020204" pitchFamily="34" charset="0"/>
              </a:rPr>
              <a:t>“Mae rhai plant yn siarad iaith heblaw Saesneg neu Gymraeg fel eu hiaith gyntaf, un ai oherwydd iddynt gael eu geni mewn gwlad arall neu oherwydd bod eu rhieni'n siarad iaith wahanol yn y cartref. Yn yr ysgol, maent yn dysgu Saesneg neu Gymraeg fel ail iaith (neu drydedd iaith).</a:t>
            </a:r>
          </a:p>
          <a:p>
            <a:pPr marL="0" indent="0">
              <a:buNone/>
            </a:pPr>
            <a:r>
              <a:rPr lang="cy-GB" noProof="0" dirty="0">
                <a:latin typeface="Arial" panose="020B0604020202020204" pitchFamily="34" charset="0"/>
                <a:cs typeface="Arial" panose="020B0604020202020204" pitchFamily="34" charset="0"/>
              </a:rPr>
              <a:t>Maent yn dysgu'r iaith ychwanegol yn bennaf yn ystod y diwrnod ysgol arferol, drwy chwarae a chymdeithasu a thrwy ddysgu pynciau eraill.”</a:t>
            </a:r>
          </a:p>
          <a:p>
            <a:pPr marL="0" indent="0" algn="r">
              <a:buNone/>
            </a:pPr>
            <a:r>
              <a:rPr lang="cy-GB" dirty="0">
                <a:latin typeface="Arial" panose="020B0604020202020204" pitchFamily="34" charset="0"/>
                <a:cs typeface="Arial" panose="020B0604020202020204" pitchFamily="34" charset="0"/>
              </a:rPr>
              <a:t>(Cyngor Sir Gar, 2025)</a:t>
            </a:r>
            <a:endParaRPr lang="cy-GB" noProof="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84916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solidFill>
                  <a:srgbClr val="0070C0"/>
                </a:solidFill>
                <a:latin typeface="Arial" panose="020B0604020202020204" pitchFamily="34" charset="0"/>
                <a:cs typeface="Arial" panose="020B0604020202020204" pitchFamily="34" charset="0"/>
              </a:rPr>
              <a:t>English/Welsh as an Additional Language</a:t>
            </a:r>
          </a:p>
        </p:txBody>
      </p:sp>
      <p:sp>
        <p:nvSpPr>
          <p:cNvPr id="5" name="Content Placeholder 4">
            <a:extLst>
              <a:ext uri="{FF2B5EF4-FFF2-40B4-BE49-F238E27FC236}">
                <a16:creationId xmlns:a16="http://schemas.microsoft.com/office/drawing/2014/main" id="{53D4BBD8-1309-88F2-F88F-9069E1EA6446}"/>
              </a:ext>
            </a:extLst>
          </p:cNvPr>
          <p:cNvSpPr>
            <a:spLocks noGrp="1"/>
          </p:cNvSpPr>
          <p:nvPr>
            <p:ph idx="1"/>
          </p:nvPr>
        </p:nvSpPr>
        <p:spPr>
          <a:xfrm>
            <a:off x="191069" y="1825626"/>
            <a:ext cx="12000931" cy="4124798"/>
          </a:xfrm>
        </p:spPr>
        <p:txBody>
          <a:bodyPr/>
          <a:lstStyle/>
          <a:p>
            <a:pPr marL="0" indent="0">
              <a:buNone/>
            </a:pPr>
            <a:r>
              <a:rPr lang="en-GB" dirty="0">
                <a:solidFill>
                  <a:srgbClr val="0070C0"/>
                </a:solidFill>
                <a:latin typeface="Arial" panose="020B0604020202020204" pitchFamily="34" charset="0"/>
                <a:cs typeface="Arial" panose="020B0604020202020204" pitchFamily="34" charset="0"/>
              </a:rPr>
              <a:t>“Some children speak a language other than English or Welsh as their first language, either because they were born in a different country or because their parents speak a different language at home. In school, they learn English or Welsh as a second (or third) language.</a:t>
            </a:r>
          </a:p>
          <a:p>
            <a:pPr marL="0" indent="0">
              <a:buNone/>
            </a:pPr>
            <a:r>
              <a:rPr lang="en-GB" dirty="0">
                <a:solidFill>
                  <a:srgbClr val="0070C0"/>
                </a:solidFill>
                <a:latin typeface="Arial" panose="020B0604020202020204" pitchFamily="34" charset="0"/>
                <a:cs typeface="Arial" panose="020B0604020202020204" pitchFamily="34" charset="0"/>
              </a:rPr>
              <a:t>They learn it mostly through the normal school day, through playing and socialising, and through learning other subjects.”</a:t>
            </a:r>
          </a:p>
          <a:p>
            <a:pPr marL="0" indent="0" algn="r">
              <a:buNone/>
            </a:pPr>
            <a:r>
              <a:rPr lang="en-GB" dirty="0">
                <a:solidFill>
                  <a:srgbClr val="0070C0"/>
                </a:solidFill>
                <a:latin typeface="Arial" panose="020B0604020202020204" pitchFamily="34" charset="0"/>
                <a:cs typeface="Arial" panose="020B0604020202020204" pitchFamily="34" charset="0"/>
              </a:rPr>
              <a:t>(Carmarthenshire County Council, 2025)</a:t>
            </a:r>
          </a:p>
          <a:p>
            <a:endParaRPr lang="en-GB" dirty="0"/>
          </a:p>
        </p:txBody>
      </p:sp>
    </p:spTree>
    <p:extLst>
      <p:ext uri="{BB962C8B-B14F-4D97-AF65-F5344CB8AC3E}">
        <p14:creationId xmlns:p14="http://schemas.microsoft.com/office/powerpoint/2010/main" val="324626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885029"/>
          </a:xfrm>
        </p:spPr>
        <p:txBody>
          <a:bodyPr>
            <a:noAutofit/>
          </a:bodyPr>
          <a:lstStyle/>
          <a:p>
            <a:pPr algn="ctr"/>
            <a:r>
              <a:rPr lang="en-GB" sz="4000" dirty="0" err="1">
                <a:latin typeface="Arial" panose="020B0604020202020204" pitchFamily="34" charset="0"/>
                <a:cs typeface="Arial" panose="020B0604020202020204" pitchFamily="34" charset="0"/>
              </a:rPr>
              <a:t>Nodweddion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allweddol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Key characteristics</a:t>
            </a:r>
          </a:p>
        </p:txBody>
      </p:sp>
      <p:sp>
        <p:nvSpPr>
          <p:cNvPr id="3" name="Content Placeholder 2"/>
          <p:cNvSpPr>
            <a:spLocks noGrp="1"/>
          </p:cNvSpPr>
          <p:nvPr>
            <p:ph sz="half" idx="1"/>
          </p:nvPr>
        </p:nvSpPr>
        <p:spPr>
          <a:xfrm>
            <a:off x="300038" y="1571625"/>
            <a:ext cx="5719762" cy="4605338"/>
          </a:xfrm>
        </p:spPr>
        <p:txBody>
          <a:bodyPr>
            <a:normAutofit/>
          </a:bodyPr>
          <a:lstStyle/>
          <a:p>
            <a:r>
              <a:rPr lang="cy-GB" dirty="0">
                <a:latin typeface="Arial" panose="020B0604020202020204" pitchFamily="34" charset="0"/>
                <a:cs typeface="Arial" panose="020B0604020202020204" pitchFamily="34" charset="0"/>
              </a:rPr>
              <a:t>Mudo, ailsefydlu, ceiswyr lloches (cynnydd yng Nghymru);</a:t>
            </a:r>
          </a:p>
          <a:p>
            <a:r>
              <a:rPr lang="cy-GB" dirty="0">
                <a:latin typeface="Arial" panose="020B0604020202020204" pitchFamily="34" charset="0"/>
                <a:cs typeface="Arial" panose="020B0604020202020204" pitchFamily="34" charset="0"/>
              </a:rPr>
              <a:t>Ieithoedd cartrefi;</a:t>
            </a:r>
          </a:p>
          <a:p>
            <a:r>
              <a:rPr lang="cy-GB" dirty="0">
                <a:latin typeface="Arial" panose="020B0604020202020204" pitchFamily="34" charset="0"/>
                <a:cs typeface="Arial" panose="020B0604020202020204" pitchFamily="34" charset="0"/>
              </a:rPr>
              <a:t>Dysgwyr CIY yn dod o gartrefi sy’n siarad Saesneg/o deuluoedd rhyngwladol.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Pa grwpiau ieithyddol SIY/CIY sy’n fwyaf cyffredin yn eich lleoliadau chi?</a:t>
            </a:r>
          </a:p>
        </p:txBody>
      </p:sp>
      <p:sp>
        <p:nvSpPr>
          <p:cNvPr id="4" name="Content Placeholder 3"/>
          <p:cNvSpPr>
            <a:spLocks noGrp="1"/>
          </p:cNvSpPr>
          <p:nvPr>
            <p:ph sz="half" idx="2"/>
          </p:nvPr>
        </p:nvSpPr>
        <p:spPr>
          <a:xfrm>
            <a:off x="6172199" y="1571625"/>
            <a:ext cx="5793581" cy="4626769"/>
          </a:xfrm>
        </p:spPr>
        <p:txBody>
          <a:bodyPr>
            <a:normAutofit/>
          </a:bodyPr>
          <a:lstStyle/>
          <a:p>
            <a:r>
              <a:rPr lang="en-GB" dirty="0">
                <a:solidFill>
                  <a:srgbClr val="0070C0"/>
                </a:solidFill>
                <a:latin typeface="Arial" panose="020B0604020202020204" pitchFamily="34" charset="0"/>
                <a:cs typeface="Arial" panose="020B0604020202020204" pitchFamily="34" charset="0"/>
              </a:rPr>
              <a:t>Migration, resettlement, asylum seekers (increase in Wales);</a:t>
            </a:r>
          </a:p>
          <a:p>
            <a:r>
              <a:rPr lang="en-GB" dirty="0">
                <a:solidFill>
                  <a:srgbClr val="0070C0"/>
                </a:solidFill>
                <a:latin typeface="Arial" panose="020B0604020202020204" pitchFamily="34" charset="0"/>
                <a:cs typeface="Arial" panose="020B0604020202020204" pitchFamily="34" charset="0"/>
              </a:rPr>
              <a:t>Home languages;</a:t>
            </a:r>
          </a:p>
          <a:p>
            <a:r>
              <a:rPr lang="en-GB" dirty="0">
                <a:solidFill>
                  <a:srgbClr val="0070C0"/>
                </a:solidFill>
                <a:latin typeface="Arial" panose="020B0604020202020204" pitchFamily="34" charset="0"/>
                <a:cs typeface="Arial" panose="020B0604020202020204" pitchFamily="34" charset="0"/>
              </a:rPr>
              <a:t>WAL learners may be from English-speaking homes/international families.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Which EAL/WAL language groups are most common in your settings?</a:t>
            </a:r>
          </a:p>
        </p:txBody>
      </p:sp>
    </p:spTree>
    <p:extLst>
      <p:ext uri="{BB962C8B-B14F-4D97-AF65-F5344CB8AC3E}">
        <p14:creationId xmlns:p14="http://schemas.microsoft.com/office/powerpoint/2010/main" val="3822341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5345B-5503-7572-8806-4131978915F7}"/>
              </a:ext>
            </a:extLst>
          </p:cNvPr>
          <p:cNvSpPr>
            <a:spLocks noGrp="1"/>
          </p:cNvSpPr>
          <p:nvPr>
            <p:ph type="title"/>
          </p:nvPr>
        </p:nvSpPr>
        <p:spPr/>
        <p:txBody>
          <a:bodyPr>
            <a:normAutofit/>
          </a:bodyPr>
          <a:lstStyle/>
          <a:p>
            <a:pPr algn="ctr"/>
            <a:r>
              <a:rPr lang="cy-GB" sz="3600" dirty="0">
                <a:latin typeface="Arial" panose="020B0604020202020204" pitchFamily="34" charset="0"/>
                <a:cs typeface="Arial" panose="020B0604020202020204" pitchFamily="34" charset="0"/>
              </a:rPr>
              <a:t>Cwricwlwm i Gymru 2022</a:t>
            </a:r>
            <a:br>
              <a:rPr lang="cy-GB" sz="3600" dirty="0">
                <a:latin typeface="Arial" panose="020B0604020202020204" pitchFamily="34" charset="0"/>
                <a:cs typeface="Arial" panose="020B0604020202020204" pitchFamily="34" charset="0"/>
              </a:rPr>
            </a:br>
            <a:r>
              <a:rPr lang="cy-GB" sz="3600" dirty="0" err="1">
                <a:solidFill>
                  <a:srgbClr val="0070C0"/>
                </a:solidFill>
                <a:latin typeface="Arial" panose="020B0604020202020204" pitchFamily="34" charset="0"/>
                <a:cs typeface="Arial" panose="020B0604020202020204" pitchFamily="34" charset="0"/>
              </a:rPr>
              <a:t>Curriculum</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for</a:t>
            </a:r>
            <a:r>
              <a:rPr lang="cy-GB" sz="3600" dirty="0">
                <a:solidFill>
                  <a:srgbClr val="0070C0"/>
                </a:solidFill>
                <a:latin typeface="Arial" panose="020B0604020202020204" pitchFamily="34" charset="0"/>
                <a:cs typeface="Arial" panose="020B0604020202020204" pitchFamily="34" charset="0"/>
              </a:rPr>
              <a:t> Wales 2022</a:t>
            </a:r>
            <a:endParaRPr lang="en-GB" sz="36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37247E-3627-50C4-6B5F-025A5F8BB563}"/>
              </a:ext>
            </a:extLst>
          </p:cNvPr>
          <p:cNvSpPr>
            <a:spLocks noGrp="1"/>
          </p:cNvSpPr>
          <p:nvPr>
            <p:ph sz="half" idx="1"/>
          </p:nvPr>
        </p:nvSpPr>
        <p:spPr>
          <a:xfrm>
            <a:off x="380144" y="1825624"/>
            <a:ext cx="5614256" cy="3948451"/>
          </a:xfrm>
        </p:spPr>
        <p:txBody>
          <a:bodyPr>
            <a:normAutofit/>
          </a:bodyPr>
          <a:lstStyle/>
          <a:p>
            <a:r>
              <a:rPr lang="cy-GB" dirty="0">
                <a:latin typeface="Arial" panose="020B0604020202020204" pitchFamily="34" charset="0"/>
                <a:cs typeface="Arial" panose="020B0604020202020204" pitchFamily="34" charset="0"/>
              </a:rPr>
              <a:t>Pwyslais ar Maes Dysgu a Phrofiad Iaith, Llythrennedd a Chyfathrebu;</a:t>
            </a:r>
          </a:p>
          <a:p>
            <a:r>
              <a:rPr lang="cy-GB" dirty="0">
                <a:latin typeface="Arial" panose="020B0604020202020204" pitchFamily="34" charset="0"/>
                <a:cs typeface="Arial" panose="020B0604020202020204" pitchFamily="34" charset="0"/>
              </a:rPr>
              <a:t>Disgwyliad i werthfawrogi aml-</a:t>
            </a:r>
            <a:r>
              <a:rPr lang="cy-GB" dirty="0" err="1">
                <a:latin typeface="Arial" panose="020B0604020202020204" pitchFamily="34" charset="0"/>
                <a:cs typeface="Arial" panose="020B0604020202020204" pitchFamily="34" charset="0"/>
              </a:rPr>
              <a:t>ieithrwydd</a:t>
            </a:r>
            <a:r>
              <a:rPr lang="cy-GB" dirty="0">
                <a:latin typeface="Arial" panose="020B0604020202020204" pitchFamily="34" charset="0"/>
                <a:cs typeface="Arial" panose="020B0604020202020204" pitchFamily="34" charset="0"/>
              </a:rPr>
              <a:t>;</a:t>
            </a:r>
          </a:p>
          <a:p>
            <a:r>
              <a:rPr lang="cy-GB" dirty="0">
                <a:solidFill>
                  <a:srgbClr val="0070C0"/>
                </a:solidFill>
                <a:latin typeface="Arial" panose="020B0604020202020204" pitchFamily="34" charset="0"/>
                <a:cs typeface="Arial" panose="020B0604020202020204" pitchFamily="34" charset="0"/>
              </a:rPr>
              <a:t>Emphasis </a:t>
            </a:r>
            <a:r>
              <a:rPr lang="cy-GB" dirty="0" err="1">
                <a:solidFill>
                  <a:srgbClr val="0070C0"/>
                </a:solidFill>
                <a:latin typeface="Arial" panose="020B0604020202020204" pitchFamily="34" charset="0"/>
                <a:cs typeface="Arial" panose="020B0604020202020204" pitchFamily="34" charset="0"/>
              </a:rPr>
              <a:t>on</a:t>
            </a:r>
            <a:r>
              <a:rPr lang="cy-GB" dirty="0">
                <a:solidFill>
                  <a:srgbClr val="0070C0"/>
                </a:solidFill>
                <a:latin typeface="Arial" panose="020B0604020202020204" pitchFamily="34" charset="0"/>
                <a:cs typeface="Arial" panose="020B0604020202020204" pitchFamily="34" charset="0"/>
              </a:rPr>
              <a:t> Language, </a:t>
            </a:r>
            <a:r>
              <a:rPr lang="cy-GB" dirty="0" err="1">
                <a:solidFill>
                  <a:srgbClr val="0070C0"/>
                </a:solidFill>
                <a:latin typeface="Arial" panose="020B0604020202020204" pitchFamily="34" charset="0"/>
                <a:cs typeface="Arial" panose="020B0604020202020204" pitchFamily="34" charset="0"/>
              </a:rPr>
              <a:t>Literacy</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and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Communication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AoLE</a:t>
            </a:r>
            <a:r>
              <a:rPr lang="cy-GB" dirty="0">
                <a:solidFill>
                  <a:srgbClr val="0070C0"/>
                </a:solidFill>
                <a:latin typeface="Arial" panose="020B0604020202020204" pitchFamily="34" charset="0"/>
                <a:cs typeface="Arial" panose="020B0604020202020204" pitchFamily="34" charset="0"/>
              </a:rPr>
              <a:t>;</a:t>
            </a:r>
          </a:p>
          <a:p>
            <a:r>
              <a:rPr lang="cy-GB" dirty="0" err="1">
                <a:solidFill>
                  <a:srgbClr val="0070C0"/>
                </a:solidFill>
                <a:latin typeface="Arial" panose="020B0604020202020204" pitchFamily="34" charset="0"/>
                <a:cs typeface="Arial" panose="020B0604020202020204" pitchFamily="34" charset="0"/>
              </a:rPr>
              <a:t>Expectation</a:t>
            </a:r>
            <a:r>
              <a:rPr lang="cy-GB" dirty="0">
                <a:solidFill>
                  <a:srgbClr val="0070C0"/>
                </a:solidFill>
                <a:latin typeface="Arial" panose="020B0604020202020204" pitchFamily="34" charset="0"/>
                <a:cs typeface="Arial" panose="020B0604020202020204" pitchFamily="34" charset="0"/>
              </a:rPr>
              <a:t> to </a:t>
            </a:r>
            <a:r>
              <a:rPr lang="cy-GB" dirty="0" err="1">
                <a:solidFill>
                  <a:srgbClr val="0070C0"/>
                </a:solidFill>
                <a:latin typeface="Arial" panose="020B0604020202020204" pitchFamily="34" charset="0"/>
                <a:cs typeface="Arial" panose="020B0604020202020204" pitchFamily="34" charset="0"/>
              </a:rPr>
              <a:t>value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multilingualism</a:t>
            </a:r>
            <a:r>
              <a:rPr lang="cy-GB" dirty="0">
                <a:solidFill>
                  <a:srgbClr val="0070C0"/>
                </a:solidFill>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70DD3F1F-F1C0-0736-0D74-95EEF722F599}"/>
              </a:ext>
            </a:extLst>
          </p:cNvPr>
          <p:cNvSpPr>
            <a:spLocks noGrp="1"/>
          </p:cNvSpPr>
          <p:nvPr>
            <p:ph sz="half" idx="2"/>
          </p:nvPr>
        </p:nvSpPr>
        <p:spPr>
          <a:xfrm>
            <a:off x="6197600" y="2506894"/>
            <a:ext cx="5802616" cy="3400745"/>
          </a:xfrm>
        </p:spPr>
        <p:txBody>
          <a:bodyPr>
            <a:normAutofit/>
          </a:bodyPr>
          <a:lstStyle/>
          <a:p>
            <a:pPr marL="0" indent="0">
              <a:buNone/>
            </a:pPr>
            <a:r>
              <a:rPr lang="cy-GB" sz="3600" dirty="0">
                <a:solidFill>
                  <a:srgbClr val="0070C0"/>
                </a:solidFill>
                <a:latin typeface="Arial" panose="020B0604020202020204" pitchFamily="34" charset="0"/>
                <a:cs typeface="Arial" panose="020B0604020202020204" pitchFamily="34" charset="0"/>
              </a:rPr>
              <a:t>“Education </a:t>
            </a:r>
            <a:r>
              <a:rPr lang="cy-GB" sz="3600" dirty="0" err="1">
                <a:solidFill>
                  <a:srgbClr val="0070C0"/>
                </a:solidFill>
                <a:latin typeface="Arial" panose="020B0604020202020204" pitchFamily="34" charset="0"/>
                <a:cs typeface="Arial" panose="020B0604020202020204" pitchFamily="34" charset="0"/>
              </a:rPr>
              <a:t>should</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build</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on</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learners</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existing</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linguistic</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resources</a:t>
            </a:r>
            <a:r>
              <a:rPr lang="cy-GB" sz="3600" dirty="0">
                <a:solidFill>
                  <a:srgbClr val="0070C0"/>
                </a:solidFill>
                <a:latin typeface="Arial" panose="020B0604020202020204" pitchFamily="34" charset="0"/>
                <a:cs typeface="Arial" panose="020B0604020202020204" pitchFamily="34" charset="0"/>
              </a:rPr>
              <a:t> rather than </a:t>
            </a:r>
            <a:r>
              <a:rPr lang="cy-GB" sz="3600" dirty="0" err="1">
                <a:solidFill>
                  <a:srgbClr val="0070C0"/>
                </a:solidFill>
                <a:latin typeface="Arial" panose="020B0604020202020204" pitchFamily="34" charset="0"/>
                <a:cs typeface="Arial" panose="020B0604020202020204" pitchFamily="34" charset="0"/>
              </a:rPr>
              <a:t>replace</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them</a:t>
            </a:r>
            <a:r>
              <a:rPr lang="cy-GB" sz="3600" dirty="0">
                <a:solidFill>
                  <a:srgbClr val="0070C0"/>
                </a:solidFill>
                <a:latin typeface="Arial" panose="020B0604020202020204" pitchFamily="34" charset="0"/>
                <a:cs typeface="Arial" panose="020B0604020202020204" pitchFamily="34" charset="0"/>
              </a:rPr>
              <a:t>”.</a:t>
            </a:r>
          </a:p>
          <a:p>
            <a:pPr marL="0" indent="0" algn="r">
              <a:buNone/>
            </a:pPr>
            <a:r>
              <a:rPr lang="cy-GB" dirty="0">
                <a:solidFill>
                  <a:srgbClr val="0070C0"/>
                </a:solidFill>
                <a:latin typeface="Arial" panose="020B0604020202020204" pitchFamily="34" charset="0"/>
                <a:cs typeface="Arial" panose="020B0604020202020204" pitchFamily="34" charset="0"/>
              </a:rPr>
              <a:t>(UNESCO, 2017)</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6896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D007-0496-A537-7134-BD282055A3A9}"/>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Tasg</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Task</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434E07-7144-1B70-7967-24E1224AC7A3}"/>
              </a:ext>
            </a:extLst>
          </p:cNvPr>
          <p:cNvSpPr>
            <a:spLocks noGrp="1"/>
          </p:cNvSpPr>
          <p:nvPr>
            <p:ph sz="half" idx="1"/>
          </p:nvPr>
        </p:nvSpPr>
        <p:spPr/>
        <p:txBody>
          <a:bodyPr>
            <a:normAutofit lnSpcReduction="10000"/>
          </a:bodyPr>
          <a:lstStyle/>
          <a:p>
            <a:pPr marL="0" indent="0">
              <a:buNone/>
            </a:pPr>
            <a:r>
              <a:rPr lang="cy-GB" dirty="0">
                <a:latin typeface="Arial" panose="020B0604020202020204" pitchFamily="34" charset="0"/>
                <a:cs typeface="Arial" panose="020B0604020202020204" pitchFamily="34" charset="0"/>
              </a:rPr>
              <a:t>Ar </a:t>
            </a:r>
            <a:r>
              <a:rPr lang="cy-GB">
                <a:latin typeface="Arial" panose="020B0604020202020204" pitchFamily="34" charset="0"/>
                <a:cs typeface="Arial" panose="020B0604020202020204" pitchFamily="34" charset="0"/>
              </a:rPr>
              <a:t>sail ddyfyniad </a:t>
            </a:r>
            <a:r>
              <a:rPr lang="cy-GB" dirty="0">
                <a:latin typeface="Arial" panose="020B0604020202020204" pitchFamily="34" charset="0"/>
                <a:cs typeface="Arial" panose="020B0604020202020204" pitchFamily="34" charset="0"/>
              </a:rPr>
              <a:t>UNESCO:</a:t>
            </a:r>
          </a:p>
          <a:p>
            <a:r>
              <a:rPr lang="cy-GB" dirty="0">
                <a:latin typeface="Arial" panose="020B0604020202020204" pitchFamily="34" charset="0"/>
                <a:cs typeface="Arial" panose="020B0604020202020204" pitchFamily="34" charset="0"/>
              </a:rPr>
              <a:t>Nodwch 3 enghraifft o sut allai adnoddau ieithyddol y dysgwr gael eu hanwybyddu neu eu disodlo mewn dosbarth cyffredin;</a:t>
            </a:r>
          </a:p>
          <a:p>
            <a:r>
              <a:rPr lang="cy-GB" dirty="0">
                <a:latin typeface="Arial" panose="020B0604020202020204" pitchFamily="34" charset="0"/>
                <a:cs typeface="Arial" panose="020B0604020202020204" pitchFamily="34" charset="0"/>
              </a:rPr>
              <a:t>Trafodwch syniadau ar gyfer gweithgaredd sy’n defnyddio adnoddau ieithyddol y dysgwr yn weithredol.</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1333A3B-0F02-807F-C7CE-68E25D321CCB}"/>
              </a:ext>
            </a:extLst>
          </p:cNvPr>
          <p:cNvSpPr>
            <a:spLocks noGrp="1"/>
          </p:cNvSpPr>
          <p:nvPr>
            <p:ph sz="half" idx="2"/>
          </p:nvPr>
        </p:nvSpPr>
        <p:spPr/>
        <p:txBody>
          <a:bodyPr>
            <a:normAutofit lnSpcReduction="10000"/>
          </a:bodyPr>
          <a:lstStyle/>
          <a:p>
            <a:pPr marL="0" indent="0">
              <a:buNone/>
            </a:pPr>
            <a:r>
              <a:rPr lang="en-GB" noProof="0" dirty="0">
                <a:solidFill>
                  <a:srgbClr val="0070C0"/>
                </a:solidFill>
                <a:latin typeface="Arial" panose="020B0604020202020204" pitchFamily="34" charset="0"/>
                <a:cs typeface="Arial" panose="020B0604020202020204" pitchFamily="34" charset="0"/>
              </a:rPr>
              <a:t>Based on UNESCO’s quotation:</a:t>
            </a:r>
          </a:p>
          <a:p>
            <a:r>
              <a:rPr lang="en-GB" noProof="0" dirty="0">
                <a:solidFill>
                  <a:srgbClr val="0070C0"/>
                </a:solidFill>
                <a:latin typeface="Arial" panose="020B0604020202020204" pitchFamily="34" charset="0"/>
                <a:cs typeface="Arial" panose="020B0604020202020204" pitchFamily="34" charset="0"/>
              </a:rPr>
              <a:t>Identify 3 examples of how the learner’s linguistic resources could be overlooked or replaced in a typical classroom;</a:t>
            </a:r>
          </a:p>
          <a:p>
            <a:r>
              <a:rPr lang="en-GB" noProof="0" dirty="0">
                <a:solidFill>
                  <a:srgbClr val="0070C0"/>
                </a:solidFill>
                <a:latin typeface="Arial" panose="020B0604020202020204" pitchFamily="34" charset="0"/>
                <a:cs typeface="Arial" panose="020B0604020202020204" pitchFamily="34" charset="0"/>
              </a:rPr>
              <a:t>Discuss ideas for an activity that actively uses the learner’s linguistic resources.</a:t>
            </a:r>
          </a:p>
          <a:p>
            <a:endParaRPr lang="en-GB" dirty="0"/>
          </a:p>
        </p:txBody>
      </p:sp>
    </p:spTree>
    <p:extLst>
      <p:ext uri="{BB962C8B-B14F-4D97-AF65-F5344CB8AC3E}">
        <p14:creationId xmlns:p14="http://schemas.microsoft.com/office/powerpoint/2010/main" val="1078066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106DA6C-5E52-4D52-672B-6B9F652F6628}"/>
              </a:ext>
            </a:extLst>
          </p:cNvPr>
          <p:cNvSpPr>
            <a:spLocks noGrp="1"/>
          </p:cNvSpPr>
          <p:nvPr>
            <p:ph type="title"/>
          </p:nvPr>
        </p:nvSpPr>
        <p:spPr/>
        <p:txBody>
          <a:bodyPr>
            <a:normAutofit/>
          </a:bodyPr>
          <a:lstStyle/>
          <a:p>
            <a:r>
              <a:rPr lang="cy-GB" sz="3600" dirty="0" err="1">
                <a:latin typeface="Arial" panose="020B0604020202020204" pitchFamily="34" charset="0"/>
                <a:cs typeface="Arial" panose="020B0604020202020204" pitchFamily="34" charset="0"/>
              </a:rPr>
              <a:t>MDPh</a:t>
            </a:r>
            <a:r>
              <a:rPr lang="cy-GB" sz="3600" dirty="0">
                <a:latin typeface="Arial" panose="020B0604020202020204" pitchFamily="34" charset="0"/>
                <a:cs typeface="Arial" panose="020B0604020202020204" pitchFamily="34" charset="0"/>
              </a:rPr>
              <a:t> Iaith, Llythrennedd a Chyfathrebu</a:t>
            </a:r>
            <a:br>
              <a:rPr lang="cy-GB" sz="3600" dirty="0">
                <a:solidFill>
                  <a:srgbClr val="0070C0"/>
                </a:solidFill>
                <a:latin typeface="Arial" panose="020B0604020202020204" pitchFamily="34" charset="0"/>
                <a:cs typeface="Arial" panose="020B0604020202020204" pitchFamily="34" charset="0"/>
              </a:rPr>
            </a:br>
            <a:r>
              <a:rPr lang="cy-GB" sz="3600" dirty="0" err="1">
                <a:solidFill>
                  <a:srgbClr val="0070C0"/>
                </a:solidFill>
                <a:latin typeface="Arial" panose="020B0604020202020204" pitchFamily="34" charset="0"/>
                <a:cs typeface="Arial" panose="020B0604020202020204" pitchFamily="34" charset="0"/>
              </a:rPr>
              <a:t>Language</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Literacy</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and</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Communication</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AoLE</a:t>
            </a:r>
            <a:endParaRPr lang="en-GB" sz="3600" dirty="0">
              <a:solidFill>
                <a:srgbClr val="0070C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811EA0B-1EB9-9787-4CC4-B8BFB658F1D9}"/>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Cydnabod cysylltiadau rhwng ieithoedd;</a:t>
            </a:r>
          </a:p>
          <a:p>
            <a:r>
              <a:rPr lang="cy-GB" noProof="0" dirty="0">
                <a:latin typeface="Arial" panose="020B0604020202020204" pitchFamily="34" charset="0"/>
                <a:cs typeface="Arial" panose="020B0604020202020204" pitchFamily="34" charset="0"/>
              </a:rPr>
              <a:t>Continwwm dysgu iaith o’r blynyddoedd cynnar i’r uwchradd;</a:t>
            </a:r>
          </a:p>
          <a:p>
            <a:r>
              <a:rPr lang="cy-GB" noProof="0" dirty="0">
                <a:latin typeface="Arial" panose="020B0604020202020204" pitchFamily="34" charset="0"/>
                <a:cs typeface="Arial" panose="020B0604020202020204" pitchFamily="34" charset="0"/>
              </a:rPr>
              <a:t>Ymgorffori arferion trochi.</a:t>
            </a:r>
          </a:p>
        </p:txBody>
      </p:sp>
      <p:sp>
        <p:nvSpPr>
          <p:cNvPr id="7" name="Content Placeholder 6">
            <a:extLst>
              <a:ext uri="{FF2B5EF4-FFF2-40B4-BE49-F238E27FC236}">
                <a16:creationId xmlns:a16="http://schemas.microsoft.com/office/drawing/2014/main" id="{5A043DA4-1B8E-1E2C-1BB1-F6376DF90A4C}"/>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Recognises the connections between languages;</a:t>
            </a:r>
          </a:p>
          <a:p>
            <a:r>
              <a:rPr lang="en-GB" dirty="0">
                <a:solidFill>
                  <a:srgbClr val="0070C0"/>
                </a:solidFill>
                <a:latin typeface="Arial" panose="020B0604020202020204" pitchFamily="34" charset="0"/>
                <a:cs typeface="Arial" panose="020B0604020202020204" pitchFamily="34" charset="0"/>
              </a:rPr>
              <a:t>A continuum of language learning from early years to secondary;</a:t>
            </a:r>
          </a:p>
          <a:p>
            <a:r>
              <a:rPr lang="en-GB" dirty="0">
                <a:solidFill>
                  <a:srgbClr val="0070C0"/>
                </a:solidFill>
                <a:latin typeface="Arial" panose="020B0604020202020204" pitchFamily="34" charset="0"/>
                <a:cs typeface="Arial" panose="020B0604020202020204" pitchFamily="34" charset="0"/>
              </a:rPr>
              <a:t>Embeds immersion practices.</a:t>
            </a:r>
          </a:p>
        </p:txBody>
      </p:sp>
    </p:spTree>
    <p:extLst>
      <p:ext uri="{BB962C8B-B14F-4D97-AF65-F5344CB8AC3E}">
        <p14:creationId xmlns:p14="http://schemas.microsoft.com/office/powerpoint/2010/main" val="2324667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86C81-62EF-78E4-79BE-3CB81C0279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8F09E9-5189-E74A-630D-0FE885AACF0E}"/>
              </a:ext>
            </a:extLst>
          </p:cNvPr>
          <p:cNvSpPr>
            <a:spLocks noGrp="1"/>
          </p:cNvSpPr>
          <p:nvPr>
            <p:ph type="title"/>
          </p:nvPr>
        </p:nvSpPr>
        <p:spPr>
          <a:xfrm>
            <a:off x="838200" y="365127"/>
            <a:ext cx="10515600" cy="885029"/>
          </a:xfrm>
        </p:spPr>
        <p:txBody>
          <a:bodyPr>
            <a:noAutofit/>
          </a:bodyPr>
          <a:lstStyle/>
          <a:p>
            <a:pPr algn="ctr"/>
            <a:r>
              <a:rPr lang="en-GB" sz="4000" dirty="0">
                <a:latin typeface="Arial" panose="020B0604020202020204" pitchFamily="34" charset="0"/>
                <a:cs typeface="Arial" panose="020B0604020202020204" pitchFamily="34" charset="0"/>
              </a:rPr>
              <a:t>Model 5 cam o </a:t>
            </a:r>
            <a:r>
              <a:rPr lang="en-GB" sz="4000" dirty="0" err="1">
                <a:latin typeface="Arial" panose="020B0604020202020204" pitchFamily="34" charset="0"/>
                <a:cs typeface="Arial" panose="020B0604020202020204" pitchFamily="34" charset="0"/>
              </a:rPr>
              <a:t>gaffaeliad</a:t>
            </a:r>
            <a:r>
              <a:rPr lang="en-GB" sz="4000" dirty="0">
                <a:latin typeface="Arial" panose="020B0604020202020204" pitchFamily="34" charset="0"/>
                <a:cs typeface="Arial" panose="020B0604020202020204" pitchFamily="34" charset="0"/>
              </a:rPr>
              <a:t> SIY/CIY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5 stage model of EAL/WAL acquisition</a:t>
            </a:r>
          </a:p>
        </p:txBody>
      </p:sp>
      <p:sp>
        <p:nvSpPr>
          <p:cNvPr id="3" name="Content Placeholder 2">
            <a:extLst>
              <a:ext uri="{FF2B5EF4-FFF2-40B4-BE49-F238E27FC236}">
                <a16:creationId xmlns:a16="http://schemas.microsoft.com/office/drawing/2014/main" id="{8D52A1DC-4702-DAC4-F3A4-FD74CEB9A147}"/>
              </a:ext>
            </a:extLst>
          </p:cNvPr>
          <p:cNvSpPr>
            <a:spLocks noGrp="1"/>
          </p:cNvSpPr>
          <p:nvPr>
            <p:ph sz="half" idx="1"/>
          </p:nvPr>
        </p:nvSpPr>
        <p:spPr>
          <a:xfrm>
            <a:off x="300038" y="1571625"/>
            <a:ext cx="5719762" cy="4605338"/>
          </a:xfrm>
        </p:spPr>
        <p:txBody>
          <a:bodyPr>
            <a:normAutofit/>
          </a:bodyPr>
          <a:lstStyle/>
          <a:p>
            <a:pPr marL="0" indent="0">
              <a:buNone/>
            </a:pPr>
            <a:r>
              <a:rPr lang="cy-GB" dirty="0">
                <a:latin typeface="Arial" panose="020B0604020202020204" pitchFamily="34" charset="0"/>
                <a:cs typeface="Arial" panose="020B0604020202020204" pitchFamily="34" charset="0"/>
              </a:rPr>
              <a:t>A – Newydd i’r Saesneg;</a:t>
            </a:r>
          </a:p>
          <a:p>
            <a:pPr marL="0" indent="0">
              <a:buNone/>
            </a:pPr>
            <a:r>
              <a:rPr lang="cy-GB" dirty="0">
                <a:latin typeface="Arial" panose="020B0604020202020204" pitchFamily="34" charset="0"/>
                <a:cs typeface="Arial" panose="020B0604020202020204" pitchFamily="34" charset="0"/>
              </a:rPr>
              <a:t>B – Caffaeliad Cyntaf;</a:t>
            </a:r>
          </a:p>
          <a:p>
            <a:pPr marL="0" indent="0">
              <a:buNone/>
            </a:pPr>
            <a:r>
              <a:rPr lang="cy-GB" dirty="0">
                <a:latin typeface="Arial" panose="020B0604020202020204" pitchFamily="34" charset="0"/>
                <a:cs typeface="Arial" panose="020B0604020202020204" pitchFamily="34" charset="0"/>
              </a:rPr>
              <a:t>C – Datblygu Cymhwysedd;</a:t>
            </a:r>
          </a:p>
          <a:p>
            <a:pPr marL="0" indent="0">
              <a:buNone/>
            </a:pPr>
            <a:r>
              <a:rPr lang="cy-GB" dirty="0">
                <a:latin typeface="Arial" panose="020B0604020202020204" pitchFamily="34" charset="0"/>
                <a:cs typeface="Arial" panose="020B0604020202020204" pitchFamily="34" charset="0"/>
              </a:rPr>
              <a:t>D – Yn Gymwys;</a:t>
            </a:r>
          </a:p>
          <a:p>
            <a:pPr marL="0" indent="0">
              <a:buNone/>
            </a:pPr>
            <a:r>
              <a:rPr lang="cy-GB" dirty="0">
                <a:latin typeface="Arial" panose="020B0604020202020204" pitchFamily="34" charset="0"/>
                <a:cs typeface="Arial" panose="020B0604020202020204" pitchFamily="34" charset="0"/>
              </a:rPr>
              <a:t>E – Rhugl.</a:t>
            </a:r>
          </a:p>
          <a:p>
            <a:pPr marL="0" indent="0">
              <a:buNone/>
            </a:pPr>
            <a:r>
              <a:rPr lang="cy-GB" dirty="0">
                <a:latin typeface="Arial" panose="020B0604020202020204" pitchFamily="34" charset="0"/>
                <a:cs typeface="Arial" panose="020B0604020202020204" pitchFamily="34" charset="0"/>
              </a:rPr>
              <a:t>* Dilyniant yn medru cymryd hyd at 10 mlynedd.</a:t>
            </a:r>
          </a:p>
        </p:txBody>
      </p:sp>
      <p:sp>
        <p:nvSpPr>
          <p:cNvPr id="4" name="Content Placeholder 3">
            <a:extLst>
              <a:ext uri="{FF2B5EF4-FFF2-40B4-BE49-F238E27FC236}">
                <a16:creationId xmlns:a16="http://schemas.microsoft.com/office/drawing/2014/main" id="{1DC57815-47ED-79C0-22D3-4281090D605E}"/>
              </a:ext>
            </a:extLst>
          </p:cNvPr>
          <p:cNvSpPr>
            <a:spLocks noGrp="1"/>
          </p:cNvSpPr>
          <p:nvPr>
            <p:ph sz="half" idx="2"/>
          </p:nvPr>
        </p:nvSpPr>
        <p:spPr>
          <a:xfrm>
            <a:off x="6172199" y="1571625"/>
            <a:ext cx="5793581" cy="4626769"/>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A – New to English;</a:t>
            </a:r>
          </a:p>
          <a:p>
            <a:pPr marL="0" indent="0">
              <a:buNone/>
            </a:pPr>
            <a:r>
              <a:rPr lang="en-GB" dirty="0">
                <a:solidFill>
                  <a:srgbClr val="0070C0"/>
                </a:solidFill>
                <a:latin typeface="Arial" panose="020B0604020202020204" pitchFamily="34" charset="0"/>
                <a:cs typeface="Arial" panose="020B0604020202020204" pitchFamily="34" charset="0"/>
              </a:rPr>
              <a:t>B – Early Acquisition;</a:t>
            </a:r>
          </a:p>
          <a:p>
            <a:pPr marL="0" indent="0">
              <a:buNone/>
            </a:pPr>
            <a:r>
              <a:rPr lang="en-GB" dirty="0">
                <a:solidFill>
                  <a:srgbClr val="0070C0"/>
                </a:solidFill>
                <a:latin typeface="Arial" panose="020B0604020202020204" pitchFamily="34" charset="0"/>
                <a:cs typeface="Arial" panose="020B0604020202020204" pitchFamily="34" charset="0"/>
              </a:rPr>
              <a:t>C – Developing Competence;</a:t>
            </a:r>
          </a:p>
          <a:p>
            <a:pPr marL="0" indent="0">
              <a:buNone/>
            </a:pPr>
            <a:r>
              <a:rPr lang="en-GB" dirty="0">
                <a:solidFill>
                  <a:srgbClr val="0070C0"/>
                </a:solidFill>
                <a:latin typeface="Arial" panose="020B0604020202020204" pitchFamily="34" charset="0"/>
                <a:cs typeface="Arial" panose="020B0604020202020204" pitchFamily="34" charset="0"/>
              </a:rPr>
              <a:t>D – Competent;</a:t>
            </a:r>
          </a:p>
          <a:p>
            <a:pPr marL="0" indent="0">
              <a:buNone/>
            </a:pPr>
            <a:r>
              <a:rPr lang="en-GB" dirty="0">
                <a:solidFill>
                  <a:srgbClr val="0070C0"/>
                </a:solidFill>
                <a:latin typeface="Arial" panose="020B0604020202020204" pitchFamily="34" charset="0"/>
                <a:cs typeface="Arial" panose="020B0604020202020204" pitchFamily="34" charset="0"/>
              </a:rPr>
              <a:t>E – Fluent.</a:t>
            </a:r>
          </a:p>
          <a:p>
            <a:pPr marL="0" indent="0">
              <a:buNone/>
            </a:pPr>
            <a:r>
              <a:rPr lang="en-GB" dirty="0">
                <a:solidFill>
                  <a:srgbClr val="0070C0"/>
                </a:solidFill>
                <a:latin typeface="Arial" panose="020B0604020202020204" pitchFamily="34" charset="0"/>
                <a:cs typeface="Arial" panose="020B0604020202020204" pitchFamily="34" charset="0"/>
              </a:rPr>
              <a:t>* Progression can take up to 10 years.</a:t>
            </a:r>
          </a:p>
        </p:txBody>
      </p:sp>
    </p:spTree>
    <p:extLst>
      <p:ext uri="{BB962C8B-B14F-4D97-AF65-F5344CB8AC3E}">
        <p14:creationId xmlns:p14="http://schemas.microsoft.com/office/powerpoint/2010/main" val="1171987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38" y="365127"/>
            <a:ext cx="11168062" cy="1175349"/>
          </a:xfrm>
        </p:spPr>
        <p:txBody>
          <a:bodyPr>
            <a:normAutofit/>
          </a:bodyPr>
          <a:lstStyle/>
          <a:p>
            <a:pPr algn="ctr"/>
            <a:r>
              <a:rPr lang="en-GB" sz="4000" dirty="0" err="1">
                <a:latin typeface="Arial" panose="020B0604020202020204" pitchFamily="34" charset="0"/>
                <a:cs typeface="Arial" panose="020B0604020202020204" pitchFamily="34" charset="0"/>
              </a:rPr>
              <a:t>Fodd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bynnag</a:t>
            </a:r>
            <a:r>
              <a:rPr lang="en-GB" sz="4000" dirty="0">
                <a:latin typeface="Arial" panose="020B0604020202020204" pitchFamily="34" charset="0"/>
                <a:cs typeface="Arial" panose="020B0604020202020204" pitchFamily="34" charset="0"/>
              </a:rPr>
              <a:t>…</a:t>
            </a:r>
            <a:br>
              <a:rPr lang="en-GB" sz="2800" dirty="0">
                <a:latin typeface="Arial" panose="020B0604020202020204" pitchFamily="34" charset="0"/>
                <a:cs typeface="Arial" panose="020B0604020202020204" pitchFamily="34" charset="0"/>
              </a:rPr>
            </a:br>
            <a:endParaRPr lang="en-GB" sz="28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5738" y="1664043"/>
            <a:ext cx="11091862" cy="4512920"/>
          </a:xfrm>
        </p:spPr>
        <p:txBody>
          <a:bodyPr>
            <a:normAutofit/>
          </a:bodyPr>
          <a:lstStyle/>
          <a:p>
            <a:r>
              <a:rPr lang="cy-GB" dirty="0">
                <a:latin typeface="Arial" panose="020B0604020202020204" pitchFamily="34" charset="0"/>
                <a:cs typeface="Arial" panose="020B0604020202020204" pitchFamily="34" charset="0"/>
              </a:rPr>
              <a:t>Unigolion yn debygol o ddangos nodweddion mwy nag un ‘cam’ ar y tro;</a:t>
            </a:r>
          </a:p>
          <a:p>
            <a:r>
              <a:rPr lang="cy-GB" dirty="0">
                <a:latin typeface="Arial" panose="020B0604020202020204" pitchFamily="34" charset="0"/>
                <a:cs typeface="Arial" panose="020B0604020202020204" pitchFamily="34" charset="0"/>
              </a:rPr>
              <a:t>Efallai bydd gan ddysgwyr SIY/CIY </a:t>
            </a:r>
            <a:r>
              <a:rPr lang="cy-GB" b="1" dirty="0">
                <a:latin typeface="Arial" panose="020B0604020202020204" pitchFamily="34" charset="0"/>
                <a:cs typeface="Arial" panose="020B0604020202020204" pitchFamily="34" charset="0"/>
              </a:rPr>
              <a:t>wahanol fannau cychwyn </a:t>
            </a:r>
            <a:r>
              <a:rPr lang="cy-GB" dirty="0">
                <a:latin typeface="Arial" panose="020B0604020202020204" pitchFamily="34" charset="0"/>
                <a:cs typeface="Arial" panose="020B0604020202020204" pitchFamily="34" charset="0"/>
              </a:rPr>
              <a:t>a symud trwy'r camau ar wahanol gyfraddau;</a:t>
            </a:r>
          </a:p>
          <a:p>
            <a:r>
              <a:rPr lang="cy-GB" dirty="0">
                <a:latin typeface="Arial" panose="020B0604020202020204" pitchFamily="34" charset="0"/>
                <a:cs typeface="Arial" panose="020B0604020202020204" pitchFamily="34" charset="0"/>
              </a:rPr>
              <a:t>Nid yw cynnydd o reidrwydd yn </a:t>
            </a:r>
            <a:r>
              <a:rPr lang="cy-GB" b="1" dirty="0">
                <a:latin typeface="Arial" panose="020B0604020202020204" pitchFamily="34" charset="0"/>
                <a:cs typeface="Arial" panose="020B0604020202020204" pitchFamily="34" charset="0"/>
              </a:rPr>
              <a:t>llinol nac yn gyson;</a:t>
            </a:r>
          </a:p>
          <a:p>
            <a:r>
              <a:rPr lang="cy-GB" dirty="0">
                <a:latin typeface="Arial" panose="020B0604020202020204" pitchFamily="34" charset="0"/>
                <a:cs typeface="Arial" panose="020B0604020202020204" pitchFamily="34" charset="0"/>
              </a:rPr>
              <a:t>Yn gyffredinol, mae cyfraddau cynnydd </a:t>
            </a:r>
            <a:r>
              <a:rPr lang="cy-GB" b="1" dirty="0">
                <a:latin typeface="Arial" panose="020B0604020202020204" pitchFamily="34" charset="0"/>
                <a:cs typeface="Arial" panose="020B0604020202020204" pitchFamily="34" charset="0"/>
              </a:rPr>
              <a:t>yn gyflymach trwy gamau A </a:t>
            </a:r>
            <a:r>
              <a:rPr lang="cy-GB" b="1" dirty="0" err="1">
                <a:latin typeface="Arial" panose="020B0604020202020204" pitchFamily="34" charset="0"/>
                <a:cs typeface="Arial" panose="020B0604020202020204" pitchFamily="34" charset="0"/>
              </a:rPr>
              <a:t>a</a:t>
            </a:r>
            <a:r>
              <a:rPr lang="cy-GB" b="1" dirty="0">
                <a:latin typeface="Arial" panose="020B0604020202020204" pitchFamily="34" charset="0"/>
                <a:cs typeface="Arial" panose="020B0604020202020204" pitchFamily="34" charset="0"/>
              </a:rPr>
              <a:t> B </a:t>
            </a:r>
            <a:r>
              <a:rPr lang="cy-GB" dirty="0">
                <a:latin typeface="Arial" panose="020B0604020202020204" pitchFamily="34" charset="0"/>
                <a:cs typeface="Arial" panose="020B0604020202020204" pitchFamily="34" charset="0"/>
              </a:rPr>
              <a:t>ac yn arafu wedi hynny.</a:t>
            </a:r>
          </a:p>
        </p:txBody>
      </p:sp>
    </p:spTree>
    <p:extLst>
      <p:ext uri="{BB962C8B-B14F-4D97-AF65-F5344CB8AC3E}">
        <p14:creationId xmlns:p14="http://schemas.microsoft.com/office/powerpoint/2010/main" val="3123175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38" y="365127"/>
            <a:ext cx="11168062" cy="777873"/>
          </a:xfrm>
        </p:spPr>
        <p:txBody>
          <a:bodyPr>
            <a:normAutofit fontScale="90000"/>
          </a:bodyPr>
          <a:lstStyle/>
          <a:p>
            <a:pPr algn="ctr"/>
            <a:br>
              <a:rPr lang="en-GB" sz="28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However…</a:t>
            </a:r>
            <a:endParaRPr lang="en-GB" sz="28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85738" y="1762897"/>
            <a:ext cx="11772900" cy="4414066"/>
          </a:xfrm>
        </p:spPr>
        <p:txBody>
          <a:bodyPr>
            <a:normAutofit/>
          </a:bodyPr>
          <a:lstStyle/>
          <a:p>
            <a:r>
              <a:rPr lang="en-GB" dirty="0">
                <a:solidFill>
                  <a:srgbClr val="0070C0"/>
                </a:solidFill>
                <a:latin typeface="Arial" panose="020B0604020202020204" pitchFamily="34" charset="0"/>
                <a:cs typeface="Arial" panose="020B0604020202020204" pitchFamily="34" charset="0"/>
              </a:rPr>
              <a:t>Individuals are likely to show characteristics of more than one ‘stage’ at a time;</a:t>
            </a:r>
          </a:p>
          <a:p>
            <a:r>
              <a:rPr lang="en-GB" altLang="en-US" dirty="0">
                <a:solidFill>
                  <a:srgbClr val="0070C0"/>
                </a:solidFill>
                <a:latin typeface="Arial" panose="020B0604020202020204" pitchFamily="34" charset="0"/>
                <a:cs typeface="Arial" panose="020B0604020202020204" pitchFamily="34" charset="0"/>
              </a:rPr>
              <a:t>EAL/WAL learners may have </a:t>
            </a:r>
            <a:r>
              <a:rPr lang="en-GB" altLang="en-US" b="1" dirty="0">
                <a:solidFill>
                  <a:srgbClr val="0070C0"/>
                </a:solidFill>
                <a:latin typeface="Arial" panose="020B0604020202020204" pitchFamily="34" charset="0"/>
                <a:cs typeface="Arial" panose="020B0604020202020204" pitchFamily="34" charset="0"/>
              </a:rPr>
              <a:t>different starting points </a:t>
            </a:r>
            <a:r>
              <a:rPr lang="en-GB" altLang="en-US" dirty="0">
                <a:solidFill>
                  <a:srgbClr val="0070C0"/>
                </a:solidFill>
                <a:latin typeface="Arial" panose="020B0604020202020204" pitchFamily="34" charset="0"/>
                <a:cs typeface="Arial" panose="020B0604020202020204" pitchFamily="34" charset="0"/>
              </a:rPr>
              <a:t>and move through the stages at different rates;</a:t>
            </a:r>
          </a:p>
          <a:p>
            <a:r>
              <a:rPr lang="en-GB" altLang="en-US" dirty="0">
                <a:solidFill>
                  <a:srgbClr val="0070C0"/>
                </a:solidFill>
                <a:latin typeface="Arial" panose="020B0604020202020204" pitchFamily="34" charset="0"/>
                <a:cs typeface="Arial" panose="020B0604020202020204" pitchFamily="34" charset="0"/>
              </a:rPr>
              <a:t>Progress is not necessarily </a:t>
            </a:r>
            <a:r>
              <a:rPr lang="en-GB" altLang="en-US" b="1" dirty="0">
                <a:solidFill>
                  <a:srgbClr val="0070C0"/>
                </a:solidFill>
                <a:latin typeface="Arial" panose="020B0604020202020204" pitchFamily="34" charset="0"/>
                <a:cs typeface="Arial" panose="020B0604020202020204" pitchFamily="34" charset="0"/>
              </a:rPr>
              <a:t>linear or constant; </a:t>
            </a:r>
          </a:p>
          <a:p>
            <a:r>
              <a:rPr lang="en-GB" altLang="en-US" dirty="0">
                <a:solidFill>
                  <a:srgbClr val="0070C0"/>
                </a:solidFill>
                <a:latin typeface="Arial" panose="020B0604020202020204" pitchFamily="34" charset="0"/>
                <a:cs typeface="Arial" panose="020B0604020202020204" pitchFamily="34" charset="0"/>
              </a:rPr>
              <a:t>Progress rates are generally </a:t>
            </a:r>
            <a:r>
              <a:rPr lang="en-GB" altLang="en-US" b="1" dirty="0">
                <a:solidFill>
                  <a:srgbClr val="0070C0"/>
                </a:solidFill>
                <a:latin typeface="Arial" panose="020B0604020202020204" pitchFamily="34" charset="0"/>
                <a:cs typeface="Arial" panose="020B0604020202020204" pitchFamily="34" charset="0"/>
              </a:rPr>
              <a:t>quicker through stages A and B </a:t>
            </a:r>
            <a:r>
              <a:rPr lang="en-GB" altLang="en-US" dirty="0">
                <a:solidFill>
                  <a:srgbClr val="0070C0"/>
                </a:solidFill>
                <a:latin typeface="Arial" panose="020B0604020202020204" pitchFamily="34" charset="0"/>
                <a:cs typeface="Arial" panose="020B0604020202020204" pitchFamily="34" charset="0"/>
              </a:rPr>
              <a:t>and slow down thereafter.</a:t>
            </a:r>
          </a:p>
          <a:p>
            <a:endParaRPr lang="en-GB" altLang="en-US" b="1" dirty="0"/>
          </a:p>
          <a:p>
            <a:endParaRPr lang="en-GB" altLang="en-US" dirty="0"/>
          </a:p>
          <a:p>
            <a:endParaRPr lang="en-GB" dirty="0"/>
          </a:p>
          <a:p>
            <a:endParaRPr lang="en-GB" altLang="en-US" dirty="0"/>
          </a:p>
        </p:txBody>
      </p:sp>
    </p:spTree>
    <p:extLst>
      <p:ext uri="{BB962C8B-B14F-4D97-AF65-F5344CB8AC3E}">
        <p14:creationId xmlns:p14="http://schemas.microsoft.com/office/powerpoint/2010/main" val="4135530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720B4-A757-F729-3000-9C0ECC23F83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99A7A36-19BD-AEFE-20C6-BF92942403A8}"/>
              </a:ext>
            </a:extLst>
          </p:cNvPr>
          <p:cNvSpPr/>
          <p:nvPr/>
        </p:nvSpPr>
        <p:spPr>
          <a:xfrm>
            <a:off x="688367" y="452063"/>
            <a:ext cx="2784295" cy="1438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dirty="0">
              <a:latin typeface="Arial" panose="020B0604020202020204" pitchFamily="34" charset="0"/>
              <a:cs typeface="Arial" panose="020B0604020202020204" pitchFamily="34" charset="0"/>
            </a:endParaRPr>
          </a:p>
          <a:p>
            <a:pPr algn="ctr">
              <a:lnSpc>
                <a:spcPct val="150000"/>
              </a:lnSpc>
            </a:pPr>
            <a:r>
              <a:rPr lang="en-GB" sz="2400" dirty="0">
                <a:latin typeface="Arial" panose="020B0604020202020204" pitchFamily="34" charset="0"/>
                <a:cs typeface="Arial" panose="020B0604020202020204" pitchFamily="34" charset="0"/>
              </a:rPr>
              <a:t>Amlygiad</a:t>
            </a:r>
          </a:p>
          <a:p>
            <a:pPr algn="ctr">
              <a:lnSpc>
                <a:spcPct val="150000"/>
              </a:lnSpc>
            </a:pPr>
            <a:r>
              <a:rPr lang="en-GB" sz="2400" dirty="0">
                <a:solidFill>
                  <a:schemeClr val="bg1">
                    <a:lumMod val="85000"/>
                  </a:schemeClr>
                </a:solidFill>
                <a:latin typeface="Arial" panose="020B0604020202020204" pitchFamily="34" charset="0"/>
                <a:cs typeface="Arial" panose="020B0604020202020204" pitchFamily="34" charset="0"/>
              </a:rPr>
              <a:t>Exposure</a:t>
            </a:r>
          </a:p>
          <a:p>
            <a:pPr algn="ctr"/>
            <a:endParaRPr lang="en-GB" dirty="0"/>
          </a:p>
        </p:txBody>
      </p:sp>
      <p:sp>
        <p:nvSpPr>
          <p:cNvPr id="7" name="Rectangle 6">
            <a:extLst>
              <a:ext uri="{FF2B5EF4-FFF2-40B4-BE49-F238E27FC236}">
                <a16:creationId xmlns:a16="http://schemas.microsoft.com/office/drawing/2014/main" id="{909227C2-B018-06FA-963A-8BD93804120F}"/>
              </a:ext>
            </a:extLst>
          </p:cNvPr>
          <p:cNvSpPr/>
          <p:nvPr/>
        </p:nvSpPr>
        <p:spPr>
          <a:xfrm>
            <a:off x="688367" y="2196958"/>
            <a:ext cx="2784296" cy="1438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err="1">
                <a:latin typeface="Arial" panose="020B0604020202020204" pitchFamily="34" charset="0"/>
                <a:cs typeface="Arial" panose="020B0604020202020204" pitchFamily="34" charset="0"/>
              </a:rPr>
              <a:t>Cyfnod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tawel</a:t>
            </a:r>
            <a:endParaRPr lang="en-GB" sz="2000" dirty="0">
              <a:latin typeface="Arial" panose="020B0604020202020204" pitchFamily="34" charset="0"/>
              <a:cs typeface="Arial" panose="020B0604020202020204" pitchFamily="34" charset="0"/>
            </a:endParaRPr>
          </a:p>
          <a:p>
            <a:pPr algn="ctr">
              <a:lnSpc>
                <a:spcPct val="150000"/>
              </a:lnSpc>
            </a:pPr>
            <a:r>
              <a:rPr lang="en-GB" sz="2000" dirty="0">
                <a:solidFill>
                  <a:schemeClr val="bg1">
                    <a:lumMod val="85000"/>
                  </a:schemeClr>
                </a:solidFill>
                <a:latin typeface="Arial" panose="020B0604020202020204" pitchFamily="34" charset="0"/>
                <a:cs typeface="Arial" panose="020B0604020202020204" pitchFamily="34" charset="0"/>
              </a:rPr>
              <a:t>Silent period</a:t>
            </a:r>
          </a:p>
        </p:txBody>
      </p:sp>
      <p:sp>
        <p:nvSpPr>
          <p:cNvPr id="8" name="Rectangle 7">
            <a:extLst>
              <a:ext uri="{FF2B5EF4-FFF2-40B4-BE49-F238E27FC236}">
                <a16:creationId xmlns:a16="http://schemas.microsoft.com/office/drawing/2014/main" id="{7CE4BAD8-1994-5CDC-796A-7DCBC8014740}"/>
              </a:ext>
            </a:extLst>
          </p:cNvPr>
          <p:cNvSpPr/>
          <p:nvPr/>
        </p:nvSpPr>
        <p:spPr>
          <a:xfrm>
            <a:off x="4325421" y="2196958"/>
            <a:ext cx="2784296" cy="1438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err="1">
                <a:latin typeface="Arial" panose="020B0604020202020204" pitchFamily="34" charset="0"/>
                <a:cs typeface="Arial" panose="020B0604020202020204" pitchFamily="34" charset="0"/>
              </a:rPr>
              <a:t>Cynhyrchiad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cynnar</a:t>
            </a:r>
            <a:endParaRPr lang="en-GB" sz="2000" dirty="0">
              <a:latin typeface="Arial" panose="020B0604020202020204" pitchFamily="34" charset="0"/>
              <a:cs typeface="Arial" panose="020B0604020202020204" pitchFamily="34" charset="0"/>
            </a:endParaRPr>
          </a:p>
          <a:p>
            <a:pPr algn="ctr">
              <a:lnSpc>
                <a:spcPct val="150000"/>
              </a:lnSpc>
            </a:pPr>
            <a:r>
              <a:rPr lang="en-GB" sz="2000" dirty="0">
                <a:solidFill>
                  <a:schemeClr val="bg1">
                    <a:lumMod val="85000"/>
                  </a:schemeClr>
                </a:solidFill>
                <a:latin typeface="Arial" panose="020B0604020202020204" pitchFamily="34" charset="0"/>
                <a:cs typeface="Arial" panose="020B0604020202020204" pitchFamily="34" charset="0"/>
              </a:rPr>
              <a:t>Early production</a:t>
            </a:r>
          </a:p>
        </p:txBody>
      </p:sp>
      <p:sp>
        <p:nvSpPr>
          <p:cNvPr id="9" name="Rectangle 8">
            <a:extLst>
              <a:ext uri="{FF2B5EF4-FFF2-40B4-BE49-F238E27FC236}">
                <a16:creationId xmlns:a16="http://schemas.microsoft.com/office/drawing/2014/main" id="{D61DD91A-9D3D-8BF8-FAC7-D9B6AE3E7B0A}"/>
              </a:ext>
            </a:extLst>
          </p:cNvPr>
          <p:cNvSpPr/>
          <p:nvPr/>
        </p:nvSpPr>
        <p:spPr>
          <a:xfrm>
            <a:off x="8125145" y="2196958"/>
            <a:ext cx="2940122" cy="1438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err="1">
                <a:latin typeface="Arial" panose="020B0604020202020204" pitchFamily="34" charset="0"/>
                <a:cs typeface="Arial" panose="020B0604020202020204" pitchFamily="34" charset="0"/>
              </a:rPr>
              <a:t>Ymddangosiad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lleferydd</a:t>
            </a:r>
            <a:endParaRPr lang="en-GB" sz="2000" dirty="0">
              <a:latin typeface="Arial" panose="020B0604020202020204" pitchFamily="34" charset="0"/>
              <a:cs typeface="Arial" panose="020B0604020202020204" pitchFamily="34" charset="0"/>
            </a:endParaRPr>
          </a:p>
          <a:p>
            <a:pPr algn="ctr">
              <a:lnSpc>
                <a:spcPct val="150000"/>
              </a:lnSpc>
            </a:pPr>
            <a:r>
              <a:rPr lang="en-GB" sz="2000" dirty="0">
                <a:solidFill>
                  <a:schemeClr val="bg1">
                    <a:lumMod val="85000"/>
                  </a:schemeClr>
                </a:solidFill>
                <a:latin typeface="Arial" panose="020B0604020202020204" pitchFamily="34" charset="0"/>
                <a:cs typeface="Arial" panose="020B0604020202020204" pitchFamily="34" charset="0"/>
              </a:rPr>
              <a:t>Speech emergence</a:t>
            </a:r>
          </a:p>
        </p:txBody>
      </p:sp>
      <p:sp>
        <p:nvSpPr>
          <p:cNvPr id="10" name="Rectangle 9">
            <a:extLst>
              <a:ext uri="{FF2B5EF4-FFF2-40B4-BE49-F238E27FC236}">
                <a16:creationId xmlns:a16="http://schemas.microsoft.com/office/drawing/2014/main" id="{34665E8F-D2AB-2DF9-5B3E-D4099A4FBFED}"/>
              </a:ext>
            </a:extLst>
          </p:cNvPr>
          <p:cNvSpPr/>
          <p:nvPr/>
        </p:nvSpPr>
        <p:spPr>
          <a:xfrm>
            <a:off x="4325421" y="4056580"/>
            <a:ext cx="2784296" cy="1438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err="1">
                <a:latin typeface="Arial" panose="020B0604020202020204" pitchFamily="34" charset="0"/>
                <a:cs typeface="Arial" panose="020B0604020202020204" pitchFamily="34" charset="0"/>
              </a:rPr>
              <a:t>Hwylustod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canolradd</a:t>
            </a:r>
            <a:endParaRPr lang="en-GB" sz="2000" dirty="0">
              <a:latin typeface="Arial" panose="020B0604020202020204" pitchFamily="34" charset="0"/>
              <a:cs typeface="Arial" panose="020B0604020202020204" pitchFamily="34" charset="0"/>
            </a:endParaRPr>
          </a:p>
          <a:p>
            <a:pPr algn="ctr">
              <a:lnSpc>
                <a:spcPct val="150000"/>
              </a:lnSpc>
            </a:pPr>
            <a:r>
              <a:rPr lang="en-GB" sz="2000" dirty="0">
                <a:solidFill>
                  <a:schemeClr val="bg1">
                    <a:lumMod val="85000"/>
                  </a:schemeClr>
                </a:solidFill>
                <a:latin typeface="Arial" panose="020B0604020202020204" pitchFamily="34" charset="0"/>
                <a:cs typeface="Arial" panose="020B0604020202020204" pitchFamily="34" charset="0"/>
              </a:rPr>
              <a:t>Intermediate fluency</a:t>
            </a:r>
          </a:p>
        </p:txBody>
      </p:sp>
      <p:sp>
        <p:nvSpPr>
          <p:cNvPr id="11" name="Rectangle 10">
            <a:extLst>
              <a:ext uri="{FF2B5EF4-FFF2-40B4-BE49-F238E27FC236}">
                <a16:creationId xmlns:a16="http://schemas.microsoft.com/office/drawing/2014/main" id="{818A83A6-0A3B-4C24-32CD-FB3A2EDC6C03}"/>
              </a:ext>
            </a:extLst>
          </p:cNvPr>
          <p:cNvSpPr/>
          <p:nvPr/>
        </p:nvSpPr>
        <p:spPr>
          <a:xfrm>
            <a:off x="8125145" y="4056580"/>
            <a:ext cx="2940121" cy="14383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err="1">
                <a:latin typeface="Arial" panose="020B0604020202020204" pitchFamily="34" charset="0"/>
                <a:cs typeface="Arial" panose="020B0604020202020204" pitchFamily="34" charset="0"/>
              </a:rPr>
              <a:t>Hwylustod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uwch</a:t>
            </a:r>
            <a:endParaRPr lang="en-GB" sz="2000" dirty="0">
              <a:latin typeface="Arial" panose="020B0604020202020204" pitchFamily="34" charset="0"/>
              <a:cs typeface="Arial" panose="020B0604020202020204" pitchFamily="34" charset="0"/>
            </a:endParaRPr>
          </a:p>
          <a:p>
            <a:pPr algn="ctr">
              <a:lnSpc>
                <a:spcPct val="150000"/>
              </a:lnSpc>
            </a:pPr>
            <a:r>
              <a:rPr lang="en-GB" sz="2000" dirty="0">
                <a:solidFill>
                  <a:schemeClr val="bg1">
                    <a:lumMod val="85000"/>
                  </a:schemeClr>
                </a:solidFill>
                <a:latin typeface="Arial" panose="020B0604020202020204" pitchFamily="34" charset="0"/>
                <a:cs typeface="Arial" panose="020B0604020202020204" pitchFamily="34" charset="0"/>
              </a:rPr>
              <a:t>Advanced fluency</a:t>
            </a:r>
          </a:p>
        </p:txBody>
      </p:sp>
      <p:cxnSp>
        <p:nvCxnSpPr>
          <p:cNvPr id="13" name="Straight Arrow Connector 12">
            <a:extLst>
              <a:ext uri="{FF2B5EF4-FFF2-40B4-BE49-F238E27FC236}">
                <a16:creationId xmlns:a16="http://schemas.microsoft.com/office/drawing/2014/main" id="{BBFB69C3-E699-0D69-09BB-06559F27E374}"/>
              </a:ext>
            </a:extLst>
          </p:cNvPr>
          <p:cNvCxnSpPr/>
          <p:nvPr/>
        </p:nvCxnSpPr>
        <p:spPr>
          <a:xfrm flipH="1">
            <a:off x="1458930" y="1664413"/>
            <a:ext cx="1633591" cy="719191"/>
          </a:xfrm>
          <a:prstGeom prst="straightConnector1">
            <a:avLst/>
          </a:prstGeom>
          <a:ln w="19050" cap="flat" cmpd="sng" algn="ctr">
            <a:solidFill>
              <a:schemeClr val="accent4"/>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07526DE0-7EC1-9664-549F-9740B83E967F}"/>
              </a:ext>
            </a:extLst>
          </p:cNvPr>
          <p:cNvCxnSpPr/>
          <p:nvPr/>
        </p:nvCxnSpPr>
        <p:spPr>
          <a:xfrm flipV="1">
            <a:off x="3020602" y="3030876"/>
            <a:ext cx="1417834" cy="398124"/>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17" name="Straight Arrow Connector 16">
            <a:extLst>
              <a:ext uri="{FF2B5EF4-FFF2-40B4-BE49-F238E27FC236}">
                <a16:creationId xmlns:a16="http://schemas.microsoft.com/office/drawing/2014/main" id="{F29FF955-5955-FB7F-6D47-D4C562243BFB}"/>
              </a:ext>
            </a:extLst>
          </p:cNvPr>
          <p:cNvCxnSpPr/>
          <p:nvPr/>
        </p:nvCxnSpPr>
        <p:spPr>
          <a:xfrm flipV="1">
            <a:off x="6965879" y="3154166"/>
            <a:ext cx="1304818" cy="274834"/>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19" name="Straight Arrow Connector 18">
            <a:extLst>
              <a:ext uri="{FF2B5EF4-FFF2-40B4-BE49-F238E27FC236}">
                <a16:creationId xmlns:a16="http://schemas.microsoft.com/office/drawing/2014/main" id="{8ABB6E2E-0716-147C-120F-D32F6BDCE263}"/>
              </a:ext>
            </a:extLst>
          </p:cNvPr>
          <p:cNvCxnSpPr/>
          <p:nvPr/>
        </p:nvCxnSpPr>
        <p:spPr>
          <a:xfrm flipH="1">
            <a:off x="6626831" y="3429000"/>
            <a:ext cx="3688423" cy="783404"/>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21" name="Straight Arrow Connector 20">
            <a:extLst>
              <a:ext uri="{FF2B5EF4-FFF2-40B4-BE49-F238E27FC236}">
                <a16:creationId xmlns:a16="http://schemas.microsoft.com/office/drawing/2014/main" id="{CD121024-8A2E-E8D8-A2A8-D1EFF217817D}"/>
              </a:ext>
            </a:extLst>
          </p:cNvPr>
          <p:cNvCxnSpPr/>
          <p:nvPr/>
        </p:nvCxnSpPr>
        <p:spPr>
          <a:xfrm flipV="1">
            <a:off x="6883685" y="4972692"/>
            <a:ext cx="1479479" cy="359596"/>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878228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235C9-247B-C47F-4E3A-0F57D2C30603}"/>
              </a:ext>
            </a:extLst>
          </p:cNvPr>
          <p:cNvSpPr>
            <a:spLocks noGrp="1"/>
          </p:cNvSpPr>
          <p:nvPr>
            <p:ph type="title"/>
          </p:nvPr>
        </p:nvSpPr>
        <p:spPr/>
        <p:txBody>
          <a:bodyPr>
            <a:normAutofit fontScale="90000"/>
          </a:bodyPr>
          <a:lstStyle/>
          <a:p>
            <a:pPr algn="ctr"/>
            <a:r>
              <a:rPr lang="cy-GB" sz="4000" dirty="0">
                <a:latin typeface="Arial" panose="020B0604020202020204" pitchFamily="34" charset="0"/>
                <a:cs typeface="Arial" panose="020B0604020202020204" pitchFamily="34" charset="0"/>
              </a:rPr>
              <a:t>Cefnogi dysgwyr – dulliau pedagogaidd</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Supporting</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learners</a:t>
            </a:r>
            <a:r>
              <a:rPr lang="cy-GB" sz="4000" dirty="0">
                <a:solidFill>
                  <a:srgbClr val="0070C0"/>
                </a:solidFill>
                <a:latin typeface="Arial" panose="020B0604020202020204" pitchFamily="34" charset="0"/>
                <a:cs typeface="Arial" panose="020B0604020202020204" pitchFamily="34" charset="0"/>
              </a:rPr>
              <a:t> – </a:t>
            </a:r>
            <a:r>
              <a:rPr lang="cy-GB" sz="4000" dirty="0" err="1">
                <a:solidFill>
                  <a:srgbClr val="0070C0"/>
                </a:solidFill>
                <a:latin typeface="Arial" panose="020B0604020202020204" pitchFamily="34" charset="0"/>
                <a:cs typeface="Arial" panose="020B0604020202020204" pitchFamily="34" charset="0"/>
              </a:rPr>
              <a:t>pedagogical</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approaches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6B9A48-F941-0C07-616B-6D7940307699}"/>
              </a:ext>
            </a:extLst>
          </p:cNvPr>
          <p:cNvSpPr>
            <a:spLocks noGrp="1"/>
          </p:cNvSpPr>
          <p:nvPr>
            <p:ph sz="half" idx="1"/>
          </p:nvPr>
        </p:nvSpPr>
        <p:spPr/>
        <p:txBody>
          <a:bodyPr/>
          <a:lstStyle/>
          <a:p>
            <a:r>
              <a:rPr lang="cy-GB" noProof="0" dirty="0" err="1">
                <a:latin typeface="Arial" panose="020B0604020202020204" pitchFamily="34" charset="0"/>
                <a:cs typeface="Arial" panose="020B0604020202020204" pitchFamily="34" charset="0"/>
              </a:rPr>
              <a:t>Pedagogeg</a:t>
            </a:r>
            <a:r>
              <a:rPr lang="cy-GB" noProof="0" dirty="0">
                <a:latin typeface="Arial" panose="020B0604020202020204" pitchFamily="34" charset="0"/>
                <a:cs typeface="Arial" panose="020B0604020202020204" pitchFamily="34" charset="0"/>
              </a:rPr>
              <a:t> trawsieithu;</a:t>
            </a:r>
          </a:p>
          <a:p>
            <a:r>
              <a:rPr lang="cy-GB" noProof="0" dirty="0" err="1">
                <a:latin typeface="Arial" panose="020B0604020202020204" pitchFamily="34" charset="0"/>
                <a:cs typeface="Arial" panose="020B0604020202020204" pitchFamily="34" charset="0"/>
              </a:rPr>
              <a:t>Sgaffaldio</a:t>
            </a:r>
            <a:r>
              <a:rPr lang="cy-GB" noProof="0" dirty="0">
                <a:latin typeface="Arial" panose="020B0604020202020204" pitchFamily="34" charset="0"/>
                <a:cs typeface="Arial" panose="020B0604020202020204" pitchFamily="34" charset="0"/>
              </a:rPr>
              <a:t> a modelu;</a:t>
            </a:r>
          </a:p>
          <a:p>
            <a:r>
              <a:rPr lang="cy-GB" noProof="0" dirty="0">
                <a:latin typeface="Arial" panose="020B0604020202020204" pitchFamily="34" charset="0"/>
                <a:cs typeface="Arial" panose="020B0604020202020204" pitchFamily="34" charset="0"/>
              </a:rPr>
              <a:t>Ymagweddau trochi;</a:t>
            </a:r>
          </a:p>
          <a:p>
            <a:r>
              <a:rPr lang="cy-GB" noProof="0" dirty="0">
                <a:latin typeface="Arial" panose="020B0604020202020204" pitchFamily="34" charset="0"/>
                <a:cs typeface="Arial" panose="020B0604020202020204" pitchFamily="34" charset="0"/>
              </a:rPr>
              <a:t>Amgylcheddau dosbarth sy’n gyfoethog o ran iaith;</a:t>
            </a:r>
          </a:p>
          <a:p>
            <a:r>
              <a:rPr lang="cy-GB" noProof="0" dirty="0">
                <a:latin typeface="Arial" panose="020B0604020202020204" pitchFamily="34" charset="0"/>
                <a:cs typeface="Arial" panose="020B0604020202020204" pitchFamily="34" charset="0"/>
              </a:rPr>
              <a:t>Cefnogaeth cyfoedion a dysgu cydweithredol.</a:t>
            </a:r>
          </a:p>
        </p:txBody>
      </p:sp>
      <p:sp>
        <p:nvSpPr>
          <p:cNvPr id="4" name="Content Placeholder 3">
            <a:extLst>
              <a:ext uri="{FF2B5EF4-FFF2-40B4-BE49-F238E27FC236}">
                <a16:creationId xmlns:a16="http://schemas.microsoft.com/office/drawing/2014/main" id="{213B629F-E31B-3F5F-C1A8-9E1465EC2062}"/>
              </a:ext>
            </a:extLst>
          </p:cNvPr>
          <p:cNvSpPr>
            <a:spLocks noGrp="1"/>
          </p:cNvSpPr>
          <p:nvPr>
            <p:ph sz="half" idx="2"/>
          </p:nvPr>
        </p:nvSpPr>
        <p:spPr/>
        <p:txBody>
          <a:bodyPr/>
          <a:lstStyle/>
          <a:p>
            <a:r>
              <a:rPr lang="en-GB" noProof="0" dirty="0">
                <a:solidFill>
                  <a:srgbClr val="0070C0"/>
                </a:solidFill>
                <a:latin typeface="Arial" panose="020B0604020202020204" pitchFamily="34" charset="0"/>
                <a:cs typeface="Arial" panose="020B0604020202020204" pitchFamily="34" charset="0"/>
              </a:rPr>
              <a:t>Translanguaging pedagogy;</a:t>
            </a:r>
          </a:p>
          <a:p>
            <a:r>
              <a:rPr lang="en-GB" noProof="0" dirty="0">
                <a:solidFill>
                  <a:srgbClr val="0070C0"/>
                </a:solidFill>
                <a:latin typeface="Arial" panose="020B0604020202020204" pitchFamily="34" charset="0"/>
                <a:cs typeface="Arial" panose="020B0604020202020204" pitchFamily="34" charset="0"/>
              </a:rPr>
              <a:t>Scaffolding and modelling;</a:t>
            </a:r>
          </a:p>
          <a:p>
            <a:r>
              <a:rPr lang="en-GB" noProof="0" dirty="0">
                <a:solidFill>
                  <a:srgbClr val="0070C0"/>
                </a:solidFill>
                <a:latin typeface="Arial" panose="020B0604020202020204" pitchFamily="34" charset="0"/>
                <a:cs typeface="Arial" panose="020B0604020202020204" pitchFamily="34" charset="0"/>
              </a:rPr>
              <a:t>Immersion approaches;</a:t>
            </a:r>
          </a:p>
          <a:p>
            <a:r>
              <a:rPr lang="en-GB" noProof="0" dirty="0">
                <a:solidFill>
                  <a:srgbClr val="0070C0"/>
                </a:solidFill>
                <a:latin typeface="Arial" panose="020B0604020202020204" pitchFamily="34" charset="0"/>
                <a:cs typeface="Arial" panose="020B0604020202020204" pitchFamily="34" charset="0"/>
              </a:rPr>
              <a:t>Language-rich classroom environments;</a:t>
            </a:r>
          </a:p>
          <a:p>
            <a:r>
              <a:rPr lang="en-GB" noProof="0" dirty="0">
                <a:solidFill>
                  <a:srgbClr val="0070C0"/>
                </a:solidFill>
                <a:latin typeface="Arial" panose="020B0604020202020204" pitchFamily="34" charset="0"/>
                <a:cs typeface="Arial" panose="020B0604020202020204" pitchFamily="34" charset="0"/>
              </a:rPr>
              <a:t>Peer support and cooperative learning.</a:t>
            </a:r>
          </a:p>
        </p:txBody>
      </p:sp>
    </p:spTree>
    <p:extLst>
      <p:ext uri="{BB962C8B-B14F-4D97-AF65-F5344CB8AC3E}">
        <p14:creationId xmlns:p14="http://schemas.microsoft.com/office/powerpoint/2010/main" val="4080757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51" y="345989"/>
            <a:ext cx="11016449" cy="1367480"/>
          </a:xfrm>
        </p:spPr>
        <p:txBody>
          <a:bodyPr>
            <a:normAutofit/>
          </a:bodyPr>
          <a:lstStyle/>
          <a:p>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trochi</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90616" y="1713469"/>
            <a:ext cx="5428335" cy="4463493"/>
          </a:xfrm>
        </p:spPr>
        <p:txBody>
          <a:bodyPr>
            <a:normAutofit/>
          </a:bodyPr>
          <a:lstStyle/>
          <a:p>
            <a:r>
              <a:rPr lang="cy-GB" dirty="0">
                <a:latin typeface="Arial" panose="020B0604020202020204" pitchFamily="34" charset="0"/>
                <a:cs typeface="Arial" panose="020B0604020202020204" pitchFamily="34" charset="0"/>
              </a:rPr>
              <a:t>Chwarae rhan bwysig mewn adfywio iaith;</a:t>
            </a:r>
          </a:p>
          <a:p>
            <a:r>
              <a:rPr lang="cy-GB" dirty="0">
                <a:latin typeface="Arial" panose="020B0604020202020204" pitchFamily="34" charset="0"/>
                <a:cs typeface="Arial" panose="020B0604020202020204" pitchFamily="34" charset="0"/>
              </a:rPr>
              <a:t>Codi statws ieithoedd lleiafrifol.</a:t>
            </a:r>
          </a:p>
          <a:p>
            <a:endParaRPr lang="cy-GB" dirty="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Plays an important part in language revitalisation;</a:t>
            </a:r>
          </a:p>
          <a:p>
            <a:r>
              <a:rPr lang="en-GB" dirty="0">
                <a:solidFill>
                  <a:srgbClr val="0070C0"/>
                </a:solidFill>
                <a:latin typeface="Arial" panose="020B0604020202020204" pitchFamily="34" charset="0"/>
                <a:cs typeface="Arial" panose="020B0604020202020204" pitchFamily="34" charset="0"/>
              </a:rPr>
              <a:t>Raises status of minority languages.</a:t>
            </a:r>
          </a:p>
          <a:p>
            <a:pPr marL="0" indent="0">
              <a:buNone/>
            </a:pPr>
            <a:endParaRPr lang="cy-GB" sz="2600" dirty="0">
              <a:latin typeface="Arial" panose="020B0604020202020204" pitchFamily="34" charset="0"/>
              <a:cs typeface="Arial" panose="020B0604020202020204" pitchFamily="34" charset="0"/>
            </a:endParaRPr>
          </a:p>
        </p:txBody>
      </p:sp>
      <p:pic>
        <p:nvPicPr>
          <p:cNvPr id="6" name="Content Placeholder 5" descr="A person wearing goggles and swimming&#10;&#10;Description automatically generated with low confidence">
            <a:extLst>
              <a:ext uri="{FF2B5EF4-FFF2-40B4-BE49-F238E27FC236}">
                <a16:creationId xmlns:a16="http://schemas.microsoft.com/office/drawing/2014/main" id="{DCF4EF3B-D0BE-B753-F3CB-0AD0C532293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02712" y="1532238"/>
            <a:ext cx="6193872" cy="3468130"/>
          </a:xfrm>
        </p:spPr>
      </p:pic>
    </p:spTree>
    <p:extLst>
      <p:ext uri="{BB962C8B-B14F-4D97-AF65-F5344CB8AC3E}">
        <p14:creationId xmlns:p14="http://schemas.microsoft.com/office/powerpoint/2010/main" val="2702954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51" y="469557"/>
            <a:ext cx="11016449" cy="1272504"/>
          </a:xfrm>
        </p:spPr>
        <p:txBody>
          <a:bodyPr>
            <a:normAutofit/>
          </a:bodyPr>
          <a:lstStyle/>
          <a:p>
            <a:pPr algn="ctr"/>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trochi</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337351" y="1742061"/>
            <a:ext cx="5181600" cy="4434902"/>
          </a:xfrm>
        </p:spPr>
        <p:txBody>
          <a:bodyPr>
            <a:normAutofit/>
          </a:bodyPr>
          <a:lstStyle/>
          <a:p>
            <a:r>
              <a:rPr lang="cy-GB" dirty="0">
                <a:latin typeface="Arial" panose="020B0604020202020204" pitchFamily="34" charset="0"/>
                <a:cs typeface="Arial" panose="020B0604020202020204" pitchFamily="34" charset="0"/>
              </a:rPr>
              <a:t>Cymhwysol ledled y byd:</a:t>
            </a:r>
          </a:p>
          <a:p>
            <a:pPr marL="0" indent="0">
              <a:buNone/>
            </a:pPr>
            <a:r>
              <a:rPr lang="cy-GB" dirty="0">
                <a:latin typeface="Arial" panose="020B0604020202020204" pitchFamily="34" charset="0"/>
                <a:cs typeface="Arial" panose="020B0604020202020204" pitchFamily="34" charset="0"/>
              </a:rPr>
              <a:t>- Basgeg – Sbaen;</a:t>
            </a:r>
          </a:p>
          <a:p>
            <a:pPr>
              <a:buFontTx/>
              <a:buChar char="-"/>
            </a:pPr>
            <a:r>
              <a:rPr lang="cy-GB" dirty="0">
                <a:latin typeface="Arial" panose="020B0604020202020204" pitchFamily="34" charset="0"/>
                <a:cs typeface="Arial" panose="020B0604020202020204" pitchFamily="34" charset="0"/>
              </a:rPr>
              <a:t>Maori - Seland Newydd;</a:t>
            </a:r>
          </a:p>
          <a:p>
            <a:pPr marL="0" indent="0">
              <a:buNone/>
            </a:pP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Sami</a:t>
            </a:r>
            <a:r>
              <a:rPr lang="cy-GB" dirty="0">
                <a:latin typeface="Arial" panose="020B0604020202020204" pitchFamily="34" charset="0"/>
                <a:cs typeface="Arial" panose="020B0604020202020204" pitchFamily="34" charset="0"/>
              </a:rPr>
              <a:t> – Sgandinafia;</a:t>
            </a:r>
          </a:p>
          <a:p>
            <a:pPr marL="0" indent="0">
              <a:buNone/>
            </a:pPr>
            <a:r>
              <a:rPr lang="cy-GB" dirty="0">
                <a:latin typeface="Arial" panose="020B0604020202020204" pitchFamily="34" charset="0"/>
                <a:cs typeface="Arial" panose="020B0604020202020204" pitchFamily="34" charset="0"/>
              </a:rPr>
              <a:t>- Gaeleg - Yr Alban / Iwerddon;</a:t>
            </a:r>
          </a:p>
          <a:p>
            <a:pPr marL="0" indent="0">
              <a:buNone/>
            </a:pPr>
            <a:r>
              <a:rPr lang="cy-GB" dirty="0">
                <a:latin typeface="Arial" panose="020B0604020202020204" pitchFamily="34" charset="0"/>
                <a:cs typeface="Arial" panose="020B0604020202020204" pitchFamily="34" charset="0"/>
              </a:rPr>
              <a:t>- Cymraeg – Cymru.</a:t>
            </a:r>
          </a:p>
        </p:txBody>
      </p:sp>
      <p:sp>
        <p:nvSpPr>
          <p:cNvPr id="4" name="Content Placeholder 3"/>
          <p:cNvSpPr>
            <a:spLocks noGrp="1"/>
          </p:cNvSpPr>
          <p:nvPr>
            <p:ph sz="half" idx="2"/>
          </p:nvPr>
        </p:nvSpPr>
        <p:spPr>
          <a:xfrm>
            <a:off x="6172199" y="1742061"/>
            <a:ext cx="5697245" cy="3921892"/>
          </a:xfrm>
        </p:spPr>
        <p:txBody>
          <a:bodyPr>
            <a:normAutofit/>
          </a:bodyPr>
          <a:lstStyle/>
          <a:p>
            <a:r>
              <a:rPr lang="en-GB" dirty="0">
                <a:solidFill>
                  <a:srgbClr val="0070C0"/>
                </a:solidFill>
                <a:latin typeface="Arial" panose="020B0604020202020204" pitchFamily="34" charset="0"/>
                <a:cs typeface="Arial" panose="020B0604020202020204" pitchFamily="34" charset="0"/>
              </a:rPr>
              <a:t>Applied worldwide:</a:t>
            </a:r>
          </a:p>
          <a:p>
            <a:pPr>
              <a:buFontTx/>
              <a:buChar char="-"/>
            </a:pPr>
            <a:r>
              <a:rPr lang="en-GB" dirty="0">
                <a:solidFill>
                  <a:srgbClr val="0070C0"/>
                </a:solidFill>
                <a:latin typeface="Arial" panose="020B0604020202020204" pitchFamily="34" charset="0"/>
                <a:cs typeface="Arial" panose="020B0604020202020204" pitchFamily="34" charset="0"/>
              </a:rPr>
              <a:t>Basque – Spain;</a:t>
            </a:r>
          </a:p>
          <a:p>
            <a:pPr>
              <a:buFontTx/>
              <a:buChar char="-"/>
            </a:pPr>
            <a:r>
              <a:rPr lang="en-GB" dirty="0">
                <a:solidFill>
                  <a:srgbClr val="0070C0"/>
                </a:solidFill>
                <a:latin typeface="Arial" panose="020B0604020202020204" pitchFamily="34" charset="0"/>
                <a:cs typeface="Arial" panose="020B0604020202020204" pitchFamily="34" charset="0"/>
              </a:rPr>
              <a:t>Maori – New Zealand;</a:t>
            </a:r>
          </a:p>
          <a:p>
            <a:pPr>
              <a:buFontTx/>
              <a:buChar char="-"/>
            </a:pPr>
            <a:r>
              <a:rPr lang="en-GB" dirty="0">
                <a:solidFill>
                  <a:srgbClr val="0070C0"/>
                </a:solidFill>
                <a:latin typeface="Arial" panose="020B0604020202020204" pitchFamily="34" charset="0"/>
                <a:cs typeface="Arial" panose="020B0604020202020204" pitchFamily="34" charset="0"/>
              </a:rPr>
              <a:t>Sami – Scandinavia;</a:t>
            </a:r>
          </a:p>
          <a:p>
            <a:pPr>
              <a:buFontTx/>
              <a:buChar char="-"/>
            </a:pPr>
            <a:r>
              <a:rPr lang="en-GB" dirty="0">
                <a:solidFill>
                  <a:srgbClr val="0070C0"/>
                </a:solidFill>
                <a:latin typeface="Arial" panose="020B0604020202020204" pitchFamily="34" charset="0"/>
                <a:cs typeface="Arial" panose="020B0604020202020204" pitchFamily="34" charset="0"/>
              </a:rPr>
              <a:t>Gaelic – Scotland/Ireland;</a:t>
            </a:r>
          </a:p>
          <a:p>
            <a:pPr>
              <a:buFontTx/>
              <a:buChar char="-"/>
            </a:pPr>
            <a:r>
              <a:rPr lang="en-GB" dirty="0">
                <a:solidFill>
                  <a:srgbClr val="0070C0"/>
                </a:solidFill>
                <a:latin typeface="Arial" panose="020B0604020202020204" pitchFamily="34" charset="0"/>
                <a:cs typeface="Arial" panose="020B0604020202020204" pitchFamily="34" charset="0"/>
              </a:rPr>
              <a:t>Welsh – Wales.</a:t>
            </a:r>
          </a:p>
          <a:p>
            <a:pPr>
              <a:buFontTx/>
              <a:buChar char="-"/>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608253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208" y="365127"/>
            <a:ext cx="11078592" cy="717949"/>
          </a:xfrm>
        </p:spPr>
        <p:txBody>
          <a:bodyPr>
            <a:normAutofit/>
          </a:bodyPr>
          <a:lstStyle/>
          <a:p>
            <a:pPr algn="ctr"/>
            <a:r>
              <a:rPr lang="en-GB" sz="4000" dirty="0" err="1">
                <a:latin typeface="Arial" panose="020B0604020202020204" pitchFamily="34" charset="0"/>
                <a:cs typeface="Arial" panose="020B0604020202020204" pitchFamily="34" charset="0"/>
              </a:rPr>
              <a:t>Gorrara</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et al. </a:t>
            </a:r>
            <a:r>
              <a:rPr lang="en-GB" sz="4000" dirty="0">
                <a:latin typeface="Arial" panose="020B0604020202020204" pitchFamily="34" charset="0"/>
                <a:cs typeface="Arial" panose="020B0604020202020204" pitchFamily="34" charset="0"/>
              </a:rPr>
              <a:t>(2020, p. 72-73)</a:t>
            </a:r>
          </a:p>
        </p:txBody>
      </p:sp>
      <p:sp>
        <p:nvSpPr>
          <p:cNvPr id="4" name="Content Placeholder 3"/>
          <p:cNvSpPr>
            <a:spLocks noGrp="1"/>
          </p:cNvSpPr>
          <p:nvPr>
            <p:ph sz="half" idx="2"/>
          </p:nvPr>
        </p:nvSpPr>
        <p:spPr>
          <a:xfrm>
            <a:off x="362465" y="1474573"/>
            <a:ext cx="11442357" cy="4686530"/>
          </a:xfrm>
        </p:spPr>
        <p:txBody>
          <a:bodyPr>
            <a:normAutofit/>
          </a:bodyPr>
          <a:lstStyle/>
          <a:p>
            <a:pPr marL="0" indent="0">
              <a:buNone/>
            </a:pPr>
            <a:r>
              <a:rPr lang="en-GB" dirty="0">
                <a:latin typeface="Arial" panose="020B0604020202020204" pitchFamily="34" charset="0"/>
              </a:rPr>
              <a:t>“Today, Wales is seen as an example of best practice in using language immersion methods in education to 'offset' the decline of minority languages. Immersion programmes provide a good opportunity for those who do not speak Welsh at home to learn and be taught in the language alongside those who speak Welsh at home, so that new speakers are gained and the foundations are laid for a dynamic, developing and inclusive idea of ​​bilingualism that is accepted as standard.”</a:t>
            </a:r>
          </a:p>
        </p:txBody>
      </p:sp>
    </p:spTree>
    <p:extLst>
      <p:ext uri="{BB962C8B-B14F-4D97-AF65-F5344CB8AC3E}">
        <p14:creationId xmlns:p14="http://schemas.microsoft.com/office/powerpoint/2010/main" val="3723480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773560"/>
          </a:xfrm>
        </p:spPr>
        <p:txBody>
          <a:bodyPr>
            <a:noAutofit/>
          </a:bodyPr>
          <a:lstStyle/>
          <a:p>
            <a:pPr algn="ctr"/>
            <a:r>
              <a:rPr lang="en-GB" sz="4000" dirty="0" err="1">
                <a:latin typeface="Arial" panose="020B0604020202020204" pitchFamily="34" charset="0"/>
                <a:cs typeface="Arial" panose="020B0604020202020204" pitchFamily="34" charset="0"/>
              </a:rPr>
              <a:t>Fodd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bynnag</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However…</a:t>
            </a:r>
          </a:p>
        </p:txBody>
      </p:sp>
      <p:sp>
        <p:nvSpPr>
          <p:cNvPr id="3" name="Content Placeholder 2"/>
          <p:cNvSpPr>
            <a:spLocks noGrp="1"/>
          </p:cNvSpPr>
          <p:nvPr>
            <p:ph sz="half" idx="1"/>
          </p:nvPr>
        </p:nvSpPr>
        <p:spPr>
          <a:xfrm>
            <a:off x="304800" y="1547004"/>
            <a:ext cx="5715000" cy="4629959"/>
          </a:xfrm>
        </p:spPr>
        <p:txBody>
          <a:bodyPr/>
          <a:lstStyle/>
          <a:p>
            <a:r>
              <a:rPr lang="cy-GB" dirty="0">
                <a:latin typeface="Arial" panose="020B0604020202020204" pitchFamily="34" charset="0"/>
                <a:cs typeface="Arial" panose="020B0604020202020204" pitchFamily="34" charset="0"/>
              </a:rPr>
              <a:t>Yn ystod camau cyntaf datblygiad iaith, rhaid cyfeirio at y famiaith, </a:t>
            </a:r>
            <a:r>
              <a:rPr lang="cy-GB" b="1" dirty="0">
                <a:latin typeface="Arial" panose="020B0604020202020204" pitchFamily="34" charset="0"/>
                <a:cs typeface="Arial" panose="020B0604020202020204" pitchFamily="34" charset="0"/>
              </a:rPr>
              <a:t>yn gyson</a:t>
            </a:r>
            <a:r>
              <a:rPr lang="cy-GB" dirty="0">
                <a:latin typeface="Arial" panose="020B0604020202020204" pitchFamily="34" charset="0"/>
                <a:cs typeface="Arial" panose="020B0604020202020204" pitchFamily="34" charset="0"/>
              </a:rPr>
              <a:t>, er mwyn galluogi plant i wneud cysylltiadau ieithyddol;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Ystyriwch ymarfer mewn lleoliadau sydd â pholisïau o’r iaith Gymraeg?</a:t>
            </a:r>
          </a:p>
        </p:txBody>
      </p:sp>
      <p:sp>
        <p:nvSpPr>
          <p:cNvPr id="4" name="Content Placeholder 3"/>
          <p:cNvSpPr>
            <a:spLocks noGrp="1"/>
          </p:cNvSpPr>
          <p:nvPr>
            <p:ph sz="half" idx="2"/>
          </p:nvPr>
        </p:nvSpPr>
        <p:spPr>
          <a:xfrm>
            <a:off x="6172199" y="1547004"/>
            <a:ext cx="5743755" cy="4629959"/>
          </a:xfrm>
        </p:spPr>
        <p:txBody>
          <a:bodyPr/>
          <a:lstStyle/>
          <a:p>
            <a:r>
              <a:rPr lang="en-GB" dirty="0">
                <a:solidFill>
                  <a:srgbClr val="0070C0"/>
                </a:solidFill>
                <a:latin typeface="Arial" panose="020B0604020202020204" pitchFamily="34" charset="0"/>
                <a:cs typeface="Arial" panose="020B0604020202020204" pitchFamily="34" charset="0"/>
              </a:rPr>
              <a:t>During the first stages of language development, the mother tongue must be referred to, </a:t>
            </a:r>
            <a:r>
              <a:rPr lang="en-GB" b="1" dirty="0">
                <a:solidFill>
                  <a:srgbClr val="0070C0"/>
                </a:solidFill>
                <a:latin typeface="Arial" panose="020B0604020202020204" pitchFamily="34" charset="0"/>
                <a:cs typeface="Arial" panose="020B0604020202020204" pitchFamily="34" charset="0"/>
              </a:rPr>
              <a:t>constantly</a:t>
            </a:r>
            <a:r>
              <a:rPr lang="en-GB" dirty="0">
                <a:solidFill>
                  <a:srgbClr val="0070C0"/>
                </a:solidFill>
                <a:latin typeface="Arial" panose="020B0604020202020204" pitchFamily="34" charset="0"/>
                <a:cs typeface="Arial" panose="020B0604020202020204" pitchFamily="34" charset="0"/>
              </a:rPr>
              <a:t>, to enable children to make linguistic connections;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Consider practice in settings with Welsh language policies?</a:t>
            </a:r>
          </a:p>
        </p:txBody>
      </p:sp>
    </p:spTree>
    <p:extLst>
      <p:ext uri="{BB962C8B-B14F-4D97-AF65-F5344CB8AC3E}">
        <p14:creationId xmlns:p14="http://schemas.microsoft.com/office/powerpoint/2010/main" val="1059183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609B5-68F6-80C5-6455-4D68C1519AD0}"/>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Cwestiwn</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Question</a:t>
            </a:r>
            <a:endParaRPr lang="en-GB" sz="4000"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AA3DC99-2C8E-5C35-E924-36216EFD4A76}"/>
              </a:ext>
            </a:extLst>
          </p:cNvPr>
          <p:cNvSpPr>
            <a:spLocks noGrp="1"/>
          </p:cNvSpPr>
          <p:nvPr>
            <p:ph sz="half" idx="2"/>
          </p:nvPr>
        </p:nvSpPr>
        <p:spPr>
          <a:xfrm>
            <a:off x="5815173" y="1825625"/>
            <a:ext cx="6093431" cy="3999822"/>
          </a:xfrm>
        </p:spPr>
        <p:txBody>
          <a:bodyPr>
            <a:normAutofit/>
          </a:bodyPr>
          <a:lstStyle/>
          <a:p>
            <a:r>
              <a:rPr lang="cy-GB" dirty="0">
                <a:latin typeface="Arial" panose="020B0604020202020204" pitchFamily="34" charset="0"/>
                <a:cs typeface="Arial" panose="020B0604020202020204" pitchFamily="34" charset="0"/>
              </a:rPr>
              <a:t>Pam ystyrir addysg drochi cyfrwng Cymraeg yn deg ac yn gyfartal, yn hytrach nag yn gam </a:t>
            </a:r>
            <a:r>
              <a:rPr lang="cy-GB" dirty="0" err="1">
                <a:latin typeface="Arial" panose="020B0604020202020204" pitchFamily="34" charset="0"/>
                <a:cs typeface="Arial" panose="020B0604020202020204" pitchFamily="34" charset="0"/>
              </a:rPr>
              <a:t>atgyweiriol</a:t>
            </a:r>
            <a:r>
              <a:rPr lang="cy-GB" dirty="0">
                <a:latin typeface="Arial" panose="020B0604020202020204" pitchFamily="34" charset="0"/>
                <a:cs typeface="Arial" panose="020B0604020202020204" pitchFamily="34" charset="0"/>
              </a:rPr>
              <a:t>, ar gyfer dysgwyr CIY?</a:t>
            </a:r>
          </a:p>
          <a:p>
            <a:endParaRPr lang="cy-GB" dirty="0">
              <a:latin typeface="Arial" panose="020B0604020202020204" pitchFamily="34" charset="0"/>
              <a:cs typeface="Arial" panose="020B0604020202020204" pitchFamily="34" charset="0"/>
            </a:endParaRPr>
          </a:p>
          <a:p>
            <a:r>
              <a:rPr lang="cy-GB" dirty="0">
                <a:solidFill>
                  <a:srgbClr val="0070C0"/>
                </a:solidFill>
                <a:latin typeface="Arial" panose="020B0604020202020204" pitchFamily="34" charset="0"/>
                <a:cs typeface="Arial" panose="020B0604020202020204" pitchFamily="34" charset="0"/>
              </a:rPr>
              <a:t>Why is Welsh-</a:t>
            </a:r>
            <a:r>
              <a:rPr lang="cy-GB" dirty="0" err="1">
                <a:solidFill>
                  <a:srgbClr val="0070C0"/>
                </a:solidFill>
                <a:latin typeface="Arial" panose="020B0604020202020204" pitchFamily="34" charset="0"/>
                <a:cs typeface="Arial" panose="020B0604020202020204" pitchFamily="34" charset="0"/>
              </a:rPr>
              <a:t>medium</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immersion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considered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equitable</a:t>
            </a:r>
            <a:r>
              <a:rPr lang="cy-GB" dirty="0">
                <a:solidFill>
                  <a:srgbClr val="0070C0"/>
                </a:solidFill>
                <a:latin typeface="Arial" panose="020B0604020202020204" pitchFamily="34" charset="0"/>
                <a:cs typeface="Arial" panose="020B0604020202020204" pitchFamily="34" charset="0"/>
              </a:rPr>
              <a:t> rather than </a:t>
            </a:r>
            <a:r>
              <a:rPr lang="cy-GB" dirty="0" err="1">
                <a:solidFill>
                  <a:srgbClr val="0070C0"/>
                </a:solidFill>
                <a:latin typeface="Arial" panose="020B0604020202020204" pitchFamily="34" charset="0"/>
                <a:cs typeface="Arial" panose="020B0604020202020204" pitchFamily="34" charset="0"/>
              </a:rPr>
              <a:t>remedial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for</a:t>
            </a:r>
            <a:r>
              <a:rPr lang="cy-GB" dirty="0">
                <a:solidFill>
                  <a:srgbClr val="0070C0"/>
                </a:solidFill>
                <a:latin typeface="Arial" panose="020B0604020202020204" pitchFamily="34" charset="0"/>
                <a:cs typeface="Arial" panose="020B0604020202020204" pitchFamily="34" charset="0"/>
              </a:rPr>
              <a:t> WAL </a:t>
            </a:r>
            <a:r>
              <a:rPr lang="cy-GB" dirty="0" err="1">
                <a:solidFill>
                  <a:srgbClr val="0070C0"/>
                </a:solidFill>
                <a:latin typeface="Arial" panose="020B0604020202020204" pitchFamily="34" charset="0"/>
                <a:cs typeface="Arial" panose="020B0604020202020204" pitchFamily="34" charset="0"/>
              </a:rPr>
              <a:t>learners</a:t>
            </a:r>
            <a:r>
              <a:rPr lang="cy-GB" dirty="0">
                <a:solidFill>
                  <a:srgbClr val="0070C0"/>
                </a:solidFill>
                <a:latin typeface="Arial" panose="020B0604020202020204" pitchFamily="34" charset="0"/>
                <a:cs typeface="Arial" panose="020B0604020202020204" pitchFamily="34" charset="0"/>
              </a:rPr>
              <a:t>?</a:t>
            </a:r>
            <a:endParaRPr lang="en-GB" dirty="0">
              <a:solidFill>
                <a:srgbClr val="0070C0"/>
              </a:solidFill>
              <a:latin typeface="Arial" panose="020B0604020202020204" pitchFamily="34" charset="0"/>
              <a:cs typeface="Arial" panose="020B0604020202020204" pitchFamily="34" charset="0"/>
            </a:endParaRPr>
          </a:p>
        </p:txBody>
      </p:sp>
      <p:pic>
        <p:nvPicPr>
          <p:cNvPr id="11" name="Content Placeholder 10">
            <a:extLst>
              <a:ext uri="{FF2B5EF4-FFF2-40B4-BE49-F238E27FC236}">
                <a16:creationId xmlns:a16="http://schemas.microsoft.com/office/drawing/2014/main" id="{DC8CD2B7-0EC5-3584-AA2F-F03F663AA1E9}"/>
              </a:ext>
            </a:extLst>
          </p:cNvPr>
          <p:cNvPicPr>
            <a:picLocks noGrp="1" noChangeAspect="1"/>
          </p:cNvPicPr>
          <p:nvPr>
            <p:ph sz="half" idx="1"/>
          </p:nvPr>
        </p:nvPicPr>
        <p:blipFill>
          <a:blip r:embed="rId3"/>
          <a:stretch>
            <a:fillRect/>
          </a:stretch>
        </p:blipFill>
        <p:spPr>
          <a:xfrm>
            <a:off x="283396" y="2011823"/>
            <a:ext cx="5156200" cy="3437466"/>
          </a:xfrm>
          <a:prstGeom prst="rect">
            <a:avLst/>
          </a:prstGeom>
        </p:spPr>
      </p:pic>
    </p:spTree>
    <p:extLst>
      <p:ext uri="{BB962C8B-B14F-4D97-AF65-F5344CB8AC3E}">
        <p14:creationId xmlns:p14="http://schemas.microsoft.com/office/powerpoint/2010/main" val="3547276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010" y="365127"/>
            <a:ext cx="10447789" cy="1325563"/>
          </a:xfrm>
        </p:spPr>
        <p:txBody>
          <a:bodyPr>
            <a:normAutofit/>
          </a:bodyPr>
          <a:lstStyle/>
          <a:p>
            <a:pPr algn="ctr"/>
            <a:r>
              <a:rPr lang="en-GB" sz="4000" dirty="0" err="1">
                <a:latin typeface="Arial" panose="020B0604020202020204" pitchFamily="34" charset="0"/>
                <a:cs typeface="Arial" panose="020B0604020202020204" pitchFamily="34" charset="0"/>
              </a:rPr>
              <a:t>Athreuliad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Language Attrition</a:t>
            </a:r>
          </a:p>
        </p:txBody>
      </p:sp>
      <p:sp>
        <p:nvSpPr>
          <p:cNvPr id="3" name="Content Placeholder 2"/>
          <p:cNvSpPr>
            <a:spLocks noGrp="1"/>
          </p:cNvSpPr>
          <p:nvPr>
            <p:ph sz="half" idx="1"/>
          </p:nvPr>
        </p:nvSpPr>
        <p:spPr>
          <a:xfrm>
            <a:off x="595618" y="1825625"/>
            <a:ext cx="5424182" cy="4351338"/>
          </a:xfrm>
        </p:spPr>
        <p:txBody>
          <a:bodyPr/>
          <a:lstStyle/>
          <a:p>
            <a:r>
              <a:rPr lang="cy-GB" dirty="0">
                <a:latin typeface="Arial" panose="020B0604020202020204" pitchFamily="34" charset="0"/>
                <a:cs typeface="Arial" panose="020B0604020202020204" pitchFamily="34" charset="0"/>
              </a:rPr>
              <a:t>Colli iaith yn raddol oherwydd diffyg defnydd;</a:t>
            </a:r>
          </a:p>
          <a:p>
            <a:r>
              <a:rPr lang="cy-GB" dirty="0">
                <a:latin typeface="Arial" panose="020B0604020202020204" pitchFamily="34" charset="0"/>
                <a:cs typeface="Arial" panose="020B0604020202020204" pitchFamily="34" charset="0"/>
              </a:rPr>
              <a:t>Anhawster cofio geiriau cyffredin;</a:t>
            </a:r>
          </a:p>
          <a:p>
            <a:r>
              <a:rPr lang="cy-GB" dirty="0">
                <a:latin typeface="Arial" panose="020B0604020202020204" pitchFamily="34" charset="0"/>
                <a:cs typeface="Arial" panose="020B0604020202020204" pitchFamily="34" charset="0"/>
              </a:rPr>
              <a:t>Gallu arwain at ynysu;</a:t>
            </a:r>
          </a:p>
          <a:p>
            <a:r>
              <a:rPr lang="cy-GB" dirty="0">
                <a:latin typeface="Arial" panose="020B0604020202020204" pitchFamily="34" charset="0"/>
                <a:cs typeface="Arial" panose="020B0604020202020204" pitchFamily="34" charset="0"/>
              </a:rPr>
              <a:t>Yr iaith gyntaf yn segur.</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Progressive loss of language due to lack of use;</a:t>
            </a:r>
          </a:p>
          <a:p>
            <a:r>
              <a:rPr lang="en-GB" dirty="0">
                <a:solidFill>
                  <a:srgbClr val="0070C0"/>
                </a:solidFill>
                <a:latin typeface="Arial" panose="020B0604020202020204" pitchFamily="34" charset="0"/>
                <a:cs typeface="Arial" panose="020B0604020202020204" pitchFamily="34" charset="0"/>
              </a:rPr>
              <a:t>Difficulty in remembering common words;</a:t>
            </a:r>
          </a:p>
          <a:p>
            <a:r>
              <a:rPr lang="en-GB" dirty="0">
                <a:solidFill>
                  <a:srgbClr val="0070C0"/>
                </a:solidFill>
                <a:latin typeface="Arial" panose="020B0604020202020204" pitchFamily="34" charset="0"/>
                <a:cs typeface="Arial" panose="020B0604020202020204" pitchFamily="34" charset="0"/>
              </a:rPr>
              <a:t>Can lead to isolation;</a:t>
            </a:r>
          </a:p>
          <a:p>
            <a:r>
              <a:rPr lang="en-GB" dirty="0">
                <a:solidFill>
                  <a:srgbClr val="0070C0"/>
                </a:solidFill>
                <a:latin typeface="Arial" panose="020B0604020202020204" pitchFamily="34" charset="0"/>
                <a:cs typeface="Arial" panose="020B0604020202020204" pitchFamily="34" charset="0"/>
              </a:rPr>
              <a:t>First language is dormant.</a:t>
            </a:r>
          </a:p>
          <a:p>
            <a:pPr marL="0" indent="0" algn="r">
              <a:buNone/>
            </a:pP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Schmid</a:t>
            </a:r>
            <a:r>
              <a:rPr lang="en-GB" sz="2000" dirty="0">
                <a:solidFill>
                  <a:srgbClr val="0070C0"/>
                </a:solidFill>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40615413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682" y="365127"/>
            <a:ext cx="10750118" cy="824481"/>
          </a:xfrm>
        </p:spPr>
        <p:txBody>
          <a:bodyPr>
            <a:normAutofit/>
          </a:bodyPr>
          <a:lstStyle/>
          <a:p>
            <a:pPr algn="ctr"/>
            <a:r>
              <a:rPr lang="en-GB" sz="4000" dirty="0">
                <a:latin typeface="Arial" panose="020B0604020202020204" pitchFamily="34" charset="0"/>
                <a:cs typeface="Arial" panose="020B0604020202020204" pitchFamily="34" charset="0"/>
              </a:rPr>
              <a:t>Hickey &amp; de Mejia (2014: 140)</a:t>
            </a:r>
          </a:p>
        </p:txBody>
      </p:sp>
      <p:sp>
        <p:nvSpPr>
          <p:cNvPr id="6" name="Content Placeholder 2"/>
          <p:cNvSpPr>
            <a:spLocks noGrp="1"/>
          </p:cNvSpPr>
          <p:nvPr>
            <p:ph sz="half" idx="1"/>
          </p:nvPr>
        </p:nvSpPr>
        <p:spPr>
          <a:xfrm>
            <a:off x="168677" y="1441622"/>
            <a:ext cx="11807300" cy="4735341"/>
          </a:xfrm>
        </p:spPr>
        <p:txBody>
          <a:bodyPr>
            <a:normAutofit/>
          </a:bodyPr>
          <a:lstStyle/>
          <a:p>
            <a:pPr marL="0" indent="0" algn="just">
              <a:buNone/>
            </a:pPr>
            <a:r>
              <a:rPr lang="en-GB" sz="2600" dirty="0">
                <a:latin typeface="Arial" panose="020B0604020202020204" pitchFamily="34" charset="0"/>
              </a:rPr>
              <a:t>The provision of developmentally appropriate activities and learning in early years’ immersion is highly demanding in requiring differentiation for the </a:t>
            </a:r>
            <a:r>
              <a:rPr lang="en-GB" sz="2600" b="1" dirty="0">
                <a:solidFill>
                  <a:srgbClr val="7030A0"/>
                </a:solidFill>
                <a:latin typeface="Arial" panose="020B0604020202020204" pitchFamily="34" charset="0"/>
              </a:rPr>
              <a:t>range of needs </a:t>
            </a:r>
            <a:r>
              <a:rPr lang="en-GB" sz="2600" dirty="0">
                <a:latin typeface="Arial" panose="020B0604020202020204" pitchFamily="34" charset="0"/>
              </a:rPr>
              <a:t>in each group…. </a:t>
            </a:r>
            <a:r>
              <a:rPr lang="en-GB" sz="2600" b="1" dirty="0">
                <a:solidFill>
                  <a:srgbClr val="7030A0"/>
                </a:solidFill>
                <a:latin typeface="Arial" panose="020B0604020202020204" pitchFamily="34" charset="0"/>
              </a:rPr>
              <a:t>teachers cannot apply a ‘one size fits all’ approach </a:t>
            </a:r>
            <a:r>
              <a:rPr lang="en-GB" sz="2600" dirty="0">
                <a:latin typeface="Arial" panose="020B0604020202020204" pitchFamily="34" charset="0"/>
              </a:rPr>
              <a:t>to this task, but must be flexible in work planning in order to </a:t>
            </a:r>
            <a:r>
              <a:rPr lang="en-GB" sz="2600" b="1" dirty="0">
                <a:solidFill>
                  <a:srgbClr val="7030A0"/>
                </a:solidFill>
                <a:latin typeface="Arial" panose="020B0604020202020204" pitchFamily="34" charset="0"/>
              </a:rPr>
              <a:t>adapt to different language proficiency </a:t>
            </a:r>
            <a:r>
              <a:rPr lang="en-GB" sz="2600" dirty="0">
                <a:latin typeface="Arial" panose="020B0604020202020204" pitchFamily="34" charset="0"/>
              </a:rPr>
              <a:t>levels, as well as differences in general ability in different classrooms. Children at higher levels of proficiency need </a:t>
            </a:r>
            <a:r>
              <a:rPr lang="en-GB" sz="2600" b="1" dirty="0">
                <a:solidFill>
                  <a:srgbClr val="7030A0"/>
                </a:solidFill>
                <a:latin typeface="Arial" panose="020B0604020202020204" pitchFamily="34" charset="0"/>
              </a:rPr>
              <a:t>enriched input and vocabulary </a:t>
            </a:r>
            <a:r>
              <a:rPr lang="en-GB" sz="2600" dirty="0">
                <a:latin typeface="Arial" panose="020B0604020202020204" pitchFamily="34" charset="0"/>
              </a:rPr>
              <a:t>development through </a:t>
            </a:r>
            <a:r>
              <a:rPr lang="en-GB" sz="2600" b="1" dirty="0">
                <a:solidFill>
                  <a:srgbClr val="7030A0"/>
                </a:solidFill>
                <a:latin typeface="Arial" panose="020B0604020202020204" pitchFamily="34" charset="0"/>
              </a:rPr>
              <a:t>more challenging stories and role-play tasks</a:t>
            </a:r>
            <a:r>
              <a:rPr lang="en-GB" sz="2600" dirty="0">
                <a:latin typeface="Arial" panose="020B0604020202020204" pitchFamily="34" charset="0"/>
              </a:rPr>
              <a:t>, and </a:t>
            </a:r>
            <a:r>
              <a:rPr lang="en-GB" sz="2600" b="1" dirty="0">
                <a:solidFill>
                  <a:srgbClr val="7030A0"/>
                </a:solidFill>
                <a:latin typeface="Arial" panose="020B0604020202020204" pitchFamily="34" charset="0"/>
              </a:rPr>
              <a:t>teachers need training and sensitivity </a:t>
            </a:r>
            <a:r>
              <a:rPr lang="en-GB" sz="2600" dirty="0">
                <a:latin typeface="Arial" panose="020B0604020202020204" pitchFamily="34" charset="0"/>
              </a:rPr>
              <a:t>in order to provide children with input that is appropriate to their different levels of competence, while simultaneously supporting the other aspects of their development. </a:t>
            </a:r>
          </a:p>
        </p:txBody>
      </p:sp>
    </p:spTree>
    <p:extLst>
      <p:ext uri="{BB962C8B-B14F-4D97-AF65-F5344CB8AC3E}">
        <p14:creationId xmlns:p14="http://schemas.microsoft.com/office/powerpoint/2010/main" val="1786141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826EE-3004-1219-E882-44D3F33ADB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E92810-F7B8-4338-7478-839291439CDA}"/>
              </a:ext>
            </a:extLst>
          </p:cNvPr>
          <p:cNvSpPr>
            <a:spLocks noGrp="1"/>
          </p:cNvSpPr>
          <p:nvPr>
            <p:ph type="title"/>
          </p:nvPr>
        </p:nvSpPr>
        <p:spPr>
          <a:xfrm>
            <a:off x="603682" y="365127"/>
            <a:ext cx="10750118" cy="824481"/>
          </a:xfrm>
        </p:spPr>
        <p:txBody>
          <a:bodyPr>
            <a:normAutofit/>
          </a:bodyPr>
          <a:lstStyle/>
          <a:p>
            <a:pPr algn="ctr"/>
            <a:r>
              <a:rPr lang="en-GB" sz="4000" dirty="0" err="1">
                <a:latin typeface="Arial" panose="020B0604020202020204" pitchFamily="34" charset="0"/>
                <a:cs typeface="Arial" panose="020B0604020202020204" pitchFamily="34" charset="0"/>
              </a:rPr>
              <a:t>Baoqui</a:t>
            </a:r>
            <a:r>
              <a:rPr lang="en-GB" sz="4000" dirty="0">
                <a:latin typeface="Arial" panose="020B0604020202020204" pitchFamily="34" charset="0"/>
                <a:cs typeface="Arial" panose="020B0604020202020204" pitchFamily="34" charset="0"/>
              </a:rPr>
              <a:t> (2018: 83)</a:t>
            </a:r>
          </a:p>
        </p:txBody>
      </p:sp>
      <p:sp>
        <p:nvSpPr>
          <p:cNvPr id="6" name="Content Placeholder 2">
            <a:extLst>
              <a:ext uri="{FF2B5EF4-FFF2-40B4-BE49-F238E27FC236}">
                <a16:creationId xmlns:a16="http://schemas.microsoft.com/office/drawing/2014/main" id="{6702D053-67F8-695A-405E-5266D660607C}"/>
              </a:ext>
            </a:extLst>
          </p:cNvPr>
          <p:cNvSpPr>
            <a:spLocks noGrp="1"/>
          </p:cNvSpPr>
          <p:nvPr>
            <p:ph sz="half" idx="1"/>
          </p:nvPr>
        </p:nvSpPr>
        <p:spPr>
          <a:xfrm>
            <a:off x="168677" y="1872343"/>
            <a:ext cx="11807300" cy="4304620"/>
          </a:xfrm>
        </p:spPr>
        <p:txBody>
          <a:bodyPr>
            <a:normAutofit/>
          </a:bodyPr>
          <a:lstStyle/>
          <a:p>
            <a:pPr marL="0" indent="0" algn="just">
              <a:buNone/>
            </a:pPr>
            <a:r>
              <a:rPr lang="en-GB" sz="2600" dirty="0">
                <a:latin typeface="Arial" panose="020B0604020202020204" pitchFamily="34" charset="0"/>
              </a:rPr>
              <a:t>…teachers tend to provide insufficient target language input for the learners as they were concerned about the cognitive burden imposed on the young learners and about children's ability to understand instructions if only Welsh was used….For classroom language practices to respond to the needs of children with diverse backgrounds, the authors (Hickey and de Mejia) discuss the necessity of providing ongoing training for immersion educators with regard to linguistic models and enrichment activities so to design a more differentiated approach for developing bilingualism and biliteracy. </a:t>
            </a:r>
          </a:p>
        </p:txBody>
      </p:sp>
    </p:spTree>
    <p:extLst>
      <p:ext uri="{BB962C8B-B14F-4D97-AF65-F5344CB8AC3E}">
        <p14:creationId xmlns:p14="http://schemas.microsoft.com/office/powerpoint/2010/main" val="31159833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28878" y="365127"/>
            <a:ext cx="10924922" cy="1109446"/>
          </a:xfrm>
        </p:spPr>
        <p:txBody>
          <a:bodyPr>
            <a:normAutofit fontScale="90000"/>
          </a:bodyPr>
          <a:lstStyle/>
          <a:p>
            <a:r>
              <a:rPr lang="en-GB" altLang="en-US" dirty="0">
                <a:latin typeface="Arial" panose="020B0604020202020204" pitchFamily="34" charset="0"/>
                <a:cs typeface="Arial" panose="020B0604020202020204" pitchFamily="34" charset="0"/>
              </a:rPr>
              <a:t>SIY </a:t>
            </a:r>
            <a:r>
              <a:rPr lang="en-GB" altLang="en-US" dirty="0" err="1">
                <a:latin typeface="Arial" panose="020B0604020202020204" pitchFamily="34" charset="0"/>
                <a:cs typeface="Arial" panose="020B0604020202020204" pitchFamily="34" charset="0"/>
              </a:rPr>
              <a:t>mewn</a:t>
            </a:r>
            <a:r>
              <a:rPr lang="en-GB" altLang="en-US" dirty="0">
                <a:latin typeface="Arial" panose="020B0604020202020204" pitchFamily="34" charset="0"/>
                <a:cs typeface="Arial" panose="020B0604020202020204" pitchFamily="34" charset="0"/>
              </a:rPr>
              <a:t> Addysg </a:t>
            </a:r>
            <a:br>
              <a:rPr lang="en-GB" altLang="en-US" dirty="0">
                <a:latin typeface="Arial" panose="020B0604020202020204" pitchFamily="34" charset="0"/>
                <a:cs typeface="Arial" panose="020B0604020202020204" pitchFamily="34" charset="0"/>
              </a:rPr>
            </a:br>
            <a:r>
              <a:rPr lang="en-GB" altLang="en-US" dirty="0">
                <a:solidFill>
                  <a:srgbClr val="0070C0"/>
                </a:solidFill>
                <a:latin typeface="Arial" panose="020B0604020202020204" pitchFamily="34" charset="0"/>
                <a:cs typeface="Arial" panose="020B0604020202020204" pitchFamily="34" charset="0"/>
              </a:rPr>
              <a:t>EAL in Education </a:t>
            </a:r>
            <a:r>
              <a:rPr lang="en-GB" altLang="en-US" sz="2700" dirty="0">
                <a:solidFill>
                  <a:srgbClr val="0070C0"/>
                </a:solidFill>
                <a:latin typeface="Arial" panose="020B0604020202020204" pitchFamily="34" charset="0"/>
                <a:cs typeface="Arial" panose="020B0604020202020204" pitchFamily="34" charset="0"/>
              </a:rPr>
              <a:t>(NALDIC, 2012)</a:t>
            </a:r>
            <a:br>
              <a:rPr lang="en-GB" altLang="en-US" sz="3200" dirty="0">
                <a:latin typeface="Arial" panose="020B0604020202020204" pitchFamily="34" charset="0"/>
              </a:rPr>
            </a:br>
            <a:endParaRPr lang="en-GB" altLang="en-US" sz="3200" dirty="0">
              <a:solidFill>
                <a:srgbClr val="002060"/>
              </a:solidFill>
              <a:latin typeface="Arial" panose="020B0604020202020204" pitchFamily="34" charset="0"/>
            </a:endParaRPr>
          </a:p>
        </p:txBody>
      </p:sp>
      <p:sp>
        <p:nvSpPr>
          <p:cNvPr id="6147" name="Content Placeholder 2"/>
          <p:cNvSpPr>
            <a:spLocks noGrp="1"/>
          </p:cNvSpPr>
          <p:nvPr>
            <p:ph sz="half" idx="1"/>
          </p:nvPr>
        </p:nvSpPr>
        <p:spPr>
          <a:xfrm>
            <a:off x="98854" y="1391830"/>
            <a:ext cx="5920946" cy="4197412"/>
          </a:xfrm>
        </p:spPr>
        <p:txBody>
          <a:bodyPr>
            <a:normAutofit fontScale="92500" lnSpcReduction="10000"/>
          </a:bodyPr>
          <a:lstStyle/>
          <a:p>
            <a:pPr marL="0" indent="0">
              <a:buNone/>
            </a:pPr>
            <a:r>
              <a:rPr lang="cy-GB" altLang="en-US" dirty="0">
                <a:latin typeface="Arial" panose="020B0604020202020204" pitchFamily="34" charset="0"/>
                <a:cs typeface="Arial" panose="020B0604020202020204" pitchFamily="34" charset="0"/>
              </a:rPr>
              <a:t>Beth sydd angen i ddysgwr ei wneud?</a:t>
            </a:r>
          </a:p>
          <a:p>
            <a:r>
              <a:rPr lang="cy-GB" altLang="en-US" dirty="0">
                <a:latin typeface="Arial" panose="020B0604020202020204" pitchFamily="34" charset="0"/>
                <a:cs typeface="Arial" panose="020B0604020202020204" pitchFamily="34" charset="0"/>
              </a:rPr>
              <a:t>dysgu trwy’r cwricwlwm;</a:t>
            </a:r>
          </a:p>
          <a:p>
            <a:r>
              <a:rPr lang="cy-GB" altLang="en-US" dirty="0">
                <a:latin typeface="Arial" panose="020B0604020202020204" pitchFamily="34" charset="0"/>
                <a:cs typeface="Arial" panose="020B0604020202020204" pitchFamily="34" charset="0"/>
              </a:rPr>
              <a:t>mynd drwy’r broses ‘anodd’ o ddysgu cymdeithasu gyda phlant mewn iaith nad yw eto wedi’i ddysgu;</a:t>
            </a:r>
          </a:p>
          <a:p>
            <a:r>
              <a:rPr lang="cy-GB" altLang="en-US" dirty="0">
                <a:latin typeface="Arial" panose="020B0604020202020204" pitchFamily="34" charset="0"/>
                <a:cs typeface="Arial" panose="020B0604020202020204" pitchFamily="34" charset="0"/>
              </a:rPr>
              <a:t>dysgu arferion cymdeithasol y  dosbarth a’r ysgol sydd wedi’u hymgorffori’n ddiwylliannol;</a:t>
            </a:r>
          </a:p>
          <a:p>
            <a:r>
              <a:rPr lang="cy-GB" altLang="en-US" dirty="0">
                <a:latin typeface="Arial" panose="020B0604020202020204" pitchFamily="34" charset="0"/>
                <a:cs typeface="Arial" panose="020B0604020202020204" pitchFamily="34" charset="0"/>
              </a:rPr>
              <a:t>rhain yn debygol o fod yn llai cyson o fewn y cartref nag i’r mwyafrif o blant.</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200" y="1268761"/>
            <a:ext cx="5920946" cy="4759805"/>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What does a learner need to do?</a:t>
            </a:r>
          </a:p>
          <a:p>
            <a:r>
              <a:rPr lang="en-GB" dirty="0">
                <a:solidFill>
                  <a:srgbClr val="0070C0"/>
                </a:solidFill>
                <a:latin typeface="Arial" panose="020B0604020202020204" pitchFamily="34" charset="0"/>
                <a:cs typeface="Arial" panose="020B0604020202020204" pitchFamily="34" charset="0"/>
              </a:rPr>
              <a:t>engage in learning through the curriculum;</a:t>
            </a:r>
          </a:p>
          <a:p>
            <a:r>
              <a:rPr lang="en-GB" dirty="0">
                <a:solidFill>
                  <a:srgbClr val="0070C0"/>
                </a:solidFill>
                <a:latin typeface="Arial" panose="020B0604020202020204" pitchFamily="34" charset="0"/>
                <a:cs typeface="Arial" panose="020B0604020202020204" pitchFamily="34" charset="0"/>
              </a:rPr>
              <a:t>go through the ‘daunting’ process of learning to socialise with children in the language she has yet to learn;</a:t>
            </a:r>
          </a:p>
          <a:p>
            <a:r>
              <a:rPr lang="en-GB" dirty="0">
                <a:solidFill>
                  <a:srgbClr val="0070C0"/>
                </a:solidFill>
                <a:latin typeface="Arial" panose="020B0604020202020204" pitchFamily="34" charset="0"/>
                <a:cs typeface="Arial" panose="020B0604020202020204" pitchFamily="34" charset="0"/>
              </a:rPr>
              <a:t>learn the social practices of the classroom and the school which are culturally embedded; </a:t>
            </a:r>
          </a:p>
          <a:p>
            <a:r>
              <a:rPr lang="en-GB" dirty="0">
                <a:solidFill>
                  <a:srgbClr val="0070C0"/>
                </a:solidFill>
                <a:latin typeface="Arial" panose="020B0604020202020204" pitchFamily="34" charset="0"/>
                <a:cs typeface="Arial" panose="020B0604020202020204" pitchFamily="34" charset="0"/>
              </a:rPr>
              <a:t>these are likely to be far less consistent with her home background than for the majority of children.</a:t>
            </a:r>
          </a:p>
          <a:p>
            <a:pPr marL="914400" lvl="2" indent="0" algn="r">
              <a:buNone/>
            </a:pPr>
            <a:endParaRPr lang="en-GB" dirty="0">
              <a:solidFill>
                <a:srgbClr val="0070C0"/>
              </a:solidFill>
              <a:latin typeface="Arial" panose="020B0604020202020204" pitchFamily="34" charset="0"/>
            </a:endParaRPr>
          </a:p>
          <a:p>
            <a:endParaRPr lang="en-GB" altLang="en-US" dirty="0">
              <a:solidFill>
                <a:srgbClr val="002060"/>
              </a:solidFill>
              <a:latin typeface="Arial" panose="020B0604020202020204" pitchFamily="34" charset="0"/>
            </a:endParaRPr>
          </a:p>
        </p:txBody>
      </p:sp>
    </p:spTree>
    <p:extLst>
      <p:ext uri="{BB962C8B-B14F-4D97-AF65-F5344CB8AC3E}">
        <p14:creationId xmlns:p14="http://schemas.microsoft.com/office/powerpoint/2010/main" val="3947015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2EC3C-54E6-3D58-58E7-2673F5FA1AC0}"/>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Clipiau fideo</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Video</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clips</a:t>
            </a:r>
            <a:endParaRPr lang="en-GB" sz="40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5D1F9B5-7A1D-7313-D626-32690BC0E17B}"/>
              </a:ext>
            </a:extLst>
          </p:cNvPr>
          <p:cNvSpPr>
            <a:spLocks noGrp="1"/>
          </p:cNvSpPr>
          <p:nvPr>
            <p:ph idx="1"/>
          </p:nvPr>
        </p:nvSpPr>
        <p:spPr>
          <a:xfrm>
            <a:off x="838200" y="2307771"/>
            <a:ext cx="10515600" cy="3454400"/>
          </a:xfrm>
        </p:spPr>
        <p:txBody>
          <a:bodyPr>
            <a:normAutofit/>
          </a:bodyPr>
          <a:lstStyle/>
          <a:p>
            <a:pPr marL="0" indent="0">
              <a:buNone/>
            </a:pPr>
            <a:r>
              <a:rPr lang="en-GB" sz="3200" dirty="0">
                <a:latin typeface="Arial" panose="020B0604020202020204" pitchFamily="34" charset="0"/>
                <a:cs typeface="Arial" panose="020B0604020202020204" pitchFamily="34" charset="0"/>
              </a:rPr>
              <a:t>Estyn (2023) </a:t>
            </a:r>
            <a:r>
              <a:rPr lang="en-GB" sz="3200" i="1" dirty="0">
                <a:latin typeface="Arial" panose="020B0604020202020204" pitchFamily="34" charset="0"/>
                <a:cs typeface="Arial" panose="020B0604020202020204" pitchFamily="34" charset="0"/>
              </a:rPr>
              <a:t>Welsh Immersion Education. Available at: </a:t>
            </a:r>
            <a:r>
              <a:rPr lang="en-GB" sz="3200" dirty="0">
                <a:latin typeface="Arial" panose="020B0604020202020204" pitchFamily="34" charset="0"/>
                <a:cs typeface="Arial" panose="020B0604020202020204" pitchFamily="34" charset="0"/>
                <a:hlinkClick r:id="rId3"/>
              </a:rPr>
              <a:t>(5) Welsh Immersion Education/Addysg </a:t>
            </a:r>
            <a:r>
              <a:rPr lang="en-GB" sz="3200" dirty="0" err="1">
                <a:latin typeface="Arial" panose="020B0604020202020204" pitchFamily="34" charset="0"/>
                <a:cs typeface="Arial" panose="020B0604020202020204" pitchFamily="34" charset="0"/>
                <a:hlinkClick r:id="rId3"/>
              </a:rPr>
              <a:t>Drochi</a:t>
            </a:r>
            <a:r>
              <a:rPr lang="en-GB" sz="3200" dirty="0">
                <a:latin typeface="Arial" panose="020B0604020202020204" pitchFamily="34" charset="0"/>
                <a:cs typeface="Arial" panose="020B0604020202020204" pitchFamily="34" charset="0"/>
                <a:hlinkClick r:id="rId3"/>
              </a:rPr>
              <a:t> Cymraeg – YouTube</a:t>
            </a:r>
            <a:r>
              <a:rPr lang="en-GB" sz="3200" dirty="0">
                <a:latin typeface="Arial" panose="020B0604020202020204" pitchFamily="34" charset="0"/>
                <a:cs typeface="Arial" panose="020B0604020202020204" pitchFamily="34" charset="0"/>
              </a:rPr>
              <a:t> [Accessed: March 6 2026].</a:t>
            </a:r>
          </a:p>
        </p:txBody>
      </p:sp>
    </p:spTree>
    <p:extLst>
      <p:ext uri="{BB962C8B-B14F-4D97-AF65-F5344CB8AC3E}">
        <p14:creationId xmlns:p14="http://schemas.microsoft.com/office/powerpoint/2010/main" val="3826223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CCUHP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235744" y="1628802"/>
            <a:ext cx="5785644" cy="3960439"/>
          </a:xfrm>
        </p:spPr>
        <p:txBody>
          <a:bodyPr>
            <a:normAutofit lnSpcReduction="10000"/>
          </a:bodyPr>
          <a:lstStyle/>
          <a:p>
            <a:r>
              <a:rPr lang="cy-GB" i="1" dirty="0">
                <a:latin typeface="Arial" panose="020B0604020202020204" pitchFamily="34" charset="0"/>
                <a:cs typeface="Arial" panose="020B0604020202020204" pitchFamily="34" charset="0"/>
              </a:rPr>
              <a:t>Erthygl 7 </a:t>
            </a:r>
            <a:r>
              <a:rPr lang="cy-GB" dirty="0">
                <a:latin typeface="Arial" panose="020B0604020202020204" pitchFamily="34" charset="0"/>
                <a:cs typeface="Arial" panose="020B0604020202020204" pitchFamily="34" charset="0"/>
              </a:rPr>
              <a:t>– Mae gennych yr hawl I enw a chenedligrwydd;</a:t>
            </a:r>
          </a:p>
          <a:p>
            <a:r>
              <a:rPr lang="cy-GB" i="1" dirty="0">
                <a:latin typeface="Arial" panose="020B0604020202020204" pitchFamily="34" charset="0"/>
                <a:cs typeface="Arial" panose="020B0604020202020204" pitchFamily="34" charset="0"/>
              </a:rPr>
              <a:t>Erthygl 8 </a:t>
            </a:r>
            <a:r>
              <a:rPr lang="cy-GB" dirty="0">
                <a:latin typeface="Arial" panose="020B0604020202020204" pitchFamily="34" charset="0"/>
                <a:cs typeface="Arial" panose="020B0604020202020204" pitchFamily="34" charset="0"/>
              </a:rPr>
              <a:t>- Mae gennych yr hawl i hunaniaeth;</a:t>
            </a:r>
          </a:p>
          <a:p>
            <a:r>
              <a:rPr lang="cy-GB" i="1" dirty="0">
                <a:latin typeface="Arial" panose="020B0604020202020204" pitchFamily="34" charset="0"/>
                <a:cs typeface="Arial" panose="020B0604020202020204" pitchFamily="34" charset="0"/>
              </a:rPr>
              <a:t>Erthygl 30 </a:t>
            </a:r>
            <a:r>
              <a:rPr lang="cy-GB" dirty="0">
                <a:latin typeface="Arial" panose="020B0604020202020204" pitchFamily="34" charset="0"/>
                <a:cs typeface="Arial" panose="020B0604020202020204" pitchFamily="34" charset="0"/>
              </a:rPr>
              <a:t>- Os ydych yn aelod o grŵp ethnig lleiafrifol mae gennych yn hawl i fwynhau eich diwylliant eich hunan, arfer crefydd eich hunain a defnyddio iaith eich hunan.</a:t>
            </a:r>
          </a:p>
          <a:p>
            <a:endParaRPr lang="en-GB" dirty="0"/>
          </a:p>
        </p:txBody>
      </p:sp>
      <p:sp>
        <p:nvSpPr>
          <p:cNvPr id="6" name="Content Placeholder 5"/>
          <p:cNvSpPr>
            <a:spLocks noGrp="1"/>
          </p:cNvSpPr>
          <p:nvPr>
            <p:ph sz="quarter" idx="4"/>
          </p:nvPr>
        </p:nvSpPr>
        <p:spPr>
          <a:xfrm>
            <a:off x="5464969" y="1628801"/>
            <a:ext cx="6422231" cy="3960440"/>
          </a:xfrm>
        </p:spPr>
        <p:txBody>
          <a:bodyPr>
            <a:noAutofit/>
          </a:bodyPr>
          <a:lstStyle/>
          <a:p>
            <a:pPr lvl="1"/>
            <a:r>
              <a:rPr lang="en-GB" sz="2800" i="1" dirty="0">
                <a:solidFill>
                  <a:srgbClr val="0070C0"/>
                </a:solidFill>
                <a:latin typeface="Arial" panose="020B0604020202020204" pitchFamily="34" charset="0"/>
                <a:cs typeface="Arial" panose="020B0604020202020204" pitchFamily="34" charset="0"/>
              </a:rPr>
              <a:t>Article 7 </a:t>
            </a:r>
            <a:r>
              <a:rPr lang="en-GB" sz="2800" dirty="0">
                <a:solidFill>
                  <a:srgbClr val="0070C0"/>
                </a:solidFill>
                <a:latin typeface="Arial" panose="020B0604020202020204" pitchFamily="34" charset="0"/>
                <a:cs typeface="Arial" panose="020B0604020202020204" pitchFamily="34" charset="0"/>
              </a:rPr>
              <a:t>– You have the right to a name and a nationality;</a:t>
            </a:r>
          </a:p>
          <a:p>
            <a:pPr lvl="1"/>
            <a:r>
              <a:rPr lang="en-GB" sz="2800" i="1" dirty="0">
                <a:solidFill>
                  <a:srgbClr val="0070C0"/>
                </a:solidFill>
                <a:latin typeface="Arial" panose="020B0604020202020204" pitchFamily="34" charset="0"/>
                <a:cs typeface="Arial" panose="020B0604020202020204" pitchFamily="34" charset="0"/>
              </a:rPr>
              <a:t>Article 8 </a:t>
            </a:r>
            <a:r>
              <a:rPr lang="en-GB" sz="2800" dirty="0">
                <a:solidFill>
                  <a:srgbClr val="0070C0"/>
                </a:solidFill>
                <a:latin typeface="Arial" panose="020B0604020202020204" pitchFamily="34" charset="0"/>
                <a:cs typeface="Arial" panose="020B0604020202020204" pitchFamily="34" charset="0"/>
              </a:rPr>
              <a:t>– You have the right to an identity;</a:t>
            </a:r>
          </a:p>
          <a:p>
            <a:pPr lvl="1"/>
            <a:r>
              <a:rPr lang="en-GB" sz="2800" i="1" dirty="0">
                <a:solidFill>
                  <a:srgbClr val="0070C0"/>
                </a:solidFill>
                <a:latin typeface="Arial" panose="020B0604020202020204" pitchFamily="34" charset="0"/>
                <a:cs typeface="Arial" panose="020B0604020202020204" pitchFamily="34" charset="0"/>
              </a:rPr>
              <a:t>Article 30 </a:t>
            </a:r>
            <a:r>
              <a:rPr lang="en-GB" sz="2800" dirty="0">
                <a:solidFill>
                  <a:srgbClr val="0070C0"/>
                </a:solidFill>
                <a:latin typeface="Arial" panose="020B0604020202020204" pitchFamily="34" charset="0"/>
                <a:cs typeface="Arial" panose="020B0604020202020204" pitchFamily="34" charset="0"/>
              </a:rPr>
              <a:t>- If you come from a minority group you have the right to enjoy your own culture, practice your own religion and use your own language.</a:t>
            </a:r>
          </a:p>
        </p:txBody>
      </p:sp>
    </p:spTree>
    <p:extLst>
      <p:ext uri="{BB962C8B-B14F-4D97-AF65-F5344CB8AC3E}">
        <p14:creationId xmlns:p14="http://schemas.microsoft.com/office/powerpoint/2010/main" val="2988536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6AA43FD-9576-458E-6979-0929112E0152}"/>
              </a:ext>
            </a:extLst>
          </p:cNvPr>
          <p:cNvSpPr>
            <a:spLocks noGrp="1"/>
          </p:cNvSpPr>
          <p:nvPr>
            <p:ph type="ctrTitle"/>
          </p:nvPr>
        </p:nvSpPr>
        <p:spPr/>
        <p:txBody>
          <a:bodyPr>
            <a:normAutofit/>
          </a:bodyPr>
          <a:lstStyle/>
          <a:p>
            <a:r>
              <a:rPr lang="en-GB" sz="4800" dirty="0" err="1">
                <a:latin typeface="Arial" panose="020B0604020202020204" pitchFamily="34" charset="0"/>
                <a:cs typeface="Arial" panose="020B0604020202020204" pitchFamily="34" charset="0"/>
              </a:rPr>
              <a:t>Damcanieth</a:t>
            </a:r>
            <a:br>
              <a:rPr lang="en-GB" sz="4800" dirty="0">
                <a:latin typeface="Arial" panose="020B0604020202020204" pitchFamily="34" charset="0"/>
                <a:cs typeface="Arial" panose="020B0604020202020204" pitchFamily="34" charset="0"/>
              </a:rPr>
            </a:br>
            <a:r>
              <a:rPr lang="en-GB" sz="4800" dirty="0">
                <a:solidFill>
                  <a:srgbClr val="0070C0"/>
                </a:solidFill>
                <a:latin typeface="Arial" panose="020B0604020202020204" pitchFamily="34" charset="0"/>
                <a:cs typeface="Arial" panose="020B0604020202020204" pitchFamily="34" charset="0"/>
              </a:rPr>
              <a:t>Theory</a:t>
            </a:r>
          </a:p>
        </p:txBody>
      </p:sp>
      <p:sp>
        <p:nvSpPr>
          <p:cNvPr id="8" name="Subtitle 7">
            <a:extLst>
              <a:ext uri="{FF2B5EF4-FFF2-40B4-BE49-F238E27FC236}">
                <a16:creationId xmlns:a16="http://schemas.microsoft.com/office/drawing/2014/main" id="{840149EB-FE73-3DD2-9AB8-EB8BACD7A99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27363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8594" y="365128"/>
            <a:ext cx="11175206" cy="685004"/>
          </a:xfrm>
        </p:spPr>
        <p:txBody>
          <a:bodyPr>
            <a:noAutofit/>
          </a:bodyPr>
          <a:lstStyle/>
          <a:p>
            <a:r>
              <a:rPr lang="cy-GB" sz="3600" dirty="0">
                <a:latin typeface="Arial" panose="020B0604020202020204" pitchFamily="34" charset="0"/>
                <a:cs typeface="Arial" panose="020B0604020202020204" pitchFamily="34" charset="0"/>
              </a:rPr>
              <a:t>Sut ydym yn caffael iaith?</a:t>
            </a:r>
            <a:br>
              <a:rPr lang="cy-GB" sz="3600" dirty="0">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How do we acquire language?</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78594" y="1350169"/>
            <a:ext cx="5841206" cy="4207669"/>
          </a:xfrm>
        </p:spPr>
        <p:txBody>
          <a:bodyPr>
            <a:normAutofit fontScale="92500" lnSpcReduction="10000"/>
          </a:bodyPr>
          <a:lstStyle/>
          <a:p>
            <a:r>
              <a:rPr lang="cy-GB" dirty="0" err="1">
                <a:latin typeface="Arial" panose="020B0604020202020204" pitchFamily="34" charset="0"/>
                <a:cs typeface="Arial" panose="020B0604020202020204" pitchFamily="34" charset="0"/>
              </a:rPr>
              <a:t>Noam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Chomsky</a:t>
            </a:r>
            <a:r>
              <a:rPr lang="cy-GB" dirty="0">
                <a:latin typeface="Arial" panose="020B0604020202020204" pitchFamily="34" charset="0"/>
                <a:cs typeface="Arial" panose="020B0604020202020204" pitchFamily="34" charset="0"/>
              </a:rPr>
              <a:t>; </a:t>
            </a:r>
          </a:p>
          <a:p>
            <a:r>
              <a:rPr lang="cy-GB" dirty="0">
                <a:latin typeface="Arial" panose="020B0604020202020204" pitchFamily="34" charset="0"/>
                <a:cs typeface="Arial" panose="020B0604020202020204" pitchFamily="34" charset="0"/>
              </a:rPr>
              <a:t>Sgiliau cynhenid ac ysfa;</a:t>
            </a:r>
          </a:p>
          <a:p>
            <a:r>
              <a:rPr lang="cy-GB" dirty="0">
                <a:latin typeface="Arial" panose="020B0604020202020204" pitchFamily="34" charset="0"/>
                <a:cs typeface="Arial" panose="020B0604020202020204" pitchFamily="34" charset="0"/>
              </a:rPr>
              <a:t>Dull Cynhenid;</a:t>
            </a:r>
          </a:p>
          <a:p>
            <a:r>
              <a:rPr lang="cy-GB" dirty="0">
                <a:latin typeface="Arial" panose="020B0604020202020204" pitchFamily="34" charset="0"/>
                <a:cs typeface="Arial" panose="020B0604020202020204" pitchFamily="34" charset="0"/>
              </a:rPr>
              <a:t>Dyfais Caffael Iaith (DCI).</a:t>
            </a:r>
          </a:p>
          <a:p>
            <a:pPr marL="0" indent="0">
              <a:buNone/>
            </a:pPr>
            <a:endParaRPr lang="cy-GB" dirty="0">
              <a:latin typeface="Arial" panose="020B0604020202020204" pitchFamily="34" charset="0"/>
              <a:cs typeface="Arial" panose="020B0604020202020204" pitchFamily="34" charset="0"/>
            </a:endParaRPr>
          </a:p>
          <a:p>
            <a:r>
              <a:rPr lang="en-US" altLang="en-US" dirty="0">
                <a:solidFill>
                  <a:srgbClr val="0070C0"/>
                </a:solidFill>
                <a:latin typeface="Arial" panose="020B0604020202020204" pitchFamily="34" charset="0"/>
                <a:cs typeface="Arial" panose="020B0604020202020204" pitchFamily="34" charset="0"/>
              </a:rPr>
              <a:t>Noam Chomsky;</a:t>
            </a:r>
          </a:p>
          <a:p>
            <a:r>
              <a:rPr lang="en-US" altLang="en-US" dirty="0">
                <a:solidFill>
                  <a:srgbClr val="0070C0"/>
                </a:solidFill>
                <a:latin typeface="Arial" panose="020B0604020202020204" pitchFamily="34" charset="0"/>
                <a:cs typeface="Arial" panose="020B0604020202020204" pitchFamily="34" charset="0"/>
              </a:rPr>
              <a:t>Innate skill and drive;</a:t>
            </a:r>
          </a:p>
          <a:p>
            <a:r>
              <a:rPr lang="en-US" altLang="en-US" dirty="0">
                <a:solidFill>
                  <a:srgbClr val="0070C0"/>
                </a:solidFill>
                <a:latin typeface="Arial" panose="020B0604020202020204" pitchFamily="34" charset="0"/>
                <a:cs typeface="Arial" panose="020B0604020202020204" pitchFamily="34" charset="0"/>
              </a:rPr>
              <a:t>Nativist Approach;</a:t>
            </a:r>
          </a:p>
          <a:p>
            <a:r>
              <a:rPr lang="en-US" altLang="en-US" dirty="0">
                <a:solidFill>
                  <a:srgbClr val="0070C0"/>
                </a:solidFill>
                <a:latin typeface="Arial" panose="020B0604020202020204" pitchFamily="34" charset="0"/>
                <a:cs typeface="Arial" panose="020B0604020202020204" pitchFamily="34" charset="0"/>
              </a:rPr>
              <a:t>Language Acquisition Device (LAD).</a:t>
            </a:r>
          </a:p>
          <a:p>
            <a:pPr marL="0" indent="0">
              <a:buNone/>
            </a:pPr>
            <a:endParaRPr lang="en-US" altLang="en-US" dirty="0">
              <a:solidFill>
                <a:srgbClr val="002060"/>
              </a:solidFill>
              <a:latin typeface="Arial" panose="020B0604020202020204" pitchFamily="34" charset="0"/>
            </a:endParaRPr>
          </a:p>
          <a:p>
            <a:endParaRPr lang="cy-GB" altLang="en-US" dirty="0">
              <a:latin typeface="Arial" panose="020B0604020202020204" pitchFamily="34" charset="0"/>
            </a:endParaRPr>
          </a:p>
        </p:txBody>
      </p:sp>
      <p:pic>
        <p:nvPicPr>
          <p:cNvPr id="3" name="Content Placeholder 2"/>
          <p:cNvPicPr>
            <a:picLocks noGrp="1" noChangeAspect="1"/>
          </p:cNvPicPr>
          <p:nvPr>
            <p:ph sz="half" idx="2"/>
          </p:nvPr>
        </p:nvPicPr>
        <p:blipFill>
          <a:blip r:embed="rId3"/>
          <a:stretch>
            <a:fillRect/>
          </a:stretch>
        </p:blipFill>
        <p:spPr>
          <a:xfrm>
            <a:off x="6540434" y="1350168"/>
            <a:ext cx="4813365" cy="3921919"/>
          </a:xfrm>
          <a:prstGeom prst="rect">
            <a:avLst/>
          </a:prstGeom>
        </p:spPr>
      </p:pic>
    </p:spTree>
    <p:extLst>
      <p:ext uri="{BB962C8B-B14F-4D97-AF65-F5344CB8AC3E}">
        <p14:creationId xmlns:p14="http://schemas.microsoft.com/office/powerpoint/2010/main" val="7961446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365126"/>
            <a:ext cx="10515600" cy="1026351"/>
          </a:xfrm>
        </p:spPr>
        <p:txBody>
          <a:bodyPr>
            <a:normAutofit fontScale="90000"/>
          </a:bodyPr>
          <a:lstStyle/>
          <a:p>
            <a:r>
              <a:rPr lang="en-GB" sz="4000" dirty="0">
                <a:latin typeface="Arial" panose="020B0604020202020204" pitchFamily="34" charset="0"/>
                <a:cs typeface="Arial" panose="020B0604020202020204" pitchFamily="34" charset="0"/>
              </a:rPr>
              <a:t>Clip </a:t>
            </a:r>
            <a:r>
              <a:rPr lang="en-GB" sz="4000" dirty="0" err="1">
                <a:latin typeface="Arial" panose="020B0604020202020204" pitchFamily="34" charset="0"/>
                <a:cs typeface="Arial" panose="020B0604020202020204" pitchFamily="34" charset="0"/>
              </a:rPr>
              <a:t>fideo</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Video clip</a:t>
            </a:r>
          </a:p>
        </p:txBody>
      </p:sp>
      <p:pic>
        <p:nvPicPr>
          <p:cNvPr id="12" name="Online Media 11" title="Language Acquisition Theories | Explained | Noam Chomsky">
            <a:hlinkClick r:id="" action="ppaction://media"/>
            <a:extLst>
              <a:ext uri="{FF2B5EF4-FFF2-40B4-BE49-F238E27FC236}">
                <a16:creationId xmlns:a16="http://schemas.microsoft.com/office/drawing/2014/main" id="{4720A60B-C843-D984-24A0-910729260FC4}"/>
              </a:ext>
            </a:extLst>
          </p:cNvPr>
          <p:cNvPicPr>
            <a:picLocks noGrp="1" noRot="1" noChangeAspect="1"/>
          </p:cNvPicPr>
          <p:nvPr>
            <p:ph idx="1"/>
            <a:videoFile r:link="rId1"/>
          </p:nvPr>
        </p:nvPicPr>
        <p:blipFill>
          <a:blip r:embed="rId4"/>
          <a:stretch>
            <a:fillRect/>
          </a:stretch>
        </p:blipFill>
        <p:spPr>
          <a:xfrm>
            <a:off x="943429" y="1698171"/>
            <a:ext cx="10515600" cy="4794703"/>
          </a:xfrm>
          <a:prstGeom prst="rect">
            <a:avLst/>
          </a:prstGeom>
        </p:spPr>
      </p:pic>
    </p:spTree>
    <p:extLst>
      <p:ext uri="{BB962C8B-B14F-4D97-AF65-F5344CB8AC3E}">
        <p14:creationId xmlns:p14="http://schemas.microsoft.com/office/powerpoint/2010/main" val="150427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4298" y="311339"/>
            <a:ext cx="11146631" cy="835023"/>
          </a:xfrm>
        </p:spPr>
        <p:txBody>
          <a:bodyPr>
            <a:normAutofit/>
          </a:bodyPr>
          <a:lstStyle/>
          <a:p>
            <a:r>
              <a:rPr lang="en-US" sz="4000" dirty="0">
                <a:solidFill>
                  <a:srgbClr val="0070C0"/>
                </a:solidFill>
                <a:latin typeface="Arial" panose="020B0604020202020204" pitchFamily="34" charset="0"/>
                <a:cs typeface="Arial" panose="020B0604020202020204" pitchFamily="34" charset="0"/>
              </a:rPr>
              <a:t>Lev Vygotsky</a:t>
            </a:r>
          </a:p>
        </p:txBody>
      </p:sp>
      <p:sp>
        <p:nvSpPr>
          <p:cNvPr id="5" name="Content Placeholder 4"/>
          <p:cNvSpPr>
            <a:spLocks noGrp="1"/>
          </p:cNvSpPr>
          <p:nvPr>
            <p:ph sz="half" idx="1"/>
          </p:nvPr>
        </p:nvSpPr>
        <p:spPr>
          <a:xfrm>
            <a:off x="300038" y="1278731"/>
            <a:ext cx="5719762" cy="4536282"/>
          </a:xfrm>
        </p:spPr>
        <p:txBody>
          <a:bodyPr>
            <a:normAutofit fontScale="92500" lnSpcReduction="20000"/>
          </a:bodyPr>
          <a:lstStyle/>
          <a:p>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gymdeithasol-ddiwylliannol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Gwybodus</a:t>
            </a:r>
            <a:r>
              <a:rPr lang="en-GB" dirty="0">
                <a:latin typeface="Arial" panose="020B0604020202020204" pitchFamily="34" charset="0"/>
                <a:cs typeface="Arial" panose="020B0604020202020204" pitchFamily="34" charset="0"/>
              </a:rPr>
              <a:t> (PMG);</a:t>
            </a:r>
          </a:p>
          <a:p>
            <a:r>
              <a:rPr lang="en-GB" dirty="0" err="1">
                <a:latin typeface="Arial" panose="020B0604020202020204" pitchFamily="34" charset="0"/>
                <a:cs typeface="Arial" panose="020B0604020202020204" pitchFamily="34" charset="0"/>
              </a:rPr>
              <a:t>Parth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Procsimol</a:t>
            </a:r>
            <a:r>
              <a:rPr lang="en-GB" dirty="0">
                <a:latin typeface="Arial" panose="020B0604020202020204" pitchFamily="34" charset="0"/>
                <a:cs typeface="Arial" panose="020B0604020202020204" pitchFamily="34" charset="0"/>
              </a:rPr>
              <a:t> (PDP);</a:t>
            </a:r>
          </a:p>
          <a:p>
            <a:r>
              <a:rPr lang="en-GB" dirty="0">
                <a:latin typeface="Arial" panose="020B0604020202020204" pitchFamily="34" charset="0"/>
                <a:cs typeface="Arial" panose="020B0604020202020204" pitchFamily="34" charset="0"/>
              </a:rPr>
              <a:t>Offer </a:t>
            </a:r>
            <a:r>
              <a:rPr lang="en-GB" dirty="0" err="1">
                <a:latin typeface="Arial" panose="020B0604020202020204" pitchFamily="34" charset="0"/>
                <a:cs typeface="Arial" panose="020B0604020202020204" pitchFamily="34" charset="0"/>
              </a:rPr>
              <a:t>diwylliannol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Sociocultural theory;</a:t>
            </a:r>
          </a:p>
          <a:p>
            <a:r>
              <a:rPr lang="en-GB" dirty="0">
                <a:solidFill>
                  <a:srgbClr val="0070C0"/>
                </a:solidFill>
                <a:latin typeface="Arial" panose="020B0604020202020204" pitchFamily="34" charset="0"/>
                <a:cs typeface="Arial" panose="020B0604020202020204" pitchFamily="34" charset="0"/>
              </a:rPr>
              <a:t>More Knowledgeable Other (MKO);</a:t>
            </a:r>
          </a:p>
          <a:p>
            <a:r>
              <a:rPr lang="en-GB" dirty="0">
                <a:solidFill>
                  <a:srgbClr val="0070C0"/>
                </a:solidFill>
                <a:latin typeface="Arial" panose="020B0604020202020204" pitchFamily="34" charset="0"/>
                <a:cs typeface="Arial" panose="020B0604020202020204" pitchFamily="34" charset="0"/>
              </a:rPr>
              <a:t>Zone of Proximal Development (ZPD);</a:t>
            </a:r>
          </a:p>
          <a:p>
            <a:r>
              <a:rPr lang="en-GB" dirty="0">
                <a:solidFill>
                  <a:srgbClr val="0070C0"/>
                </a:solidFill>
                <a:latin typeface="Arial" panose="020B0604020202020204" pitchFamily="34" charset="0"/>
                <a:cs typeface="Arial" panose="020B0604020202020204" pitchFamily="34" charset="0"/>
              </a:rPr>
              <a:t>Cultural tools.</a:t>
            </a:r>
          </a:p>
          <a:p>
            <a:endParaRPr lang="en-GB" dirty="0">
              <a:latin typeface="Arial" panose="020B0604020202020204" pitchFamily="34" charset="0"/>
            </a:endParaRPr>
          </a:p>
        </p:txBody>
      </p:sp>
      <p:pic>
        <p:nvPicPr>
          <p:cNvPr id="4" name="Content Placeholder 3"/>
          <p:cNvPicPr>
            <a:picLocks noGrp="1" noChangeAspect="1"/>
          </p:cNvPicPr>
          <p:nvPr>
            <p:ph sz="half" idx="2"/>
          </p:nvPr>
        </p:nvPicPr>
        <p:blipFill>
          <a:blip r:embed="rId3"/>
          <a:stretch>
            <a:fillRect/>
          </a:stretch>
        </p:blipFill>
        <p:spPr>
          <a:xfrm>
            <a:off x="6572251" y="985838"/>
            <a:ext cx="5014912" cy="4307681"/>
          </a:xfrm>
          <a:prstGeom prst="rect">
            <a:avLst/>
          </a:prstGeom>
        </p:spPr>
      </p:pic>
    </p:spTree>
    <p:extLst>
      <p:ext uri="{BB962C8B-B14F-4D97-AF65-F5344CB8AC3E}">
        <p14:creationId xmlns:p14="http://schemas.microsoft.com/office/powerpoint/2010/main" val="1089663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Iaith fel Arf Diwylliannol</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Language as a Cultural Tool</a:t>
            </a:r>
          </a:p>
        </p:txBody>
      </p:sp>
      <p:sp>
        <p:nvSpPr>
          <p:cNvPr id="7" name="Content Placeholder 6"/>
          <p:cNvSpPr>
            <a:spLocks noGrp="1"/>
          </p:cNvSpPr>
          <p:nvPr>
            <p:ph sz="half" idx="1"/>
          </p:nvPr>
        </p:nvSpPr>
        <p:spPr/>
        <p:txBody>
          <a:bodyPr/>
          <a:lstStyle/>
          <a:p>
            <a:r>
              <a:rPr lang="cy-GB" dirty="0">
                <a:latin typeface="Arial" panose="020B0604020202020204" pitchFamily="34" charset="0"/>
                <a:cs typeface="Arial" panose="020B0604020202020204" pitchFamily="34" charset="0"/>
              </a:rPr>
              <a:t>Hwiangerddi;</a:t>
            </a:r>
          </a:p>
          <a:p>
            <a:r>
              <a:rPr lang="cy-GB" dirty="0">
                <a:latin typeface="Arial" panose="020B0604020202020204" pitchFamily="34" charset="0"/>
                <a:cs typeface="Arial" panose="020B0604020202020204" pitchFamily="34" charset="0"/>
              </a:rPr>
              <a:t>Storïau tylwyth teg/chwedlau;</a:t>
            </a:r>
          </a:p>
          <a:p>
            <a:r>
              <a:rPr lang="cy-GB" dirty="0">
                <a:latin typeface="Arial" panose="020B0604020202020204" pitchFamily="34" charset="0"/>
                <a:cs typeface="Arial" panose="020B0604020202020204" pitchFamily="34" charset="0"/>
              </a:rPr>
              <a:t>Cerddoriaeth;</a:t>
            </a:r>
          </a:p>
          <a:p>
            <a:r>
              <a:rPr lang="cy-GB" dirty="0">
                <a:latin typeface="Arial" panose="020B0604020202020204" pitchFamily="34" charset="0"/>
                <a:cs typeface="Arial" panose="020B0604020202020204" pitchFamily="34" charset="0"/>
              </a:rPr>
              <a:t>Celf.</a:t>
            </a:r>
          </a:p>
          <a:p>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Pam fod rhain yn bwysig?</a:t>
            </a:r>
          </a:p>
          <a:p>
            <a:pPr marL="0" indent="0">
              <a:buNone/>
            </a:pPr>
            <a:r>
              <a:rPr lang="en-GB" dirty="0"/>
              <a:t>	</a:t>
            </a:r>
          </a:p>
        </p:txBody>
      </p:sp>
      <p:sp>
        <p:nvSpPr>
          <p:cNvPr id="2" name="Content Placeholder 1"/>
          <p:cNvSpPr>
            <a:spLocks noGrp="1"/>
          </p:cNvSpPr>
          <p:nvPr>
            <p:ph sz="half" idx="2"/>
          </p:nvPr>
        </p:nvSpPr>
        <p:spPr>
          <a:xfrm>
            <a:off x="6172199" y="1825625"/>
            <a:ext cx="5793581" cy="4351338"/>
          </a:xfrm>
        </p:spPr>
        <p:txBody>
          <a:bodyPr/>
          <a:lstStyle/>
          <a:p>
            <a:r>
              <a:rPr lang="en-GB" dirty="0">
                <a:solidFill>
                  <a:srgbClr val="0070C0"/>
                </a:solidFill>
                <a:latin typeface="Arial" panose="020B0604020202020204" pitchFamily="34" charset="0"/>
                <a:cs typeface="Arial" panose="020B0604020202020204" pitchFamily="34" charset="0"/>
              </a:rPr>
              <a:t>Nursery rhymes;</a:t>
            </a:r>
          </a:p>
          <a:p>
            <a:r>
              <a:rPr lang="en-GB" dirty="0">
                <a:solidFill>
                  <a:srgbClr val="0070C0"/>
                </a:solidFill>
                <a:latin typeface="Arial" panose="020B0604020202020204" pitchFamily="34" charset="0"/>
                <a:cs typeface="Arial" panose="020B0604020202020204" pitchFamily="34" charset="0"/>
              </a:rPr>
              <a:t>Fairy stories/myths;</a:t>
            </a:r>
          </a:p>
          <a:p>
            <a:r>
              <a:rPr lang="en-GB" dirty="0">
                <a:solidFill>
                  <a:srgbClr val="0070C0"/>
                </a:solidFill>
                <a:latin typeface="Arial" panose="020B0604020202020204" pitchFamily="34" charset="0"/>
                <a:cs typeface="Arial" panose="020B0604020202020204" pitchFamily="34" charset="0"/>
              </a:rPr>
              <a:t>Music;</a:t>
            </a:r>
          </a:p>
          <a:p>
            <a:r>
              <a:rPr lang="en-GB" dirty="0">
                <a:solidFill>
                  <a:srgbClr val="0070C0"/>
                </a:solidFill>
                <a:latin typeface="Arial" panose="020B0604020202020204" pitchFamily="34" charset="0"/>
                <a:cs typeface="Arial" panose="020B0604020202020204" pitchFamily="34" charset="0"/>
              </a:rPr>
              <a:t>Art.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Why are these important?</a:t>
            </a:r>
          </a:p>
        </p:txBody>
      </p:sp>
    </p:spTree>
    <p:extLst>
      <p:ext uri="{BB962C8B-B14F-4D97-AF65-F5344CB8AC3E}">
        <p14:creationId xmlns:p14="http://schemas.microsoft.com/office/powerpoint/2010/main" val="654825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328613" y="350044"/>
            <a:ext cx="11458575" cy="5378450"/>
          </a:xfrm>
          <a:prstGeom prst="rect">
            <a:avLst/>
          </a:prstGeom>
        </p:spPr>
      </p:pic>
    </p:spTree>
    <p:extLst>
      <p:ext uri="{BB962C8B-B14F-4D97-AF65-F5344CB8AC3E}">
        <p14:creationId xmlns:p14="http://schemas.microsoft.com/office/powerpoint/2010/main" val="37345167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494" y="260648"/>
            <a:ext cx="9915674" cy="1143000"/>
          </a:xfrm>
        </p:spPr>
        <p:txBody>
          <a:bodyPr>
            <a:normAutofit fontScale="90000"/>
          </a:bodyPr>
          <a:lstStyle/>
          <a:p>
            <a:br>
              <a:rPr lang="en-GB" dirty="0"/>
            </a:br>
            <a:r>
              <a:rPr lang="en-GB" dirty="0">
                <a:latin typeface="Arial" panose="020B0604020202020204" pitchFamily="34" charset="0"/>
                <a:cs typeface="Arial" panose="020B0604020202020204" pitchFamily="34" charset="0"/>
              </a:rPr>
              <a:t>Jerome Bruner</a:t>
            </a:r>
            <a:br>
              <a:rPr lang="en-GB" dirty="0"/>
            </a:br>
            <a:endParaRPr lang="en-GB" dirty="0"/>
          </a:p>
        </p:txBody>
      </p:sp>
      <p:sp>
        <p:nvSpPr>
          <p:cNvPr id="3" name="Content Placeholder 2"/>
          <p:cNvSpPr>
            <a:spLocks noGrp="1"/>
          </p:cNvSpPr>
          <p:nvPr>
            <p:ph sz="half" idx="1"/>
          </p:nvPr>
        </p:nvSpPr>
        <p:spPr>
          <a:xfrm>
            <a:off x="242887" y="1550194"/>
            <a:ext cx="6199101" cy="4107656"/>
          </a:xfrm>
        </p:spPr>
        <p:txBody>
          <a:bodyPr>
            <a:normAutofit lnSpcReduction="10000"/>
          </a:bodyPr>
          <a:lstStyle/>
          <a:p>
            <a:r>
              <a:rPr lang="cy-GB" dirty="0" err="1">
                <a:latin typeface="Arial" panose="020B0604020202020204" pitchFamily="34" charset="0"/>
                <a:cs typeface="Arial" panose="020B0604020202020204" pitchFamily="34" charset="0"/>
              </a:rPr>
              <a:t>Sgaffaldio</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Adeiladu ar wybodaeth presennol;</a:t>
            </a:r>
          </a:p>
          <a:p>
            <a:r>
              <a:rPr lang="cy-GB" dirty="0">
                <a:latin typeface="Arial" panose="020B0604020202020204" pitchFamily="34" charset="0"/>
                <a:cs typeface="Arial" panose="020B0604020202020204" pitchFamily="34" charset="0"/>
              </a:rPr>
              <a:t>Ymgorffori syniadau newydd i mewn i’r rhai presennol.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Scaffolding;</a:t>
            </a:r>
          </a:p>
          <a:p>
            <a:r>
              <a:rPr lang="en-GB" dirty="0">
                <a:solidFill>
                  <a:srgbClr val="0070C0"/>
                </a:solidFill>
                <a:latin typeface="Arial" panose="020B0604020202020204" pitchFamily="34" charset="0"/>
                <a:cs typeface="Arial" panose="020B0604020202020204" pitchFamily="34" charset="0"/>
              </a:rPr>
              <a:t>Building on existing knowledge;</a:t>
            </a:r>
          </a:p>
          <a:p>
            <a:r>
              <a:rPr lang="en-GB" dirty="0">
                <a:solidFill>
                  <a:srgbClr val="0070C0"/>
                </a:solidFill>
                <a:latin typeface="Arial" panose="020B0604020202020204" pitchFamily="34" charset="0"/>
                <a:cs typeface="Arial" panose="020B0604020202020204" pitchFamily="34" charset="0"/>
              </a:rPr>
              <a:t>Incorporating new ideas into existing ones.</a:t>
            </a:r>
          </a:p>
        </p:txBody>
      </p:sp>
      <p:pic>
        <p:nvPicPr>
          <p:cNvPr id="5" name="Content Placeholder 4"/>
          <p:cNvPicPr>
            <a:picLocks noGrp="1" noChangeAspect="1"/>
          </p:cNvPicPr>
          <p:nvPr>
            <p:ph sz="half" idx="2"/>
          </p:nvPr>
        </p:nvPicPr>
        <p:blipFill>
          <a:blip r:embed="rId3"/>
          <a:stretch>
            <a:fillRect/>
          </a:stretch>
        </p:blipFill>
        <p:spPr>
          <a:xfrm>
            <a:off x="6622256" y="1328738"/>
            <a:ext cx="4471987" cy="3936206"/>
          </a:xfrm>
          <a:prstGeom prst="rect">
            <a:avLst/>
          </a:prstGeom>
        </p:spPr>
      </p:pic>
    </p:spTree>
    <p:extLst>
      <p:ext uri="{BB962C8B-B14F-4D97-AF65-F5344CB8AC3E}">
        <p14:creationId xmlns:p14="http://schemas.microsoft.com/office/powerpoint/2010/main" val="2568784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282" y="365127"/>
            <a:ext cx="11513624" cy="670717"/>
          </a:xfrm>
        </p:spPr>
        <p:txBody>
          <a:bodyPr>
            <a:noAutofit/>
          </a:bodyPr>
          <a:lstStyle/>
          <a:p>
            <a:pPr algn="ctr"/>
            <a:r>
              <a:rPr lang="en-GB" sz="4000" i="1" dirty="0">
                <a:latin typeface="Arial" panose="020B0604020202020204" pitchFamily="34" charset="0"/>
                <a:cs typeface="Arial" panose="020B0604020202020204" pitchFamily="34" charset="0"/>
              </a:rPr>
              <a:t>LASS</a:t>
            </a:r>
            <a:r>
              <a:rPr lang="en-GB" sz="4000" dirty="0">
                <a:latin typeface="Arial" panose="020B0604020202020204" pitchFamily="34" charset="0"/>
                <a:cs typeface="Arial" panose="020B0604020202020204" pitchFamily="34" charset="0"/>
              </a:rPr>
              <a:t> – System Cymorth </a:t>
            </a:r>
            <a:r>
              <a:rPr lang="en-GB" sz="4000" dirty="0" err="1">
                <a:latin typeface="Arial" panose="020B0604020202020204" pitchFamily="34" charset="0"/>
                <a:cs typeface="Arial" panose="020B0604020202020204" pitchFamily="34" charset="0"/>
              </a:rPr>
              <a:t>Caffael</a:t>
            </a:r>
            <a:r>
              <a:rPr lang="en-GB" sz="4000" dirty="0">
                <a:latin typeface="Arial" panose="020B0604020202020204" pitchFamily="34" charset="0"/>
                <a:cs typeface="Arial" panose="020B0604020202020204" pitchFamily="34" charset="0"/>
              </a:rPr>
              <a:t> 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LASS - Language Acquisition Support System</a:t>
            </a:r>
          </a:p>
        </p:txBody>
      </p:sp>
      <p:sp>
        <p:nvSpPr>
          <p:cNvPr id="3" name="Content Placeholder 2"/>
          <p:cNvSpPr>
            <a:spLocks noGrp="1"/>
          </p:cNvSpPr>
          <p:nvPr>
            <p:ph sz="half" idx="1"/>
          </p:nvPr>
        </p:nvSpPr>
        <p:spPr>
          <a:xfrm>
            <a:off x="214313" y="1581665"/>
            <a:ext cx="5805487" cy="4595298"/>
          </a:xfrm>
        </p:spPr>
        <p:txBody>
          <a:bodyPr/>
          <a:lstStyle/>
          <a:p>
            <a:r>
              <a:rPr lang="cy-GB" dirty="0">
                <a:latin typeface="Arial" panose="020B0604020202020204" pitchFamily="34" charset="0"/>
                <a:cs typeface="Arial" panose="020B0604020202020204" pitchFamily="34" charset="0"/>
              </a:rPr>
              <a:t>Cefnogi’r DCI;</a:t>
            </a:r>
          </a:p>
          <a:p>
            <a:r>
              <a:rPr lang="cy-GB" dirty="0">
                <a:latin typeface="Arial" panose="020B0604020202020204" pitchFamily="34" charset="0"/>
                <a:cs typeface="Arial" panose="020B0604020202020204" pitchFamily="34" charset="0"/>
              </a:rPr>
              <a:t>Plant yn rhyngweithio ag oedolion;</a:t>
            </a:r>
          </a:p>
          <a:p>
            <a:r>
              <a:rPr lang="cy-GB" dirty="0">
                <a:latin typeface="Arial" panose="020B0604020202020204" pitchFamily="34" charset="0"/>
                <a:cs typeface="Arial" panose="020B0604020202020204" pitchFamily="34" charset="0"/>
              </a:rPr>
              <a:t>Cyfleoedd cyson i gaffael iaith y cartref (mamiaith);</a:t>
            </a:r>
          </a:p>
          <a:p>
            <a:r>
              <a:rPr lang="cy-GB" dirty="0">
                <a:latin typeface="Arial" panose="020B0604020202020204" pitchFamily="34" charset="0"/>
                <a:cs typeface="Arial" panose="020B0604020202020204" pitchFamily="34" charset="0"/>
              </a:rPr>
              <a:t>Oedolion yn darparu amgylchedd dysgu – </a:t>
            </a:r>
            <a:r>
              <a:rPr lang="cy-GB" dirty="0" err="1">
                <a:latin typeface="Arial" panose="020B0604020202020204" pitchFamily="34" charset="0"/>
                <a:cs typeface="Arial" panose="020B0604020202020204" pitchFamily="34" charset="0"/>
              </a:rPr>
              <a:t>sgaffaldio</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Trefniadau - defnyddio geirfa.</a:t>
            </a:r>
          </a:p>
        </p:txBody>
      </p:sp>
      <p:sp>
        <p:nvSpPr>
          <p:cNvPr id="4" name="Content Placeholder 3"/>
          <p:cNvSpPr>
            <a:spLocks noGrp="1"/>
          </p:cNvSpPr>
          <p:nvPr>
            <p:ph sz="half" idx="2"/>
          </p:nvPr>
        </p:nvSpPr>
        <p:spPr>
          <a:xfrm>
            <a:off x="6172200" y="1581663"/>
            <a:ext cx="5650706" cy="4595299"/>
          </a:xfrm>
        </p:spPr>
        <p:txBody>
          <a:bodyPr/>
          <a:lstStyle/>
          <a:p>
            <a:r>
              <a:rPr lang="en-GB" dirty="0">
                <a:solidFill>
                  <a:srgbClr val="0070C0"/>
                </a:solidFill>
                <a:latin typeface="Arial" panose="020B0604020202020204" pitchFamily="34" charset="0"/>
                <a:cs typeface="Arial" panose="020B0604020202020204" pitchFamily="34" charset="0"/>
              </a:rPr>
              <a:t>Supports the LAD;</a:t>
            </a:r>
          </a:p>
          <a:p>
            <a:r>
              <a:rPr lang="en-GB" dirty="0">
                <a:solidFill>
                  <a:srgbClr val="0070C0"/>
                </a:solidFill>
                <a:latin typeface="Arial" panose="020B0604020202020204" pitchFamily="34" charset="0"/>
                <a:cs typeface="Arial" panose="020B0604020202020204" pitchFamily="34" charset="0"/>
              </a:rPr>
              <a:t>Children interact with adults;</a:t>
            </a:r>
          </a:p>
          <a:p>
            <a:r>
              <a:rPr lang="en-GB" dirty="0">
                <a:solidFill>
                  <a:srgbClr val="0070C0"/>
                </a:solidFill>
                <a:latin typeface="Arial" panose="020B0604020202020204" pitchFamily="34" charset="0"/>
                <a:cs typeface="Arial" panose="020B0604020202020204" pitchFamily="34" charset="0"/>
              </a:rPr>
              <a:t>Constant opportunities to acquire home language (mother tongue);</a:t>
            </a:r>
          </a:p>
          <a:p>
            <a:r>
              <a:rPr lang="en-GB" dirty="0">
                <a:solidFill>
                  <a:srgbClr val="0070C0"/>
                </a:solidFill>
                <a:latin typeface="Arial" panose="020B0604020202020204" pitchFamily="34" charset="0"/>
                <a:cs typeface="Arial" panose="020B0604020202020204" pitchFamily="34" charset="0"/>
              </a:rPr>
              <a:t>Adults provide learning environment – scaffolding;</a:t>
            </a:r>
          </a:p>
          <a:p>
            <a:r>
              <a:rPr lang="en-GB" dirty="0">
                <a:solidFill>
                  <a:srgbClr val="0070C0"/>
                </a:solidFill>
                <a:latin typeface="Arial" panose="020B0604020202020204" pitchFamily="34" charset="0"/>
                <a:cs typeface="Arial" panose="020B0604020202020204" pitchFamily="34" charset="0"/>
              </a:rPr>
              <a:t>Routines – use of vocabulary.</a:t>
            </a:r>
          </a:p>
        </p:txBody>
      </p:sp>
    </p:spTree>
    <p:extLst>
      <p:ext uri="{BB962C8B-B14F-4D97-AF65-F5344CB8AC3E}">
        <p14:creationId xmlns:p14="http://schemas.microsoft.com/office/powerpoint/2010/main" val="329125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518" y="316108"/>
            <a:ext cx="10977282" cy="637244"/>
          </a:xfrm>
        </p:spPr>
        <p:txBody>
          <a:bodyPr>
            <a:normAutofit fontScale="90000"/>
          </a:bodyPr>
          <a:lstStyle/>
          <a:p>
            <a:pPr algn="ctr"/>
            <a:r>
              <a:rPr lang="en-GB" sz="4000" dirty="0">
                <a:latin typeface="Arial" panose="020B0604020202020204" pitchFamily="34" charset="0"/>
                <a:cs typeface="Arial" panose="020B0604020202020204" pitchFamily="34" charset="0"/>
              </a:rPr>
              <a:t>B. F. Skinner &amp; Ivan Pavlov</a:t>
            </a:r>
          </a:p>
        </p:txBody>
      </p:sp>
      <p:sp>
        <p:nvSpPr>
          <p:cNvPr id="4" name="Content Placeholder 3"/>
          <p:cNvSpPr>
            <a:spLocks noGrp="1"/>
          </p:cNvSpPr>
          <p:nvPr>
            <p:ph sz="half" idx="1"/>
          </p:nvPr>
        </p:nvSpPr>
        <p:spPr>
          <a:xfrm>
            <a:off x="550069" y="1357315"/>
            <a:ext cx="5469731" cy="4104810"/>
          </a:xfrm>
        </p:spPr>
        <p:txBody>
          <a:bodyPr>
            <a:normAutofit fontScale="92500" lnSpcReduction="20000"/>
          </a:bodyPr>
          <a:lstStyle/>
          <a:p>
            <a:r>
              <a:rPr lang="cy-GB" sz="3000" dirty="0">
                <a:latin typeface="Arial" panose="020B0604020202020204" pitchFamily="34" charset="0"/>
                <a:cs typeface="Arial" panose="020B0604020202020204" pitchFamily="34" charset="0"/>
              </a:rPr>
              <a:t>Cyflyru gweithredol;</a:t>
            </a:r>
          </a:p>
          <a:p>
            <a:r>
              <a:rPr lang="cy-GB" sz="3000" dirty="0">
                <a:latin typeface="Arial" panose="020B0604020202020204" pitchFamily="34" charset="0"/>
                <a:cs typeface="Arial" panose="020B0604020202020204" pitchFamily="34" charset="0"/>
              </a:rPr>
              <a:t>Gwobrwyo a Chosb;</a:t>
            </a:r>
          </a:p>
          <a:p>
            <a:r>
              <a:rPr lang="cy-GB" sz="3000" dirty="0">
                <a:latin typeface="Arial" panose="020B0604020202020204" pitchFamily="34" charset="0"/>
                <a:cs typeface="Arial" panose="020B0604020202020204" pitchFamily="34" charset="0"/>
              </a:rPr>
              <a:t>Iaith fel arfer;</a:t>
            </a:r>
          </a:p>
          <a:p>
            <a:r>
              <a:rPr lang="cy-GB" sz="3000" dirty="0">
                <a:latin typeface="Arial" panose="020B0604020202020204" pitchFamily="34" charset="0"/>
                <a:cs typeface="Arial" panose="020B0604020202020204" pitchFamily="34" charset="0"/>
              </a:rPr>
              <a:t>Ailadrodd.</a:t>
            </a:r>
          </a:p>
          <a:p>
            <a:pPr marL="0" indent="0">
              <a:buNone/>
            </a:pPr>
            <a:endParaRPr lang="cy-GB" sz="3000" dirty="0">
              <a:latin typeface="Arial" panose="020B0604020202020204" pitchFamily="34" charset="0"/>
              <a:cs typeface="Arial" panose="020B0604020202020204" pitchFamily="34" charset="0"/>
            </a:endParaRPr>
          </a:p>
          <a:p>
            <a:r>
              <a:rPr lang="en-GB" sz="3000" dirty="0">
                <a:solidFill>
                  <a:srgbClr val="0070C0"/>
                </a:solidFill>
                <a:latin typeface="Arial" panose="020B0604020202020204" pitchFamily="34" charset="0"/>
                <a:cs typeface="Arial" panose="020B0604020202020204" pitchFamily="34" charset="0"/>
              </a:rPr>
              <a:t>Operant Conditioning;</a:t>
            </a:r>
          </a:p>
          <a:p>
            <a:r>
              <a:rPr lang="en-GB" sz="3000" dirty="0">
                <a:solidFill>
                  <a:srgbClr val="0070C0"/>
                </a:solidFill>
                <a:latin typeface="Arial" panose="020B0604020202020204" pitchFamily="34" charset="0"/>
                <a:cs typeface="Arial" panose="020B0604020202020204" pitchFamily="34" charset="0"/>
              </a:rPr>
              <a:t>Reward and Punishment;</a:t>
            </a:r>
          </a:p>
          <a:p>
            <a:r>
              <a:rPr lang="en-GB" sz="3000" dirty="0">
                <a:solidFill>
                  <a:srgbClr val="0070C0"/>
                </a:solidFill>
                <a:latin typeface="Arial" panose="020B0604020202020204" pitchFamily="34" charset="0"/>
                <a:cs typeface="Arial" panose="020B0604020202020204" pitchFamily="34" charset="0"/>
              </a:rPr>
              <a:t>Language as a habit;</a:t>
            </a:r>
          </a:p>
          <a:p>
            <a:r>
              <a:rPr lang="en-GB" sz="3000" dirty="0">
                <a:solidFill>
                  <a:srgbClr val="0070C0"/>
                </a:solidFill>
                <a:latin typeface="Arial" panose="020B0604020202020204" pitchFamily="34" charset="0"/>
                <a:cs typeface="Arial" panose="020B0604020202020204" pitchFamily="34" charset="0"/>
              </a:rPr>
              <a:t>Repetition.</a:t>
            </a:r>
          </a:p>
          <a:p>
            <a:endParaRPr lang="en-GB" dirty="0"/>
          </a:p>
        </p:txBody>
      </p:sp>
      <p:sp>
        <p:nvSpPr>
          <p:cNvPr id="5" name="Content Placeholder 4"/>
          <p:cNvSpPr>
            <a:spLocks noGrp="1"/>
          </p:cNvSpPr>
          <p:nvPr>
            <p:ph sz="half" idx="2"/>
          </p:nvPr>
        </p:nvSpPr>
        <p:spPr/>
        <p:txBody>
          <a:bodyPr>
            <a:normAutofit fontScale="92500" lnSpcReduction="20000"/>
          </a:bodyPr>
          <a:lstStyle/>
          <a:p>
            <a:endParaRPr lang="en-GB" dirty="0"/>
          </a:p>
          <a:p>
            <a:endParaRPr lang="en-GB" dirty="0"/>
          </a:p>
        </p:txBody>
      </p:sp>
      <p:pic>
        <p:nvPicPr>
          <p:cNvPr id="3" name="Picture 2"/>
          <p:cNvPicPr>
            <a:picLocks noChangeAspect="1"/>
          </p:cNvPicPr>
          <p:nvPr/>
        </p:nvPicPr>
        <p:blipFill>
          <a:blip r:embed="rId3"/>
          <a:stretch>
            <a:fillRect/>
          </a:stretch>
        </p:blipFill>
        <p:spPr>
          <a:xfrm>
            <a:off x="5763763" y="1152566"/>
            <a:ext cx="2150248" cy="2562225"/>
          </a:xfrm>
          <a:prstGeom prst="rect">
            <a:avLst/>
          </a:prstGeom>
        </p:spPr>
      </p:pic>
      <p:sp>
        <p:nvSpPr>
          <p:cNvPr id="6" name="TextBox 5"/>
          <p:cNvSpPr txBox="1"/>
          <p:nvPr/>
        </p:nvSpPr>
        <p:spPr>
          <a:xfrm>
            <a:off x="6019800" y="4078386"/>
            <a:ext cx="1554345" cy="461665"/>
          </a:xfrm>
          <a:prstGeom prst="rect">
            <a:avLst/>
          </a:prstGeom>
          <a:noFill/>
        </p:spPr>
        <p:txBody>
          <a:bodyPr wrap="square" rtlCol="0">
            <a:spAutoFit/>
          </a:bodyPr>
          <a:lstStyle/>
          <a:p>
            <a:r>
              <a:rPr lang="en-GB" sz="2400" dirty="0">
                <a:latin typeface="Arial" panose="020B0604020202020204" pitchFamily="34" charset="0"/>
              </a:rPr>
              <a:t>Skinner</a:t>
            </a:r>
          </a:p>
        </p:txBody>
      </p:sp>
      <p:pic>
        <p:nvPicPr>
          <p:cNvPr id="7" name="Picture 6"/>
          <p:cNvPicPr>
            <a:picLocks noChangeAspect="1"/>
          </p:cNvPicPr>
          <p:nvPr/>
        </p:nvPicPr>
        <p:blipFill>
          <a:blip r:embed="rId4"/>
          <a:stretch>
            <a:fillRect/>
          </a:stretch>
        </p:blipFill>
        <p:spPr>
          <a:xfrm>
            <a:off x="9036865" y="2225161"/>
            <a:ext cx="2316935" cy="2369118"/>
          </a:xfrm>
          <a:prstGeom prst="rect">
            <a:avLst/>
          </a:prstGeom>
        </p:spPr>
      </p:pic>
      <p:sp>
        <p:nvSpPr>
          <p:cNvPr id="8" name="TextBox 7"/>
          <p:cNvSpPr txBox="1"/>
          <p:nvPr/>
        </p:nvSpPr>
        <p:spPr>
          <a:xfrm>
            <a:off x="9621429" y="4974607"/>
            <a:ext cx="1529395" cy="461665"/>
          </a:xfrm>
          <a:prstGeom prst="rect">
            <a:avLst/>
          </a:prstGeom>
          <a:noFill/>
        </p:spPr>
        <p:txBody>
          <a:bodyPr wrap="square" rtlCol="0">
            <a:spAutoFit/>
          </a:bodyPr>
          <a:lstStyle/>
          <a:p>
            <a:r>
              <a:rPr lang="en-GB" sz="2400" dirty="0">
                <a:latin typeface="Arial" panose="020B0604020202020204" pitchFamily="34" charset="0"/>
              </a:rPr>
              <a:t>Pavlov</a:t>
            </a:r>
          </a:p>
        </p:txBody>
      </p:sp>
    </p:spTree>
    <p:extLst>
      <p:ext uri="{BB962C8B-B14F-4D97-AF65-F5344CB8AC3E}">
        <p14:creationId xmlns:p14="http://schemas.microsoft.com/office/powerpoint/2010/main" val="2259266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vOIbDI2fro"/>
          <p:cNvPicPr>
            <a:picLocks noGrp="1" noRot="1" noChangeAspect="1"/>
          </p:cNvPicPr>
          <p:nvPr>
            <p:ph sz="half" idx="1"/>
            <a:videoFile r:link="rId1"/>
          </p:nvPr>
        </p:nvPicPr>
        <p:blipFill>
          <a:blip r:embed="rId4"/>
          <a:stretch>
            <a:fillRect/>
          </a:stretch>
        </p:blipFill>
        <p:spPr>
          <a:xfrm>
            <a:off x="784927" y="299405"/>
            <a:ext cx="10802868" cy="5891002"/>
          </a:xfrm>
          <a:prstGeom prst="rect">
            <a:avLst/>
          </a:prstGeom>
        </p:spPr>
      </p:pic>
    </p:spTree>
    <p:extLst>
      <p:ext uri="{BB962C8B-B14F-4D97-AF65-F5344CB8AC3E}">
        <p14:creationId xmlns:p14="http://schemas.microsoft.com/office/powerpoint/2010/main" val="209188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65128"/>
            <a:ext cx="10989658" cy="735390"/>
          </a:xfrm>
        </p:spPr>
        <p:txBody>
          <a:bodyPr>
            <a:normAutofit/>
          </a:bodyPr>
          <a:lstStyle/>
          <a:p>
            <a:r>
              <a:rPr lang="en-GB" sz="4000" dirty="0">
                <a:latin typeface="Arial" panose="020B0604020202020204" pitchFamily="34" charset="0"/>
                <a:cs typeface="Arial" panose="020B0604020202020204" pitchFamily="34" charset="0"/>
              </a:rPr>
              <a:t>Eric Lenneberg</a:t>
            </a:r>
          </a:p>
        </p:txBody>
      </p:sp>
      <p:sp>
        <p:nvSpPr>
          <p:cNvPr id="3" name="Content Placeholder 2"/>
          <p:cNvSpPr>
            <a:spLocks noGrp="1"/>
          </p:cNvSpPr>
          <p:nvPr>
            <p:ph sz="half" idx="1"/>
          </p:nvPr>
        </p:nvSpPr>
        <p:spPr>
          <a:xfrm>
            <a:off x="226577" y="1100518"/>
            <a:ext cx="8085401" cy="4649493"/>
          </a:xfrm>
        </p:spPr>
        <p:txBody>
          <a:bodyPr>
            <a:noAutofit/>
          </a:bodyPr>
          <a:lstStyle/>
          <a:p>
            <a:r>
              <a:rPr lang="cy-GB" sz="2600" dirty="0">
                <a:latin typeface="Arial" panose="020B0604020202020204" pitchFamily="34" charset="0"/>
                <a:cs typeface="Arial" panose="020B0604020202020204" pitchFamily="34" charset="0"/>
              </a:rPr>
              <a:t>Caffael iaith yn digwydd yn ystod ‘cyfnod tyngedfennol’;</a:t>
            </a:r>
          </a:p>
          <a:p>
            <a:r>
              <a:rPr lang="cy-GB" sz="2600" dirty="0">
                <a:latin typeface="Arial" panose="020B0604020202020204" pitchFamily="34" charset="0"/>
                <a:cs typeface="Arial" panose="020B0604020202020204" pitchFamily="34" charset="0"/>
              </a:rPr>
              <a:t>Rhagdybiaeth oedran beirniadol;</a:t>
            </a:r>
          </a:p>
          <a:p>
            <a:r>
              <a:rPr lang="cy-GB" sz="2600" dirty="0">
                <a:latin typeface="Arial" panose="020B0604020202020204" pitchFamily="34" charset="0"/>
                <a:cs typeface="Arial" panose="020B0604020202020204" pitchFamily="34" charset="0"/>
              </a:rPr>
              <a:t>Dechrau yn ystod y blynyddoedd cynnar;</a:t>
            </a:r>
          </a:p>
          <a:p>
            <a:r>
              <a:rPr lang="cy-GB" sz="2600" dirty="0">
                <a:latin typeface="Arial" panose="020B0604020202020204" pitchFamily="34" charset="0"/>
                <a:cs typeface="Arial" panose="020B0604020202020204" pitchFamily="34" charset="0"/>
              </a:rPr>
              <a:t>Dod i ben yn y glasoed.</a:t>
            </a:r>
          </a:p>
          <a:p>
            <a:endParaRPr lang="en-GB" sz="2600" dirty="0">
              <a:latin typeface="Arial" panose="020B0604020202020204" pitchFamily="34" charset="0"/>
              <a:cs typeface="Arial" panose="020B0604020202020204" pitchFamily="34" charset="0"/>
            </a:endParaRPr>
          </a:p>
          <a:p>
            <a:r>
              <a:rPr lang="en-GB" sz="2600" dirty="0">
                <a:solidFill>
                  <a:srgbClr val="0070C0"/>
                </a:solidFill>
                <a:latin typeface="Arial" panose="020B0604020202020204" pitchFamily="34" charset="0"/>
                <a:cs typeface="Arial" panose="020B0604020202020204" pitchFamily="34" charset="0"/>
              </a:rPr>
              <a:t>Language acquired during a ‘critical period’;</a:t>
            </a:r>
          </a:p>
          <a:p>
            <a:r>
              <a:rPr lang="en-GB" sz="2600" dirty="0">
                <a:solidFill>
                  <a:srgbClr val="0070C0"/>
                </a:solidFill>
                <a:latin typeface="Arial" panose="020B0604020202020204" pitchFamily="34" charset="0"/>
                <a:cs typeface="Arial" panose="020B0604020202020204" pitchFamily="34" charset="0"/>
              </a:rPr>
              <a:t>Critical age hypothesis;</a:t>
            </a:r>
          </a:p>
          <a:p>
            <a:r>
              <a:rPr lang="en-GB" sz="2600" dirty="0">
                <a:solidFill>
                  <a:srgbClr val="0070C0"/>
                </a:solidFill>
                <a:latin typeface="Arial" panose="020B0604020202020204" pitchFamily="34" charset="0"/>
                <a:cs typeface="Arial" panose="020B0604020202020204" pitchFamily="34" charset="0"/>
              </a:rPr>
              <a:t>Begins during early years;</a:t>
            </a:r>
          </a:p>
          <a:p>
            <a:r>
              <a:rPr lang="en-GB" sz="2600" dirty="0">
                <a:solidFill>
                  <a:srgbClr val="0070C0"/>
                </a:solidFill>
                <a:latin typeface="Arial" panose="020B0604020202020204" pitchFamily="34" charset="0"/>
                <a:cs typeface="Arial" panose="020B0604020202020204" pitchFamily="34" charset="0"/>
              </a:rPr>
              <a:t>Ends at puberty.</a:t>
            </a:r>
          </a:p>
        </p:txBody>
      </p:sp>
      <p:pic>
        <p:nvPicPr>
          <p:cNvPr id="8" name="Content Placeholder 7" descr="A person wearing glasses&#10;&#10;Description automatically generated with low confidence">
            <a:extLst>
              <a:ext uri="{FF2B5EF4-FFF2-40B4-BE49-F238E27FC236}">
                <a16:creationId xmlns:a16="http://schemas.microsoft.com/office/drawing/2014/main" id="{F5D785E4-DFD5-79AE-1721-48CDD53C765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02762" y="855855"/>
            <a:ext cx="3425096" cy="4351338"/>
          </a:xfrm>
        </p:spPr>
      </p:pic>
    </p:spTree>
    <p:extLst>
      <p:ext uri="{BB962C8B-B14F-4D97-AF65-F5344CB8AC3E}">
        <p14:creationId xmlns:p14="http://schemas.microsoft.com/office/powerpoint/2010/main" val="28517212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042760"/>
          </a:xfrm>
        </p:spPr>
        <p:txBody>
          <a:bodyPr>
            <a:normAutofit fontScale="90000"/>
          </a:bodyPr>
          <a:lstStyle/>
          <a:p>
            <a:pPr algn="ctr"/>
            <a:r>
              <a:rPr lang="en-GB" sz="4000" dirty="0" err="1">
                <a:latin typeface="Arial" panose="020B0604020202020204" pitchFamily="34" charset="0"/>
                <a:cs typeface="Arial" panose="020B0604020202020204" pitchFamily="34" charset="0"/>
              </a:rPr>
              <a:t>Damcaniaethwyr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eraill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Other theorists</a:t>
            </a:r>
          </a:p>
        </p:txBody>
      </p:sp>
      <p:graphicFrame>
        <p:nvGraphicFramePr>
          <p:cNvPr id="14" name="Object 13">
            <a:extLst>
              <a:ext uri="{FF2B5EF4-FFF2-40B4-BE49-F238E27FC236}">
                <a16:creationId xmlns:a16="http://schemas.microsoft.com/office/drawing/2014/main" id="{343B088E-8442-CB54-7955-011416D80EDA}"/>
              </a:ext>
            </a:extLst>
          </p:cNvPr>
          <p:cNvGraphicFramePr>
            <a:graphicFrameLocks noChangeAspect="1"/>
          </p:cNvGraphicFramePr>
          <p:nvPr>
            <p:extLst>
              <p:ext uri="{D42A27DB-BD31-4B8C-83A1-F6EECF244321}">
                <p14:modId xmlns:p14="http://schemas.microsoft.com/office/powerpoint/2010/main" val="2886263625"/>
              </p:ext>
            </p:extLst>
          </p:nvPr>
        </p:nvGraphicFramePr>
        <p:xfrm>
          <a:off x="624114" y="1606550"/>
          <a:ext cx="11408229" cy="4634593"/>
        </p:xfrm>
        <a:graphic>
          <a:graphicData uri="http://schemas.openxmlformats.org/presentationml/2006/ole">
            <mc:AlternateContent xmlns:mc="http://schemas.openxmlformats.org/markup-compatibility/2006">
              <mc:Choice xmlns:v="urn:schemas-microsoft-com:vml" Requires="v">
                <p:oleObj name="Document" r:id="rId3" imgW="5800866" imgH="3642520" progId="Word.Document.12">
                  <p:embed/>
                </p:oleObj>
              </mc:Choice>
              <mc:Fallback>
                <p:oleObj name="Document" r:id="rId3" imgW="5800866" imgH="3642520" progId="Word.Document.12">
                  <p:embed/>
                  <p:pic>
                    <p:nvPicPr>
                      <p:cNvPr id="14" name="Object 13">
                        <a:extLst>
                          <a:ext uri="{FF2B5EF4-FFF2-40B4-BE49-F238E27FC236}">
                            <a16:creationId xmlns:a16="http://schemas.microsoft.com/office/drawing/2014/main" id="{343B088E-8442-CB54-7955-011416D80EDA}"/>
                          </a:ext>
                        </a:extLst>
                      </p:cNvPr>
                      <p:cNvPicPr/>
                      <p:nvPr/>
                    </p:nvPicPr>
                    <p:blipFill>
                      <a:blip r:embed="rId4"/>
                      <a:stretch>
                        <a:fillRect/>
                      </a:stretch>
                    </p:blipFill>
                    <p:spPr>
                      <a:xfrm>
                        <a:off x="624114" y="1606550"/>
                        <a:ext cx="11408229" cy="4634593"/>
                      </a:xfrm>
                      <a:prstGeom prst="rect">
                        <a:avLst/>
                      </a:prstGeom>
                    </p:spPr>
                  </p:pic>
                </p:oleObj>
              </mc:Fallback>
            </mc:AlternateContent>
          </a:graphicData>
        </a:graphic>
      </p:graphicFrame>
    </p:spTree>
    <p:extLst>
      <p:ext uri="{BB962C8B-B14F-4D97-AF65-F5344CB8AC3E}">
        <p14:creationId xmlns:p14="http://schemas.microsoft.com/office/powerpoint/2010/main" val="2052274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DC67F-E82C-3196-A2F6-A0620A0FA7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FFD492-27BB-C143-4265-B7E7FB5C63A4}"/>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Cefnogi dysgwyr – strategaethau ymarferol</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Supporting</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learners</a:t>
            </a:r>
            <a:r>
              <a:rPr lang="cy-GB" sz="4000" dirty="0">
                <a:solidFill>
                  <a:srgbClr val="0070C0"/>
                </a:solidFill>
                <a:latin typeface="Arial" panose="020B0604020202020204" pitchFamily="34" charset="0"/>
                <a:cs typeface="Arial" panose="020B0604020202020204" pitchFamily="34" charset="0"/>
              </a:rPr>
              <a:t> – </a:t>
            </a:r>
            <a:r>
              <a:rPr lang="cy-GB" sz="4000" dirty="0" err="1">
                <a:solidFill>
                  <a:srgbClr val="0070C0"/>
                </a:solidFill>
                <a:latin typeface="Arial" panose="020B0604020202020204" pitchFamily="34" charset="0"/>
                <a:cs typeface="Arial" panose="020B0604020202020204" pitchFamily="34" charset="0"/>
              </a:rPr>
              <a:t>practical</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strategies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0B0334-FEA0-F450-316A-4140ED2EBE8C}"/>
              </a:ext>
            </a:extLst>
          </p:cNvPr>
          <p:cNvSpPr>
            <a:spLocks noGrp="1"/>
          </p:cNvSpPr>
          <p:nvPr>
            <p:ph sz="half" idx="1"/>
          </p:nvPr>
        </p:nvSpPr>
        <p:spPr/>
        <p:txBody>
          <a:bodyPr>
            <a:normAutofit/>
          </a:bodyPr>
          <a:lstStyle/>
          <a:p>
            <a:r>
              <a:rPr lang="cy-GB" noProof="0" dirty="0">
                <a:latin typeface="Arial" panose="020B0604020202020204" pitchFamily="34" charset="0"/>
                <a:cs typeface="Arial" panose="020B0604020202020204" pitchFamily="34" charset="0"/>
              </a:rPr>
              <a:t>Testunau dwyieithog ac arwyddion amlieithog;</a:t>
            </a:r>
          </a:p>
          <a:p>
            <a:r>
              <a:rPr lang="cy-GB" noProof="0" dirty="0">
                <a:latin typeface="Arial" panose="020B0604020202020204" pitchFamily="34" charset="0"/>
                <a:cs typeface="Arial" panose="020B0604020202020204" pitchFamily="34" charset="0"/>
              </a:rPr>
              <a:t>Annog defnydd iaith y cartref;</a:t>
            </a:r>
          </a:p>
          <a:p>
            <a:r>
              <a:rPr lang="cy-GB" noProof="0" dirty="0">
                <a:latin typeface="Arial" panose="020B0604020202020204" pitchFamily="34" charset="0"/>
                <a:cs typeface="Arial" panose="020B0604020202020204" pitchFamily="34" charset="0"/>
              </a:rPr>
              <a:t>Cynorthwywyr cefnogi dwyieithog;</a:t>
            </a:r>
          </a:p>
          <a:p>
            <a:r>
              <a:rPr lang="cy-GB" noProof="0" dirty="0">
                <a:latin typeface="Arial" panose="020B0604020202020204" pitchFamily="34" charset="0"/>
                <a:cs typeface="Arial" panose="020B0604020202020204" pitchFamily="34" charset="0"/>
              </a:rPr>
              <a:t>Cyfathrebiad sy’n ymateb yn ddiwylliannol;</a:t>
            </a:r>
          </a:p>
          <a:p>
            <a:r>
              <a:rPr lang="cy-GB" noProof="0" dirty="0">
                <a:latin typeface="Arial" panose="020B0604020202020204" pitchFamily="34" charset="0"/>
                <a:cs typeface="Arial" panose="020B0604020202020204" pitchFamily="34" charset="0"/>
              </a:rPr>
              <a:t>Offer digidol.</a:t>
            </a:r>
          </a:p>
        </p:txBody>
      </p:sp>
      <p:sp>
        <p:nvSpPr>
          <p:cNvPr id="4" name="Content Placeholder 3">
            <a:extLst>
              <a:ext uri="{FF2B5EF4-FFF2-40B4-BE49-F238E27FC236}">
                <a16:creationId xmlns:a16="http://schemas.microsoft.com/office/drawing/2014/main" id="{664E6C1E-5A53-B954-0B3A-2AB15A979779}"/>
              </a:ext>
            </a:extLst>
          </p:cNvPr>
          <p:cNvSpPr>
            <a:spLocks noGrp="1"/>
          </p:cNvSpPr>
          <p:nvPr>
            <p:ph sz="half" idx="2"/>
          </p:nvPr>
        </p:nvSpPr>
        <p:spPr/>
        <p:txBody>
          <a:bodyPr>
            <a:normAutofit/>
          </a:bodyPr>
          <a:lstStyle/>
          <a:p>
            <a:r>
              <a:rPr lang="en-GB" noProof="0" dirty="0">
                <a:solidFill>
                  <a:srgbClr val="0070C0"/>
                </a:solidFill>
                <a:latin typeface="Arial" panose="020B0604020202020204" pitchFamily="34" charset="0"/>
                <a:cs typeface="Arial" panose="020B0604020202020204" pitchFamily="34" charset="0"/>
              </a:rPr>
              <a:t>Dual-language texts and multilingual signage;</a:t>
            </a:r>
          </a:p>
          <a:p>
            <a:r>
              <a:rPr lang="en-GB" dirty="0">
                <a:solidFill>
                  <a:srgbClr val="0070C0"/>
                </a:solidFill>
                <a:latin typeface="Arial" panose="020B0604020202020204" pitchFamily="34" charset="0"/>
                <a:cs typeface="Arial" panose="020B0604020202020204" pitchFamily="34" charset="0"/>
              </a:rPr>
              <a:t>Invite home language use;</a:t>
            </a:r>
          </a:p>
          <a:p>
            <a:r>
              <a:rPr lang="en-GB" dirty="0">
                <a:solidFill>
                  <a:srgbClr val="0070C0"/>
                </a:solidFill>
                <a:latin typeface="Arial" panose="020B0604020202020204" pitchFamily="34" charset="0"/>
                <a:cs typeface="Arial" panose="020B0604020202020204" pitchFamily="34" charset="0"/>
              </a:rPr>
              <a:t>Bilingual support assistants;</a:t>
            </a:r>
          </a:p>
          <a:p>
            <a:r>
              <a:rPr lang="en-GB" noProof="0" dirty="0">
                <a:solidFill>
                  <a:srgbClr val="0070C0"/>
                </a:solidFill>
                <a:latin typeface="Arial" panose="020B0604020202020204" pitchFamily="34" charset="0"/>
                <a:cs typeface="Arial" panose="020B0604020202020204" pitchFamily="34" charset="0"/>
              </a:rPr>
              <a:t>Culturally responsive communication;</a:t>
            </a:r>
          </a:p>
          <a:p>
            <a:r>
              <a:rPr lang="en-GB" dirty="0">
                <a:solidFill>
                  <a:srgbClr val="0070C0"/>
                </a:solidFill>
                <a:latin typeface="Arial" panose="020B0604020202020204" pitchFamily="34" charset="0"/>
                <a:cs typeface="Arial" panose="020B0604020202020204" pitchFamily="34" charset="0"/>
              </a:rPr>
              <a:t>Digital tools.</a:t>
            </a:r>
            <a:endParaRPr lang="en-GB" noProof="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5399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394" y="365127"/>
            <a:ext cx="10892406" cy="792553"/>
          </a:xfrm>
        </p:spPr>
        <p:txBody>
          <a:bodyPr>
            <a:noAutofit/>
          </a:bodyPr>
          <a:lstStyle/>
          <a:p>
            <a:pPr algn="ctr"/>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dwy</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Dual language approach</a:t>
            </a:r>
          </a:p>
        </p:txBody>
      </p:sp>
      <p:sp>
        <p:nvSpPr>
          <p:cNvPr id="3" name="Content Placeholder 2"/>
          <p:cNvSpPr>
            <a:spLocks noGrp="1"/>
          </p:cNvSpPr>
          <p:nvPr>
            <p:ph sz="half" idx="1"/>
          </p:nvPr>
        </p:nvSpPr>
        <p:spPr>
          <a:xfrm>
            <a:off x="461394" y="1300294"/>
            <a:ext cx="5558406" cy="4876669"/>
          </a:xfrm>
        </p:spPr>
        <p:txBody>
          <a:bodyPr/>
          <a:lstStyle/>
          <a:p>
            <a:r>
              <a:rPr lang="cy-GB" dirty="0">
                <a:latin typeface="Arial" panose="020B0604020202020204" pitchFamily="34" charset="0"/>
                <a:cs typeface="Arial" panose="020B0604020202020204" pitchFamily="34" charset="0"/>
              </a:rPr>
              <a:t>“Dull strategol dwyieithog”;</a:t>
            </a:r>
          </a:p>
          <a:p>
            <a:r>
              <a:rPr lang="cy-GB" dirty="0">
                <a:latin typeface="Arial" panose="020B0604020202020204" pitchFamily="34" charset="0"/>
                <a:cs typeface="Arial" panose="020B0604020202020204" pitchFamily="34" charset="0"/>
              </a:rPr>
              <a:t>Newid cod – newid o un iaith i’r llall;</a:t>
            </a:r>
          </a:p>
          <a:p>
            <a:r>
              <a:rPr lang="cy-GB" dirty="0">
                <a:latin typeface="Arial" panose="020B0604020202020204" pitchFamily="34" charset="0"/>
                <a:cs typeface="Arial" panose="020B0604020202020204" pitchFamily="34" charset="0"/>
              </a:rPr>
              <a:t>Cyfieithu wedi'i dargedu - termau penodol wedi'u cyfieithu wrth iddynt gael eu haddysgu;</a:t>
            </a:r>
          </a:p>
          <a:p>
            <a:r>
              <a:rPr lang="cy-GB" dirty="0">
                <a:latin typeface="Arial" panose="020B0604020202020204" pitchFamily="34" charset="0"/>
                <a:cs typeface="Arial" panose="020B0604020202020204" pitchFamily="34" charset="0"/>
              </a:rPr>
              <a:t>Trawsieithu - asio 2 iaith gyda'i gilydd.</a:t>
            </a:r>
          </a:p>
        </p:txBody>
      </p:sp>
      <p:sp>
        <p:nvSpPr>
          <p:cNvPr id="4" name="Content Placeholder 3"/>
          <p:cNvSpPr>
            <a:spLocks noGrp="1"/>
          </p:cNvSpPr>
          <p:nvPr>
            <p:ph sz="half" idx="2"/>
          </p:nvPr>
        </p:nvSpPr>
        <p:spPr>
          <a:xfrm>
            <a:off x="6172199" y="1300294"/>
            <a:ext cx="5605943" cy="4876669"/>
          </a:xfrm>
        </p:spPr>
        <p:txBody>
          <a:bodyPr/>
          <a:lstStyle/>
          <a:p>
            <a:r>
              <a:rPr lang="en-GB" dirty="0">
                <a:solidFill>
                  <a:srgbClr val="0070C0"/>
                </a:solidFill>
                <a:latin typeface="Arial" panose="020B0604020202020204" pitchFamily="34" charset="0"/>
                <a:cs typeface="Arial" panose="020B0604020202020204" pitchFamily="34" charset="0"/>
              </a:rPr>
              <a:t>“a strategic bilingual approach”;</a:t>
            </a:r>
          </a:p>
          <a:p>
            <a:r>
              <a:rPr lang="en-GB" dirty="0">
                <a:solidFill>
                  <a:srgbClr val="0070C0"/>
                </a:solidFill>
                <a:latin typeface="Arial" panose="020B0604020202020204" pitchFamily="34" charset="0"/>
                <a:cs typeface="Arial" panose="020B0604020202020204" pitchFamily="34" charset="0"/>
              </a:rPr>
              <a:t>Code-switching – alternating between 2 languages;</a:t>
            </a:r>
          </a:p>
          <a:p>
            <a:r>
              <a:rPr lang="en-GB" dirty="0">
                <a:solidFill>
                  <a:srgbClr val="0070C0"/>
                </a:solidFill>
                <a:latin typeface="Arial" panose="020B0604020202020204" pitchFamily="34" charset="0"/>
                <a:cs typeface="Arial" panose="020B0604020202020204" pitchFamily="34" charset="0"/>
              </a:rPr>
              <a:t>Targeted translation – specific terms translated as they are taught;</a:t>
            </a:r>
          </a:p>
          <a:p>
            <a:r>
              <a:rPr lang="en-GB" dirty="0" err="1">
                <a:solidFill>
                  <a:srgbClr val="0070C0"/>
                </a:solidFill>
                <a:latin typeface="Arial" panose="020B0604020202020204" pitchFamily="34" charset="0"/>
                <a:cs typeface="Arial" panose="020B0604020202020204" pitchFamily="34" charset="0"/>
              </a:rPr>
              <a:t>Translanguaging</a:t>
            </a:r>
            <a:r>
              <a:rPr lang="en-GB" dirty="0">
                <a:solidFill>
                  <a:srgbClr val="0070C0"/>
                </a:solidFill>
                <a:latin typeface="Arial" panose="020B0604020202020204" pitchFamily="34" charset="0"/>
                <a:cs typeface="Arial" panose="020B0604020202020204" pitchFamily="34" charset="0"/>
              </a:rPr>
              <a:t> – blending 2 languages together.</a:t>
            </a:r>
          </a:p>
          <a:p>
            <a:pPr marL="0" indent="0" algn="r">
              <a:buNone/>
            </a:pPr>
            <a:r>
              <a:rPr lang="en-GB" sz="2000" dirty="0">
                <a:solidFill>
                  <a:srgbClr val="0070C0"/>
                </a:solidFill>
                <a:latin typeface="Arial" panose="020B0604020202020204" pitchFamily="34" charset="0"/>
                <a:cs typeface="Arial" panose="020B0604020202020204" pitchFamily="34" charset="0"/>
              </a:rPr>
              <a:t>(Harris, 2017)</a:t>
            </a:r>
          </a:p>
          <a:p>
            <a:endParaRPr lang="en-GB" dirty="0"/>
          </a:p>
        </p:txBody>
      </p:sp>
    </p:spTree>
    <p:extLst>
      <p:ext uri="{BB962C8B-B14F-4D97-AF65-F5344CB8AC3E}">
        <p14:creationId xmlns:p14="http://schemas.microsoft.com/office/powerpoint/2010/main" val="6017292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817721"/>
          </a:xfrm>
        </p:spPr>
        <p:txBody>
          <a:bodyPr>
            <a:noAutofit/>
          </a:bodyPr>
          <a:lstStyle/>
          <a:p>
            <a:pPr algn="ctr"/>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dwy</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Dual language approach</a:t>
            </a:r>
          </a:p>
        </p:txBody>
      </p:sp>
      <p:sp>
        <p:nvSpPr>
          <p:cNvPr id="3" name="Content Placeholder 2"/>
          <p:cNvSpPr>
            <a:spLocks noGrp="1"/>
          </p:cNvSpPr>
          <p:nvPr>
            <p:ph sz="half" idx="1"/>
          </p:nvPr>
        </p:nvSpPr>
        <p:spPr>
          <a:xfrm>
            <a:off x="385894" y="1459684"/>
            <a:ext cx="5633906" cy="4717279"/>
          </a:xfrm>
        </p:spPr>
        <p:txBody>
          <a:bodyPr/>
          <a:lstStyle/>
          <a:p>
            <a:r>
              <a:rPr lang="cy-GB" dirty="0">
                <a:latin typeface="Arial" panose="020B0604020202020204" pitchFamily="34" charset="0"/>
                <a:cs typeface="Arial" panose="020B0604020202020204" pitchFamily="34" charset="0"/>
              </a:rPr>
              <a:t>Galluogi plant i gofleidio ymwybyddiaeth ac amrywiaeth ddiwylliannol;</a:t>
            </a:r>
          </a:p>
          <a:p>
            <a:r>
              <a:rPr lang="cy-GB" dirty="0">
                <a:latin typeface="Arial" panose="020B0604020202020204" pitchFamily="34" charset="0"/>
                <a:cs typeface="Arial" panose="020B0604020202020204" pitchFamily="34" charset="0"/>
              </a:rPr>
              <a:t>Gwella sgiliau cyfathrebu plant;</a:t>
            </a:r>
          </a:p>
          <a:p>
            <a:r>
              <a:rPr lang="cy-GB" dirty="0">
                <a:latin typeface="Arial" panose="020B0604020202020204" pitchFamily="34" charset="0"/>
                <a:cs typeface="Arial" panose="020B0604020202020204" pitchFamily="34" charset="0"/>
              </a:rPr>
              <a:t>Cadw eu hunaniaeth;</a:t>
            </a:r>
          </a:p>
          <a:p>
            <a:r>
              <a:rPr lang="cy-GB" dirty="0">
                <a:latin typeface="Arial" panose="020B0604020202020204" pitchFamily="34" charset="0"/>
                <a:cs typeface="Arial" panose="020B0604020202020204" pitchFamily="34" charset="0"/>
              </a:rPr>
              <a:t>Rhoi hwb i hunan-barch;</a:t>
            </a:r>
          </a:p>
          <a:p>
            <a:r>
              <a:rPr lang="cy-GB" dirty="0">
                <a:latin typeface="Arial" panose="020B0604020202020204" pitchFamily="34" charset="0"/>
                <a:cs typeface="Arial" panose="020B0604020202020204" pitchFamily="34" charset="0"/>
              </a:rPr>
              <a:t>Grymuso plant.</a:t>
            </a:r>
          </a:p>
        </p:txBody>
      </p:sp>
      <p:sp>
        <p:nvSpPr>
          <p:cNvPr id="4" name="Content Placeholder 3"/>
          <p:cNvSpPr>
            <a:spLocks noGrp="1"/>
          </p:cNvSpPr>
          <p:nvPr>
            <p:ph sz="half" idx="2"/>
          </p:nvPr>
        </p:nvSpPr>
        <p:spPr>
          <a:xfrm>
            <a:off x="6172199" y="1459684"/>
            <a:ext cx="5673055" cy="4717279"/>
          </a:xfrm>
        </p:spPr>
        <p:txBody>
          <a:bodyPr/>
          <a:lstStyle/>
          <a:p>
            <a:r>
              <a:rPr lang="en-GB" dirty="0">
                <a:solidFill>
                  <a:srgbClr val="0070C0"/>
                </a:solidFill>
                <a:latin typeface="Arial" panose="020B0604020202020204" pitchFamily="34" charset="0"/>
                <a:cs typeface="Arial" panose="020B0604020202020204" pitchFamily="34" charset="0"/>
              </a:rPr>
              <a:t>Enables children to embrace cultural awareness and diversity;</a:t>
            </a:r>
          </a:p>
          <a:p>
            <a:r>
              <a:rPr lang="en-GB" dirty="0">
                <a:solidFill>
                  <a:srgbClr val="0070C0"/>
                </a:solidFill>
                <a:latin typeface="Arial" panose="020B0604020202020204" pitchFamily="34" charset="0"/>
                <a:cs typeface="Arial" panose="020B0604020202020204" pitchFamily="34" charset="0"/>
              </a:rPr>
              <a:t>Improves children’s communication skills;</a:t>
            </a:r>
          </a:p>
          <a:p>
            <a:r>
              <a:rPr lang="en-GB" dirty="0">
                <a:solidFill>
                  <a:srgbClr val="0070C0"/>
                </a:solidFill>
                <a:latin typeface="Arial" panose="020B0604020202020204" pitchFamily="34" charset="0"/>
                <a:cs typeface="Arial" panose="020B0604020202020204" pitchFamily="34" charset="0"/>
              </a:rPr>
              <a:t>Retain their identity;</a:t>
            </a:r>
          </a:p>
          <a:p>
            <a:r>
              <a:rPr lang="en-GB" dirty="0">
                <a:solidFill>
                  <a:srgbClr val="0070C0"/>
                </a:solidFill>
                <a:latin typeface="Arial" panose="020B0604020202020204" pitchFamily="34" charset="0"/>
                <a:cs typeface="Arial" panose="020B0604020202020204" pitchFamily="34" charset="0"/>
              </a:rPr>
              <a:t>Boosts self-esteem;</a:t>
            </a:r>
          </a:p>
          <a:p>
            <a:r>
              <a:rPr lang="en-GB" dirty="0">
                <a:solidFill>
                  <a:srgbClr val="0070C0"/>
                </a:solidFill>
                <a:latin typeface="Arial" panose="020B0604020202020204" pitchFamily="34" charset="0"/>
                <a:cs typeface="Arial" panose="020B0604020202020204" pitchFamily="34" charset="0"/>
              </a:rPr>
              <a:t>Empowers children.</a:t>
            </a:r>
          </a:p>
        </p:txBody>
      </p:sp>
    </p:spTree>
    <p:extLst>
      <p:ext uri="{BB962C8B-B14F-4D97-AF65-F5344CB8AC3E}">
        <p14:creationId xmlns:p14="http://schemas.microsoft.com/office/powerpoint/2010/main" val="40631054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65127"/>
            <a:ext cx="10989658" cy="1325563"/>
          </a:xfrm>
        </p:spPr>
        <p:txBody>
          <a:bodyPr>
            <a:normAutofit fontScale="90000"/>
          </a:bodyPr>
          <a:lstStyle/>
          <a:p>
            <a:pPr algn="ctr"/>
            <a:r>
              <a:rPr lang="en-GB" dirty="0">
                <a:latin typeface="Arial" panose="020B0604020202020204" pitchFamily="34" charset="0"/>
                <a:cs typeface="Arial" panose="020B0604020202020204" pitchFamily="34" charset="0"/>
              </a:rPr>
              <a:t>Dull Dim Iaith</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The No Language method</a:t>
            </a:r>
            <a:br>
              <a:rPr lang="en-GB" dirty="0"/>
            </a:br>
            <a:endParaRPr lang="en-GB" dirty="0"/>
          </a:p>
        </p:txBody>
      </p:sp>
      <p:pic>
        <p:nvPicPr>
          <p:cNvPr id="7" name="Online Media 6" title="The no language method">
            <a:hlinkClick r:id="" action="ppaction://media"/>
            <a:extLst>
              <a:ext uri="{FF2B5EF4-FFF2-40B4-BE49-F238E27FC236}">
                <a16:creationId xmlns:a16="http://schemas.microsoft.com/office/drawing/2014/main" id="{E41A56BA-6B31-BA2D-EAB6-A94855348B0A}"/>
              </a:ext>
            </a:extLst>
          </p:cNvPr>
          <p:cNvPicPr>
            <a:picLocks noRot="1" noChangeAspect="1"/>
          </p:cNvPicPr>
          <p:nvPr>
            <a:videoFile r:link="rId1"/>
          </p:nvPr>
        </p:nvPicPr>
        <p:blipFill>
          <a:blip r:embed="rId4"/>
          <a:stretch>
            <a:fillRect/>
          </a:stretch>
        </p:blipFill>
        <p:spPr>
          <a:xfrm>
            <a:off x="1631092" y="1449859"/>
            <a:ext cx="9308757" cy="4501814"/>
          </a:xfrm>
          <a:prstGeom prst="rect">
            <a:avLst/>
          </a:prstGeom>
        </p:spPr>
      </p:pic>
    </p:spTree>
    <p:extLst>
      <p:ext uri="{BB962C8B-B14F-4D97-AF65-F5344CB8AC3E}">
        <p14:creationId xmlns:p14="http://schemas.microsoft.com/office/powerpoint/2010/main" val="254772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928" y="418653"/>
            <a:ext cx="9668634" cy="778098"/>
          </a:xfrm>
        </p:spPr>
        <p:txBody>
          <a:bodyPr>
            <a:noAutofit/>
          </a:bodyPr>
          <a:lstStyle/>
          <a:p>
            <a:pPr algn="ctr"/>
            <a:r>
              <a:rPr lang="en-GB" sz="4000" dirty="0">
                <a:latin typeface="Arial" panose="020B0604020202020204" pitchFamily="34" charset="0"/>
                <a:cs typeface="Arial" panose="020B0604020202020204" pitchFamily="34" charset="0"/>
              </a:rPr>
              <a:t>CCUHP</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UNCRC</a:t>
            </a:r>
          </a:p>
        </p:txBody>
      </p:sp>
      <p:sp>
        <p:nvSpPr>
          <p:cNvPr id="3" name="Content Placeholder 2"/>
          <p:cNvSpPr>
            <a:spLocks noGrp="1"/>
          </p:cNvSpPr>
          <p:nvPr>
            <p:ph sz="half" idx="1"/>
          </p:nvPr>
        </p:nvSpPr>
        <p:spPr>
          <a:xfrm>
            <a:off x="388419" y="1474573"/>
            <a:ext cx="5651128" cy="4691557"/>
          </a:xfrm>
        </p:spPr>
        <p:txBody>
          <a:bodyPr>
            <a:normAutofit/>
          </a:bodyPr>
          <a:lstStyle/>
          <a:p>
            <a:r>
              <a:rPr lang="cy-GB" i="1" dirty="0">
                <a:latin typeface="Arial" panose="020B0604020202020204" pitchFamily="34" charset="0"/>
                <a:cs typeface="Arial" panose="020B0604020202020204" pitchFamily="34" charset="0"/>
              </a:rPr>
              <a:t>Erthygl 13 </a:t>
            </a:r>
            <a:r>
              <a:rPr lang="cy-GB" dirty="0">
                <a:latin typeface="Arial" panose="020B0604020202020204" pitchFamily="34" charset="0"/>
                <a:cs typeface="Arial" panose="020B0604020202020204" pitchFamily="34" charset="0"/>
              </a:rPr>
              <a:t>– Mae gan blant yr hawl i ryddid mynegiant; bydd yr hawl hwn yn cynnwys rhyddid i geisio, derbyn a chyflwyno gwybodaeth a syniadau o bob math, beth bynnag yw’r rhwystrau, naill ai ar lafar, yn ysgrifenedig  neu mewn print, ar ffurf celf, neu drwy unrhyw gyfrwng arall o ddewis y plentyn.</a:t>
            </a:r>
          </a:p>
        </p:txBody>
      </p:sp>
      <p:sp>
        <p:nvSpPr>
          <p:cNvPr id="4" name="Content Placeholder 3"/>
          <p:cNvSpPr>
            <a:spLocks noGrp="1"/>
          </p:cNvSpPr>
          <p:nvPr>
            <p:ph sz="half" idx="2"/>
          </p:nvPr>
        </p:nvSpPr>
        <p:spPr>
          <a:xfrm>
            <a:off x="6172200" y="1474573"/>
            <a:ext cx="5779736" cy="4594454"/>
          </a:xfrm>
        </p:spPr>
        <p:txBody>
          <a:bodyPr>
            <a:normAutofit/>
          </a:bodyPr>
          <a:lstStyle/>
          <a:p>
            <a:r>
              <a:rPr lang="en-GB" i="1" dirty="0">
                <a:solidFill>
                  <a:srgbClr val="0070C0"/>
                </a:solidFill>
                <a:latin typeface="Arial" panose="020B0604020202020204" pitchFamily="34" charset="0"/>
                <a:cs typeface="Arial" panose="020B0604020202020204" pitchFamily="34" charset="0"/>
              </a:rPr>
              <a:t>Article 13 </a:t>
            </a:r>
            <a:r>
              <a:rPr lang="en-GB" dirty="0">
                <a:solidFill>
                  <a:srgbClr val="0070C0"/>
                </a:solidFill>
                <a:latin typeface="Arial" panose="020B0604020202020204" pitchFamily="34" charset="0"/>
                <a:cs typeface="Arial" panose="020B0604020202020204" pitchFamily="34" charset="0"/>
              </a:rPr>
              <a:t>- 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p>
          <a:p>
            <a:endParaRPr lang="en-GB" dirty="0"/>
          </a:p>
        </p:txBody>
      </p:sp>
    </p:spTree>
    <p:extLst>
      <p:ext uri="{BB962C8B-B14F-4D97-AF65-F5344CB8AC3E}">
        <p14:creationId xmlns:p14="http://schemas.microsoft.com/office/powerpoint/2010/main" val="38891356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166" y="216973"/>
            <a:ext cx="9668634" cy="778098"/>
          </a:xfrm>
        </p:spPr>
        <p:txBody>
          <a:bodyPr>
            <a:noAutofit/>
          </a:bodyPr>
          <a:lstStyle/>
          <a:p>
            <a:pPr algn="ctr"/>
            <a:r>
              <a:rPr lang="en-GB" sz="4000" dirty="0">
                <a:latin typeface="Arial" panose="020B0604020202020204" pitchFamily="34" charset="0"/>
                <a:cs typeface="Arial" panose="020B0604020202020204" pitchFamily="34" charset="0"/>
              </a:rPr>
              <a:t>CCUHP</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UNCRC</a:t>
            </a:r>
          </a:p>
        </p:txBody>
      </p:sp>
      <p:sp>
        <p:nvSpPr>
          <p:cNvPr id="3" name="Content Placeholder 2"/>
          <p:cNvSpPr>
            <a:spLocks noGrp="1"/>
          </p:cNvSpPr>
          <p:nvPr>
            <p:ph sz="half" idx="1"/>
          </p:nvPr>
        </p:nvSpPr>
        <p:spPr>
          <a:xfrm>
            <a:off x="388419" y="1196751"/>
            <a:ext cx="5651128" cy="4969379"/>
          </a:xfrm>
        </p:spPr>
        <p:txBody>
          <a:bodyPr>
            <a:normAutofit/>
          </a:bodyPr>
          <a:lstStyle/>
          <a:p>
            <a:r>
              <a:rPr lang="cy-GB" i="1" dirty="0">
                <a:latin typeface="Arial" panose="020B0604020202020204" pitchFamily="34" charset="0"/>
                <a:cs typeface="Arial" panose="020B0604020202020204" pitchFamily="34" charset="0"/>
              </a:rPr>
              <a:t>Erthygl 28 </a:t>
            </a:r>
            <a:r>
              <a:rPr lang="cy-GB" dirty="0">
                <a:latin typeface="Arial" panose="020B0604020202020204" pitchFamily="34" charset="0"/>
                <a:cs typeface="Arial" panose="020B0604020202020204" pitchFamily="34" charset="0"/>
              </a:rPr>
              <a:t>– mae gan blant a phobl ifanc yr hawl i addysg, does dim gwahaniaeth pwy ydynt, na beth yw eu hil, rhyw neu anabledd; os ydynt mewn canolfan gadw neu’n ffoaduriaid.</a:t>
            </a:r>
          </a:p>
          <a:p>
            <a:r>
              <a:rPr lang="cy-GB" i="1" dirty="0">
                <a:latin typeface="Arial" panose="020B0604020202020204" pitchFamily="34" charset="0"/>
                <a:cs typeface="Arial" panose="020B0604020202020204" pitchFamily="34" charset="0"/>
              </a:rPr>
              <a:t>Erthygl 2 </a:t>
            </a:r>
            <a:r>
              <a:rPr lang="cy-GB" dirty="0">
                <a:latin typeface="Arial" panose="020B0604020202020204" pitchFamily="34" charset="0"/>
                <a:cs typeface="Arial" panose="020B0604020202020204" pitchFamily="34" charset="0"/>
              </a:rPr>
              <a:t>–  noda’r Confensiwn na ddylid gwahaniaethu yn erbyn plant a phobl ifanc unigol – yn uniongyrchol nac yn anuniongyrchol.</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124745"/>
            <a:ext cx="5779736" cy="4944282"/>
          </a:xfrm>
        </p:spPr>
        <p:txBody>
          <a:bodyPr>
            <a:normAutofit/>
          </a:bodyPr>
          <a:lstStyle/>
          <a:p>
            <a:r>
              <a:rPr lang="en-GB" i="1" dirty="0">
                <a:solidFill>
                  <a:srgbClr val="0070C0"/>
                </a:solidFill>
                <a:latin typeface="Arial" panose="020B0604020202020204" pitchFamily="34" charset="0"/>
                <a:cs typeface="Arial" panose="020B0604020202020204" pitchFamily="34" charset="0"/>
              </a:rPr>
              <a:t>Article 28 - </a:t>
            </a:r>
            <a:r>
              <a:rPr lang="en-GB" dirty="0">
                <a:solidFill>
                  <a:srgbClr val="0070C0"/>
                </a:solidFill>
                <a:latin typeface="Arial" panose="020B0604020202020204" pitchFamily="34" charset="0"/>
                <a:cs typeface="Arial" panose="020B0604020202020204" pitchFamily="34" charset="0"/>
              </a:rPr>
              <a:t>children and young people have the right to education no matter who they are, regardless of race, gender or disability; if they’re in detention, or if they’re a refugee.</a:t>
            </a:r>
          </a:p>
          <a:p>
            <a:r>
              <a:rPr lang="en-GB" i="1" dirty="0">
                <a:solidFill>
                  <a:srgbClr val="0070C0"/>
                </a:solidFill>
                <a:latin typeface="Arial" panose="020B0604020202020204" pitchFamily="34" charset="0"/>
                <a:cs typeface="Arial" panose="020B0604020202020204" pitchFamily="34" charset="0"/>
              </a:rPr>
              <a:t>Article 2 </a:t>
            </a:r>
            <a:r>
              <a:rPr lang="en-GB" dirty="0">
                <a:solidFill>
                  <a:srgbClr val="0070C0"/>
                </a:solidFill>
                <a:latin typeface="Arial" panose="020B0604020202020204" pitchFamily="34" charset="0"/>
                <a:cs typeface="Arial" panose="020B0604020202020204" pitchFamily="34" charset="0"/>
              </a:rPr>
              <a:t>- of 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21024932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Cefnogi</a:t>
            </a:r>
            <a:r>
              <a:rPr lang="en-GB" sz="4000" dirty="0">
                <a:latin typeface="Arial" panose="020B0604020202020204" pitchFamily="34" charset="0"/>
                <a:cs typeface="Arial" panose="020B0604020202020204" pitchFamily="34" charset="0"/>
              </a:rPr>
              <a:t> SIY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y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Supporting EAL in the early years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Annog iaith y cartref;</a:t>
            </a:r>
          </a:p>
          <a:p>
            <a:r>
              <a:rPr lang="cy-GB" dirty="0">
                <a:latin typeface="Arial" panose="020B0604020202020204" pitchFamily="34" charset="0"/>
                <a:cs typeface="Arial" panose="020B0604020202020204" pitchFamily="34" charset="0"/>
              </a:rPr>
              <a:t>Deall y ‘cyfnod tawel’;</a:t>
            </a:r>
          </a:p>
          <a:p>
            <a:r>
              <a:rPr lang="cy-GB" dirty="0">
                <a:latin typeface="Arial" panose="020B0604020202020204" pitchFamily="34" charset="0"/>
                <a:cs typeface="Arial" panose="020B0604020202020204" pitchFamily="34" charset="0"/>
              </a:rPr>
              <a:t>Parhau ryngweithio/ cyfathrebu;</a:t>
            </a:r>
          </a:p>
          <a:p>
            <a:r>
              <a:rPr lang="cy-GB" dirty="0">
                <a:latin typeface="Arial" panose="020B0604020202020204" pitchFamily="34" charset="0"/>
                <a:cs typeface="Arial" panose="020B0604020202020204" pitchFamily="34" charset="0"/>
              </a:rPr>
              <a:t>Dim rhuthro plant;</a:t>
            </a:r>
          </a:p>
          <a:p>
            <a:r>
              <a:rPr lang="cy-GB" dirty="0">
                <a:latin typeface="Arial" panose="020B0604020202020204" pitchFamily="34" charset="0"/>
                <a:cs typeface="Arial" panose="020B0604020202020204" pitchFamily="34" charset="0"/>
              </a:rPr>
              <a:t>Canfod cymorth.</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Encourage home language;</a:t>
            </a:r>
          </a:p>
          <a:p>
            <a:r>
              <a:rPr lang="en-GB" dirty="0">
                <a:solidFill>
                  <a:srgbClr val="0070C0"/>
                </a:solidFill>
                <a:latin typeface="Arial" panose="020B0604020202020204" pitchFamily="34" charset="0"/>
                <a:cs typeface="Arial" panose="020B0604020202020204" pitchFamily="34" charset="0"/>
              </a:rPr>
              <a:t>Understand the ‘silent phase’;</a:t>
            </a:r>
          </a:p>
          <a:p>
            <a:r>
              <a:rPr lang="en-GB" dirty="0">
                <a:solidFill>
                  <a:srgbClr val="0070C0"/>
                </a:solidFill>
                <a:latin typeface="Arial" panose="020B0604020202020204" pitchFamily="34" charset="0"/>
                <a:cs typeface="Arial" panose="020B0604020202020204" pitchFamily="34" charset="0"/>
              </a:rPr>
              <a:t>Keep interacting/communicating;</a:t>
            </a:r>
          </a:p>
          <a:p>
            <a:r>
              <a:rPr lang="en-GB" dirty="0">
                <a:solidFill>
                  <a:srgbClr val="0070C0"/>
                </a:solidFill>
                <a:latin typeface="Arial" panose="020B0604020202020204" pitchFamily="34" charset="0"/>
                <a:cs typeface="Arial" panose="020B0604020202020204" pitchFamily="34" charset="0"/>
              </a:rPr>
              <a:t>Not rush children;</a:t>
            </a:r>
          </a:p>
          <a:p>
            <a:r>
              <a:rPr lang="en-GB" dirty="0">
                <a:solidFill>
                  <a:srgbClr val="0070C0"/>
                </a:solidFill>
                <a:latin typeface="Arial" panose="020B0604020202020204" pitchFamily="34" charset="0"/>
                <a:cs typeface="Arial" panose="020B0604020202020204" pitchFamily="34" charset="0"/>
              </a:rPr>
              <a:t>Access support.</a:t>
            </a:r>
          </a:p>
        </p:txBody>
      </p:sp>
    </p:spTree>
    <p:extLst>
      <p:ext uri="{BB962C8B-B14F-4D97-AF65-F5344CB8AC3E}">
        <p14:creationId xmlns:p14="http://schemas.microsoft.com/office/powerpoint/2010/main" val="2017630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FDEC5-0123-93C7-0C39-57E913A12F18}"/>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Canllawiau Llywodraeth Cymru</a:t>
            </a:r>
            <a:br>
              <a:rPr lang="cy-GB" sz="4000" dirty="0">
                <a:solidFill>
                  <a:srgbClr val="0070C0"/>
                </a:solidFill>
                <a:latin typeface="Arial" panose="020B0604020202020204" pitchFamily="34" charset="0"/>
                <a:cs typeface="Arial" panose="020B0604020202020204" pitchFamily="34" charset="0"/>
              </a:rPr>
            </a:br>
            <a:r>
              <a:rPr lang="cy-GB" sz="4000" dirty="0">
                <a:solidFill>
                  <a:srgbClr val="0070C0"/>
                </a:solidFill>
                <a:latin typeface="Arial" panose="020B0604020202020204" pitchFamily="34" charset="0"/>
                <a:cs typeface="Arial" panose="020B0604020202020204" pitchFamily="34" charset="0"/>
              </a:rPr>
              <a:t>Welsh </a:t>
            </a:r>
            <a:r>
              <a:rPr lang="cy-GB" sz="4000" dirty="0" err="1">
                <a:solidFill>
                  <a:srgbClr val="0070C0"/>
                </a:solidFill>
                <a:latin typeface="Arial" panose="020B0604020202020204" pitchFamily="34" charset="0"/>
                <a:cs typeface="Arial" panose="020B0604020202020204" pitchFamily="34" charset="0"/>
              </a:rPr>
              <a:t>Government</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guidance</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268E41D-F05D-E586-23BD-3C607680A5AA}"/>
              </a:ext>
            </a:extLst>
          </p:cNvPr>
          <p:cNvSpPr>
            <a:spLocks noGrp="1"/>
          </p:cNvSpPr>
          <p:nvPr>
            <p:ph sz="half" idx="1"/>
          </p:nvPr>
        </p:nvSpPr>
        <p:spPr/>
        <p:txBody>
          <a:bodyPr>
            <a:normAutofit fontScale="92500"/>
          </a:bodyPr>
          <a:lstStyle/>
          <a:p>
            <a:r>
              <a:rPr lang="cy-GB" noProof="0" dirty="0">
                <a:latin typeface="Arial" panose="020B0604020202020204" pitchFamily="34" charset="0"/>
                <a:cs typeface="Arial" panose="020B0604020202020204" pitchFamily="34" charset="0"/>
              </a:rPr>
              <a:t>Cefnogaeth Addysg ar gyfer Lleiafrifoedd Ethnic a Theithwyr Sipsiwn a </a:t>
            </a:r>
            <a:r>
              <a:rPr lang="cy-GB" noProof="0" dirty="0" err="1">
                <a:latin typeface="Arial" panose="020B0604020202020204" pitchFamily="34" charset="0"/>
                <a:cs typeface="Arial" panose="020B0604020202020204" pitchFamily="34" charset="0"/>
              </a:rPr>
              <a:t>Roma</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Rhaglenni trochi cyfrwng Cymraeg ar gyfer dysgwyr CIY;</a:t>
            </a:r>
          </a:p>
          <a:p>
            <a:r>
              <a:rPr lang="cy-GB" noProof="0" dirty="0">
                <a:latin typeface="Arial" panose="020B0604020202020204" pitchFamily="34" charset="0"/>
                <a:cs typeface="Arial" panose="020B0604020202020204" pitchFamily="34" charset="0"/>
              </a:rPr>
              <a:t>Canolfannau trochi Cymraeg Awdurdodau Lleol;</a:t>
            </a:r>
          </a:p>
          <a:p>
            <a:r>
              <a:rPr lang="cy-GB" noProof="0" dirty="0">
                <a:latin typeface="Arial" panose="020B0604020202020204" pitchFamily="34" charset="0"/>
                <a:cs typeface="Arial" panose="020B0604020202020204" pitchFamily="34" charset="0"/>
              </a:rPr>
              <a:t>Cod ADY – disgwyliadau asesu dwyieithog.</a:t>
            </a:r>
          </a:p>
        </p:txBody>
      </p:sp>
      <p:sp>
        <p:nvSpPr>
          <p:cNvPr id="4" name="Content Placeholder 3">
            <a:extLst>
              <a:ext uri="{FF2B5EF4-FFF2-40B4-BE49-F238E27FC236}">
                <a16:creationId xmlns:a16="http://schemas.microsoft.com/office/drawing/2014/main" id="{2BC85DBB-23BB-A061-9062-B1CCFF019810}"/>
              </a:ext>
            </a:extLst>
          </p:cNvPr>
          <p:cNvSpPr>
            <a:spLocks noGrp="1"/>
          </p:cNvSpPr>
          <p:nvPr>
            <p:ph sz="half" idx="2"/>
          </p:nvPr>
        </p:nvSpPr>
        <p:spPr/>
        <p:txBody>
          <a:bodyPr>
            <a:normAutofit fontScale="92500"/>
          </a:bodyPr>
          <a:lstStyle/>
          <a:p>
            <a:r>
              <a:rPr lang="cy-GB" dirty="0" err="1">
                <a:solidFill>
                  <a:srgbClr val="0070C0"/>
                </a:solidFill>
                <a:latin typeface="Arial" panose="020B0604020202020204" pitchFamily="34" charset="0"/>
                <a:cs typeface="Arial" panose="020B0604020202020204" pitchFamily="34" charset="0"/>
              </a:rPr>
              <a:t>Minority</a:t>
            </a:r>
            <a:r>
              <a:rPr lang="cy-GB" dirty="0">
                <a:solidFill>
                  <a:srgbClr val="0070C0"/>
                </a:solidFill>
                <a:latin typeface="Arial" panose="020B0604020202020204" pitchFamily="34" charset="0"/>
                <a:cs typeface="Arial" panose="020B0604020202020204" pitchFamily="34" charset="0"/>
              </a:rPr>
              <a:t> Ethnic </a:t>
            </a:r>
            <a:r>
              <a:rPr lang="cy-GB" dirty="0" err="1">
                <a:solidFill>
                  <a:srgbClr val="0070C0"/>
                </a:solidFill>
                <a:latin typeface="Arial" panose="020B0604020202020204" pitchFamily="34" charset="0"/>
                <a:cs typeface="Arial" panose="020B0604020202020204" pitchFamily="34" charset="0"/>
              </a:rPr>
              <a:t>and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Gypsy</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Roma</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Traveller</a:t>
            </a:r>
            <a:r>
              <a:rPr lang="cy-GB" dirty="0">
                <a:solidFill>
                  <a:srgbClr val="0070C0"/>
                </a:solidFill>
                <a:latin typeface="Arial" panose="020B0604020202020204" pitchFamily="34" charset="0"/>
                <a:cs typeface="Arial" panose="020B0604020202020204" pitchFamily="34" charset="0"/>
              </a:rPr>
              <a:t> Education Support;</a:t>
            </a:r>
          </a:p>
          <a:p>
            <a:r>
              <a:rPr lang="cy-GB" dirty="0">
                <a:solidFill>
                  <a:srgbClr val="0070C0"/>
                </a:solidFill>
                <a:latin typeface="Arial" panose="020B0604020202020204" pitchFamily="34" charset="0"/>
                <a:cs typeface="Arial" panose="020B0604020202020204" pitchFamily="34" charset="0"/>
              </a:rPr>
              <a:t>Welsh-</a:t>
            </a:r>
            <a:r>
              <a:rPr lang="cy-GB" dirty="0" err="1">
                <a:solidFill>
                  <a:srgbClr val="0070C0"/>
                </a:solidFill>
                <a:latin typeface="Arial" panose="020B0604020202020204" pitchFamily="34" charset="0"/>
                <a:cs typeface="Arial" panose="020B0604020202020204" pitchFamily="34" charset="0"/>
              </a:rPr>
              <a:t>medium</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immersion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programmes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for</a:t>
            </a:r>
            <a:r>
              <a:rPr lang="cy-GB" dirty="0">
                <a:solidFill>
                  <a:srgbClr val="0070C0"/>
                </a:solidFill>
                <a:latin typeface="Arial" panose="020B0604020202020204" pitchFamily="34" charset="0"/>
                <a:cs typeface="Arial" panose="020B0604020202020204" pitchFamily="34" charset="0"/>
              </a:rPr>
              <a:t> WAL </a:t>
            </a:r>
            <a:r>
              <a:rPr lang="cy-GB" dirty="0" err="1">
                <a:solidFill>
                  <a:srgbClr val="0070C0"/>
                </a:solidFill>
                <a:latin typeface="Arial" panose="020B0604020202020204" pitchFamily="34" charset="0"/>
                <a:cs typeface="Arial" panose="020B0604020202020204" pitchFamily="34" charset="0"/>
              </a:rPr>
              <a:t>learners</a:t>
            </a:r>
            <a:r>
              <a:rPr lang="cy-GB" dirty="0">
                <a:solidFill>
                  <a:srgbClr val="0070C0"/>
                </a:solidFill>
                <a:latin typeface="Arial" panose="020B0604020202020204" pitchFamily="34" charset="0"/>
                <a:cs typeface="Arial" panose="020B0604020202020204" pitchFamily="34" charset="0"/>
              </a:rPr>
              <a:t>;</a:t>
            </a:r>
          </a:p>
          <a:p>
            <a:r>
              <a:rPr lang="cy-GB" dirty="0" err="1">
                <a:solidFill>
                  <a:srgbClr val="0070C0"/>
                </a:solidFill>
                <a:latin typeface="Arial" panose="020B0604020202020204" pitchFamily="34" charset="0"/>
                <a:cs typeface="Arial" panose="020B0604020202020204" pitchFamily="34" charset="0"/>
              </a:rPr>
              <a:t>Local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authority</a:t>
            </a:r>
            <a:r>
              <a:rPr lang="cy-GB" dirty="0">
                <a:solidFill>
                  <a:srgbClr val="0070C0"/>
                </a:solidFill>
                <a:latin typeface="Arial" panose="020B0604020202020204" pitchFamily="34" charset="0"/>
                <a:cs typeface="Arial" panose="020B0604020202020204" pitchFamily="34" charset="0"/>
              </a:rPr>
              <a:t> Welsh </a:t>
            </a:r>
            <a:r>
              <a:rPr lang="cy-GB" dirty="0" err="1">
                <a:solidFill>
                  <a:srgbClr val="0070C0"/>
                </a:solidFill>
                <a:latin typeface="Arial" panose="020B0604020202020204" pitchFamily="34" charset="0"/>
                <a:cs typeface="Arial" panose="020B0604020202020204" pitchFamily="34" charset="0"/>
              </a:rPr>
              <a:t>immersion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centres</a:t>
            </a:r>
            <a:r>
              <a:rPr lang="cy-GB" dirty="0">
                <a:solidFill>
                  <a:srgbClr val="0070C0"/>
                </a:solidFill>
                <a:latin typeface="Arial" panose="020B0604020202020204" pitchFamily="34" charset="0"/>
                <a:cs typeface="Arial" panose="020B0604020202020204" pitchFamily="34" charset="0"/>
              </a:rPr>
              <a:t>;</a:t>
            </a:r>
          </a:p>
          <a:p>
            <a:r>
              <a:rPr lang="cy-GB" dirty="0">
                <a:solidFill>
                  <a:srgbClr val="0070C0"/>
                </a:solidFill>
                <a:latin typeface="Arial" panose="020B0604020202020204" pitchFamily="34" charset="0"/>
                <a:cs typeface="Arial" panose="020B0604020202020204" pitchFamily="34" charset="0"/>
              </a:rPr>
              <a:t>ALN </a:t>
            </a:r>
            <a:r>
              <a:rPr lang="cy-GB" dirty="0" err="1">
                <a:solidFill>
                  <a:srgbClr val="0070C0"/>
                </a:solidFill>
                <a:latin typeface="Arial" panose="020B0604020202020204" pitchFamily="34" charset="0"/>
                <a:cs typeface="Arial" panose="020B0604020202020204" pitchFamily="34" charset="0"/>
              </a:rPr>
              <a:t>Code</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bilingual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assessment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expectations</a:t>
            </a:r>
            <a:r>
              <a:rPr lang="cy-GB" dirty="0">
                <a:solidFill>
                  <a:srgbClr val="0070C0"/>
                </a:solidFill>
                <a:latin typeface="Arial" panose="020B0604020202020204" pitchFamily="34" charset="0"/>
                <a:cs typeface="Arial" panose="020B0604020202020204" pitchFamily="34" charset="0"/>
              </a:rPr>
              <a:t>.</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67143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Gwaith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Amlasiantaethol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Multiagency Working</a:t>
            </a:r>
          </a:p>
        </p:txBody>
      </p:sp>
      <p:sp>
        <p:nvSpPr>
          <p:cNvPr id="3" name="Content Placeholder 2"/>
          <p:cNvSpPr>
            <a:spLocks noGrp="1"/>
          </p:cNvSpPr>
          <p:nvPr>
            <p:ph sz="half" idx="1"/>
          </p:nvPr>
        </p:nvSpPr>
        <p:spPr>
          <a:xfrm>
            <a:off x="388418" y="1825625"/>
            <a:ext cx="5631382" cy="4351338"/>
          </a:xfrm>
        </p:spPr>
        <p:txBody>
          <a:bodyPr/>
          <a:lstStyle/>
          <a:p>
            <a:r>
              <a:rPr lang="cy-GB" dirty="0">
                <a:latin typeface="Arial" panose="020B0604020202020204" pitchFamily="34" charset="0"/>
                <a:cs typeface="Arial" panose="020B0604020202020204" pitchFamily="34" charset="0"/>
              </a:rPr>
              <a:t>Ymwelwyr Iechyd – Cyswllt Iaith;</a:t>
            </a:r>
          </a:p>
          <a:p>
            <a:r>
              <a:rPr lang="cy-GB" dirty="0">
                <a:latin typeface="Arial" panose="020B0604020202020204" pitchFamily="34" charset="0"/>
                <a:cs typeface="Arial" panose="020B0604020202020204" pitchFamily="34" charset="0"/>
              </a:rPr>
              <a:t>Gwasanaeth Llwyddiant Lleiafrifoedd Ethnig - </a:t>
            </a:r>
            <a:r>
              <a:rPr lang="cy-GB" i="1" dirty="0">
                <a:latin typeface="Arial" panose="020B0604020202020204" pitchFamily="34" charset="0"/>
                <a:cs typeface="Arial" panose="020B0604020202020204" pitchFamily="34" charset="0"/>
              </a:rPr>
              <a:t>‘EMAS’;</a:t>
            </a:r>
          </a:p>
          <a:p>
            <a:r>
              <a:rPr lang="cy-GB" dirty="0">
                <a:latin typeface="Arial" panose="020B0604020202020204" pitchFamily="34" charset="0"/>
                <a:cs typeface="Arial" panose="020B0604020202020204" pitchFamily="34" charset="0"/>
              </a:rPr>
              <a:t>Cysylltiadau Cymdeithasol;</a:t>
            </a:r>
          </a:p>
          <a:p>
            <a:r>
              <a:rPr lang="cy-GB" dirty="0">
                <a:latin typeface="Arial" panose="020B0604020202020204" pitchFamily="34" charset="0"/>
                <a:cs typeface="Arial" panose="020B0604020202020204" pitchFamily="34" charset="0"/>
              </a:rPr>
              <a:t>Staff cefnogol.</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Health Visitors – Language Link;</a:t>
            </a:r>
          </a:p>
          <a:p>
            <a:r>
              <a:rPr lang="en-GB" dirty="0">
                <a:solidFill>
                  <a:srgbClr val="0070C0"/>
                </a:solidFill>
                <a:latin typeface="Arial" panose="020B0604020202020204" pitchFamily="34" charset="0"/>
                <a:cs typeface="Arial" panose="020B0604020202020204" pitchFamily="34" charset="0"/>
              </a:rPr>
              <a:t>Ethnic Minority Achievement Service - EMAS;</a:t>
            </a:r>
          </a:p>
          <a:p>
            <a:r>
              <a:rPr lang="en-GB" dirty="0">
                <a:solidFill>
                  <a:srgbClr val="0070C0"/>
                </a:solidFill>
                <a:latin typeface="Arial" panose="020B0604020202020204" pitchFamily="34" charset="0"/>
                <a:cs typeface="Arial" panose="020B0604020202020204" pitchFamily="34" charset="0"/>
              </a:rPr>
              <a:t>Community Links; </a:t>
            </a:r>
          </a:p>
          <a:p>
            <a:r>
              <a:rPr lang="en-GB" dirty="0">
                <a:solidFill>
                  <a:srgbClr val="0070C0"/>
                </a:solidFill>
                <a:latin typeface="Arial" panose="020B0604020202020204" pitchFamily="34" charset="0"/>
                <a:cs typeface="Arial" panose="020B0604020202020204" pitchFamily="34" charset="0"/>
              </a:rPr>
              <a:t>Support staff.</a:t>
            </a:r>
          </a:p>
        </p:txBody>
      </p:sp>
    </p:spTree>
    <p:extLst>
      <p:ext uri="{BB962C8B-B14F-4D97-AF65-F5344CB8AC3E}">
        <p14:creationId xmlns:p14="http://schemas.microsoft.com/office/powerpoint/2010/main" val="14402474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Technoleg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Technology</a:t>
            </a:r>
          </a:p>
        </p:txBody>
      </p:sp>
      <p:sp>
        <p:nvSpPr>
          <p:cNvPr id="3" name="Content Placeholder 2"/>
          <p:cNvSpPr>
            <a:spLocks noGrp="1"/>
          </p:cNvSpPr>
          <p:nvPr>
            <p:ph sz="half" idx="1"/>
          </p:nvPr>
        </p:nvSpPr>
        <p:spPr>
          <a:xfrm>
            <a:off x="388418" y="1825625"/>
            <a:ext cx="5631382" cy="4351338"/>
          </a:xfrm>
        </p:spPr>
        <p:txBody>
          <a:bodyPr>
            <a:normAutofit/>
          </a:bodyPr>
          <a:lstStyle/>
          <a:p>
            <a:r>
              <a:rPr lang="cy-GB" dirty="0">
                <a:latin typeface="Arial" panose="020B0604020202020204" pitchFamily="34" charset="0"/>
                <a:cs typeface="Arial" panose="020B0604020202020204" pitchFamily="34" charset="0"/>
              </a:rPr>
              <a:t>Tabledi a Byrddau Gwyn Rhyngweithiol (</a:t>
            </a:r>
            <a:r>
              <a:rPr lang="cy-GB" dirty="0" err="1">
                <a:latin typeface="Arial" panose="020B0604020202020204" pitchFamily="34" charset="0"/>
                <a:cs typeface="Arial" panose="020B0604020202020204" pitchFamily="34" charset="0"/>
              </a:rPr>
              <a:t>IWBs</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Y rhyngrwyd;</a:t>
            </a:r>
          </a:p>
          <a:p>
            <a:r>
              <a:rPr lang="cy-GB" dirty="0">
                <a:latin typeface="Arial" panose="020B0604020202020204" pitchFamily="34" charset="0"/>
                <a:cs typeface="Arial" panose="020B0604020202020204" pitchFamily="34" charset="0"/>
              </a:rPr>
              <a:t>Technoleg recordio: sain a fideo;</a:t>
            </a:r>
          </a:p>
          <a:p>
            <a:r>
              <a:rPr lang="cy-GB" dirty="0">
                <a:latin typeface="Arial" panose="020B0604020202020204" pitchFamily="34" charset="0"/>
                <a:cs typeface="Arial" panose="020B0604020202020204" pitchFamily="34" charset="0"/>
              </a:rPr>
              <a:t>Gemau ymgolli;</a:t>
            </a:r>
          </a:p>
          <a:p>
            <a:r>
              <a:rPr lang="cy-GB" dirty="0">
                <a:latin typeface="Arial" panose="020B0604020202020204" pitchFamily="34" charset="0"/>
                <a:cs typeface="Arial" panose="020B0604020202020204" pitchFamily="34" charset="0"/>
              </a:rPr>
              <a:t>Meddalwedd cyfieithu.</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Tablets and Interactive Whiteboards (IWBs);</a:t>
            </a:r>
          </a:p>
          <a:p>
            <a:r>
              <a:rPr lang="en-GB" dirty="0">
                <a:solidFill>
                  <a:srgbClr val="0070C0"/>
                </a:solidFill>
                <a:latin typeface="Arial" panose="020B0604020202020204" pitchFamily="34" charset="0"/>
                <a:cs typeface="Arial" panose="020B0604020202020204" pitchFamily="34" charset="0"/>
              </a:rPr>
              <a:t>The internet;</a:t>
            </a:r>
          </a:p>
          <a:p>
            <a:r>
              <a:rPr lang="en-GB" dirty="0">
                <a:solidFill>
                  <a:srgbClr val="0070C0"/>
                </a:solidFill>
                <a:latin typeface="Arial" panose="020B0604020202020204" pitchFamily="34" charset="0"/>
                <a:cs typeface="Arial" panose="020B0604020202020204" pitchFamily="34" charset="0"/>
              </a:rPr>
              <a:t>Recording technology: audio and video;</a:t>
            </a:r>
          </a:p>
          <a:p>
            <a:r>
              <a:rPr lang="en-GB" dirty="0">
                <a:solidFill>
                  <a:srgbClr val="0070C0"/>
                </a:solidFill>
                <a:latin typeface="Arial" panose="020B0604020202020204" pitchFamily="34" charset="0"/>
                <a:cs typeface="Arial" panose="020B0604020202020204" pitchFamily="34" charset="0"/>
              </a:rPr>
              <a:t>Immersive games;</a:t>
            </a:r>
          </a:p>
          <a:p>
            <a:r>
              <a:rPr lang="en-GB" dirty="0">
                <a:solidFill>
                  <a:srgbClr val="0070C0"/>
                </a:solidFill>
                <a:latin typeface="Arial" panose="020B0604020202020204" pitchFamily="34" charset="0"/>
                <a:cs typeface="Arial" panose="020B0604020202020204" pitchFamily="34" charset="0"/>
              </a:rPr>
              <a:t>Translation software.</a:t>
            </a:r>
          </a:p>
        </p:txBody>
      </p:sp>
    </p:spTree>
    <p:extLst>
      <p:ext uri="{BB962C8B-B14F-4D97-AF65-F5344CB8AC3E}">
        <p14:creationId xmlns:p14="http://schemas.microsoft.com/office/powerpoint/2010/main" val="40766692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315EA-B151-4F78-91E5-B39E612A27D3}"/>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Astudiaethau achos</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Case</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studies</a:t>
            </a:r>
            <a:endParaRPr lang="en-GB" sz="4000" dirty="0">
              <a:solidFill>
                <a:srgbClr val="0070C0"/>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7254BABF-5583-353F-1299-9F1E5690E29D}"/>
              </a:ext>
            </a:extLst>
          </p:cNvPr>
          <p:cNvSpPr>
            <a:spLocks noGrp="1"/>
          </p:cNvSpPr>
          <p:nvPr>
            <p:ph sz="half" idx="1"/>
          </p:nvPr>
        </p:nvSpPr>
        <p:spPr/>
        <p:txBody>
          <a:bodyPr>
            <a:normAutofit lnSpcReduction="10000"/>
          </a:bodyPr>
          <a:lstStyle/>
          <a:p>
            <a:pPr marL="0" indent="0">
              <a:buNone/>
            </a:pPr>
            <a:r>
              <a:rPr lang="cy-GB" noProof="0" dirty="0">
                <a:latin typeface="Arial" panose="020B0604020202020204" pitchFamily="34" charset="0"/>
                <a:cs typeface="Arial" panose="020B0604020202020204" pitchFamily="34" charset="0"/>
              </a:rPr>
              <a:t>1. Dysgwr SIY sydd newydd gyrraedd o Wcráin yn ymuno â Blwyddyn 1;</a:t>
            </a:r>
          </a:p>
          <a:p>
            <a:pPr marL="0" indent="0">
              <a:buNone/>
            </a:pPr>
            <a:r>
              <a:rPr lang="cy-GB" noProof="0" dirty="0">
                <a:latin typeface="Arial" panose="020B0604020202020204" pitchFamily="34" charset="0"/>
                <a:cs typeface="Arial" panose="020B0604020202020204" pitchFamily="34" charset="0"/>
              </a:rPr>
              <a:t>2. Dysgwr CIY yn ymuno â Dosbarth Derbyn cyfrwng Cymraeg heb unrhyw Gymraeg o gwbl;</a:t>
            </a:r>
          </a:p>
          <a:p>
            <a:pPr marL="0" indent="0">
              <a:buNone/>
            </a:pPr>
            <a:r>
              <a:rPr lang="cy-GB" noProof="0" dirty="0">
                <a:latin typeface="Arial" panose="020B0604020202020204" pitchFamily="34" charset="0"/>
                <a:cs typeface="Arial" panose="020B0604020202020204" pitchFamily="34" charset="0"/>
              </a:rPr>
              <a:t>3. Dysgwr amlieithog mewn perygl o gael ei gam-nodi ag ADY.</a:t>
            </a:r>
          </a:p>
          <a:p>
            <a:endParaRPr lang="en-GB" dirty="0"/>
          </a:p>
        </p:txBody>
      </p:sp>
      <p:sp>
        <p:nvSpPr>
          <p:cNvPr id="8" name="Content Placeholder 7">
            <a:extLst>
              <a:ext uri="{FF2B5EF4-FFF2-40B4-BE49-F238E27FC236}">
                <a16:creationId xmlns:a16="http://schemas.microsoft.com/office/drawing/2014/main" id="{F03C7250-AD5F-7BE2-2CCB-6794567A0B32}"/>
              </a:ext>
            </a:extLst>
          </p:cNvPr>
          <p:cNvSpPr>
            <a:spLocks noGrp="1"/>
          </p:cNvSpPr>
          <p:nvPr>
            <p:ph sz="half" idx="2"/>
          </p:nvPr>
        </p:nvSpPr>
        <p:spPr/>
        <p:txBody>
          <a:bodyPr>
            <a:normAutofit lnSpcReduction="10000"/>
          </a:bodyPr>
          <a:lstStyle/>
          <a:p>
            <a:pPr marL="514350" indent="-514350">
              <a:buAutoNum type="arabicPeriod"/>
            </a:pPr>
            <a:r>
              <a:rPr lang="en-GB" noProof="0" dirty="0">
                <a:solidFill>
                  <a:srgbClr val="0070C0"/>
                </a:solidFill>
                <a:latin typeface="Arial" panose="020B0604020202020204" pitchFamily="34" charset="0"/>
                <a:cs typeface="Arial" panose="020B0604020202020204" pitchFamily="34" charset="0"/>
              </a:rPr>
              <a:t>EAL learner recently arrived from Ukraine entering Year 1;</a:t>
            </a:r>
          </a:p>
          <a:p>
            <a:pPr marL="514350" indent="-514350">
              <a:buAutoNum type="arabicPeriod"/>
            </a:pPr>
            <a:r>
              <a:rPr lang="en-GB" noProof="0" dirty="0">
                <a:solidFill>
                  <a:srgbClr val="0070C0"/>
                </a:solidFill>
                <a:latin typeface="Arial" panose="020B0604020202020204" pitchFamily="34" charset="0"/>
                <a:cs typeface="Arial" panose="020B0604020202020204" pitchFamily="34" charset="0"/>
              </a:rPr>
              <a:t>WAL learner entering Welsh-medium Reception class with no prior Welsh;</a:t>
            </a:r>
          </a:p>
          <a:p>
            <a:pPr marL="514350" indent="-514350">
              <a:buAutoNum type="arabicPeriod"/>
            </a:pPr>
            <a:r>
              <a:rPr lang="en-GB" noProof="0" dirty="0">
                <a:solidFill>
                  <a:srgbClr val="0070C0"/>
                </a:solidFill>
                <a:latin typeface="Arial" panose="020B0604020202020204" pitchFamily="34" charset="0"/>
                <a:cs typeface="Arial" panose="020B0604020202020204" pitchFamily="34" charset="0"/>
              </a:rPr>
              <a:t>Multilingual learner at risk of ALN misidentification.</a:t>
            </a:r>
          </a:p>
        </p:txBody>
      </p:sp>
    </p:spTree>
    <p:extLst>
      <p:ext uri="{BB962C8B-B14F-4D97-AF65-F5344CB8AC3E}">
        <p14:creationId xmlns:p14="http://schemas.microsoft.com/office/powerpoint/2010/main" val="9885282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1870-0C26-475A-451B-AA56D11F3E2E}"/>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Heriau a Rhwystrau</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Challenges</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and</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Barriers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A372C42-E1D1-06CC-B102-49ACF79636ED}"/>
              </a:ext>
            </a:extLst>
          </p:cNvPr>
          <p:cNvSpPr>
            <a:spLocks noGrp="1"/>
          </p:cNvSpPr>
          <p:nvPr>
            <p:ph sz="half" idx="1"/>
          </p:nvPr>
        </p:nvSpPr>
        <p:spPr/>
        <p:txBody>
          <a:bodyPr>
            <a:normAutofit fontScale="92500" lnSpcReduction="10000"/>
          </a:bodyPr>
          <a:lstStyle/>
          <a:p>
            <a:r>
              <a:rPr lang="cy-GB" dirty="0">
                <a:latin typeface="Arial" panose="020B0604020202020204" pitchFamily="34" charset="0"/>
                <a:cs typeface="Arial" panose="020B0604020202020204" pitchFamily="34" charset="0"/>
              </a:rPr>
              <a:t>Heriau llythrennedd yn Saesneg/Cymraeg (gwahaniaethau </a:t>
            </a:r>
            <a:r>
              <a:rPr lang="cy-GB" dirty="0" err="1">
                <a:latin typeface="Arial" panose="020B0604020202020204" pitchFamily="34" charset="0"/>
                <a:cs typeface="Arial" panose="020B0604020202020204" pitchFamily="34" charset="0"/>
              </a:rPr>
              <a:t>orthograffegol</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Addasu i ddisgwyliadau addysgol (mewn gwlad newydd);</a:t>
            </a:r>
          </a:p>
          <a:p>
            <a:r>
              <a:rPr lang="cy-GB" dirty="0">
                <a:latin typeface="Arial" panose="020B0604020202020204" pitchFamily="34" charset="0"/>
                <a:cs typeface="Arial" panose="020B0604020202020204" pitchFamily="34" charset="0"/>
              </a:rPr>
              <a:t>Anghenion emosiynol: trawma, ailsefydlu, colli diwylliant/iaith gyfarwydd;</a:t>
            </a:r>
          </a:p>
          <a:p>
            <a:r>
              <a:rPr lang="cy-GB" dirty="0">
                <a:latin typeface="Arial" panose="020B0604020202020204" pitchFamily="34" charset="0"/>
                <a:cs typeface="Arial" panose="020B0604020202020204" pitchFamily="34" charset="0"/>
              </a:rPr>
              <a:t>Llywio 2 iaith ysgol.</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18D3A88-D1A0-863E-34F1-FC794B0CE623}"/>
              </a:ext>
            </a:extLst>
          </p:cNvPr>
          <p:cNvSpPr>
            <a:spLocks noGrp="1"/>
          </p:cNvSpPr>
          <p:nvPr>
            <p:ph sz="half" idx="2"/>
          </p:nvPr>
        </p:nvSpPr>
        <p:spPr/>
        <p:txBody>
          <a:bodyPr>
            <a:normAutofit fontScale="92500" lnSpcReduction="10000"/>
          </a:bodyPr>
          <a:lstStyle/>
          <a:p>
            <a:r>
              <a:rPr lang="en-GB" noProof="0" dirty="0">
                <a:solidFill>
                  <a:srgbClr val="0070C0"/>
                </a:solidFill>
                <a:latin typeface="Arial" panose="020B0604020202020204" pitchFamily="34" charset="0"/>
                <a:cs typeface="Arial" panose="020B0604020202020204" pitchFamily="34" charset="0"/>
              </a:rPr>
              <a:t>Literacy challenges in English/Welsh (orthographic differences);</a:t>
            </a:r>
          </a:p>
          <a:p>
            <a:r>
              <a:rPr lang="en-GB" noProof="0" dirty="0">
                <a:solidFill>
                  <a:srgbClr val="0070C0"/>
                </a:solidFill>
                <a:latin typeface="Arial" panose="020B0604020202020204" pitchFamily="34" charset="0"/>
                <a:cs typeface="Arial" panose="020B0604020202020204" pitchFamily="34" charset="0"/>
              </a:rPr>
              <a:t>Adapting to educational expectations (in a new country);</a:t>
            </a:r>
          </a:p>
          <a:p>
            <a:r>
              <a:rPr lang="en-GB" noProof="0" dirty="0">
                <a:solidFill>
                  <a:srgbClr val="0070C0"/>
                </a:solidFill>
                <a:latin typeface="Arial" panose="020B0604020202020204" pitchFamily="34" charset="0"/>
                <a:cs typeface="Arial" panose="020B0604020202020204" pitchFamily="34" charset="0"/>
              </a:rPr>
              <a:t>Emotional needs: trauma, resettlement, loss of familiar culture/language;</a:t>
            </a:r>
          </a:p>
          <a:p>
            <a:r>
              <a:rPr lang="en-GB" noProof="0" dirty="0">
                <a:solidFill>
                  <a:srgbClr val="0070C0"/>
                </a:solidFill>
                <a:latin typeface="Arial" panose="020B0604020202020204" pitchFamily="34" charset="0"/>
                <a:cs typeface="Arial" panose="020B0604020202020204" pitchFamily="34" charset="0"/>
              </a:rPr>
              <a:t>Navigating 2 school languages.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41109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2F184-2DD1-C8F8-FE98-DF44BE4C5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A348A-0FC9-044F-0A5C-982616DE0963}"/>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Heriau a Rhwystrau</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Challenges</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and</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Barriers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DB6B6D-EBCE-097C-2004-C8D9699F9813}"/>
              </a:ext>
            </a:extLst>
          </p:cNvPr>
          <p:cNvSpPr>
            <a:spLocks noGrp="1"/>
          </p:cNvSpPr>
          <p:nvPr>
            <p:ph sz="half" idx="1"/>
          </p:nvPr>
        </p:nvSpPr>
        <p:spPr/>
        <p:txBody>
          <a:bodyPr>
            <a:normAutofit fontScale="92500" lnSpcReduction="20000"/>
          </a:bodyPr>
          <a:lstStyle/>
          <a:p>
            <a:r>
              <a:rPr lang="cy-GB" dirty="0">
                <a:latin typeface="Arial" panose="020B0604020202020204" pitchFamily="34" charset="0"/>
                <a:cs typeface="Arial" panose="020B0604020202020204" pitchFamily="34" charset="0"/>
              </a:rPr>
              <a:t>Diffyg staff dwyieithog;</a:t>
            </a:r>
          </a:p>
          <a:p>
            <a:r>
              <a:rPr lang="cy-GB" dirty="0">
                <a:latin typeface="Arial" panose="020B0604020202020204" pitchFamily="34" charset="0"/>
                <a:cs typeface="Arial" panose="020B0604020202020204" pitchFamily="34" charset="0"/>
              </a:rPr>
              <a:t>Tan-gynrychiolaeth o ddysgwyr amlieithog;</a:t>
            </a:r>
          </a:p>
          <a:p>
            <a:r>
              <a:rPr lang="cy-GB" dirty="0">
                <a:latin typeface="Arial" panose="020B0604020202020204" pitchFamily="34" charset="0"/>
                <a:cs typeface="Arial" panose="020B0604020202020204" pitchFamily="34" charset="0"/>
              </a:rPr>
              <a:t>Diffyg adnoddau mewn ieithoedd lleiafrifol;</a:t>
            </a:r>
          </a:p>
          <a:p>
            <a:r>
              <a:rPr lang="cy-GB" dirty="0" err="1">
                <a:latin typeface="Arial" panose="020B0604020202020204" pitchFamily="34" charset="0"/>
                <a:cs typeface="Arial" panose="020B0604020202020204" pitchFamily="34" charset="0"/>
              </a:rPr>
              <a:t>Camddealltwriaethau</a:t>
            </a:r>
            <a:r>
              <a:rPr lang="cy-GB" dirty="0">
                <a:latin typeface="Arial" panose="020B0604020202020204" pitchFamily="34" charset="0"/>
                <a:cs typeface="Arial" panose="020B0604020202020204" pitchFamily="34" charset="0"/>
              </a:rPr>
              <a:t> diwylliannol.</a:t>
            </a:r>
          </a:p>
          <a:p>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Sut allai ysgol </a:t>
            </a:r>
            <a:r>
              <a:rPr lang="cy-GB" dirty="0" err="1">
                <a:latin typeface="Arial" panose="020B0604020202020204" pitchFamily="34" charset="0"/>
                <a:cs typeface="Arial" panose="020B0604020202020204" pitchFamily="34" charset="0"/>
              </a:rPr>
              <a:t>anfanteisio</a:t>
            </a:r>
            <a:r>
              <a:rPr lang="cy-GB" dirty="0">
                <a:latin typeface="Arial" panose="020B0604020202020204" pitchFamily="34" charset="0"/>
                <a:cs typeface="Arial" panose="020B0604020202020204" pitchFamily="34" charset="0"/>
              </a:rPr>
              <a:t> dysgwr CIY yn anfwriadol, yn ystod eu 6 mis cyntaf?</a:t>
            </a:r>
          </a:p>
          <a:p>
            <a:endParaRPr lang="cy-GB" dirty="0"/>
          </a:p>
          <a:p>
            <a:endParaRPr lang="en-GB" dirty="0"/>
          </a:p>
        </p:txBody>
      </p:sp>
      <p:sp>
        <p:nvSpPr>
          <p:cNvPr id="4" name="Content Placeholder 3">
            <a:extLst>
              <a:ext uri="{FF2B5EF4-FFF2-40B4-BE49-F238E27FC236}">
                <a16:creationId xmlns:a16="http://schemas.microsoft.com/office/drawing/2014/main" id="{9356D530-8F69-5428-E26B-505F962A2641}"/>
              </a:ext>
            </a:extLst>
          </p:cNvPr>
          <p:cNvSpPr>
            <a:spLocks noGrp="1"/>
          </p:cNvSpPr>
          <p:nvPr>
            <p:ph sz="half" idx="2"/>
          </p:nvPr>
        </p:nvSpPr>
        <p:spPr>
          <a:xfrm>
            <a:off x="6197600" y="1825624"/>
            <a:ext cx="5710148" cy="4020371"/>
          </a:xfrm>
        </p:spPr>
        <p:txBody>
          <a:bodyPr>
            <a:normAutofit fontScale="92500" lnSpcReduction="20000"/>
          </a:bodyPr>
          <a:lstStyle/>
          <a:p>
            <a:r>
              <a:rPr lang="en-GB" noProof="0" dirty="0">
                <a:solidFill>
                  <a:srgbClr val="0070C0"/>
                </a:solidFill>
                <a:latin typeface="Arial" panose="020B0604020202020204" pitchFamily="34" charset="0"/>
                <a:cs typeface="Arial" panose="020B0604020202020204" pitchFamily="34" charset="0"/>
              </a:rPr>
              <a:t>Limited bilingual staff;</a:t>
            </a:r>
          </a:p>
          <a:p>
            <a:r>
              <a:rPr lang="en-GB" noProof="0" dirty="0">
                <a:solidFill>
                  <a:srgbClr val="0070C0"/>
                </a:solidFill>
                <a:latin typeface="Arial" panose="020B0604020202020204" pitchFamily="34" charset="0"/>
                <a:cs typeface="Arial" panose="020B0604020202020204" pitchFamily="34" charset="0"/>
              </a:rPr>
              <a:t>Under-representation of multilingual learners;</a:t>
            </a:r>
          </a:p>
          <a:p>
            <a:r>
              <a:rPr lang="en-GB" noProof="0" dirty="0">
                <a:solidFill>
                  <a:srgbClr val="0070C0"/>
                </a:solidFill>
                <a:latin typeface="Arial" panose="020B0604020202020204" pitchFamily="34" charset="0"/>
                <a:cs typeface="Arial" panose="020B0604020202020204" pitchFamily="34" charset="0"/>
              </a:rPr>
              <a:t>Lack of resources in minority languages;</a:t>
            </a:r>
          </a:p>
          <a:p>
            <a:r>
              <a:rPr lang="en-GB" noProof="0" dirty="0">
                <a:solidFill>
                  <a:srgbClr val="0070C0"/>
                </a:solidFill>
                <a:latin typeface="Arial" panose="020B0604020202020204" pitchFamily="34" charset="0"/>
                <a:cs typeface="Arial" panose="020B0604020202020204" pitchFamily="34" charset="0"/>
              </a:rPr>
              <a:t>Cultural misunderstandings.</a:t>
            </a:r>
          </a:p>
          <a:p>
            <a:pPr marL="0" indent="0">
              <a:buNone/>
            </a:pPr>
            <a:endParaRPr lang="en-GB" noProof="0"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How might a school unintentionally disadvantage a WAL learner during their first 6 months?</a:t>
            </a:r>
            <a:endParaRPr lang="en-GB" noProof="0" dirty="0">
              <a:solidFill>
                <a:srgbClr val="0070C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2561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CF811-F1BC-C798-CB00-DF6C2BEA60AE}"/>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Crynodeb</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EDB1E7C3-62E7-FCC3-3944-BC7B6FF5A330}"/>
              </a:ext>
            </a:extLst>
          </p:cNvPr>
          <p:cNvSpPr>
            <a:spLocks noGrp="1"/>
          </p:cNvSpPr>
          <p:nvPr>
            <p:ph sz="half" idx="1"/>
          </p:nvPr>
        </p:nvSpPr>
        <p:spPr>
          <a:xfrm>
            <a:off x="188686" y="1825625"/>
            <a:ext cx="5805714" cy="4139746"/>
          </a:xfrm>
        </p:spPr>
        <p:txBody>
          <a:bodyPr>
            <a:normAutofit fontScale="92500" lnSpcReduction="10000"/>
          </a:bodyPr>
          <a:lstStyle/>
          <a:p>
            <a:r>
              <a:rPr lang="cy-GB" noProof="0" dirty="0">
                <a:latin typeface="Arial" panose="020B0604020202020204" pitchFamily="34" charset="0"/>
                <a:cs typeface="Arial" panose="020B0604020202020204" pitchFamily="34" charset="0"/>
              </a:rPr>
              <a:t>Dylid gwerthfawrogi iaith y cartref;</a:t>
            </a:r>
          </a:p>
          <a:p>
            <a:r>
              <a:rPr lang="cy-GB" noProof="0" dirty="0">
                <a:latin typeface="Arial" panose="020B0604020202020204" pitchFamily="34" charset="0"/>
                <a:cs typeface="Arial" panose="020B0604020202020204" pitchFamily="34" charset="0"/>
              </a:rPr>
              <a:t>Dylid </a:t>
            </a:r>
            <a:r>
              <a:rPr lang="cy-GB" noProof="0" dirty="0" err="1">
                <a:latin typeface="Arial" panose="020B0604020202020204" pitchFamily="34" charset="0"/>
                <a:cs typeface="Arial" panose="020B0604020202020204" pitchFamily="34" charset="0"/>
              </a:rPr>
              <a:t>sgaffaldio</a:t>
            </a:r>
            <a:r>
              <a:rPr lang="cy-GB" noProof="0" dirty="0">
                <a:latin typeface="Arial" panose="020B0604020202020204" pitchFamily="34" charset="0"/>
                <a:cs typeface="Arial" panose="020B0604020202020204" pitchFamily="34" charset="0"/>
              </a:rPr>
              <a:t> dysgu iaith;</a:t>
            </a:r>
          </a:p>
          <a:p>
            <a:r>
              <a:rPr lang="cy-GB" noProof="0" dirty="0">
                <a:latin typeface="Arial" panose="020B0604020202020204" pitchFamily="34" charset="0"/>
                <a:cs typeface="Arial" panose="020B0604020202020204" pitchFamily="34" charset="0"/>
              </a:rPr>
              <a:t>Dylid deall cyd-destun cymdeithasol‑emosiynol dysgwyr amlieithog;</a:t>
            </a:r>
          </a:p>
          <a:p>
            <a:r>
              <a:rPr lang="cy-GB" noProof="0" dirty="0">
                <a:latin typeface="Arial" panose="020B0604020202020204" pitchFamily="34" charset="0"/>
                <a:cs typeface="Arial" panose="020B0604020202020204" pitchFamily="34" charset="0"/>
              </a:rPr>
              <a:t>Dylid gwahaniaethu’n sensitif (osgoi dull un‑maint‑i‑bawb);</a:t>
            </a:r>
          </a:p>
          <a:p>
            <a:r>
              <a:rPr lang="cy-GB" noProof="0" dirty="0">
                <a:latin typeface="Arial" panose="020B0604020202020204" pitchFamily="34" charset="0"/>
                <a:cs typeface="Arial" panose="020B0604020202020204" pitchFamily="34" charset="0"/>
              </a:rPr>
              <a:t>Manteision gwaith cydweithredol, gan hefyd gynnal hawliau ac hunaniaethau plant.</a:t>
            </a:r>
          </a:p>
        </p:txBody>
      </p:sp>
      <p:sp>
        <p:nvSpPr>
          <p:cNvPr id="4" name="Content Placeholder 3">
            <a:extLst>
              <a:ext uri="{FF2B5EF4-FFF2-40B4-BE49-F238E27FC236}">
                <a16:creationId xmlns:a16="http://schemas.microsoft.com/office/drawing/2014/main" id="{43CDA83C-80E4-96AA-3970-D76B97D1F03C}"/>
              </a:ext>
            </a:extLst>
          </p:cNvPr>
          <p:cNvSpPr>
            <a:spLocks noGrp="1"/>
          </p:cNvSpPr>
          <p:nvPr>
            <p:ph sz="half" idx="2"/>
          </p:nvPr>
        </p:nvSpPr>
        <p:spPr>
          <a:xfrm>
            <a:off x="6197600" y="1825625"/>
            <a:ext cx="5805714" cy="4139746"/>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Home languages should be valued;</a:t>
            </a:r>
          </a:p>
          <a:p>
            <a:r>
              <a:rPr lang="en-GB" dirty="0">
                <a:solidFill>
                  <a:srgbClr val="0070C0"/>
                </a:solidFill>
                <a:latin typeface="Arial" panose="020B0604020202020204" pitchFamily="34" charset="0"/>
                <a:cs typeface="Arial" panose="020B0604020202020204" pitchFamily="34" charset="0"/>
              </a:rPr>
              <a:t>Language learning should be scaffolded;</a:t>
            </a:r>
          </a:p>
          <a:p>
            <a:r>
              <a:rPr lang="en-GB" dirty="0">
                <a:solidFill>
                  <a:srgbClr val="0070C0"/>
                </a:solidFill>
                <a:latin typeface="Arial" panose="020B0604020202020204" pitchFamily="34" charset="0"/>
                <a:cs typeface="Arial" panose="020B0604020202020204" pitchFamily="34" charset="0"/>
              </a:rPr>
              <a:t>Social-emotional context of multilingual learners should be understood;</a:t>
            </a:r>
          </a:p>
          <a:p>
            <a:r>
              <a:rPr lang="en-GB" dirty="0">
                <a:solidFill>
                  <a:srgbClr val="0070C0"/>
                </a:solidFill>
                <a:latin typeface="Arial" panose="020B0604020202020204" pitchFamily="34" charset="0"/>
                <a:cs typeface="Arial" panose="020B0604020202020204" pitchFamily="34" charset="0"/>
              </a:rPr>
              <a:t>Differentiate sensitively (avoid one-size-fits all); </a:t>
            </a:r>
          </a:p>
          <a:p>
            <a:r>
              <a:rPr lang="en-GB" dirty="0">
                <a:solidFill>
                  <a:srgbClr val="0070C0"/>
                </a:solidFill>
                <a:latin typeface="Arial" panose="020B0604020202020204" pitchFamily="34" charset="0"/>
                <a:cs typeface="Arial" panose="020B0604020202020204" pitchFamily="34" charset="0"/>
              </a:rPr>
              <a:t>Benefits of collaborative work, while also upholding children’s rights and identities.</a:t>
            </a:r>
          </a:p>
          <a:p>
            <a:endParaRPr lang="en-GB" dirty="0"/>
          </a:p>
        </p:txBody>
      </p:sp>
    </p:spTree>
    <p:extLst>
      <p:ext uri="{BB962C8B-B14F-4D97-AF65-F5344CB8AC3E}">
        <p14:creationId xmlns:p14="http://schemas.microsoft.com/office/powerpoint/2010/main" val="14029528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038" y="365128"/>
            <a:ext cx="4205171" cy="999328"/>
          </a:xfrm>
        </p:spPr>
        <p:txBody>
          <a:bodyPr>
            <a:noAutofit/>
          </a:bodyPr>
          <a:lstStyle/>
          <a:p>
            <a:r>
              <a:rPr lang="en-GB" sz="3600" dirty="0" err="1">
                <a:latin typeface="Arial" panose="020B0604020202020204" pitchFamily="34" charset="0"/>
                <a:cs typeface="Arial" panose="020B0604020202020204" pitchFamily="34" charset="0"/>
              </a:rPr>
              <a:t>Eich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aseiniad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a:latin typeface="Arial" panose="020B0604020202020204" pitchFamily="34" charset="0"/>
              </a:rPr>
              <a:t>Gweithgaredd</a:t>
            </a:r>
            <a:endParaRPr lang="en-GB" sz="2800" dirty="0">
              <a:latin typeface="Arial" panose="020B0604020202020204" pitchFamily="34" charset="0"/>
            </a:endParaRPr>
          </a:p>
          <a:p>
            <a:pPr algn="ctr"/>
            <a:r>
              <a:rPr lang="en-GB" sz="28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a:latin typeface="Arial" panose="020B0604020202020204" pitchFamily="34" charset="0"/>
              </a:rPr>
              <a:t>Buddion</a:t>
            </a:r>
            <a:r>
              <a:rPr lang="en-GB" dirty="0">
                <a:latin typeface="Arial" panose="020B0604020202020204" pitchFamily="34" charset="0"/>
              </a:rPr>
              <a:t> </a:t>
            </a:r>
            <a:r>
              <a:rPr lang="en-GB" dirty="0" err="1">
                <a:latin typeface="Arial" panose="020B0604020202020204" pitchFamily="34" charset="0"/>
              </a:rPr>
              <a:t>dwyieithrwydd</a:t>
            </a:r>
            <a:r>
              <a:rPr lang="en-GB" dirty="0">
                <a:latin typeface="Arial" panose="020B0604020202020204" pitchFamily="34" charset="0"/>
              </a:rPr>
              <a:t>/</a:t>
            </a:r>
            <a:r>
              <a:rPr lang="en-GB" dirty="0" err="1">
                <a:latin typeface="Arial" panose="020B0604020202020204" pitchFamily="34" charset="0"/>
              </a:rPr>
              <a:t>amlieithrwydd</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Benefits of bilingualism/multilingualism</a:t>
            </a:r>
          </a:p>
        </p:txBody>
      </p:sp>
      <p:sp>
        <p:nvSpPr>
          <p:cNvPr id="8" name="TextBox 7"/>
          <p:cNvSpPr txBox="1"/>
          <p:nvPr/>
        </p:nvSpPr>
        <p:spPr>
          <a:xfrm flipH="1">
            <a:off x="7318055" y="1514475"/>
            <a:ext cx="2854644" cy="923330"/>
          </a:xfrm>
          <a:prstGeom prst="rect">
            <a:avLst/>
          </a:prstGeom>
          <a:noFill/>
        </p:spPr>
        <p:txBody>
          <a:bodyPr wrap="square" rtlCol="0">
            <a:spAutoFit/>
          </a:bodyPr>
          <a:lstStyle/>
          <a:p>
            <a:r>
              <a:rPr lang="en-GB" dirty="0" err="1">
                <a:latin typeface="Arial" panose="020B0604020202020204" pitchFamily="34" charset="0"/>
              </a:rPr>
              <a:t>Datblygiad</a:t>
            </a:r>
            <a:r>
              <a:rPr lang="en-GB" dirty="0">
                <a:latin typeface="Arial" panose="020B0604020202020204" pitchFamily="34" charset="0"/>
              </a:rPr>
              <a:t> yr </a:t>
            </a:r>
            <a:r>
              <a:rPr lang="en-GB" dirty="0" err="1">
                <a:latin typeface="Arial" panose="020B0604020202020204" pitchFamily="34" charset="0"/>
              </a:rPr>
              <a:t>ymennydd</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Brain development</a:t>
            </a: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a:latin typeface="Arial" panose="020B0604020202020204" pitchFamily="34" charset="0"/>
              </a:rPr>
              <a:t>Meddwl</a:t>
            </a:r>
            <a:r>
              <a:rPr lang="en-GB" dirty="0">
                <a:latin typeface="Arial" panose="020B0604020202020204" pitchFamily="34" charset="0"/>
              </a:rPr>
              <a:t> </a:t>
            </a:r>
            <a:r>
              <a:rPr lang="en-GB" dirty="0" err="1">
                <a:latin typeface="Arial" panose="020B0604020202020204" pitchFamily="34" charset="0"/>
              </a:rPr>
              <a:t>dargyfeiriol</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Divergent thinking</a:t>
            </a: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a:latin typeface="Arial" panose="020B0604020202020204" pitchFamily="34" charset="0"/>
              </a:rPr>
              <a:t>Ymchwil</a:t>
            </a:r>
            <a:r>
              <a:rPr lang="en-GB" dirty="0">
                <a:latin typeface="Arial" panose="020B0604020202020204" pitchFamily="34" charset="0"/>
              </a:rPr>
              <a:t> a </a:t>
            </a:r>
            <a:r>
              <a:rPr lang="en-GB" dirty="0" err="1">
                <a:latin typeface="Arial" panose="020B0604020202020204" pitchFamily="34" charset="0"/>
              </a:rPr>
              <a:t>damcaniaeth</a:t>
            </a:r>
            <a:r>
              <a:rPr lang="en-GB" dirty="0">
                <a:latin typeface="Arial" panose="020B0604020202020204" pitchFamily="34" charset="0"/>
              </a:rPr>
              <a:t> </a:t>
            </a:r>
            <a:r>
              <a:rPr lang="en-GB" dirty="0" err="1">
                <a:latin typeface="Arial" panose="020B0604020202020204" pitchFamily="34" charset="0"/>
              </a:rPr>
              <a:t>priodol</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379120" y="340462"/>
            <a:ext cx="2514599" cy="923330"/>
          </a:xfrm>
          <a:prstGeom prst="rect">
            <a:avLst/>
          </a:prstGeom>
          <a:noFill/>
        </p:spPr>
        <p:txBody>
          <a:bodyPr wrap="square" rtlCol="0">
            <a:spAutoFit/>
          </a:bodyPr>
          <a:lstStyle/>
          <a:p>
            <a:r>
              <a:rPr lang="en-GB" dirty="0">
                <a:latin typeface="Arial" panose="020B0604020202020204" pitchFamily="34" charset="0"/>
              </a:rPr>
              <a:t>Plant CIY/SIY</a:t>
            </a:r>
          </a:p>
          <a:p>
            <a:endParaRPr lang="en-GB" dirty="0">
              <a:latin typeface="Arial" panose="020B0604020202020204" pitchFamily="34" charset="0"/>
            </a:endParaRPr>
          </a:p>
          <a:p>
            <a:r>
              <a:rPr lang="en-GB" i="1" dirty="0">
                <a:solidFill>
                  <a:srgbClr val="0070C0"/>
                </a:solidFill>
                <a:latin typeface="Arial" panose="020B0604020202020204" pitchFamily="34" charset="0"/>
              </a:rPr>
              <a:t>WAL/EAL children</a:t>
            </a:r>
          </a:p>
        </p:txBody>
      </p:sp>
      <p:cxnSp>
        <p:nvCxnSpPr>
          <p:cNvPr id="11" name="Straight Arrow Connector 10"/>
          <p:cNvCxnSpPr/>
          <p:nvPr/>
        </p:nvCxnSpPr>
        <p:spPr>
          <a:xfrm>
            <a:off x="5339953" y="1364456"/>
            <a:ext cx="0" cy="40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55203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365128"/>
            <a:ext cx="10982325" cy="1027067"/>
          </a:xfrm>
        </p:spPr>
        <p:txBody>
          <a:bodyPr>
            <a:noAutofit/>
          </a:bodyPr>
          <a:lstStyle/>
          <a:p>
            <a:pPr algn="ctr"/>
            <a:r>
              <a:rPr lang="en-GB" sz="4000" dirty="0" err="1">
                <a:latin typeface="Arial" panose="020B0604020202020204" pitchFamily="34" charset="0"/>
                <a:cs typeface="Arial" panose="020B0604020202020204" pitchFamily="34" charset="0"/>
              </a:rPr>
              <a:t>Cyfeiriadau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614615"/>
            <a:ext cx="11859491" cy="5090985"/>
          </a:xfrm>
        </p:spPr>
        <p:txBody>
          <a:bodyPr>
            <a:normAutofit fontScale="47500" lnSpcReduction="20000"/>
          </a:bodyPr>
          <a:lstStyle/>
          <a:p>
            <a:pPr marL="0" indent="0">
              <a:buNone/>
            </a:pPr>
            <a:r>
              <a:rPr lang="en-GB" sz="4200" dirty="0" err="1">
                <a:latin typeface="Arial" panose="020B0604020202020204" pitchFamily="34" charset="0"/>
                <a:cs typeface="Arial" panose="020B0604020202020204" pitchFamily="34" charset="0"/>
              </a:rPr>
              <a:t>Baoqi</a:t>
            </a:r>
            <a:r>
              <a:rPr lang="en-GB" sz="4200" dirty="0">
                <a:latin typeface="Arial" panose="020B0604020202020204" pitchFamily="34" charset="0"/>
                <a:cs typeface="Arial" panose="020B0604020202020204" pitchFamily="34" charset="0"/>
              </a:rPr>
              <a:t>, S. (2018) ‘Book Review: Immersion education in the early years’, </a:t>
            </a:r>
            <a:r>
              <a:rPr lang="en-GB" sz="4200" i="1" dirty="0">
                <a:latin typeface="Arial" panose="020B0604020202020204" pitchFamily="34" charset="0"/>
                <a:cs typeface="Arial" panose="020B0604020202020204" pitchFamily="34" charset="0"/>
              </a:rPr>
              <a:t>Pedagogies: An International Journal, </a:t>
            </a:r>
            <a:r>
              <a:rPr lang="en-GB" sz="4200" dirty="0">
                <a:latin typeface="Arial" panose="020B0604020202020204" pitchFamily="34" charset="0"/>
                <a:cs typeface="Arial" panose="020B0604020202020204" pitchFamily="34" charset="0"/>
              </a:rPr>
              <a:t>13(1), pp.81-84. [on-line]. Available at: </a:t>
            </a:r>
            <a:r>
              <a:rPr lang="en-GB" sz="4200" dirty="0">
                <a:latin typeface="Arial" panose="020B0604020202020204" pitchFamily="34" charset="0"/>
                <a:cs typeface="Arial" panose="020B0604020202020204" pitchFamily="34" charset="0"/>
                <a:hlinkClick r:id="rId3"/>
              </a:rPr>
              <a:t>https://research-ebsco-com.uwtsd.idm.oclc.org/c/onvpsy/viewer/pdf/hnzlanmigr?route=details</a:t>
            </a:r>
            <a:r>
              <a:rPr lang="en-GB" sz="4200" dirty="0">
                <a:latin typeface="Arial" panose="020B0604020202020204" pitchFamily="34" charset="0"/>
                <a:cs typeface="Arial" panose="020B0604020202020204" pitchFamily="34" charset="0"/>
              </a:rPr>
              <a:t> [Accessed: March 6 2026].</a:t>
            </a:r>
          </a:p>
          <a:p>
            <a:pPr marL="0" indent="0">
              <a:buNone/>
            </a:pPr>
            <a:r>
              <a:rPr lang="en-GB" sz="4200" dirty="0">
                <a:latin typeface="Arial" panose="020B0604020202020204" pitchFamily="34" charset="0"/>
                <a:cs typeface="Arial" panose="020B0604020202020204" pitchFamily="34" charset="0"/>
              </a:rPr>
              <a:t>Children’s Commissioner for Wales (2023) The Welsh Language in the Additional Learning Needs System, </a:t>
            </a:r>
            <a:r>
              <a:rPr lang="en-GB" sz="4200" dirty="0">
                <a:latin typeface="Arial" panose="020B0604020202020204" pitchFamily="34" charset="0"/>
                <a:cs typeface="Arial" panose="020B0604020202020204" pitchFamily="34" charset="0"/>
                <a:hlinkClick r:id="rId4"/>
              </a:rPr>
              <a:t>The-Welsh-Language-and-the-Additional-Learning-Needs-System.pdf (childcomwales.org.uk)</a:t>
            </a:r>
            <a:r>
              <a:rPr lang="en-GB" sz="4200" dirty="0">
                <a:latin typeface="Arial" panose="020B0604020202020204" pitchFamily="34" charset="0"/>
                <a:cs typeface="Arial" panose="020B0604020202020204" pitchFamily="34" charset="0"/>
              </a:rPr>
              <a:t> [Accessed: October 18 2023].</a:t>
            </a:r>
          </a:p>
          <a:p>
            <a:pPr marL="0" indent="0">
              <a:buNone/>
            </a:pPr>
            <a:r>
              <a:rPr lang="en-GB" sz="4200" dirty="0">
                <a:latin typeface="Arial" panose="020B0604020202020204" pitchFamily="34" charset="0"/>
                <a:cs typeface="Arial" panose="020B0604020202020204" pitchFamily="34" charset="0"/>
              </a:rPr>
              <a:t>Schmid, M. S. (2016) </a:t>
            </a:r>
            <a:r>
              <a:rPr lang="en-GB" sz="4200" i="1" dirty="0">
                <a:latin typeface="Arial" panose="020B0604020202020204" pitchFamily="34" charset="0"/>
                <a:cs typeface="Arial" panose="020B0604020202020204" pitchFamily="34" charset="0"/>
              </a:rPr>
              <a:t>First language attrition, </a:t>
            </a:r>
            <a:r>
              <a:rPr lang="en-GB" sz="4200" dirty="0">
                <a:latin typeface="Arial" panose="020B0604020202020204" pitchFamily="34" charset="0"/>
                <a:cs typeface="Arial" panose="020B0604020202020204" pitchFamily="34" charset="0"/>
                <a:hlinkClick r:id="rId5"/>
              </a:rPr>
              <a:t>https://www.cambridge.org/core/journals/language-teaching/article/abs/first-language-attrition/317173BC814C4EA9469443F8B3FA2F93</a:t>
            </a:r>
            <a:r>
              <a:rPr lang="en-GB" sz="4200" dirty="0">
                <a:latin typeface="Arial" panose="020B0604020202020204" pitchFamily="34" charset="0"/>
                <a:cs typeface="Arial" panose="020B0604020202020204" pitchFamily="34" charset="0"/>
              </a:rPr>
              <a:t> [Accessed: March 10 2021].</a:t>
            </a:r>
          </a:p>
          <a:p>
            <a:pPr marL="0" indent="0">
              <a:buNone/>
            </a:pPr>
            <a:r>
              <a:rPr lang="en-GB" sz="4200" dirty="0">
                <a:latin typeface="Arial" panose="020B0604020202020204" pitchFamily="34" charset="0"/>
                <a:cs typeface="Arial" panose="020B0604020202020204" pitchFamily="34" charset="0"/>
              </a:rPr>
              <a:t>UNICEF (1989) </a:t>
            </a:r>
            <a:r>
              <a:rPr lang="en-GB" sz="4200" i="1" dirty="0">
                <a:latin typeface="Arial" panose="020B0604020202020204" pitchFamily="34" charset="0"/>
                <a:cs typeface="Arial" panose="020B0604020202020204" pitchFamily="34" charset="0"/>
              </a:rPr>
              <a:t>The United Nations Convention on the Rights of the Child, </a:t>
            </a:r>
            <a:r>
              <a:rPr lang="en-GB" sz="4200" dirty="0">
                <a:latin typeface="Arial" panose="020B0604020202020204" pitchFamily="34" charset="0"/>
                <a:cs typeface="Arial" panose="020B0604020202020204" pitchFamily="34" charset="0"/>
                <a:hlinkClick r:id="rId6"/>
              </a:rPr>
              <a:t>http://353ld710iigr2n4po7k4kgvv-wpengine.netdna-ssl.com/wp-content/uploads/2010/05/UNCRC_united_nations_convention_on_the_rights_of_the_child.pdf</a:t>
            </a:r>
            <a:r>
              <a:rPr lang="en-GB" sz="4200" dirty="0">
                <a:latin typeface="Arial" panose="020B0604020202020204" pitchFamily="34" charset="0"/>
                <a:cs typeface="Arial" panose="020B0604020202020204" pitchFamily="34" charset="0"/>
              </a:rPr>
              <a:t> [Accessed: March 2 2017]</a:t>
            </a:r>
          </a:p>
          <a:p>
            <a:pPr marL="0" indent="0">
              <a:buNone/>
            </a:pPr>
            <a:r>
              <a:rPr lang="en-GB" sz="4200" dirty="0">
                <a:latin typeface="Arial" panose="020B0604020202020204" pitchFamily="34" charset="0"/>
                <a:cs typeface="Arial" panose="020B0604020202020204" pitchFamily="34" charset="0"/>
              </a:rPr>
              <a:t>Welsh Government (no date) Welsh Government Needs Assessment Survey, </a:t>
            </a:r>
            <a:r>
              <a:rPr lang="en-GB" sz="4200" dirty="0">
                <a:latin typeface="Arial" panose="020B0604020202020204" pitchFamily="34" charset="0"/>
                <a:cs typeface="Arial" panose="020B0604020202020204" pitchFamily="34" charset="0"/>
                <a:hlinkClick r:id="rId7"/>
              </a:rPr>
              <a:t>https://dysgu.hwb.gov.wales/api/storage/bf2f2799-9ec6-4a8b-a9c0-cb3e03a12458/AnnexC-TrainingpresentationonEALNASAssessment_2.pptx</a:t>
            </a:r>
            <a:r>
              <a:rPr lang="en-GB" sz="4200" dirty="0">
                <a:latin typeface="Arial" panose="020B0604020202020204" pitchFamily="34" charset="0"/>
                <a:cs typeface="Arial" panose="020B0604020202020204" pitchFamily="34" charset="0"/>
              </a:rPr>
              <a:t> [Accessed: March 7 2021].</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2234002784"/>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3444</Words>
  <Application>Microsoft Office PowerPoint</Application>
  <PresentationFormat>Widescreen</PresentationFormat>
  <Paragraphs>474</Paragraphs>
  <Slides>54</Slides>
  <Notes>45</Notes>
  <HiddenSlides>0</HiddenSlides>
  <MMClips>3</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54</vt:i4>
      </vt:variant>
    </vt:vector>
  </HeadingPairs>
  <TitlesOfParts>
    <vt:vector size="61" baseType="lpstr">
      <vt:lpstr>MS PGothic</vt:lpstr>
      <vt:lpstr>Arial</vt:lpstr>
      <vt:lpstr>Calibri</vt:lpstr>
      <vt:lpstr>Calibri Light</vt:lpstr>
      <vt:lpstr>Sub Title 1</vt:lpstr>
      <vt:lpstr>Accessible 2</vt:lpstr>
      <vt:lpstr>Document</vt:lpstr>
      <vt:lpstr>ECEY4010C  Arfer amlieithog yn y blynyddoedd cynnar   - CIY/SIY - Damcaniaethau   </vt:lpstr>
      <vt:lpstr>Cynnwys Contents</vt:lpstr>
      <vt:lpstr>Sgiliau Cyflogadwyedd/Trosglwyddadwy Employability/Transferable Skills</vt:lpstr>
      <vt:lpstr>Adnoddau Resources</vt:lpstr>
      <vt:lpstr>Saesneg/Cymraeg fel ail iaith</vt:lpstr>
      <vt:lpstr>English/Welsh as an Additional Language</vt:lpstr>
      <vt:lpstr>Nodweddion allweddol Key characteristics</vt:lpstr>
      <vt:lpstr>Cwricwlwm i Gymru 2022 Curriculum for Wales 2022</vt:lpstr>
      <vt:lpstr>Tasg Task</vt:lpstr>
      <vt:lpstr>MDPh Iaith, Llythrennedd a Chyfathrebu Language, Literacy and Communication AoLE</vt:lpstr>
      <vt:lpstr>Model 5 cam o gaffaeliad SIY/CIY 5 stage model of EAL/WAL acquisition</vt:lpstr>
      <vt:lpstr>Fodd bynnag… </vt:lpstr>
      <vt:lpstr> However…</vt:lpstr>
      <vt:lpstr>PowerPoint Presentation</vt:lpstr>
      <vt:lpstr>Cefnogi dysgwyr – dulliau pedagogaidd Supporting learners – pedagogical approaches</vt:lpstr>
      <vt:lpstr>Dull trochi Immersion method</vt:lpstr>
      <vt:lpstr>Dull trochi Immersion method</vt:lpstr>
      <vt:lpstr>Gorrara et al. (2020, p. 72-73)</vt:lpstr>
      <vt:lpstr>Fodd bynnag… However…</vt:lpstr>
      <vt:lpstr>Cwestiwn Question</vt:lpstr>
      <vt:lpstr>Athreuliad Iaith Language Attrition</vt:lpstr>
      <vt:lpstr>Hickey &amp; de Mejia (2014: 140)</vt:lpstr>
      <vt:lpstr>Baoqui (2018: 83)</vt:lpstr>
      <vt:lpstr>SIY mewn Addysg  EAL in Education (NALDIC, 2012) </vt:lpstr>
      <vt:lpstr>Clipiau fideo Video clips</vt:lpstr>
      <vt:lpstr>CCUHP          UNCRC</vt:lpstr>
      <vt:lpstr>Damcanieth Theory</vt:lpstr>
      <vt:lpstr>Sut ydym yn caffael iaith? How do we acquire language?</vt:lpstr>
      <vt:lpstr>Clip fideo Video clip</vt:lpstr>
      <vt:lpstr>Lev Vygotsky</vt:lpstr>
      <vt:lpstr>Iaith fel Arf Diwylliannol Language as a Cultural Tool</vt:lpstr>
      <vt:lpstr>PowerPoint Presentation</vt:lpstr>
      <vt:lpstr> Jerome Bruner </vt:lpstr>
      <vt:lpstr>LASS – System Cymorth Caffael Iaith LASS - Language Acquisition Support System</vt:lpstr>
      <vt:lpstr>B. F. Skinner &amp; Ivan Pavlov</vt:lpstr>
      <vt:lpstr>PowerPoint Presentation</vt:lpstr>
      <vt:lpstr>Eric Lenneberg</vt:lpstr>
      <vt:lpstr>Damcaniaethwyr eraill Other theorists</vt:lpstr>
      <vt:lpstr>Cefnogi dysgwyr – strategaethau ymarferol Supporting learners – practical strategies</vt:lpstr>
      <vt:lpstr>Dull dwy iaith Dual language approach</vt:lpstr>
      <vt:lpstr>Dull dwy iaith Dual language approach</vt:lpstr>
      <vt:lpstr>Dull Dim Iaith The No Language method </vt:lpstr>
      <vt:lpstr>CCUHP UNCRC</vt:lpstr>
      <vt:lpstr>CCUHP UNCRC</vt:lpstr>
      <vt:lpstr>Cefnogi SIY yn y blynyddoedd cynnar Supporting EAL in the early years</vt:lpstr>
      <vt:lpstr>Canllawiau Llywodraeth Cymru Welsh Government guidance</vt:lpstr>
      <vt:lpstr>Gwaith Amlasiantaethol Multiagency Working</vt:lpstr>
      <vt:lpstr>Technoleg Technology</vt:lpstr>
      <vt:lpstr>Astudiaethau achos Case studies</vt:lpstr>
      <vt:lpstr>Heriau a Rhwystrau Challenges and Barriers</vt:lpstr>
      <vt:lpstr>Heriau a Rhwystrau Challenges and Barriers</vt:lpstr>
      <vt:lpstr>Crynodeb Summary</vt:lpstr>
      <vt:lpstr>Eich aseiniad… Your assignment…</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181</cp:revision>
  <cp:lastPrinted>2018-02-26T16:09:26Z</cp:lastPrinted>
  <dcterms:created xsi:type="dcterms:W3CDTF">2017-02-27T22:53:01Z</dcterms:created>
  <dcterms:modified xsi:type="dcterms:W3CDTF">2026-03-06T14:25:16Z</dcterms:modified>
</cp:coreProperties>
</file>