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8" r:id="rId4"/>
  </p:sldMasterIdLst>
  <p:notesMasterIdLst>
    <p:notesMasterId r:id="rId34"/>
  </p:notesMasterIdLst>
  <p:sldIdLst>
    <p:sldId id="278" r:id="rId5"/>
    <p:sldId id="368" r:id="rId6"/>
    <p:sldId id="279" r:id="rId7"/>
    <p:sldId id="365" r:id="rId8"/>
    <p:sldId id="364" r:id="rId9"/>
    <p:sldId id="367" r:id="rId10"/>
    <p:sldId id="366" r:id="rId11"/>
    <p:sldId id="296" r:id="rId12"/>
    <p:sldId id="334" r:id="rId13"/>
    <p:sldId id="335" r:id="rId14"/>
    <p:sldId id="376" r:id="rId15"/>
    <p:sldId id="369" r:id="rId16"/>
    <p:sldId id="370" r:id="rId17"/>
    <p:sldId id="371" r:id="rId18"/>
    <p:sldId id="372" r:id="rId19"/>
    <p:sldId id="373" r:id="rId20"/>
    <p:sldId id="374" r:id="rId21"/>
    <p:sldId id="375" r:id="rId22"/>
    <p:sldId id="377" r:id="rId23"/>
    <p:sldId id="378" r:id="rId24"/>
    <p:sldId id="381" r:id="rId25"/>
    <p:sldId id="382" r:id="rId26"/>
    <p:sldId id="383" r:id="rId27"/>
    <p:sldId id="384" r:id="rId28"/>
    <p:sldId id="385" r:id="rId29"/>
    <p:sldId id="386" r:id="rId30"/>
    <p:sldId id="387" r:id="rId31"/>
    <p:sldId id="388" r:id="rId32"/>
    <p:sldId id="389" r:id="rId3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Layouts" id="{687C4ACC-695A-42DD-8A18-124B506377F8}">
          <p14:sldIdLst>
            <p14:sldId id="278"/>
            <p14:sldId id="368"/>
            <p14:sldId id="279"/>
            <p14:sldId id="365"/>
            <p14:sldId id="364"/>
            <p14:sldId id="367"/>
            <p14:sldId id="366"/>
            <p14:sldId id="296"/>
            <p14:sldId id="334"/>
            <p14:sldId id="335"/>
            <p14:sldId id="376"/>
            <p14:sldId id="369"/>
            <p14:sldId id="370"/>
            <p14:sldId id="371"/>
            <p14:sldId id="372"/>
            <p14:sldId id="373"/>
            <p14:sldId id="374"/>
            <p14:sldId id="375"/>
            <p14:sldId id="377"/>
            <p14:sldId id="378"/>
            <p14:sldId id="381"/>
            <p14:sldId id="382"/>
            <p14:sldId id="383"/>
            <p14:sldId id="384"/>
            <p14:sldId id="385"/>
            <p14:sldId id="386"/>
            <p14:sldId id="387"/>
            <p14:sldId id="388"/>
            <p14:sldId id="389"/>
          </p14:sldIdLst>
        </p14:section>
      </p14:sectionLst>
    </p:ex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2561A52C-F3F5-41A4-8598-3C876AB7FBC8}" name="Errietta Bissa" initials="EB" userId="S::e.bissa@uwtsd.ac.uk::81ffec9e-7d76-4710-b828-fc34ea58d3af" providerId="AD"/>
  <p188:author id="{6A8FFF33-9C2C-B650-48D4-84B416B5789A}" name="Lizeta Demetriou" initials="LD" userId="S::l.demetriou@uwtsd.ac.uk::75cbaea9-b97c-4c81-9090-40feb64ee817" providerId="AD"/>
  <p188:author id="{03D8EBA7-BC81-E5DC-3229-78D0A9793647}" name="Naomi Doerge" initials="ND" userId="S::n.doerge@uwtsd.ac.uk::c2ba5b26-9392-4f76-82ca-966719aba79f"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4C92"/>
    <a:srgbClr val="F1F1F1"/>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0D8ABEA-7CF1-49B1-B630-0BD508EC6521}" v="1" dt="2026-05-06T12:01:15.79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63602" autoAdjust="0"/>
  </p:normalViewPr>
  <p:slideViewPr>
    <p:cSldViewPr snapToGrid="0">
      <p:cViewPr varScale="1">
        <p:scale>
          <a:sx n="58" d="100"/>
          <a:sy n="58" d="100"/>
        </p:scale>
        <p:origin x="1185" y="27"/>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microsoft.com/office/2016/11/relationships/changesInfo" Target="changesInfos/changesInfo1.xml"/><Relationship Id="rId21" Type="http://schemas.openxmlformats.org/officeDocument/2006/relationships/slide" Target="slides/slide17.xml"/><Relationship Id="rId34" Type="http://schemas.openxmlformats.org/officeDocument/2006/relationships/notesMaster" Target="notesMasters/notesMaster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microsoft.com/office/2018/10/relationships/authors" Target="author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theme" Target="theme/theme1.xml"/><Relationship Id="rId40"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presProps" Target="presProp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rrietta Bissa" userId="81ffec9e-7d76-4710-b828-fc34ea58d3af" providerId="ADAL" clId="{3D616F03-F71A-4881-BE12-DD7509C979BA}"/>
    <pc:docChg chg="custSel modSld">
      <pc:chgData name="Errietta Bissa" userId="81ffec9e-7d76-4710-b828-fc34ea58d3af" providerId="ADAL" clId="{3D616F03-F71A-4881-BE12-DD7509C979BA}" dt="2026-05-06T12:02:32.867" v="31" actId="478"/>
      <pc:docMkLst>
        <pc:docMk/>
      </pc:docMkLst>
      <pc:sldChg chg="modNotesTx">
        <pc:chgData name="Errietta Bissa" userId="81ffec9e-7d76-4710-b828-fc34ea58d3af" providerId="ADAL" clId="{3D616F03-F71A-4881-BE12-DD7509C979BA}" dt="2026-05-06T12:01:19.828" v="0" actId="20577"/>
        <pc:sldMkLst>
          <pc:docMk/>
          <pc:sldMk cId="369436545" sldId="279"/>
        </pc:sldMkLst>
      </pc:sldChg>
      <pc:sldChg chg="modNotesTx">
        <pc:chgData name="Errietta Bissa" userId="81ffec9e-7d76-4710-b828-fc34ea58d3af" providerId="ADAL" clId="{3D616F03-F71A-4881-BE12-DD7509C979BA}" dt="2026-05-06T12:01:32.352" v="6" actId="20577"/>
        <pc:sldMkLst>
          <pc:docMk/>
          <pc:sldMk cId="4016015603" sldId="334"/>
        </pc:sldMkLst>
      </pc:sldChg>
      <pc:sldChg chg="modNotesTx">
        <pc:chgData name="Errietta Bissa" userId="81ffec9e-7d76-4710-b828-fc34ea58d3af" providerId="ADAL" clId="{3D616F03-F71A-4881-BE12-DD7509C979BA}" dt="2026-05-06T12:01:35.159" v="7" actId="20577"/>
        <pc:sldMkLst>
          <pc:docMk/>
          <pc:sldMk cId="852426728" sldId="335"/>
        </pc:sldMkLst>
      </pc:sldChg>
      <pc:sldChg chg="modNotesTx">
        <pc:chgData name="Errietta Bissa" userId="81ffec9e-7d76-4710-b828-fc34ea58d3af" providerId="ADAL" clId="{3D616F03-F71A-4881-BE12-DD7509C979BA}" dt="2026-05-06T12:01:23.719" v="2" actId="20577"/>
        <pc:sldMkLst>
          <pc:docMk/>
          <pc:sldMk cId="532812589" sldId="364"/>
        </pc:sldMkLst>
      </pc:sldChg>
      <pc:sldChg chg="modNotesTx">
        <pc:chgData name="Errietta Bissa" userId="81ffec9e-7d76-4710-b828-fc34ea58d3af" providerId="ADAL" clId="{3D616F03-F71A-4881-BE12-DD7509C979BA}" dt="2026-05-06T12:01:21.675" v="1" actId="20577"/>
        <pc:sldMkLst>
          <pc:docMk/>
          <pc:sldMk cId="3312195256" sldId="365"/>
        </pc:sldMkLst>
      </pc:sldChg>
      <pc:sldChg chg="modNotesTx">
        <pc:chgData name="Errietta Bissa" userId="81ffec9e-7d76-4710-b828-fc34ea58d3af" providerId="ADAL" clId="{3D616F03-F71A-4881-BE12-DD7509C979BA}" dt="2026-05-06T12:01:28.007" v="4" actId="20577"/>
        <pc:sldMkLst>
          <pc:docMk/>
          <pc:sldMk cId="1732208758" sldId="366"/>
        </pc:sldMkLst>
      </pc:sldChg>
      <pc:sldChg chg="modNotesTx">
        <pc:chgData name="Errietta Bissa" userId="81ffec9e-7d76-4710-b828-fc34ea58d3af" providerId="ADAL" clId="{3D616F03-F71A-4881-BE12-DD7509C979BA}" dt="2026-05-06T12:01:25.554" v="3" actId="20577"/>
        <pc:sldMkLst>
          <pc:docMk/>
          <pc:sldMk cId="2248565117" sldId="367"/>
        </pc:sldMkLst>
      </pc:sldChg>
      <pc:sldChg chg="modNotesTx">
        <pc:chgData name="Errietta Bissa" userId="81ffec9e-7d76-4710-b828-fc34ea58d3af" providerId="ADAL" clId="{3D616F03-F71A-4881-BE12-DD7509C979BA}" dt="2026-05-06T12:01:39.284" v="9" actId="20577"/>
        <pc:sldMkLst>
          <pc:docMk/>
          <pc:sldMk cId="3005318626" sldId="369"/>
        </pc:sldMkLst>
      </pc:sldChg>
      <pc:sldChg chg="modNotesTx">
        <pc:chgData name="Errietta Bissa" userId="81ffec9e-7d76-4710-b828-fc34ea58d3af" providerId="ADAL" clId="{3D616F03-F71A-4881-BE12-DD7509C979BA}" dt="2026-05-06T12:01:42.476" v="10" actId="20577"/>
        <pc:sldMkLst>
          <pc:docMk/>
          <pc:sldMk cId="1082045575" sldId="370"/>
        </pc:sldMkLst>
      </pc:sldChg>
      <pc:sldChg chg="modNotesTx">
        <pc:chgData name="Errietta Bissa" userId="81ffec9e-7d76-4710-b828-fc34ea58d3af" providerId="ADAL" clId="{3D616F03-F71A-4881-BE12-DD7509C979BA}" dt="2026-05-06T12:01:44.629" v="11" actId="20577"/>
        <pc:sldMkLst>
          <pc:docMk/>
          <pc:sldMk cId="774045898" sldId="371"/>
        </pc:sldMkLst>
      </pc:sldChg>
      <pc:sldChg chg="modNotesTx">
        <pc:chgData name="Errietta Bissa" userId="81ffec9e-7d76-4710-b828-fc34ea58d3af" providerId="ADAL" clId="{3D616F03-F71A-4881-BE12-DD7509C979BA}" dt="2026-05-06T12:01:47.166" v="12" actId="20577"/>
        <pc:sldMkLst>
          <pc:docMk/>
          <pc:sldMk cId="816290114" sldId="372"/>
        </pc:sldMkLst>
      </pc:sldChg>
      <pc:sldChg chg="modNotesTx">
        <pc:chgData name="Errietta Bissa" userId="81ffec9e-7d76-4710-b828-fc34ea58d3af" providerId="ADAL" clId="{3D616F03-F71A-4881-BE12-DD7509C979BA}" dt="2026-05-06T12:01:50.216" v="13" actId="20577"/>
        <pc:sldMkLst>
          <pc:docMk/>
          <pc:sldMk cId="2255198844" sldId="373"/>
        </pc:sldMkLst>
      </pc:sldChg>
      <pc:sldChg chg="modNotesTx">
        <pc:chgData name="Errietta Bissa" userId="81ffec9e-7d76-4710-b828-fc34ea58d3af" providerId="ADAL" clId="{3D616F03-F71A-4881-BE12-DD7509C979BA}" dt="2026-05-06T12:01:52.253" v="14" actId="20577"/>
        <pc:sldMkLst>
          <pc:docMk/>
          <pc:sldMk cId="481900772" sldId="374"/>
        </pc:sldMkLst>
      </pc:sldChg>
      <pc:sldChg chg="modNotesTx">
        <pc:chgData name="Errietta Bissa" userId="81ffec9e-7d76-4710-b828-fc34ea58d3af" providerId="ADAL" clId="{3D616F03-F71A-4881-BE12-DD7509C979BA}" dt="2026-05-06T12:01:54.140" v="15" actId="20577"/>
        <pc:sldMkLst>
          <pc:docMk/>
          <pc:sldMk cId="2964795083" sldId="375"/>
        </pc:sldMkLst>
      </pc:sldChg>
      <pc:sldChg chg="modNotesTx">
        <pc:chgData name="Errietta Bissa" userId="81ffec9e-7d76-4710-b828-fc34ea58d3af" providerId="ADAL" clId="{3D616F03-F71A-4881-BE12-DD7509C979BA}" dt="2026-05-06T12:01:57.848" v="16" actId="20577"/>
        <pc:sldMkLst>
          <pc:docMk/>
          <pc:sldMk cId="1501959712" sldId="378"/>
        </pc:sldMkLst>
      </pc:sldChg>
      <pc:sldChg chg="modNotesTx">
        <pc:chgData name="Errietta Bissa" userId="81ffec9e-7d76-4710-b828-fc34ea58d3af" providerId="ADAL" clId="{3D616F03-F71A-4881-BE12-DD7509C979BA}" dt="2026-05-06T12:01:59.823" v="17" actId="20577"/>
        <pc:sldMkLst>
          <pc:docMk/>
          <pc:sldMk cId="3380539077" sldId="381"/>
        </pc:sldMkLst>
      </pc:sldChg>
      <pc:sldChg chg="delSp mod delAnim modNotesTx">
        <pc:chgData name="Errietta Bissa" userId="81ffec9e-7d76-4710-b828-fc34ea58d3af" providerId="ADAL" clId="{3D616F03-F71A-4881-BE12-DD7509C979BA}" dt="2026-05-06T12:02:03.332" v="19" actId="478"/>
        <pc:sldMkLst>
          <pc:docMk/>
          <pc:sldMk cId="3171369814" sldId="382"/>
        </pc:sldMkLst>
        <pc:picChg chg="del">
          <ac:chgData name="Errietta Bissa" userId="81ffec9e-7d76-4710-b828-fc34ea58d3af" providerId="ADAL" clId="{3D616F03-F71A-4881-BE12-DD7509C979BA}" dt="2026-05-06T12:02:03.332" v="19" actId="478"/>
          <ac:picMkLst>
            <pc:docMk/>
            <pc:sldMk cId="3171369814" sldId="382"/>
            <ac:picMk id="7" creationId="{DC45A5A9-6008-9EB4-04B1-02BA49399724}"/>
          </ac:picMkLst>
        </pc:picChg>
      </pc:sldChg>
      <pc:sldChg chg="delSp mod delAnim modNotesTx">
        <pc:chgData name="Errietta Bissa" userId="81ffec9e-7d76-4710-b828-fc34ea58d3af" providerId="ADAL" clId="{3D616F03-F71A-4881-BE12-DD7509C979BA}" dt="2026-05-06T12:02:07.806" v="21" actId="478"/>
        <pc:sldMkLst>
          <pc:docMk/>
          <pc:sldMk cId="1686511649" sldId="383"/>
        </pc:sldMkLst>
        <pc:picChg chg="del">
          <ac:chgData name="Errietta Bissa" userId="81ffec9e-7d76-4710-b828-fc34ea58d3af" providerId="ADAL" clId="{3D616F03-F71A-4881-BE12-DD7509C979BA}" dt="2026-05-06T12:02:07.806" v="21" actId="478"/>
          <ac:picMkLst>
            <pc:docMk/>
            <pc:sldMk cId="1686511649" sldId="383"/>
            <ac:picMk id="5" creationId="{925AD2AF-7C76-653D-2605-9D7758ECC557}"/>
          </ac:picMkLst>
        </pc:picChg>
      </pc:sldChg>
      <pc:sldChg chg="delSp mod delAnim modNotesTx">
        <pc:chgData name="Errietta Bissa" userId="81ffec9e-7d76-4710-b828-fc34ea58d3af" providerId="ADAL" clId="{3D616F03-F71A-4881-BE12-DD7509C979BA}" dt="2026-05-06T12:02:12.980" v="23" actId="478"/>
        <pc:sldMkLst>
          <pc:docMk/>
          <pc:sldMk cId="910779771" sldId="384"/>
        </pc:sldMkLst>
        <pc:picChg chg="del">
          <ac:chgData name="Errietta Bissa" userId="81ffec9e-7d76-4710-b828-fc34ea58d3af" providerId="ADAL" clId="{3D616F03-F71A-4881-BE12-DD7509C979BA}" dt="2026-05-06T12:02:12.980" v="23" actId="478"/>
          <ac:picMkLst>
            <pc:docMk/>
            <pc:sldMk cId="910779771" sldId="384"/>
            <ac:picMk id="5" creationId="{77367ADA-5780-9536-3CF4-A141317CCA55}"/>
          </ac:picMkLst>
        </pc:picChg>
      </pc:sldChg>
      <pc:sldChg chg="delSp mod delAnim modNotesTx">
        <pc:chgData name="Errietta Bissa" userId="81ffec9e-7d76-4710-b828-fc34ea58d3af" providerId="ADAL" clId="{3D616F03-F71A-4881-BE12-DD7509C979BA}" dt="2026-05-06T12:02:19.046" v="25" actId="478"/>
        <pc:sldMkLst>
          <pc:docMk/>
          <pc:sldMk cId="776173732" sldId="385"/>
        </pc:sldMkLst>
        <pc:picChg chg="del">
          <ac:chgData name="Errietta Bissa" userId="81ffec9e-7d76-4710-b828-fc34ea58d3af" providerId="ADAL" clId="{3D616F03-F71A-4881-BE12-DD7509C979BA}" dt="2026-05-06T12:02:19.046" v="25" actId="478"/>
          <ac:picMkLst>
            <pc:docMk/>
            <pc:sldMk cId="776173732" sldId="385"/>
            <ac:picMk id="4" creationId="{F6F78A8D-4B65-4699-8228-8BF54045B047}"/>
          </ac:picMkLst>
        </pc:picChg>
      </pc:sldChg>
      <pc:sldChg chg="delSp mod delAnim modNotesTx">
        <pc:chgData name="Errietta Bissa" userId="81ffec9e-7d76-4710-b828-fc34ea58d3af" providerId="ADAL" clId="{3D616F03-F71A-4881-BE12-DD7509C979BA}" dt="2026-05-06T12:02:24.018" v="27" actId="478"/>
        <pc:sldMkLst>
          <pc:docMk/>
          <pc:sldMk cId="1536810070" sldId="386"/>
        </pc:sldMkLst>
        <pc:picChg chg="del">
          <ac:chgData name="Errietta Bissa" userId="81ffec9e-7d76-4710-b828-fc34ea58d3af" providerId="ADAL" clId="{3D616F03-F71A-4881-BE12-DD7509C979BA}" dt="2026-05-06T12:02:24.018" v="27" actId="478"/>
          <ac:picMkLst>
            <pc:docMk/>
            <pc:sldMk cId="1536810070" sldId="386"/>
            <ac:picMk id="4" creationId="{7ED44178-6530-3069-BD90-AA345D1C8344}"/>
          </ac:picMkLst>
        </pc:picChg>
      </pc:sldChg>
      <pc:sldChg chg="delSp mod delAnim modNotesTx">
        <pc:chgData name="Errietta Bissa" userId="81ffec9e-7d76-4710-b828-fc34ea58d3af" providerId="ADAL" clId="{3D616F03-F71A-4881-BE12-DD7509C979BA}" dt="2026-05-06T12:02:27.742" v="29" actId="478"/>
        <pc:sldMkLst>
          <pc:docMk/>
          <pc:sldMk cId="3079246862" sldId="387"/>
        </pc:sldMkLst>
        <pc:picChg chg="del">
          <ac:chgData name="Errietta Bissa" userId="81ffec9e-7d76-4710-b828-fc34ea58d3af" providerId="ADAL" clId="{3D616F03-F71A-4881-BE12-DD7509C979BA}" dt="2026-05-06T12:02:27.742" v="29" actId="478"/>
          <ac:picMkLst>
            <pc:docMk/>
            <pc:sldMk cId="3079246862" sldId="387"/>
            <ac:picMk id="4" creationId="{1E93B33E-3356-4D46-3A17-2A55B0A2BBEA}"/>
          </ac:picMkLst>
        </pc:picChg>
      </pc:sldChg>
      <pc:sldChg chg="delSp mod delAnim modNotesTx">
        <pc:chgData name="Errietta Bissa" userId="81ffec9e-7d76-4710-b828-fc34ea58d3af" providerId="ADAL" clId="{3D616F03-F71A-4881-BE12-DD7509C979BA}" dt="2026-05-06T12:02:32.867" v="31" actId="478"/>
        <pc:sldMkLst>
          <pc:docMk/>
          <pc:sldMk cId="54867208" sldId="388"/>
        </pc:sldMkLst>
        <pc:picChg chg="del">
          <ac:chgData name="Errietta Bissa" userId="81ffec9e-7d76-4710-b828-fc34ea58d3af" providerId="ADAL" clId="{3D616F03-F71A-4881-BE12-DD7509C979BA}" dt="2026-05-06T12:02:32.867" v="31" actId="478"/>
          <ac:picMkLst>
            <pc:docMk/>
            <pc:sldMk cId="54867208" sldId="388"/>
            <ac:picMk id="4" creationId="{1B9048DA-76A6-389C-2E62-AFA4035E4B0F}"/>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8F6DCAB-BE7F-496A-9546-DFA225D8321F}"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GB"/>
        </a:p>
      </dgm:t>
    </dgm:pt>
    <dgm:pt modelId="{E772E2D8-FBCA-4786-9369-B93967198A19}">
      <dgm:prSet phldr="0" custT="1"/>
      <dgm:spPr/>
      <dgm:t>
        <a:bodyPr/>
        <a:lstStyle/>
        <a:p>
          <a:pPr rtl="0"/>
          <a:r>
            <a:rPr lang="en-GB" sz="2400" b="1">
              <a:latin typeface="Aptos ExtraBold"/>
              <a:cs typeface="Arial"/>
            </a:rPr>
            <a:t>Understanding the parts of a TEEL paragraph</a:t>
          </a:r>
        </a:p>
      </dgm:t>
    </dgm:pt>
    <dgm:pt modelId="{BD0F5D17-5689-4DB2-B911-C0A858BA9646}" type="parTrans" cxnId="{A8DF2D8F-DFFF-46F7-A416-395B9E3265B3}">
      <dgm:prSet/>
      <dgm:spPr/>
      <dgm:t>
        <a:bodyPr/>
        <a:lstStyle/>
        <a:p>
          <a:endParaRPr lang="en-GB" sz="2000"/>
        </a:p>
      </dgm:t>
    </dgm:pt>
    <dgm:pt modelId="{38C27B54-BB00-4F40-BF40-B028B71EB879}" type="sibTrans" cxnId="{A8DF2D8F-DFFF-46F7-A416-395B9E3265B3}">
      <dgm:prSet/>
      <dgm:spPr/>
      <dgm:t>
        <a:bodyPr/>
        <a:lstStyle/>
        <a:p>
          <a:endParaRPr lang="en-GB" sz="2000"/>
        </a:p>
      </dgm:t>
    </dgm:pt>
    <dgm:pt modelId="{D8D4EA15-0349-4597-967B-22DFA3FAAD97}">
      <dgm:prSet phldr="0"/>
      <dgm:spPr/>
      <dgm:t>
        <a:bodyPr/>
        <a:lstStyle/>
        <a:p>
          <a:pPr rtl="0"/>
          <a:r>
            <a:rPr lang="en-GB" sz="2400" b="1">
              <a:latin typeface="Aptos ExtraBold"/>
              <a:cs typeface="Arial"/>
            </a:rPr>
            <a:t>Learning how paraphrasing supports paragraph writing</a:t>
          </a:r>
        </a:p>
      </dgm:t>
    </dgm:pt>
    <dgm:pt modelId="{94D2F66A-6E96-4C6B-8C1D-B88F9A16B192}" type="parTrans" cxnId="{C02040D1-17ED-43FF-BECF-3CB148FBC726}">
      <dgm:prSet/>
      <dgm:spPr/>
    </dgm:pt>
    <dgm:pt modelId="{FF01A236-B083-4464-9F0F-CB20394E11CD}" type="sibTrans" cxnId="{C02040D1-17ED-43FF-BECF-3CB148FBC726}">
      <dgm:prSet/>
      <dgm:spPr/>
    </dgm:pt>
    <dgm:pt modelId="{D994B5D5-03D6-45F4-A28F-1EF893BC1AC1}">
      <dgm:prSet phldr="0"/>
      <dgm:spPr/>
      <dgm:t>
        <a:bodyPr/>
        <a:lstStyle/>
        <a:p>
          <a:r>
            <a:rPr lang="en-GB" sz="2400" b="1">
              <a:latin typeface="Aptos ExtraBold"/>
              <a:ea typeface="Calibri"/>
              <a:cs typeface="Calibri"/>
            </a:rPr>
            <a:t>Preparing for Task 2</a:t>
          </a:r>
          <a:endParaRPr lang="en-GB" sz="2400" b="1">
            <a:latin typeface="Aptos ExtraBold"/>
            <a:cs typeface="Calibri"/>
          </a:endParaRPr>
        </a:p>
      </dgm:t>
    </dgm:pt>
    <dgm:pt modelId="{0DEFE236-4612-44D4-9905-3FCE745EE1C2}" type="parTrans" cxnId="{A55053EA-C70C-40CA-B787-111382E6B938}">
      <dgm:prSet/>
      <dgm:spPr/>
    </dgm:pt>
    <dgm:pt modelId="{610F8288-38E7-41C4-922D-A39C323A1805}" type="sibTrans" cxnId="{A55053EA-C70C-40CA-B787-111382E6B938}">
      <dgm:prSet/>
      <dgm:spPr/>
    </dgm:pt>
    <dgm:pt modelId="{9CF64F5B-328C-49B9-AF3A-EB96BC66833D}" type="pres">
      <dgm:prSet presAssocID="{D8F6DCAB-BE7F-496A-9546-DFA225D8321F}" presName="linear" presStyleCnt="0">
        <dgm:presLayoutVars>
          <dgm:dir/>
          <dgm:animLvl val="lvl"/>
          <dgm:resizeHandles val="exact"/>
        </dgm:presLayoutVars>
      </dgm:prSet>
      <dgm:spPr/>
    </dgm:pt>
    <dgm:pt modelId="{64152E5F-3976-4485-B802-B1DEE883023E}" type="pres">
      <dgm:prSet presAssocID="{E772E2D8-FBCA-4786-9369-B93967198A19}" presName="parentLin" presStyleCnt="0"/>
      <dgm:spPr/>
    </dgm:pt>
    <dgm:pt modelId="{DE67F6DE-EAA9-415A-AC92-08E91B4E7960}" type="pres">
      <dgm:prSet presAssocID="{E772E2D8-FBCA-4786-9369-B93967198A19}" presName="parentLeftMargin" presStyleLbl="node1" presStyleIdx="0" presStyleCnt="3"/>
      <dgm:spPr/>
    </dgm:pt>
    <dgm:pt modelId="{3197A4C4-EECD-4254-B39E-EC75A696146D}" type="pres">
      <dgm:prSet presAssocID="{E772E2D8-FBCA-4786-9369-B93967198A19}" presName="parentText" presStyleLbl="node1" presStyleIdx="0" presStyleCnt="3">
        <dgm:presLayoutVars>
          <dgm:chMax val="0"/>
          <dgm:bulletEnabled val="1"/>
        </dgm:presLayoutVars>
      </dgm:prSet>
      <dgm:spPr/>
    </dgm:pt>
    <dgm:pt modelId="{17A800A6-2139-450F-B44B-9FB3BEB81D48}" type="pres">
      <dgm:prSet presAssocID="{E772E2D8-FBCA-4786-9369-B93967198A19}" presName="negativeSpace" presStyleCnt="0"/>
      <dgm:spPr/>
    </dgm:pt>
    <dgm:pt modelId="{BC8CF767-84A0-485B-92E6-E5B40D9EB6CA}" type="pres">
      <dgm:prSet presAssocID="{E772E2D8-FBCA-4786-9369-B93967198A19}" presName="childText" presStyleLbl="conFgAcc1" presStyleIdx="0" presStyleCnt="3">
        <dgm:presLayoutVars>
          <dgm:bulletEnabled val="1"/>
        </dgm:presLayoutVars>
      </dgm:prSet>
      <dgm:spPr/>
    </dgm:pt>
    <dgm:pt modelId="{57C34B2B-504D-4D80-80D9-98F154BD5863}" type="pres">
      <dgm:prSet presAssocID="{38C27B54-BB00-4F40-BF40-B028B71EB879}" presName="spaceBetweenRectangles" presStyleCnt="0"/>
      <dgm:spPr/>
    </dgm:pt>
    <dgm:pt modelId="{54483686-F981-4EB8-B2DE-1855163E2606}" type="pres">
      <dgm:prSet presAssocID="{D8D4EA15-0349-4597-967B-22DFA3FAAD97}" presName="parentLin" presStyleCnt="0"/>
      <dgm:spPr/>
    </dgm:pt>
    <dgm:pt modelId="{6EA1F8B1-CA21-49FA-8D73-370162F9F6A6}" type="pres">
      <dgm:prSet presAssocID="{D8D4EA15-0349-4597-967B-22DFA3FAAD97}" presName="parentLeftMargin" presStyleLbl="node1" presStyleIdx="0" presStyleCnt="3"/>
      <dgm:spPr/>
    </dgm:pt>
    <dgm:pt modelId="{1B1A29E7-4805-4611-9AB8-A659B6A3D1A4}" type="pres">
      <dgm:prSet presAssocID="{D8D4EA15-0349-4597-967B-22DFA3FAAD97}" presName="parentText" presStyleLbl="node1" presStyleIdx="1" presStyleCnt="3">
        <dgm:presLayoutVars>
          <dgm:chMax val="0"/>
          <dgm:bulletEnabled val="1"/>
        </dgm:presLayoutVars>
      </dgm:prSet>
      <dgm:spPr/>
    </dgm:pt>
    <dgm:pt modelId="{0CC90424-70B1-4585-BFE3-8F8B6DA631E1}" type="pres">
      <dgm:prSet presAssocID="{D8D4EA15-0349-4597-967B-22DFA3FAAD97}" presName="negativeSpace" presStyleCnt="0"/>
      <dgm:spPr/>
    </dgm:pt>
    <dgm:pt modelId="{028C91C8-B2EF-4E3B-981A-296A1842EA75}" type="pres">
      <dgm:prSet presAssocID="{D8D4EA15-0349-4597-967B-22DFA3FAAD97}" presName="childText" presStyleLbl="conFgAcc1" presStyleIdx="1" presStyleCnt="3">
        <dgm:presLayoutVars>
          <dgm:bulletEnabled val="1"/>
        </dgm:presLayoutVars>
      </dgm:prSet>
      <dgm:spPr/>
    </dgm:pt>
    <dgm:pt modelId="{2E0644E6-1503-463A-8506-DD77D145C298}" type="pres">
      <dgm:prSet presAssocID="{FF01A236-B083-4464-9F0F-CB20394E11CD}" presName="spaceBetweenRectangles" presStyleCnt="0"/>
      <dgm:spPr/>
    </dgm:pt>
    <dgm:pt modelId="{0250A991-9757-4F37-8C56-D7E7C0A943D0}" type="pres">
      <dgm:prSet presAssocID="{D994B5D5-03D6-45F4-A28F-1EF893BC1AC1}" presName="parentLin" presStyleCnt="0"/>
      <dgm:spPr/>
    </dgm:pt>
    <dgm:pt modelId="{2585D733-2D1B-478E-966D-1245181A0C76}" type="pres">
      <dgm:prSet presAssocID="{D994B5D5-03D6-45F4-A28F-1EF893BC1AC1}" presName="parentLeftMargin" presStyleLbl="node1" presStyleIdx="1" presStyleCnt="3"/>
      <dgm:spPr/>
    </dgm:pt>
    <dgm:pt modelId="{8C48FE0F-0732-4D53-ADE3-7D6585DDA1B0}" type="pres">
      <dgm:prSet presAssocID="{D994B5D5-03D6-45F4-A28F-1EF893BC1AC1}" presName="parentText" presStyleLbl="node1" presStyleIdx="2" presStyleCnt="3">
        <dgm:presLayoutVars>
          <dgm:chMax val="0"/>
          <dgm:bulletEnabled val="1"/>
        </dgm:presLayoutVars>
      </dgm:prSet>
      <dgm:spPr/>
    </dgm:pt>
    <dgm:pt modelId="{C0CAD5CA-2099-4196-9569-B9629F34EDDB}" type="pres">
      <dgm:prSet presAssocID="{D994B5D5-03D6-45F4-A28F-1EF893BC1AC1}" presName="negativeSpace" presStyleCnt="0"/>
      <dgm:spPr/>
    </dgm:pt>
    <dgm:pt modelId="{784105E6-C4CD-410F-B424-1C171A5775B9}" type="pres">
      <dgm:prSet presAssocID="{D994B5D5-03D6-45F4-A28F-1EF893BC1AC1}" presName="childText" presStyleLbl="conFgAcc1" presStyleIdx="2" presStyleCnt="3">
        <dgm:presLayoutVars>
          <dgm:bulletEnabled val="1"/>
        </dgm:presLayoutVars>
      </dgm:prSet>
      <dgm:spPr/>
    </dgm:pt>
  </dgm:ptLst>
  <dgm:cxnLst>
    <dgm:cxn modelId="{171CF00D-B558-4097-86D8-12174369ECD4}" type="presOf" srcId="{D994B5D5-03D6-45F4-A28F-1EF893BC1AC1}" destId="{2585D733-2D1B-478E-966D-1245181A0C76}" srcOrd="0" destOrd="0" presId="urn:microsoft.com/office/officeart/2005/8/layout/list1"/>
    <dgm:cxn modelId="{976AB866-FF7F-48D6-A63B-FF787CC23809}" type="presOf" srcId="{E772E2D8-FBCA-4786-9369-B93967198A19}" destId="{3197A4C4-EECD-4254-B39E-EC75A696146D}" srcOrd="1" destOrd="0" presId="urn:microsoft.com/office/officeart/2005/8/layout/list1"/>
    <dgm:cxn modelId="{AC8D9E49-4F08-4C62-BCFC-760E03E7EC4C}" type="presOf" srcId="{E772E2D8-FBCA-4786-9369-B93967198A19}" destId="{DE67F6DE-EAA9-415A-AC92-08E91B4E7960}" srcOrd="0" destOrd="0" presId="urn:microsoft.com/office/officeart/2005/8/layout/list1"/>
    <dgm:cxn modelId="{A8DF2D8F-DFFF-46F7-A416-395B9E3265B3}" srcId="{D8F6DCAB-BE7F-496A-9546-DFA225D8321F}" destId="{E772E2D8-FBCA-4786-9369-B93967198A19}" srcOrd="0" destOrd="0" parTransId="{BD0F5D17-5689-4DB2-B911-C0A858BA9646}" sibTransId="{38C27B54-BB00-4F40-BF40-B028B71EB879}"/>
    <dgm:cxn modelId="{F8283393-247F-47ED-A59E-D4D49B65F356}" type="presOf" srcId="{D994B5D5-03D6-45F4-A28F-1EF893BC1AC1}" destId="{8C48FE0F-0732-4D53-ADE3-7D6585DDA1B0}" srcOrd="1" destOrd="0" presId="urn:microsoft.com/office/officeart/2005/8/layout/list1"/>
    <dgm:cxn modelId="{E809149B-10E7-4068-82B7-DA33D775DFC4}" type="presOf" srcId="{D8D4EA15-0349-4597-967B-22DFA3FAAD97}" destId="{1B1A29E7-4805-4611-9AB8-A659B6A3D1A4}" srcOrd="1" destOrd="0" presId="urn:microsoft.com/office/officeart/2005/8/layout/list1"/>
    <dgm:cxn modelId="{EB2262CC-95F6-4E40-97C9-11BD0D05FAC6}" type="presOf" srcId="{D8D4EA15-0349-4597-967B-22DFA3FAAD97}" destId="{6EA1F8B1-CA21-49FA-8D73-370162F9F6A6}" srcOrd="0" destOrd="0" presId="urn:microsoft.com/office/officeart/2005/8/layout/list1"/>
    <dgm:cxn modelId="{DC7F43CF-8AE3-4D7A-86E3-6FF9661E3886}" type="presOf" srcId="{D8F6DCAB-BE7F-496A-9546-DFA225D8321F}" destId="{9CF64F5B-328C-49B9-AF3A-EB96BC66833D}" srcOrd="0" destOrd="0" presId="urn:microsoft.com/office/officeart/2005/8/layout/list1"/>
    <dgm:cxn modelId="{C02040D1-17ED-43FF-BECF-3CB148FBC726}" srcId="{D8F6DCAB-BE7F-496A-9546-DFA225D8321F}" destId="{D8D4EA15-0349-4597-967B-22DFA3FAAD97}" srcOrd="1" destOrd="0" parTransId="{94D2F66A-6E96-4C6B-8C1D-B88F9A16B192}" sibTransId="{FF01A236-B083-4464-9F0F-CB20394E11CD}"/>
    <dgm:cxn modelId="{A55053EA-C70C-40CA-B787-111382E6B938}" srcId="{D8F6DCAB-BE7F-496A-9546-DFA225D8321F}" destId="{D994B5D5-03D6-45F4-A28F-1EF893BC1AC1}" srcOrd="2" destOrd="0" parTransId="{0DEFE236-4612-44D4-9905-3FCE745EE1C2}" sibTransId="{610F8288-38E7-41C4-922D-A39C323A1805}"/>
    <dgm:cxn modelId="{3A520C27-BB5B-449C-BC4C-C6C5FD75361F}" type="presParOf" srcId="{9CF64F5B-328C-49B9-AF3A-EB96BC66833D}" destId="{64152E5F-3976-4485-B802-B1DEE883023E}" srcOrd="0" destOrd="0" presId="urn:microsoft.com/office/officeart/2005/8/layout/list1"/>
    <dgm:cxn modelId="{A0B62C3C-C1E8-4954-8220-C249A280FA73}" type="presParOf" srcId="{64152E5F-3976-4485-B802-B1DEE883023E}" destId="{DE67F6DE-EAA9-415A-AC92-08E91B4E7960}" srcOrd="0" destOrd="0" presId="urn:microsoft.com/office/officeart/2005/8/layout/list1"/>
    <dgm:cxn modelId="{8D661878-6F4D-4CD9-A796-AB85232C5E5E}" type="presParOf" srcId="{64152E5F-3976-4485-B802-B1DEE883023E}" destId="{3197A4C4-EECD-4254-B39E-EC75A696146D}" srcOrd="1" destOrd="0" presId="urn:microsoft.com/office/officeart/2005/8/layout/list1"/>
    <dgm:cxn modelId="{E8AF6456-1465-44EA-A85E-E4E58D5B0188}" type="presParOf" srcId="{9CF64F5B-328C-49B9-AF3A-EB96BC66833D}" destId="{17A800A6-2139-450F-B44B-9FB3BEB81D48}" srcOrd="1" destOrd="0" presId="urn:microsoft.com/office/officeart/2005/8/layout/list1"/>
    <dgm:cxn modelId="{CEB3EB26-7F27-46D2-9580-0FCF5AB03262}" type="presParOf" srcId="{9CF64F5B-328C-49B9-AF3A-EB96BC66833D}" destId="{BC8CF767-84A0-485B-92E6-E5B40D9EB6CA}" srcOrd="2" destOrd="0" presId="urn:microsoft.com/office/officeart/2005/8/layout/list1"/>
    <dgm:cxn modelId="{4DBDAFC8-DA84-4911-9411-D4045650E2BC}" type="presParOf" srcId="{9CF64F5B-328C-49B9-AF3A-EB96BC66833D}" destId="{57C34B2B-504D-4D80-80D9-98F154BD5863}" srcOrd="3" destOrd="0" presId="urn:microsoft.com/office/officeart/2005/8/layout/list1"/>
    <dgm:cxn modelId="{D263C3F0-3248-4350-8C87-CBEF36A4087F}" type="presParOf" srcId="{9CF64F5B-328C-49B9-AF3A-EB96BC66833D}" destId="{54483686-F981-4EB8-B2DE-1855163E2606}" srcOrd="4" destOrd="0" presId="urn:microsoft.com/office/officeart/2005/8/layout/list1"/>
    <dgm:cxn modelId="{9549A6E5-0A91-4964-A2CE-6EC94E427410}" type="presParOf" srcId="{54483686-F981-4EB8-B2DE-1855163E2606}" destId="{6EA1F8B1-CA21-49FA-8D73-370162F9F6A6}" srcOrd="0" destOrd="0" presId="urn:microsoft.com/office/officeart/2005/8/layout/list1"/>
    <dgm:cxn modelId="{ED5FC5D5-DF4F-4B47-AA43-AB5733C17877}" type="presParOf" srcId="{54483686-F981-4EB8-B2DE-1855163E2606}" destId="{1B1A29E7-4805-4611-9AB8-A659B6A3D1A4}" srcOrd="1" destOrd="0" presId="urn:microsoft.com/office/officeart/2005/8/layout/list1"/>
    <dgm:cxn modelId="{5BC578D0-797B-4CDC-9A12-CA2458D7A097}" type="presParOf" srcId="{9CF64F5B-328C-49B9-AF3A-EB96BC66833D}" destId="{0CC90424-70B1-4585-BFE3-8F8B6DA631E1}" srcOrd="5" destOrd="0" presId="urn:microsoft.com/office/officeart/2005/8/layout/list1"/>
    <dgm:cxn modelId="{4F509104-0CCE-4EC6-AED2-42FDF71B1102}" type="presParOf" srcId="{9CF64F5B-328C-49B9-AF3A-EB96BC66833D}" destId="{028C91C8-B2EF-4E3B-981A-296A1842EA75}" srcOrd="6" destOrd="0" presId="urn:microsoft.com/office/officeart/2005/8/layout/list1"/>
    <dgm:cxn modelId="{15359F6A-E120-4623-8F3D-227AC9F1BED6}" type="presParOf" srcId="{9CF64F5B-328C-49B9-AF3A-EB96BC66833D}" destId="{2E0644E6-1503-463A-8506-DD77D145C298}" srcOrd="7" destOrd="0" presId="urn:microsoft.com/office/officeart/2005/8/layout/list1"/>
    <dgm:cxn modelId="{11D72CE5-E983-4932-9885-7C24630B2E9E}" type="presParOf" srcId="{9CF64F5B-328C-49B9-AF3A-EB96BC66833D}" destId="{0250A991-9757-4F37-8C56-D7E7C0A943D0}" srcOrd="8" destOrd="0" presId="urn:microsoft.com/office/officeart/2005/8/layout/list1"/>
    <dgm:cxn modelId="{041B007B-A041-4AAD-9449-52E9DC295022}" type="presParOf" srcId="{0250A991-9757-4F37-8C56-D7E7C0A943D0}" destId="{2585D733-2D1B-478E-966D-1245181A0C76}" srcOrd="0" destOrd="0" presId="urn:microsoft.com/office/officeart/2005/8/layout/list1"/>
    <dgm:cxn modelId="{0C440F7B-F3F3-46BB-9610-6D0E321C46E4}" type="presParOf" srcId="{0250A991-9757-4F37-8C56-D7E7C0A943D0}" destId="{8C48FE0F-0732-4D53-ADE3-7D6585DDA1B0}" srcOrd="1" destOrd="0" presId="urn:microsoft.com/office/officeart/2005/8/layout/list1"/>
    <dgm:cxn modelId="{9C6BD8B6-9BC5-4D98-8FCE-00C06ADABBFC}" type="presParOf" srcId="{9CF64F5B-328C-49B9-AF3A-EB96BC66833D}" destId="{C0CAD5CA-2099-4196-9569-B9629F34EDDB}" srcOrd="9" destOrd="0" presId="urn:microsoft.com/office/officeart/2005/8/layout/list1"/>
    <dgm:cxn modelId="{16B36121-C261-4012-B0D9-4707321088BC}" type="presParOf" srcId="{9CF64F5B-328C-49B9-AF3A-EB96BC66833D}" destId="{784105E6-C4CD-410F-B424-1C171A5775B9}" srcOrd="10"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8CF767-84A0-485B-92E6-E5B40D9EB6CA}">
      <dsp:nvSpPr>
        <dsp:cNvPr id="0" name=""/>
        <dsp:cNvSpPr/>
      </dsp:nvSpPr>
      <dsp:spPr>
        <a:xfrm>
          <a:off x="0" y="1164069"/>
          <a:ext cx="10226675" cy="5040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197A4C4-EECD-4254-B39E-EC75A696146D}">
      <dsp:nvSpPr>
        <dsp:cNvPr id="0" name=""/>
        <dsp:cNvSpPr/>
      </dsp:nvSpPr>
      <dsp:spPr>
        <a:xfrm>
          <a:off x="511333" y="868869"/>
          <a:ext cx="7158672" cy="5904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1066800" rtl="0">
            <a:lnSpc>
              <a:spcPct val="90000"/>
            </a:lnSpc>
            <a:spcBef>
              <a:spcPct val="0"/>
            </a:spcBef>
            <a:spcAft>
              <a:spcPct val="35000"/>
            </a:spcAft>
            <a:buNone/>
          </a:pPr>
          <a:r>
            <a:rPr lang="en-GB" sz="2400" b="1" kern="1200">
              <a:latin typeface="Aptos ExtraBold"/>
              <a:cs typeface="Arial"/>
            </a:rPr>
            <a:t>Understanding the parts of a TEEL paragraph</a:t>
          </a:r>
        </a:p>
      </dsp:txBody>
      <dsp:txXfrm>
        <a:off x="540154" y="897690"/>
        <a:ext cx="7101030" cy="532758"/>
      </dsp:txXfrm>
    </dsp:sp>
    <dsp:sp modelId="{028C91C8-B2EF-4E3B-981A-296A1842EA75}">
      <dsp:nvSpPr>
        <dsp:cNvPr id="0" name=""/>
        <dsp:cNvSpPr/>
      </dsp:nvSpPr>
      <dsp:spPr>
        <a:xfrm>
          <a:off x="0" y="2071269"/>
          <a:ext cx="10226675" cy="5040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B1A29E7-4805-4611-9AB8-A659B6A3D1A4}">
      <dsp:nvSpPr>
        <dsp:cNvPr id="0" name=""/>
        <dsp:cNvSpPr/>
      </dsp:nvSpPr>
      <dsp:spPr>
        <a:xfrm>
          <a:off x="511333" y="1776069"/>
          <a:ext cx="7158672" cy="5904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889000" rtl="0">
            <a:lnSpc>
              <a:spcPct val="90000"/>
            </a:lnSpc>
            <a:spcBef>
              <a:spcPct val="0"/>
            </a:spcBef>
            <a:spcAft>
              <a:spcPct val="35000"/>
            </a:spcAft>
            <a:buNone/>
          </a:pPr>
          <a:r>
            <a:rPr lang="en-GB" sz="2000" b="1" kern="1200">
              <a:latin typeface="Aptos ExtraBold"/>
              <a:cs typeface="Arial"/>
            </a:rPr>
            <a:t>Learning how paraphrasing supports paragraph writing</a:t>
          </a:r>
        </a:p>
      </dsp:txBody>
      <dsp:txXfrm>
        <a:off x="540154" y="1804890"/>
        <a:ext cx="7101030" cy="532758"/>
      </dsp:txXfrm>
    </dsp:sp>
    <dsp:sp modelId="{784105E6-C4CD-410F-B424-1C171A5775B9}">
      <dsp:nvSpPr>
        <dsp:cNvPr id="0" name=""/>
        <dsp:cNvSpPr/>
      </dsp:nvSpPr>
      <dsp:spPr>
        <a:xfrm>
          <a:off x="0" y="2978469"/>
          <a:ext cx="10226675" cy="5040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C48FE0F-0732-4D53-ADE3-7D6585DDA1B0}">
      <dsp:nvSpPr>
        <dsp:cNvPr id="0" name=""/>
        <dsp:cNvSpPr/>
      </dsp:nvSpPr>
      <dsp:spPr>
        <a:xfrm>
          <a:off x="511333" y="2683269"/>
          <a:ext cx="7158672" cy="5904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889000">
            <a:lnSpc>
              <a:spcPct val="90000"/>
            </a:lnSpc>
            <a:spcBef>
              <a:spcPct val="0"/>
            </a:spcBef>
            <a:spcAft>
              <a:spcPct val="35000"/>
            </a:spcAft>
            <a:buNone/>
          </a:pPr>
          <a:r>
            <a:rPr lang="en-GB" sz="2000" b="1" kern="1200">
              <a:latin typeface="Aptos ExtraBold"/>
              <a:ea typeface="Calibri"/>
              <a:cs typeface="Calibri"/>
            </a:rPr>
            <a:t>Preparing for Task 2</a:t>
          </a:r>
          <a:endParaRPr lang="en-GB" sz="2000" b="1" kern="1200">
            <a:latin typeface="Aptos ExtraBold"/>
            <a:cs typeface="Calibri"/>
          </a:endParaRPr>
        </a:p>
      </dsp:txBody>
      <dsp:txXfrm>
        <a:off x="540154" y="2712090"/>
        <a:ext cx="7101030" cy="532758"/>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30CD0E1-BAE0-499A-A1B4-6E4B5A061BAE}" type="datetimeFigureOut">
              <a:rPr lang="en-GB" smtClean="0"/>
              <a:t>06/05/2026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6697777-AA71-4FEA-8726-D9F7C99D48EE}" type="slidenum">
              <a:rPr lang="en-GB" smtClean="0"/>
              <a:t>‹#›</a:t>
            </a:fld>
            <a:endParaRPr lang="en-GB"/>
          </a:p>
        </p:txBody>
      </p:sp>
    </p:spTree>
    <p:extLst>
      <p:ext uri="{BB962C8B-B14F-4D97-AF65-F5344CB8AC3E}">
        <p14:creationId xmlns:p14="http://schemas.microsoft.com/office/powerpoint/2010/main" val="7299633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endParaRPr lang="en-GB" sz="1200" b="0" i="0" kern="120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26697777-AA71-4FEA-8726-D9F7C99D48EE}" type="slidenum">
              <a:rPr lang="en-GB" smtClean="0"/>
              <a:t>1</a:t>
            </a:fld>
            <a:endParaRPr lang="en-GB"/>
          </a:p>
        </p:txBody>
      </p:sp>
    </p:spTree>
    <p:extLst>
      <p:ext uri="{BB962C8B-B14F-4D97-AF65-F5344CB8AC3E}">
        <p14:creationId xmlns:p14="http://schemas.microsoft.com/office/powerpoint/2010/main" val="10529638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A15C24-B59B-81C4-3DFA-118429597C9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7C8D679-1E69-5EED-4DED-7CDF4226CBA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D9279FD-B772-A094-F792-1E5C33F84E74}"/>
              </a:ext>
            </a:extLst>
          </p:cNvPr>
          <p:cNvSpPr>
            <a:spLocks noGrp="1"/>
          </p:cNvSpPr>
          <p:nvPr>
            <p:ph type="body" idx="1"/>
          </p:nvPr>
        </p:nvSpPr>
        <p:spPr/>
        <p:txBody>
          <a:bodyPr/>
          <a:lstStyle/>
          <a:p>
            <a:pPr fontAlgn="t"/>
            <a:endParaRPr lang="en-GB" sz="1200" b="0" i="0" kern="120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p>
        </p:txBody>
      </p:sp>
      <p:sp>
        <p:nvSpPr>
          <p:cNvPr id="4" name="Slide Number Placeholder 3">
            <a:extLst>
              <a:ext uri="{FF2B5EF4-FFF2-40B4-BE49-F238E27FC236}">
                <a16:creationId xmlns:a16="http://schemas.microsoft.com/office/drawing/2014/main" id="{1B63BC70-8F85-6E95-A9B1-F153CB5BA9C4}"/>
              </a:ext>
            </a:extLst>
          </p:cNvPr>
          <p:cNvSpPr>
            <a:spLocks noGrp="1"/>
          </p:cNvSpPr>
          <p:nvPr>
            <p:ph type="sldNum" sz="quarter" idx="5"/>
          </p:nvPr>
        </p:nvSpPr>
        <p:spPr/>
        <p:txBody>
          <a:bodyPr/>
          <a:lstStyle/>
          <a:p>
            <a:fld id="{26697777-AA71-4FEA-8726-D9F7C99D48EE}" type="slidenum">
              <a:rPr lang="en-GB" smtClean="0"/>
              <a:t>2</a:t>
            </a:fld>
            <a:endParaRPr lang="en-GB"/>
          </a:p>
        </p:txBody>
      </p:sp>
    </p:spTree>
    <p:extLst>
      <p:ext uri="{BB962C8B-B14F-4D97-AF65-F5344CB8AC3E}">
        <p14:creationId xmlns:p14="http://schemas.microsoft.com/office/powerpoint/2010/main" val="393328271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26697777-AA71-4FEA-8726-D9F7C99D48EE}" type="slidenum">
              <a:rPr lang="en-GB" smtClean="0"/>
              <a:t>3</a:t>
            </a:fld>
            <a:endParaRPr lang="en-GB"/>
          </a:p>
        </p:txBody>
      </p:sp>
    </p:spTree>
    <p:extLst>
      <p:ext uri="{BB962C8B-B14F-4D97-AF65-F5344CB8AC3E}">
        <p14:creationId xmlns:p14="http://schemas.microsoft.com/office/powerpoint/2010/main" val="17174519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CB04440-5064-24AF-D6AD-0094C69F2F8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DB397EF-51E5-FDEF-5204-49225FC1D80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F7725CA-15D1-BFDC-09DE-D161F4823CFA}"/>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832DE1B1-9CC5-074B-BD14-E5E87A3B8357}"/>
              </a:ext>
            </a:extLst>
          </p:cNvPr>
          <p:cNvSpPr>
            <a:spLocks noGrp="1"/>
          </p:cNvSpPr>
          <p:nvPr>
            <p:ph type="sldNum" sz="quarter" idx="5"/>
          </p:nvPr>
        </p:nvSpPr>
        <p:spPr/>
        <p:txBody>
          <a:bodyPr/>
          <a:lstStyle/>
          <a:p>
            <a:fld id="{26697777-AA71-4FEA-8726-D9F7C99D48EE}" type="slidenum">
              <a:rPr lang="en-GB" smtClean="0"/>
              <a:t>4</a:t>
            </a:fld>
            <a:endParaRPr lang="en-GB"/>
          </a:p>
        </p:txBody>
      </p:sp>
    </p:spTree>
    <p:extLst>
      <p:ext uri="{BB962C8B-B14F-4D97-AF65-F5344CB8AC3E}">
        <p14:creationId xmlns:p14="http://schemas.microsoft.com/office/powerpoint/2010/main" val="28425677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E3D8433-AC92-1731-7A91-173C14E6850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DAC5DAD-5522-8AC2-DAEF-91155F4BC49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D48A2E7-FDAF-64DC-6E76-6CD9764143D2}"/>
              </a:ext>
            </a:extLst>
          </p:cNvPr>
          <p:cNvSpPr>
            <a:spLocks noGrp="1"/>
          </p:cNvSpPr>
          <p:nvPr>
            <p:ph type="body" idx="1"/>
          </p:nvPr>
        </p:nvSpPr>
        <p:spPr/>
        <p:txBody>
          <a:bodyPr/>
          <a:lstStyle/>
          <a:p>
            <a:endParaRPr lang="en-US" dirty="0">
              <a:highlight>
                <a:srgbClr val="FFFFFF"/>
              </a:highlight>
            </a:endParaRPr>
          </a:p>
        </p:txBody>
      </p:sp>
      <p:sp>
        <p:nvSpPr>
          <p:cNvPr id="4" name="Slide Number Placeholder 3">
            <a:extLst>
              <a:ext uri="{FF2B5EF4-FFF2-40B4-BE49-F238E27FC236}">
                <a16:creationId xmlns:a16="http://schemas.microsoft.com/office/drawing/2014/main" id="{FF6214EC-CC41-B41B-66B5-6E613C044213}"/>
              </a:ext>
            </a:extLst>
          </p:cNvPr>
          <p:cNvSpPr>
            <a:spLocks noGrp="1"/>
          </p:cNvSpPr>
          <p:nvPr>
            <p:ph type="sldNum" sz="quarter" idx="5"/>
          </p:nvPr>
        </p:nvSpPr>
        <p:spPr/>
        <p:txBody>
          <a:bodyPr/>
          <a:lstStyle/>
          <a:p>
            <a:fld id="{26697777-AA71-4FEA-8726-D9F7C99D48EE}" type="slidenum">
              <a:rPr lang="en-GB" smtClean="0"/>
              <a:t>5</a:t>
            </a:fld>
            <a:endParaRPr lang="en-GB"/>
          </a:p>
        </p:txBody>
      </p:sp>
    </p:spTree>
    <p:extLst>
      <p:ext uri="{BB962C8B-B14F-4D97-AF65-F5344CB8AC3E}">
        <p14:creationId xmlns:p14="http://schemas.microsoft.com/office/powerpoint/2010/main" val="204463774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44CACB1-A9C6-A42B-817C-0F7D0C713ED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75BBB89-6F5A-78B8-1DE7-ED368BA9106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03068A0-B59E-78EA-CE11-297743F608D3}"/>
              </a:ext>
            </a:extLst>
          </p:cNvPr>
          <p:cNvSpPr>
            <a:spLocks noGrp="1"/>
          </p:cNvSpPr>
          <p:nvPr>
            <p:ph type="body" idx="1"/>
          </p:nvPr>
        </p:nvSpPr>
        <p:spPr/>
        <p:txBody>
          <a:bodyPr/>
          <a:lstStyle/>
          <a:p>
            <a:endParaRPr lang="en-US" dirty="0">
              <a:highlight>
                <a:srgbClr val="FFFFFF"/>
              </a:highlight>
            </a:endParaRPr>
          </a:p>
        </p:txBody>
      </p:sp>
      <p:sp>
        <p:nvSpPr>
          <p:cNvPr id="4" name="Slide Number Placeholder 3">
            <a:extLst>
              <a:ext uri="{FF2B5EF4-FFF2-40B4-BE49-F238E27FC236}">
                <a16:creationId xmlns:a16="http://schemas.microsoft.com/office/drawing/2014/main" id="{54BAFBAA-8C57-2C13-2414-347861FF48D8}"/>
              </a:ext>
            </a:extLst>
          </p:cNvPr>
          <p:cNvSpPr>
            <a:spLocks noGrp="1"/>
          </p:cNvSpPr>
          <p:nvPr>
            <p:ph type="sldNum" sz="quarter" idx="5"/>
          </p:nvPr>
        </p:nvSpPr>
        <p:spPr/>
        <p:txBody>
          <a:bodyPr/>
          <a:lstStyle/>
          <a:p>
            <a:fld id="{26697777-AA71-4FEA-8726-D9F7C99D48EE}" type="slidenum">
              <a:rPr lang="en-GB" smtClean="0"/>
              <a:t>6</a:t>
            </a:fld>
            <a:endParaRPr lang="en-GB"/>
          </a:p>
        </p:txBody>
      </p:sp>
    </p:spTree>
    <p:extLst>
      <p:ext uri="{BB962C8B-B14F-4D97-AF65-F5344CB8AC3E}">
        <p14:creationId xmlns:p14="http://schemas.microsoft.com/office/powerpoint/2010/main" val="42250950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595EEE-8B86-F78D-3610-1DC6E0B13BE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C55D3AC-E10B-5F04-3FCA-BAADD5D60DA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E1E35B6-0128-C818-C189-40BA7583D6C0}"/>
              </a:ext>
            </a:extLst>
          </p:cNvPr>
          <p:cNvSpPr>
            <a:spLocks noGrp="1"/>
          </p:cNvSpPr>
          <p:nvPr>
            <p:ph type="body" idx="1"/>
          </p:nvPr>
        </p:nvSpPr>
        <p:spPr/>
        <p:txBody>
          <a:bodyPr/>
          <a:lstStyle/>
          <a:p>
            <a:endParaRPr lang="en-US" dirty="0">
              <a:highlight>
                <a:srgbClr val="FFFFFF"/>
              </a:highlight>
            </a:endParaRPr>
          </a:p>
        </p:txBody>
      </p:sp>
      <p:sp>
        <p:nvSpPr>
          <p:cNvPr id="4" name="Slide Number Placeholder 3">
            <a:extLst>
              <a:ext uri="{FF2B5EF4-FFF2-40B4-BE49-F238E27FC236}">
                <a16:creationId xmlns:a16="http://schemas.microsoft.com/office/drawing/2014/main" id="{5FCD58A3-17C2-15C8-F53D-49D40AA2C986}"/>
              </a:ext>
            </a:extLst>
          </p:cNvPr>
          <p:cNvSpPr>
            <a:spLocks noGrp="1"/>
          </p:cNvSpPr>
          <p:nvPr>
            <p:ph type="sldNum" sz="quarter" idx="5"/>
          </p:nvPr>
        </p:nvSpPr>
        <p:spPr/>
        <p:txBody>
          <a:bodyPr/>
          <a:lstStyle/>
          <a:p>
            <a:fld id="{26697777-AA71-4FEA-8726-D9F7C99D48EE}" type="slidenum">
              <a:rPr lang="en-GB" smtClean="0"/>
              <a:t>7</a:t>
            </a:fld>
            <a:endParaRPr lang="en-GB"/>
          </a:p>
        </p:txBody>
      </p:sp>
    </p:spTree>
    <p:extLst>
      <p:ext uri="{BB962C8B-B14F-4D97-AF65-F5344CB8AC3E}">
        <p14:creationId xmlns:p14="http://schemas.microsoft.com/office/powerpoint/2010/main" val="223352499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697777-AA71-4FEA-8726-D9F7C99D48EE}" type="slidenum">
              <a:rPr lang="en-GB" smtClean="0"/>
              <a:t>8</a:t>
            </a:fld>
            <a:endParaRPr lang="en-GB"/>
          </a:p>
        </p:txBody>
      </p:sp>
    </p:spTree>
    <p:extLst>
      <p:ext uri="{BB962C8B-B14F-4D97-AF65-F5344CB8AC3E}">
        <p14:creationId xmlns:p14="http://schemas.microsoft.com/office/powerpoint/2010/main" val="155320677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697777-AA71-4FEA-8726-D9F7C99D48EE}" type="slidenum">
              <a:rPr lang="en-GB" smtClean="0"/>
              <a:t>9</a:t>
            </a:fld>
            <a:endParaRPr lang="en-GB"/>
          </a:p>
        </p:txBody>
      </p:sp>
    </p:spTree>
    <p:extLst>
      <p:ext uri="{BB962C8B-B14F-4D97-AF65-F5344CB8AC3E}">
        <p14:creationId xmlns:p14="http://schemas.microsoft.com/office/powerpoint/2010/main" val="143358915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697777-AA71-4FEA-8726-D9F7C99D48EE}" type="slidenum">
              <a:rPr lang="en-GB" smtClean="0"/>
              <a:t>10</a:t>
            </a:fld>
            <a:endParaRPr lang="en-GB"/>
          </a:p>
        </p:txBody>
      </p:sp>
    </p:spTree>
    <p:extLst>
      <p:ext uri="{BB962C8B-B14F-4D97-AF65-F5344CB8AC3E}">
        <p14:creationId xmlns:p14="http://schemas.microsoft.com/office/powerpoint/2010/main" val="264955665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26072A-693B-BFCA-AF70-4AF453DDAC5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0701656-A5BE-7FE7-7C2A-6132428E5C9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403CDB6-5942-185E-8E66-4D4BC2CAB1FD}"/>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84C5446-42CA-130E-055D-359E4F636C5B}"/>
              </a:ext>
            </a:extLst>
          </p:cNvPr>
          <p:cNvSpPr>
            <a:spLocks noGrp="1"/>
          </p:cNvSpPr>
          <p:nvPr>
            <p:ph type="sldNum" sz="quarter" idx="5"/>
          </p:nvPr>
        </p:nvSpPr>
        <p:spPr/>
        <p:txBody>
          <a:bodyPr/>
          <a:lstStyle/>
          <a:p>
            <a:fld id="{26697777-AA71-4FEA-8726-D9F7C99D48EE}" type="slidenum">
              <a:rPr lang="en-GB" smtClean="0"/>
              <a:t>12</a:t>
            </a:fld>
            <a:endParaRPr lang="en-GB"/>
          </a:p>
        </p:txBody>
      </p:sp>
    </p:spTree>
    <p:extLst>
      <p:ext uri="{BB962C8B-B14F-4D97-AF65-F5344CB8AC3E}">
        <p14:creationId xmlns:p14="http://schemas.microsoft.com/office/powerpoint/2010/main" val="316225143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26697777-AA71-4FEA-8726-D9F7C99D48EE}" type="slidenum">
              <a:rPr lang="en-GB" smtClean="0"/>
              <a:t>13</a:t>
            </a:fld>
            <a:endParaRPr lang="en-GB"/>
          </a:p>
        </p:txBody>
      </p:sp>
    </p:spTree>
    <p:extLst>
      <p:ext uri="{BB962C8B-B14F-4D97-AF65-F5344CB8AC3E}">
        <p14:creationId xmlns:p14="http://schemas.microsoft.com/office/powerpoint/2010/main" val="415259007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26697777-AA71-4FEA-8726-D9F7C99D48EE}" type="slidenum">
              <a:rPr lang="en-GB" smtClean="0"/>
              <a:t>14</a:t>
            </a:fld>
            <a:endParaRPr lang="en-GB"/>
          </a:p>
        </p:txBody>
      </p:sp>
    </p:spTree>
    <p:extLst>
      <p:ext uri="{BB962C8B-B14F-4D97-AF65-F5344CB8AC3E}">
        <p14:creationId xmlns:p14="http://schemas.microsoft.com/office/powerpoint/2010/main" val="237024087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26697777-AA71-4FEA-8726-D9F7C99D48EE}" type="slidenum">
              <a:rPr lang="en-GB" smtClean="0"/>
              <a:t>15</a:t>
            </a:fld>
            <a:endParaRPr lang="en-GB"/>
          </a:p>
        </p:txBody>
      </p:sp>
    </p:spTree>
    <p:extLst>
      <p:ext uri="{BB962C8B-B14F-4D97-AF65-F5344CB8AC3E}">
        <p14:creationId xmlns:p14="http://schemas.microsoft.com/office/powerpoint/2010/main" val="46703675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26697777-AA71-4FEA-8726-D9F7C99D48EE}" type="slidenum">
              <a:rPr lang="en-GB" smtClean="0"/>
              <a:t>16</a:t>
            </a:fld>
            <a:endParaRPr lang="en-GB"/>
          </a:p>
        </p:txBody>
      </p:sp>
    </p:spTree>
    <p:extLst>
      <p:ext uri="{BB962C8B-B14F-4D97-AF65-F5344CB8AC3E}">
        <p14:creationId xmlns:p14="http://schemas.microsoft.com/office/powerpoint/2010/main" val="343923867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2C602C-B1CE-5C1D-675E-1060F6AFC8D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6D5735B-9B85-DC74-0242-DFA6DB92821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0FE93CB-D490-F827-5C58-2B5B09FBDE14}"/>
              </a:ext>
            </a:extLst>
          </p:cNvPr>
          <p:cNvSpPr>
            <a:spLocks noGrp="1"/>
          </p:cNvSpPr>
          <p:nvPr>
            <p:ph type="body" idx="1"/>
          </p:nvPr>
        </p:nvSpPr>
        <p:spPr/>
        <p:txBody>
          <a:bodyPr/>
          <a:lstStyle/>
          <a:p>
            <a:endParaRPr lang="en-US" dirty="0">
              <a:latin typeface="Calibri"/>
              <a:ea typeface="Calibri"/>
              <a:cs typeface="Calibri"/>
            </a:endParaRPr>
          </a:p>
        </p:txBody>
      </p:sp>
      <p:sp>
        <p:nvSpPr>
          <p:cNvPr id="4" name="Slide Number Placeholder 3">
            <a:extLst>
              <a:ext uri="{FF2B5EF4-FFF2-40B4-BE49-F238E27FC236}">
                <a16:creationId xmlns:a16="http://schemas.microsoft.com/office/drawing/2014/main" id="{DCAD0E8B-BECA-12A0-C261-A1E882C72DD3}"/>
              </a:ext>
            </a:extLst>
          </p:cNvPr>
          <p:cNvSpPr>
            <a:spLocks noGrp="1"/>
          </p:cNvSpPr>
          <p:nvPr>
            <p:ph type="sldNum" sz="quarter" idx="5"/>
          </p:nvPr>
        </p:nvSpPr>
        <p:spPr/>
        <p:txBody>
          <a:bodyPr/>
          <a:lstStyle/>
          <a:p>
            <a:fld id="{26697777-AA71-4FEA-8726-D9F7C99D48EE}" type="slidenum">
              <a:rPr lang="en-GB" smtClean="0"/>
              <a:t>17</a:t>
            </a:fld>
            <a:endParaRPr lang="en-GB"/>
          </a:p>
        </p:txBody>
      </p:sp>
    </p:spTree>
    <p:extLst>
      <p:ext uri="{BB962C8B-B14F-4D97-AF65-F5344CB8AC3E}">
        <p14:creationId xmlns:p14="http://schemas.microsoft.com/office/powerpoint/2010/main" val="39596778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4162860-172E-C3DE-2832-4DB615649CF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F55ED42-B131-8B3F-3545-41D46363C57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604E69A-B2D0-256D-5DA6-80DEB83BC3C1}"/>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2C637F6-54DB-0E6B-B390-B3BA7ECA4562}"/>
              </a:ext>
            </a:extLst>
          </p:cNvPr>
          <p:cNvSpPr>
            <a:spLocks noGrp="1"/>
          </p:cNvSpPr>
          <p:nvPr>
            <p:ph type="sldNum" sz="quarter" idx="5"/>
          </p:nvPr>
        </p:nvSpPr>
        <p:spPr/>
        <p:txBody>
          <a:bodyPr/>
          <a:lstStyle/>
          <a:p>
            <a:fld id="{26697777-AA71-4FEA-8726-D9F7C99D48EE}" type="slidenum">
              <a:rPr lang="en-GB" smtClean="0"/>
              <a:t>18</a:t>
            </a:fld>
            <a:endParaRPr lang="en-GB"/>
          </a:p>
        </p:txBody>
      </p:sp>
    </p:spTree>
    <p:extLst>
      <p:ext uri="{BB962C8B-B14F-4D97-AF65-F5344CB8AC3E}">
        <p14:creationId xmlns:p14="http://schemas.microsoft.com/office/powerpoint/2010/main" val="126835233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26697777-AA71-4FEA-8726-D9F7C99D48EE}" type="slidenum">
              <a:rPr lang="en-GB" smtClean="0"/>
              <a:t>20</a:t>
            </a:fld>
            <a:endParaRPr lang="en-GB"/>
          </a:p>
        </p:txBody>
      </p:sp>
    </p:spTree>
    <p:extLst>
      <p:ext uri="{BB962C8B-B14F-4D97-AF65-F5344CB8AC3E}">
        <p14:creationId xmlns:p14="http://schemas.microsoft.com/office/powerpoint/2010/main" val="419700726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CEBE13E-375C-1744-CC4E-02A1C1D74D0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C846945-A8DB-DB84-38E9-D783E2985E4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50D81E9-FA02-4EDC-EFA6-AB76162ADBE4}"/>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7FB2ADA9-B5B7-7465-27EE-2FC7CB58FB00}"/>
              </a:ext>
            </a:extLst>
          </p:cNvPr>
          <p:cNvSpPr>
            <a:spLocks noGrp="1"/>
          </p:cNvSpPr>
          <p:nvPr>
            <p:ph type="sldNum" sz="quarter" idx="5"/>
          </p:nvPr>
        </p:nvSpPr>
        <p:spPr/>
        <p:txBody>
          <a:bodyPr/>
          <a:lstStyle/>
          <a:p>
            <a:fld id="{26697777-AA71-4FEA-8726-D9F7C99D48EE}" type="slidenum">
              <a:rPr lang="en-GB" smtClean="0"/>
              <a:t>21</a:t>
            </a:fld>
            <a:endParaRPr lang="en-GB"/>
          </a:p>
        </p:txBody>
      </p:sp>
    </p:spTree>
    <p:extLst>
      <p:ext uri="{BB962C8B-B14F-4D97-AF65-F5344CB8AC3E}">
        <p14:creationId xmlns:p14="http://schemas.microsoft.com/office/powerpoint/2010/main" val="146050115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26697777-AA71-4FEA-8726-D9F7C99D48EE}" type="slidenum">
              <a:rPr lang="en-GB" smtClean="0"/>
              <a:t>22</a:t>
            </a:fld>
            <a:endParaRPr lang="en-GB"/>
          </a:p>
        </p:txBody>
      </p:sp>
    </p:spTree>
    <p:extLst>
      <p:ext uri="{BB962C8B-B14F-4D97-AF65-F5344CB8AC3E}">
        <p14:creationId xmlns:p14="http://schemas.microsoft.com/office/powerpoint/2010/main" val="104477136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26697777-AA71-4FEA-8726-D9F7C99D48EE}" type="slidenum">
              <a:rPr lang="en-GB" smtClean="0"/>
              <a:t>23</a:t>
            </a:fld>
            <a:endParaRPr lang="en-GB"/>
          </a:p>
        </p:txBody>
      </p:sp>
    </p:spTree>
    <p:extLst>
      <p:ext uri="{BB962C8B-B14F-4D97-AF65-F5344CB8AC3E}">
        <p14:creationId xmlns:p14="http://schemas.microsoft.com/office/powerpoint/2010/main" val="191385919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mn-lt"/>
            </a:endParaRPr>
          </a:p>
        </p:txBody>
      </p:sp>
      <p:sp>
        <p:nvSpPr>
          <p:cNvPr id="4" name="Slide Number Placeholder 3"/>
          <p:cNvSpPr>
            <a:spLocks noGrp="1"/>
          </p:cNvSpPr>
          <p:nvPr>
            <p:ph type="sldNum" sz="quarter" idx="5"/>
          </p:nvPr>
        </p:nvSpPr>
        <p:spPr/>
        <p:txBody>
          <a:bodyPr/>
          <a:lstStyle/>
          <a:p>
            <a:fld id="{26697777-AA71-4FEA-8726-D9F7C99D48EE}" type="slidenum">
              <a:rPr lang="en-GB" smtClean="0"/>
              <a:t>24</a:t>
            </a:fld>
            <a:endParaRPr lang="en-GB"/>
          </a:p>
        </p:txBody>
      </p:sp>
    </p:spTree>
    <p:extLst>
      <p:ext uri="{BB962C8B-B14F-4D97-AF65-F5344CB8AC3E}">
        <p14:creationId xmlns:p14="http://schemas.microsoft.com/office/powerpoint/2010/main" val="34439020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26697777-AA71-4FEA-8726-D9F7C99D48EE}" type="slidenum">
              <a:rPr lang="en-GB" smtClean="0"/>
              <a:t>25</a:t>
            </a:fld>
            <a:endParaRPr lang="en-GB"/>
          </a:p>
        </p:txBody>
      </p:sp>
    </p:spTree>
    <p:extLst>
      <p:ext uri="{BB962C8B-B14F-4D97-AF65-F5344CB8AC3E}">
        <p14:creationId xmlns:p14="http://schemas.microsoft.com/office/powerpoint/2010/main" val="380854372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26697777-AA71-4FEA-8726-D9F7C99D48EE}" type="slidenum">
              <a:rPr lang="en-GB" smtClean="0"/>
              <a:t>26</a:t>
            </a:fld>
            <a:endParaRPr lang="en-GB"/>
          </a:p>
        </p:txBody>
      </p:sp>
    </p:spTree>
    <p:extLst>
      <p:ext uri="{BB962C8B-B14F-4D97-AF65-F5344CB8AC3E}">
        <p14:creationId xmlns:p14="http://schemas.microsoft.com/office/powerpoint/2010/main" val="425980514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26697777-AA71-4FEA-8726-D9F7C99D48EE}" type="slidenum">
              <a:rPr lang="en-GB" smtClean="0"/>
              <a:t>27</a:t>
            </a:fld>
            <a:endParaRPr lang="en-GB"/>
          </a:p>
        </p:txBody>
      </p:sp>
    </p:spTree>
    <p:extLst>
      <p:ext uri="{BB962C8B-B14F-4D97-AF65-F5344CB8AC3E}">
        <p14:creationId xmlns:p14="http://schemas.microsoft.com/office/powerpoint/2010/main" val="412076750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26697777-AA71-4FEA-8726-D9F7C99D48EE}" type="slidenum">
              <a:rPr lang="en-GB" smtClean="0"/>
              <a:t>28</a:t>
            </a:fld>
            <a:endParaRPr lang="en-GB"/>
          </a:p>
        </p:txBody>
      </p:sp>
    </p:spTree>
    <p:extLst>
      <p:ext uri="{BB962C8B-B14F-4D97-AF65-F5344CB8AC3E}">
        <p14:creationId xmlns:p14="http://schemas.microsoft.com/office/powerpoint/2010/main" val="2424728310"/>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spTree>
      <p:nvGrpSpPr>
        <p:cNvPr id="1" name=""/>
        <p:cNvGrpSpPr/>
        <p:nvPr/>
      </p:nvGrpSpPr>
      <p:grpSpPr>
        <a:xfrm>
          <a:off x="0" y="0"/>
          <a:ext cx="0" cy="0"/>
          <a:chOff x="0" y="0"/>
          <a:chExt cx="0" cy="0"/>
        </a:xfrm>
      </p:grpSpPr>
      <p:pic>
        <p:nvPicPr>
          <p:cNvPr id="14" name="Picture 13">
            <a:extLst>
              <a:ext uri="{FF2B5EF4-FFF2-40B4-BE49-F238E27FC236}">
                <a16:creationId xmlns:a16="http://schemas.microsoft.com/office/drawing/2014/main" id="{4D43A675-0C55-D89B-F1AC-EDDD31EAA74E}"/>
              </a:ext>
              <a:ext uri="{C183D7F6-B498-43B3-948B-1728B52AA6E4}">
                <adec:decorative xmlns:adec="http://schemas.microsoft.com/office/drawing/2017/decorative" val="1"/>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a:fillRect/>
          </a:stretch>
        </p:blipFill>
        <p:spPr>
          <a:xfrm>
            <a:off x="-1" y="0"/>
            <a:ext cx="6862714" cy="6858000"/>
          </a:xfrm>
          <a:prstGeom prst="rect">
            <a:avLst/>
          </a:prstGeom>
        </p:spPr>
      </p:pic>
      <p:pic>
        <p:nvPicPr>
          <p:cNvPr id="9" name="Picture 8" descr="UWTSD logo.&#10;">
            <a:extLst>
              <a:ext uri="{FF2B5EF4-FFF2-40B4-BE49-F238E27FC236}">
                <a16:creationId xmlns:a16="http://schemas.microsoft.com/office/drawing/2014/main" id="{A2ECE847-C5DA-31A9-3BA9-95864901A73C}"/>
              </a:ext>
            </a:extLst>
          </p:cNvPr>
          <p:cNvPicPr>
            <a:picLocks noChangeAspect="1"/>
          </p:cNvPicPr>
          <p:nvPr userDrawn="1"/>
        </p:nvPicPr>
        <p:blipFill>
          <a:blip r:embed="rId3" cstate="email">
            <a:extLst>
              <a:ext uri="{28A0092B-C50C-407E-A947-70E740481C1C}">
                <a14:useLocalDpi xmlns:a14="http://schemas.microsoft.com/office/drawing/2010/main"/>
              </a:ext>
            </a:extLst>
          </a:blip>
          <a:stretch>
            <a:fillRect/>
          </a:stretch>
        </p:blipFill>
        <p:spPr>
          <a:xfrm>
            <a:off x="552450" y="493335"/>
            <a:ext cx="1675851" cy="640140"/>
          </a:xfrm>
          <a:prstGeom prst="rect">
            <a:avLst/>
          </a:prstGeom>
        </p:spPr>
      </p:pic>
      <p:sp>
        <p:nvSpPr>
          <p:cNvPr id="2" name="Title 1">
            <a:extLst>
              <a:ext uri="{FF2B5EF4-FFF2-40B4-BE49-F238E27FC236}">
                <a16:creationId xmlns:a16="http://schemas.microsoft.com/office/drawing/2014/main" id="{5CE1B8DB-EBBC-F507-0C56-3B00D1948DFB}"/>
              </a:ext>
            </a:extLst>
          </p:cNvPr>
          <p:cNvSpPr>
            <a:spLocks noGrp="1"/>
          </p:cNvSpPr>
          <p:nvPr>
            <p:ph type="ctrTitle"/>
          </p:nvPr>
        </p:nvSpPr>
        <p:spPr>
          <a:xfrm>
            <a:off x="552451" y="2027237"/>
            <a:ext cx="6000750" cy="2306637"/>
          </a:xfrm>
        </p:spPr>
        <p:txBody>
          <a:bodyPr anchor="b">
            <a:noAutofit/>
          </a:bodyPr>
          <a:lstStyle>
            <a:lvl1pPr algn="l">
              <a:defRPr sz="4800">
                <a:solidFill>
                  <a:schemeClr val="bg1"/>
                </a:solidFill>
              </a:defRPr>
            </a:lvl1pPr>
          </a:lstStyle>
          <a:p>
            <a:r>
              <a:rPr lang="en-US"/>
              <a:t>Click to edit Master title style</a:t>
            </a:r>
            <a:endParaRPr lang="en-GB"/>
          </a:p>
        </p:txBody>
      </p:sp>
      <p:sp>
        <p:nvSpPr>
          <p:cNvPr id="3" name="Subtitle 2">
            <a:extLst>
              <a:ext uri="{FF2B5EF4-FFF2-40B4-BE49-F238E27FC236}">
                <a16:creationId xmlns:a16="http://schemas.microsoft.com/office/drawing/2014/main" id="{A5FC0295-C5D0-D004-18F4-143A9D9516A2}"/>
              </a:ext>
            </a:extLst>
          </p:cNvPr>
          <p:cNvSpPr>
            <a:spLocks noGrp="1"/>
          </p:cNvSpPr>
          <p:nvPr>
            <p:ph type="subTitle" idx="1"/>
          </p:nvPr>
        </p:nvSpPr>
        <p:spPr>
          <a:xfrm>
            <a:off x="552451" y="4506913"/>
            <a:ext cx="6000750" cy="1655762"/>
          </a:xfrm>
        </p:spPr>
        <p:txBody>
          <a:bodyPr/>
          <a:lstStyle>
            <a:lvl1pPr marL="0" indent="0" algn="l">
              <a:buNone/>
              <a:defRPr sz="2400" b="1">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11" name="Picture Placeholder 10">
            <a:extLst>
              <a:ext uri="{FF2B5EF4-FFF2-40B4-BE49-F238E27FC236}">
                <a16:creationId xmlns:a16="http://schemas.microsoft.com/office/drawing/2014/main" id="{84E2A0F4-D381-E71C-B473-624257C2DE8E}"/>
              </a:ext>
            </a:extLst>
          </p:cNvPr>
          <p:cNvSpPr>
            <a:spLocks noGrp="1"/>
          </p:cNvSpPr>
          <p:nvPr>
            <p:ph type="pic" sz="quarter" idx="10"/>
          </p:nvPr>
        </p:nvSpPr>
        <p:spPr>
          <a:xfrm>
            <a:off x="6862713" y="0"/>
            <a:ext cx="5329287" cy="6858000"/>
          </a:xfrm>
        </p:spPr>
        <p:txBody>
          <a:bodyPr/>
          <a:lstStyle/>
          <a:p>
            <a:endParaRPr lang="en-GB"/>
          </a:p>
        </p:txBody>
      </p:sp>
    </p:spTree>
    <p:extLst>
      <p:ext uri="{BB962C8B-B14F-4D97-AF65-F5344CB8AC3E}">
        <p14:creationId xmlns:p14="http://schemas.microsoft.com/office/powerpoint/2010/main" val="2931762581"/>
      </p:ext>
    </p:extLst>
  </p:cSld>
  <p:clrMapOvr>
    <a:masterClrMapping/>
  </p:clrMapOvr>
  <p:extLst>
    <p:ext uri="{DCECCB84-F9BA-43D5-87BE-67443E8EF086}">
      <p15:sldGuideLst xmlns:p15="http://schemas.microsoft.com/office/powerpoint/2012/main">
        <p15:guide id="1" orient="horz" pos="2183" userDrawn="1">
          <p15:clr>
            <a:srgbClr val="FBAE40"/>
          </p15:clr>
        </p15:guide>
        <p15:guide id="2" pos="3840"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Section divider">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A74892C2-DE7A-7F11-3FFA-9DE8E6EF8893}"/>
              </a:ext>
              <a:ext uri="{C183D7F6-B498-43B3-948B-1728B52AA6E4}">
                <adec:decorative xmlns:adec="http://schemas.microsoft.com/office/drawing/2017/decorative" val="1"/>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a:fillRect/>
          </a:stretch>
        </p:blipFill>
        <p:spPr>
          <a:xfrm>
            <a:off x="-1" y="1488440"/>
            <a:ext cx="12191999" cy="3881120"/>
          </a:xfrm>
          <a:prstGeom prst="rect">
            <a:avLst/>
          </a:prstGeom>
        </p:spPr>
      </p:pic>
      <p:sp>
        <p:nvSpPr>
          <p:cNvPr id="2" name="Title 1">
            <a:extLst>
              <a:ext uri="{FF2B5EF4-FFF2-40B4-BE49-F238E27FC236}">
                <a16:creationId xmlns:a16="http://schemas.microsoft.com/office/drawing/2014/main" id="{ABB205ED-3519-915D-3530-D78E731740E7}"/>
              </a:ext>
            </a:extLst>
          </p:cNvPr>
          <p:cNvSpPr>
            <a:spLocks noGrp="1"/>
          </p:cNvSpPr>
          <p:nvPr>
            <p:ph type="title"/>
          </p:nvPr>
        </p:nvSpPr>
        <p:spPr>
          <a:xfrm>
            <a:off x="1128712" y="1835135"/>
            <a:ext cx="10225088" cy="1928993"/>
          </a:xfrm>
        </p:spPr>
        <p:txBody>
          <a:bodyPr anchor="b">
            <a:normAutofit/>
          </a:bodyPr>
          <a:lstStyle>
            <a:lvl1pPr>
              <a:defRPr sz="4800">
                <a:solidFill>
                  <a:schemeClr val="bg1"/>
                </a:solidFill>
              </a:defRPr>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FC64CA0-3FD3-6273-865A-64775B9F2BBA}"/>
              </a:ext>
            </a:extLst>
          </p:cNvPr>
          <p:cNvSpPr>
            <a:spLocks noGrp="1"/>
          </p:cNvSpPr>
          <p:nvPr>
            <p:ph type="body" idx="1"/>
          </p:nvPr>
        </p:nvSpPr>
        <p:spPr>
          <a:xfrm>
            <a:off x="1128712" y="3956247"/>
            <a:ext cx="10225088" cy="946677"/>
          </a:xfrm>
        </p:spPr>
        <p:txBody>
          <a:bodyPr/>
          <a:lstStyle>
            <a:lvl1pPr marL="0" indent="0">
              <a:buNone/>
              <a:defRPr sz="2400" b="1">
                <a:solidFill>
                  <a:schemeClr val="bg1"/>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CCC6F0D-E5E4-DC19-CB40-715098C6FEFC}"/>
              </a:ext>
            </a:extLst>
          </p:cNvPr>
          <p:cNvSpPr>
            <a:spLocks noGrp="1"/>
          </p:cNvSpPr>
          <p:nvPr>
            <p:ph type="dt" sz="half" idx="10"/>
          </p:nvPr>
        </p:nvSpPr>
        <p:spPr/>
        <p:txBody>
          <a:bodyPr/>
          <a:lstStyle/>
          <a:p>
            <a:fld id="{30EB0EF4-AB50-41F8-9673-8AFD186DF8D7}" type="datetime1">
              <a:rPr lang="en-GB" smtClean="0"/>
              <a:t>06/05/2026</a:t>
            </a:fld>
            <a:endParaRPr lang="en-GB"/>
          </a:p>
        </p:txBody>
      </p:sp>
      <p:sp>
        <p:nvSpPr>
          <p:cNvPr id="5" name="Footer Placeholder 4">
            <a:extLst>
              <a:ext uri="{FF2B5EF4-FFF2-40B4-BE49-F238E27FC236}">
                <a16:creationId xmlns:a16="http://schemas.microsoft.com/office/drawing/2014/main" id="{E899F172-3A65-6F45-30E6-9C59CD68547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021194D-0642-D8B3-F117-4BFAB6BAB8F1}"/>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42450583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2B5652-1BFC-67CB-A991-38213EAC651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7C9672A-FB89-B22D-E7D9-FBB671D18B3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A914A97-6F25-7E30-CBB8-6802757506B7}"/>
              </a:ext>
            </a:extLst>
          </p:cNvPr>
          <p:cNvSpPr>
            <a:spLocks noGrp="1"/>
          </p:cNvSpPr>
          <p:nvPr>
            <p:ph type="dt" sz="half" idx="10"/>
          </p:nvPr>
        </p:nvSpPr>
        <p:spPr/>
        <p:txBody>
          <a:bodyPr/>
          <a:lstStyle/>
          <a:p>
            <a:fld id="{1BBBEBD8-4EAA-4030-9C01-F6EC13ABE2FD}" type="datetime1">
              <a:rPr lang="en-GB" smtClean="0"/>
              <a:t>06/05/2026</a:t>
            </a:fld>
            <a:endParaRPr lang="en-GB"/>
          </a:p>
        </p:txBody>
      </p:sp>
      <p:sp>
        <p:nvSpPr>
          <p:cNvPr id="5" name="Footer Placeholder 4">
            <a:extLst>
              <a:ext uri="{FF2B5EF4-FFF2-40B4-BE49-F238E27FC236}">
                <a16:creationId xmlns:a16="http://schemas.microsoft.com/office/drawing/2014/main" id="{BB49404D-9DF4-5AEF-40E0-B3108B50AE2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52FA95F-DBAF-A43C-0669-EE74B2AB22DA}"/>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4298219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itle and two column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EF3ED5-945E-1DF5-894E-846A8EBC1B5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0BAC49A-4355-8393-B26F-929BAFAF0085}"/>
              </a:ext>
            </a:extLst>
          </p:cNvPr>
          <p:cNvSpPr>
            <a:spLocks noGrp="1"/>
          </p:cNvSpPr>
          <p:nvPr>
            <p:ph sz="half" idx="1"/>
          </p:nvPr>
        </p:nvSpPr>
        <p:spPr>
          <a:xfrm>
            <a:off x="1127124" y="1825625"/>
            <a:ext cx="4790099"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B00B303-724C-9E4D-D294-7E97ED05BB82}"/>
              </a:ext>
            </a:extLst>
          </p:cNvPr>
          <p:cNvSpPr>
            <a:spLocks noGrp="1"/>
          </p:cNvSpPr>
          <p:nvPr>
            <p:ph sz="half" idx="2"/>
          </p:nvPr>
        </p:nvSpPr>
        <p:spPr>
          <a:xfrm>
            <a:off x="6274778" y="1825625"/>
            <a:ext cx="5079021"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573A7E5-6945-8256-2B35-BC7D729ED48E}"/>
              </a:ext>
            </a:extLst>
          </p:cNvPr>
          <p:cNvSpPr>
            <a:spLocks noGrp="1"/>
          </p:cNvSpPr>
          <p:nvPr>
            <p:ph type="dt" sz="half" idx="10"/>
          </p:nvPr>
        </p:nvSpPr>
        <p:spPr/>
        <p:txBody>
          <a:bodyPr/>
          <a:lstStyle/>
          <a:p>
            <a:fld id="{D276D301-CA02-4D6F-804F-098D0BE2119A}" type="datetime1">
              <a:rPr lang="en-GB" smtClean="0"/>
              <a:t>06/05/2026</a:t>
            </a:fld>
            <a:endParaRPr lang="en-GB"/>
          </a:p>
        </p:txBody>
      </p:sp>
      <p:sp>
        <p:nvSpPr>
          <p:cNvPr id="6" name="Footer Placeholder 5">
            <a:extLst>
              <a:ext uri="{FF2B5EF4-FFF2-40B4-BE49-F238E27FC236}">
                <a16:creationId xmlns:a16="http://schemas.microsoft.com/office/drawing/2014/main" id="{7FCB3206-557D-B79F-67E0-943BCA51E24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2062935-314E-789A-0B70-F43F90776B3F}"/>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15362525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userDrawn="1">
  <p:cSld name="Activity: Title and content">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0B890952-AF4B-555C-8832-E257D3E59F53}"/>
              </a:ext>
              <a:ext uri="{C183D7F6-B498-43B3-948B-1728B52AA6E4}">
                <adec:decorative xmlns:adec="http://schemas.microsoft.com/office/drawing/2017/decorative" val="1"/>
              </a:ext>
            </a:extLst>
          </p:cNvPr>
          <p:cNvPicPr>
            <a:picLocks noChangeAspect="1"/>
          </p:cNvPicPr>
          <p:nvPr userDrawn="1"/>
        </p:nvPicPr>
        <p:blipFill>
          <a:blip r:embed="rId2">
            <a:alphaModFix/>
          </a:blip>
          <a:stretch>
            <a:fillRect/>
          </a:stretch>
        </p:blipFill>
        <p:spPr>
          <a:xfrm>
            <a:off x="0" y="0"/>
            <a:ext cx="12191999" cy="1690688"/>
          </a:xfrm>
          <a:prstGeom prst="rect">
            <a:avLst/>
          </a:prstGeom>
        </p:spPr>
      </p:pic>
      <p:sp>
        <p:nvSpPr>
          <p:cNvPr id="2" name="Title 1">
            <a:extLst>
              <a:ext uri="{FF2B5EF4-FFF2-40B4-BE49-F238E27FC236}">
                <a16:creationId xmlns:a16="http://schemas.microsoft.com/office/drawing/2014/main" id="{8A0EF50C-B99E-4E2C-5F80-9F815392B2C1}"/>
              </a:ext>
            </a:extLst>
          </p:cNvPr>
          <p:cNvSpPr>
            <a:spLocks noGrp="1"/>
          </p:cNvSpPr>
          <p:nvPr>
            <p:ph type="title"/>
          </p:nvPr>
        </p:nvSpPr>
        <p:spPr>
          <a:xfrm>
            <a:off x="1127125" y="365125"/>
            <a:ext cx="10226673" cy="1325563"/>
          </a:xfrm>
        </p:spPr>
        <p:txBody>
          <a:bodyPr/>
          <a:lstStyle>
            <a:lvl1pPr>
              <a:defRPr>
                <a:solidFill>
                  <a:schemeClr val="bg1"/>
                </a:solidFill>
              </a:defRPr>
            </a:lvl1pPr>
          </a:lstStyle>
          <a:p>
            <a:r>
              <a:rPr lang="en-US"/>
              <a:t>Click to edit Master title style</a:t>
            </a:r>
            <a:endParaRPr lang="en-GB"/>
          </a:p>
        </p:txBody>
      </p:sp>
      <p:sp>
        <p:nvSpPr>
          <p:cNvPr id="9" name="Content Placeholder 2">
            <a:extLst>
              <a:ext uri="{FF2B5EF4-FFF2-40B4-BE49-F238E27FC236}">
                <a16:creationId xmlns:a16="http://schemas.microsoft.com/office/drawing/2014/main" id="{1E59FFBC-0485-7258-3109-B1A997C3F529}"/>
              </a:ext>
            </a:extLst>
          </p:cNvPr>
          <p:cNvSpPr>
            <a:spLocks noGrp="1"/>
          </p:cNvSpPr>
          <p:nvPr>
            <p:ph idx="1"/>
          </p:nvPr>
        </p:nvSpPr>
        <p:spPr>
          <a:xfrm>
            <a:off x="1127124" y="2012231"/>
            <a:ext cx="10226676" cy="41647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3" name="Date Placeholder 2">
            <a:extLst>
              <a:ext uri="{FF2B5EF4-FFF2-40B4-BE49-F238E27FC236}">
                <a16:creationId xmlns:a16="http://schemas.microsoft.com/office/drawing/2014/main" id="{1A40E309-F6EB-6B9A-5D1D-A34342B8EF8F}"/>
              </a:ext>
            </a:extLst>
          </p:cNvPr>
          <p:cNvSpPr>
            <a:spLocks noGrp="1"/>
          </p:cNvSpPr>
          <p:nvPr>
            <p:ph type="dt" sz="half" idx="10"/>
          </p:nvPr>
        </p:nvSpPr>
        <p:spPr/>
        <p:txBody>
          <a:bodyPr/>
          <a:lstStyle/>
          <a:p>
            <a:fld id="{684EAFC6-8F75-43C1-9FB0-D2FAD5848B9E}" type="datetime1">
              <a:rPr lang="en-GB" smtClean="0"/>
              <a:t>06/05/2026</a:t>
            </a:fld>
            <a:endParaRPr lang="en-GB"/>
          </a:p>
        </p:txBody>
      </p:sp>
      <p:sp>
        <p:nvSpPr>
          <p:cNvPr id="4" name="Footer Placeholder 3">
            <a:extLst>
              <a:ext uri="{FF2B5EF4-FFF2-40B4-BE49-F238E27FC236}">
                <a16:creationId xmlns:a16="http://schemas.microsoft.com/office/drawing/2014/main" id="{804E9E97-1A33-BE38-8D30-4ECCB4519F8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16D2659-EBE7-518F-61E3-E45C5C85DAFB}"/>
              </a:ext>
            </a:extLst>
          </p:cNvPr>
          <p:cNvSpPr>
            <a:spLocks noGrp="1"/>
          </p:cNvSpPr>
          <p:nvPr>
            <p:ph type="sldNum" sz="quarter" idx="12"/>
          </p:nvPr>
        </p:nvSpPr>
        <p:spPr/>
        <p:txBody>
          <a:bodyPr/>
          <a:lstStyle/>
          <a:p>
            <a:fld id="{0322EA46-A50A-4B74-807A-1D180152ACDE}" type="slidenum">
              <a:rPr lang="en-GB" smtClean="0"/>
              <a:t>‹#›</a:t>
            </a:fld>
            <a:endParaRPr lang="en-GB"/>
          </a:p>
        </p:txBody>
      </p:sp>
      <p:pic>
        <p:nvPicPr>
          <p:cNvPr id="14" name="Graphic 13">
            <a:extLst>
              <a:ext uri="{FF2B5EF4-FFF2-40B4-BE49-F238E27FC236}">
                <a16:creationId xmlns:a16="http://schemas.microsoft.com/office/drawing/2014/main" id="{8A9DD6E2-22FA-830E-6587-3C15BA4D5E88}"/>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rot="20700000">
            <a:off x="235142" y="434751"/>
            <a:ext cx="1007427" cy="1007427"/>
          </a:xfrm>
          <a:prstGeom prst="rect">
            <a:avLst/>
          </a:prstGeom>
        </p:spPr>
      </p:pic>
    </p:spTree>
    <p:extLst>
      <p:ext uri="{BB962C8B-B14F-4D97-AF65-F5344CB8AC3E}">
        <p14:creationId xmlns:p14="http://schemas.microsoft.com/office/powerpoint/2010/main" val="34275399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woObj" preserve="1">
  <p:cSld name="Activity: Title and two columns">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9AA337E1-F4AA-BDCD-6BC1-AD264FCE605D}"/>
              </a:ext>
              <a:ext uri="{C183D7F6-B498-43B3-948B-1728B52AA6E4}">
                <adec:decorative xmlns:adec="http://schemas.microsoft.com/office/drawing/2017/decorative" val="1"/>
              </a:ext>
            </a:extLst>
          </p:cNvPr>
          <p:cNvPicPr>
            <a:picLocks noChangeAspect="1"/>
          </p:cNvPicPr>
          <p:nvPr userDrawn="1"/>
        </p:nvPicPr>
        <p:blipFill>
          <a:blip r:embed="rId2">
            <a:alphaModFix/>
          </a:blip>
          <a:stretch>
            <a:fillRect/>
          </a:stretch>
        </p:blipFill>
        <p:spPr>
          <a:xfrm>
            <a:off x="0" y="0"/>
            <a:ext cx="12191999" cy="1690688"/>
          </a:xfrm>
          <a:prstGeom prst="rect">
            <a:avLst/>
          </a:prstGeom>
        </p:spPr>
      </p:pic>
      <p:sp>
        <p:nvSpPr>
          <p:cNvPr id="2" name="Title 1">
            <a:extLst>
              <a:ext uri="{FF2B5EF4-FFF2-40B4-BE49-F238E27FC236}">
                <a16:creationId xmlns:a16="http://schemas.microsoft.com/office/drawing/2014/main" id="{D1EF3ED5-945E-1DF5-894E-846A8EBC1B50}"/>
              </a:ext>
            </a:extLst>
          </p:cNvPr>
          <p:cNvSpPr>
            <a:spLocks noGrp="1"/>
          </p:cNvSpPr>
          <p:nvPr>
            <p:ph type="title"/>
          </p:nvPr>
        </p:nvSpPr>
        <p:spPr/>
        <p:txBody>
          <a:bodyPr/>
          <a:lstStyle>
            <a:lvl1pPr>
              <a:defRPr>
                <a:solidFill>
                  <a:schemeClr val="bg1"/>
                </a:solidFill>
              </a:defRPr>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0BAC49A-4355-8393-B26F-929BAFAF0085}"/>
              </a:ext>
            </a:extLst>
          </p:cNvPr>
          <p:cNvSpPr>
            <a:spLocks noGrp="1"/>
          </p:cNvSpPr>
          <p:nvPr>
            <p:ph sz="half" idx="1"/>
          </p:nvPr>
        </p:nvSpPr>
        <p:spPr>
          <a:xfrm>
            <a:off x="1127124" y="2012231"/>
            <a:ext cx="4825268" cy="41647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B00B303-724C-9E4D-D294-7E97ED05BB82}"/>
              </a:ext>
            </a:extLst>
          </p:cNvPr>
          <p:cNvSpPr>
            <a:spLocks noGrp="1"/>
          </p:cNvSpPr>
          <p:nvPr>
            <p:ph sz="half" idx="2"/>
          </p:nvPr>
        </p:nvSpPr>
        <p:spPr>
          <a:xfrm>
            <a:off x="6239610" y="2012231"/>
            <a:ext cx="5114190" cy="41647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573A7E5-6945-8256-2B35-BC7D729ED48E}"/>
              </a:ext>
            </a:extLst>
          </p:cNvPr>
          <p:cNvSpPr>
            <a:spLocks noGrp="1"/>
          </p:cNvSpPr>
          <p:nvPr>
            <p:ph type="dt" sz="half" idx="10"/>
          </p:nvPr>
        </p:nvSpPr>
        <p:spPr/>
        <p:txBody>
          <a:bodyPr/>
          <a:lstStyle/>
          <a:p>
            <a:fld id="{D276D301-CA02-4D6F-804F-098D0BE2119A}" type="datetime1">
              <a:rPr lang="en-GB" smtClean="0"/>
              <a:t>06/05/2026</a:t>
            </a:fld>
            <a:endParaRPr lang="en-GB"/>
          </a:p>
        </p:txBody>
      </p:sp>
      <p:sp>
        <p:nvSpPr>
          <p:cNvPr id="6" name="Footer Placeholder 5">
            <a:extLst>
              <a:ext uri="{FF2B5EF4-FFF2-40B4-BE49-F238E27FC236}">
                <a16:creationId xmlns:a16="http://schemas.microsoft.com/office/drawing/2014/main" id="{7FCB3206-557D-B79F-67E0-943BCA51E24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2062935-314E-789A-0B70-F43F90776B3F}"/>
              </a:ext>
            </a:extLst>
          </p:cNvPr>
          <p:cNvSpPr>
            <a:spLocks noGrp="1"/>
          </p:cNvSpPr>
          <p:nvPr>
            <p:ph type="sldNum" sz="quarter" idx="12"/>
          </p:nvPr>
        </p:nvSpPr>
        <p:spPr/>
        <p:txBody>
          <a:bodyPr/>
          <a:lstStyle/>
          <a:p>
            <a:fld id="{0322EA46-A50A-4B74-807A-1D180152ACDE}" type="slidenum">
              <a:rPr lang="en-GB" smtClean="0"/>
              <a:t>‹#›</a:t>
            </a:fld>
            <a:endParaRPr lang="en-GB"/>
          </a:p>
        </p:txBody>
      </p:sp>
      <p:pic>
        <p:nvPicPr>
          <p:cNvPr id="10" name="Graphic 9">
            <a:extLst>
              <a:ext uri="{FF2B5EF4-FFF2-40B4-BE49-F238E27FC236}">
                <a16:creationId xmlns:a16="http://schemas.microsoft.com/office/drawing/2014/main" id="{1ABF5992-EDD8-ACF9-42C3-979AD5FFC560}"/>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rot="20700000">
            <a:off x="235142" y="434751"/>
            <a:ext cx="1007427" cy="1007427"/>
          </a:xfrm>
          <a:prstGeom prst="rect">
            <a:avLst/>
          </a:prstGeom>
        </p:spPr>
      </p:pic>
    </p:spTree>
    <p:extLst>
      <p:ext uri="{BB962C8B-B14F-4D97-AF65-F5344CB8AC3E}">
        <p14:creationId xmlns:p14="http://schemas.microsoft.com/office/powerpoint/2010/main" val="41941800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only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0B50CF-9D72-6E0B-725C-0536765E1DA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CCE2898-9729-08B8-DA00-4F98754F97B6}"/>
              </a:ext>
            </a:extLst>
          </p:cNvPr>
          <p:cNvSpPr>
            <a:spLocks noGrp="1"/>
          </p:cNvSpPr>
          <p:nvPr>
            <p:ph type="dt" sz="half" idx="10"/>
          </p:nvPr>
        </p:nvSpPr>
        <p:spPr/>
        <p:txBody>
          <a:bodyPr/>
          <a:lstStyle/>
          <a:p>
            <a:fld id="{684EAFC6-8F75-43C1-9FB0-D2FAD5848B9E}" type="datetime1">
              <a:rPr lang="en-GB" smtClean="0"/>
              <a:t>06/05/2026</a:t>
            </a:fld>
            <a:endParaRPr lang="en-GB"/>
          </a:p>
        </p:txBody>
      </p:sp>
      <p:sp>
        <p:nvSpPr>
          <p:cNvPr id="4" name="Footer Placeholder 3">
            <a:extLst>
              <a:ext uri="{FF2B5EF4-FFF2-40B4-BE49-F238E27FC236}">
                <a16:creationId xmlns:a16="http://schemas.microsoft.com/office/drawing/2014/main" id="{39EF75C2-5F9F-D316-3EC7-2358CDCF0E3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E68FBED-252A-7CB8-694A-EB7876038D3B}"/>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37924967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userDrawn="1">
  <p:cSld name="Video full screen">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078E97AE-48C5-C901-058B-652F570758C8}"/>
              </a:ext>
            </a:extLst>
          </p:cNvPr>
          <p:cNvSpPr>
            <a:spLocks noGrp="1"/>
          </p:cNvSpPr>
          <p:nvPr>
            <p:ph type="title"/>
          </p:nvPr>
        </p:nvSpPr>
        <p:spPr>
          <a:xfrm>
            <a:off x="0" y="-1592011"/>
            <a:ext cx="10226674" cy="1325563"/>
          </a:xfrm>
        </p:spPr>
        <p:txBody>
          <a:bodyPr/>
          <a:lstStyle/>
          <a:p>
            <a:r>
              <a:rPr lang="en-US"/>
              <a:t>Click to edit Master title style</a:t>
            </a:r>
            <a:endParaRPr lang="en-GB"/>
          </a:p>
        </p:txBody>
      </p:sp>
      <p:sp>
        <p:nvSpPr>
          <p:cNvPr id="6" name="Content Placeholder 5">
            <a:extLst>
              <a:ext uri="{FF2B5EF4-FFF2-40B4-BE49-F238E27FC236}">
                <a16:creationId xmlns:a16="http://schemas.microsoft.com/office/drawing/2014/main" id="{03FE5407-63D6-2F09-21F5-F6DFBDB07CA5}"/>
              </a:ext>
            </a:extLst>
          </p:cNvPr>
          <p:cNvSpPr>
            <a:spLocks noGrp="1"/>
          </p:cNvSpPr>
          <p:nvPr>
            <p:ph sz="quarter" idx="13"/>
          </p:nvPr>
        </p:nvSpPr>
        <p:spPr>
          <a:xfrm>
            <a:off x="0" y="0"/>
            <a:ext cx="12192000" cy="685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2" name="Date Placeholder 1">
            <a:extLst>
              <a:ext uri="{FF2B5EF4-FFF2-40B4-BE49-F238E27FC236}">
                <a16:creationId xmlns:a16="http://schemas.microsoft.com/office/drawing/2014/main" id="{C6F28D2F-7541-4FDD-4D54-1D2994D87BEE}"/>
              </a:ext>
            </a:extLst>
          </p:cNvPr>
          <p:cNvSpPr>
            <a:spLocks noGrp="1"/>
          </p:cNvSpPr>
          <p:nvPr>
            <p:ph type="dt" sz="half" idx="10"/>
          </p:nvPr>
        </p:nvSpPr>
        <p:spPr/>
        <p:txBody>
          <a:bodyPr/>
          <a:lstStyle/>
          <a:p>
            <a:fld id="{9FD93A5E-0BB6-4C5D-9645-848C0A017328}" type="datetime1">
              <a:rPr lang="en-GB" smtClean="0"/>
              <a:t>06/05/2026</a:t>
            </a:fld>
            <a:endParaRPr lang="en-GB"/>
          </a:p>
        </p:txBody>
      </p:sp>
      <p:sp>
        <p:nvSpPr>
          <p:cNvPr id="3" name="Footer Placeholder 2">
            <a:extLst>
              <a:ext uri="{FF2B5EF4-FFF2-40B4-BE49-F238E27FC236}">
                <a16:creationId xmlns:a16="http://schemas.microsoft.com/office/drawing/2014/main" id="{99055F64-8256-2E85-7451-791447C2A97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EA72610-C6F9-9D57-4F12-2DF13E7327E5}"/>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12406538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userDrawn="1">
  <p:cSld name="Blank slide">
    <p:spTree>
      <p:nvGrpSpPr>
        <p:cNvPr id="1" name=""/>
        <p:cNvGrpSpPr/>
        <p:nvPr/>
      </p:nvGrpSpPr>
      <p:grpSpPr>
        <a:xfrm>
          <a:off x="0" y="0"/>
          <a:ext cx="0" cy="0"/>
          <a:chOff x="0" y="0"/>
          <a:chExt cx="0" cy="0"/>
        </a:xfrm>
      </p:grpSpPr>
      <p:sp>
        <p:nvSpPr>
          <p:cNvPr id="2" name="Title 6">
            <a:extLst>
              <a:ext uri="{FF2B5EF4-FFF2-40B4-BE49-F238E27FC236}">
                <a16:creationId xmlns:a16="http://schemas.microsoft.com/office/drawing/2014/main" id="{E84D31E3-5C6D-8737-08BC-3EFF2F53C1C7}"/>
              </a:ext>
            </a:extLst>
          </p:cNvPr>
          <p:cNvSpPr>
            <a:spLocks noGrp="1"/>
          </p:cNvSpPr>
          <p:nvPr>
            <p:ph type="title"/>
          </p:nvPr>
        </p:nvSpPr>
        <p:spPr>
          <a:xfrm>
            <a:off x="0" y="-1592011"/>
            <a:ext cx="10226674" cy="1325563"/>
          </a:xfrm>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C00C75D-9DDB-B3FF-39D5-215040F97197}"/>
              </a:ext>
            </a:extLst>
          </p:cNvPr>
          <p:cNvSpPr>
            <a:spLocks noGrp="1"/>
          </p:cNvSpPr>
          <p:nvPr>
            <p:ph type="dt" sz="half" idx="10"/>
          </p:nvPr>
        </p:nvSpPr>
        <p:spPr/>
        <p:txBody>
          <a:bodyPr/>
          <a:lstStyle/>
          <a:p>
            <a:fld id="{EB603BE0-0E39-4D64-8491-6B5986B7C52C}" type="datetime1">
              <a:rPr lang="en-GB" smtClean="0"/>
              <a:t>06/05/2026</a:t>
            </a:fld>
            <a:endParaRPr lang="en-GB"/>
          </a:p>
        </p:txBody>
      </p:sp>
      <p:sp>
        <p:nvSpPr>
          <p:cNvPr id="4" name="Footer Placeholder 3">
            <a:extLst>
              <a:ext uri="{FF2B5EF4-FFF2-40B4-BE49-F238E27FC236}">
                <a16:creationId xmlns:a16="http://schemas.microsoft.com/office/drawing/2014/main" id="{C5F17838-ABB1-4A47-780A-75AE7CD9F17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D52192A-0D3D-D817-0AD9-51DF0B1ED343}"/>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27897892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image" Target="../media/image1.png"/><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A595FB0-2150-3601-A209-3D5F866050F1}"/>
              </a:ext>
            </a:extLst>
          </p:cNvPr>
          <p:cNvSpPr>
            <a:spLocks noGrp="1"/>
          </p:cNvSpPr>
          <p:nvPr>
            <p:ph type="title"/>
          </p:nvPr>
        </p:nvSpPr>
        <p:spPr>
          <a:xfrm>
            <a:off x="1127125" y="365125"/>
            <a:ext cx="10226674"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786D24C-9BA1-873E-C433-F2452246623A}"/>
              </a:ext>
            </a:extLst>
          </p:cNvPr>
          <p:cNvSpPr>
            <a:spLocks noGrp="1"/>
          </p:cNvSpPr>
          <p:nvPr>
            <p:ph type="body" idx="1"/>
          </p:nvPr>
        </p:nvSpPr>
        <p:spPr>
          <a:xfrm>
            <a:off x="1127124" y="1825625"/>
            <a:ext cx="10226676"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ADF3332-F0A0-4041-FC29-7850DC9CB39A}"/>
              </a:ext>
            </a:extLst>
          </p:cNvPr>
          <p:cNvSpPr>
            <a:spLocks noGrp="1"/>
          </p:cNvSpPr>
          <p:nvPr>
            <p:ph type="dt" sz="half" idx="2"/>
          </p:nvPr>
        </p:nvSpPr>
        <p:spPr>
          <a:xfrm>
            <a:off x="1127124" y="6356350"/>
            <a:ext cx="2454276"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84EAFC6-8F75-43C1-9FB0-D2FAD5848B9E}" type="datetime1">
              <a:rPr lang="en-GB" smtClean="0"/>
              <a:t>06/05/2026</a:t>
            </a:fld>
            <a:endParaRPr lang="en-GB"/>
          </a:p>
        </p:txBody>
      </p:sp>
      <p:sp>
        <p:nvSpPr>
          <p:cNvPr id="5" name="Footer Placeholder 4">
            <a:extLst>
              <a:ext uri="{FF2B5EF4-FFF2-40B4-BE49-F238E27FC236}">
                <a16:creationId xmlns:a16="http://schemas.microsoft.com/office/drawing/2014/main" id="{33035386-B596-81A5-C02E-E270EE108683}"/>
              </a:ext>
            </a:extLst>
          </p:cNvPr>
          <p:cNvSpPr>
            <a:spLocks noGrp="1"/>
          </p:cNvSpPr>
          <p:nvPr>
            <p:ph type="ftr" sz="quarter" idx="3"/>
          </p:nvPr>
        </p:nvSpPr>
        <p:spPr>
          <a:xfrm>
            <a:off x="4471986" y="6356350"/>
            <a:ext cx="3681414"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2F9EC161-64BD-32D6-667D-622AE248EC64}"/>
              </a:ext>
            </a:extLst>
          </p:cNvPr>
          <p:cNvSpPr>
            <a:spLocks noGrp="1"/>
          </p:cNvSpPr>
          <p:nvPr>
            <p:ph type="sldNum" sz="quarter" idx="4"/>
          </p:nvPr>
        </p:nvSpPr>
        <p:spPr>
          <a:xfrm>
            <a:off x="8899524" y="6356350"/>
            <a:ext cx="2454276"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322EA46-A50A-4B74-807A-1D180152ACDE}" type="slidenum">
              <a:rPr lang="en-GB" smtClean="0"/>
              <a:t>‹#›</a:t>
            </a:fld>
            <a:endParaRPr lang="en-GB"/>
          </a:p>
        </p:txBody>
      </p:sp>
      <p:pic>
        <p:nvPicPr>
          <p:cNvPr id="10" name="Picture 9">
            <a:extLst>
              <a:ext uri="{FF2B5EF4-FFF2-40B4-BE49-F238E27FC236}">
                <a16:creationId xmlns:a16="http://schemas.microsoft.com/office/drawing/2014/main" id="{28AA2A39-BC86-4D9D-F7DB-14F384BEDCDE}"/>
              </a:ext>
              <a:ext uri="{C183D7F6-B498-43B3-948B-1728B52AA6E4}">
                <adec:decorative xmlns:adec="http://schemas.microsoft.com/office/drawing/2017/decorative" val="1"/>
              </a:ext>
            </a:extLst>
          </p:cNvPr>
          <p:cNvPicPr>
            <a:picLocks noChangeAspect="1"/>
          </p:cNvPicPr>
          <p:nvPr userDrawn="1"/>
        </p:nvPicPr>
        <p:blipFill>
          <a:blip r:embed="rId11" cstate="email">
            <a:extLst>
              <a:ext uri="{28A0092B-C50C-407E-A947-70E740481C1C}">
                <a14:useLocalDpi xmlns:a14="http://schemas.microsoft.com/office/drawing/2010/main"/>
              </a:ext>
            </a:extLst>
          </a:blip>
          <a:srcRect/>
          <a:stretch>
            <a:fillRect/>
          </a:stretch>
        </p:blipFill>
        <p:spPr>
          <a:xfrm>
            <a:off x="0" y="0"/>
            <a:ext cx="838201" cy="6858000"/>
          </a:xfrm>
          <a:prstGeom prst="rect">
            <a:avLst/>
          </a:prstGeom>
        </p:spPr>
      </p:pic>
    </p:spTree>
    <p:extLst>
      <p:ext uri="{BB962C8B-B14F-4D97-AF65-F5344CB8AC3E}">
        <p14:creationId xmlns:p14="http://schemas.microsoft.com/office/powerpoint/2010/main" val="1899850025"/>
      </p:ext>
    </p:extLst>
  </p:cSld>
  <p:clrMap bg1="lt1" tx1="dk1" bg2="lt2" tx2="dk2" accent1="accent1" accent2="accent2" accent3="accent3" accent4="accent4" accent5="accent5" accent6="accent6" hlink="hlink" folHlink="folHlink"/>
  <p:sldLayoutIdLst>
    <p:sldLayoutId id="2147483649" r:id="rId1"/>
    <p:sldLayoutId id="2147483651" r:id="rId2"/>
    <p:sldLayoutId id="2147483650" r:id="rId3"/>
    <p:sldLayoutId id="2147483652" r:id="rId4"/>
    <p:sldLayoutId id="2147483658" r:id="rId5"/>
    <p:sldLayoutId id="2147483659" r:id="rId6"/>
    <p:sldLayoutId id="2147483657" r:id="rId7"/>
    <p:sldLayoutId id="2147483655" r:id="rId8"/>
    <p:sldLayoutId id="2147483656" r:id="rId9"/>
  </p:sldLayoutIdLst>
  <p:hf sldNum="0" hdr="0" ftr="0" dt="0"/>
  <p:txStyles>
    <p:titleStyle>
      <a:lvl1pPr algn="l" defTabSz="914400" rtl="0" eaLnBrk="1" latinLnBrk="0" hangingPunct="1">
        <a:lnSpc>
          <a:spcPct val="90000"/>
        </a:lnSpc>
        <a:spcBef>
          <a:spcPct val="0"/>
        </a:spcBef>
        <a:buNone/>
        <a:defRPr sz="4400" kern="1200">
          <a:solidFill>
            <a:schemeClr val="accent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40" userDrawn="1">
          <p15:clr>
            <a:srgbClr val="F26B43"/>
          </p15:clr>
        </p15:guide>
        <p15:guide id="3" pos="710" userDrawn="1">
          <p15:clr>
            <a:srgbClr val="F26B43"/>
          </p15:clr>
        </p15:guide>
        <p15:guide id="4" pos="7151" userDrawn="1">
          <p15:clr>
            <a:srgbClr val="F26B43"/>
          </p15:clr>
        </p15:guide>
        <p15:guide id="5" orient="horz" pos="3997" userDrawn="1">
          <p15:clr>
            <a:srgbClr val="F26B43"/>
          </p15:clr>
        </p15:guide>
        <p15:guide id="6" orient="horz" pos="210"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hyperlink" Target="https://uwtsd.vevox.com/" TargetMode="External"/><Relationship Id="rId2" Type="http://schemas.openxmlformats.org/officeDocument/2006/relationships/notesSlide" Target="../notesSlides/notesSlide4.xml"/><Relationship Id="rId1" Type="http://schemas.openxmlformats.org/officeDocument/2006/relationships/slideLayout" Target="../slideLayouts/slideLayout6.xml"/><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hyperlink" Target="https://uwtsd.vevox.com/" TargetMode="External"/><Relationship Id="rId2" Type="http://schemas.openxmlformats.org/officeDocument/2006/relationships/notesSlide" Target="../notesSlides/notesSlide17.xml"/><Relationship Id="rId1" Type="http://schemas.openxmlformats.org/officeDocument/2006/relationships/slideLayout" Target="../slideLayouts/slideLayout6.xml"/><Relationship Id="rId4" Type="http://schemas.openxmlformats.org/officeDocument/2006/relationships/image" Target="../media/image8.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9B9F78-0982-4FBD-922E-2215BD2EB92B}"/>
              </a:ext>
            </a:extLst>
          </p:cNvPr>
          <p:cNvSpPr>
            <a:spLocks noGrp="1"/>
          </p:cNvSpPr>
          <p:nvPr>
            <p:ph type="ctrTitle"/>
          </p:nvPr>
        </p:nvSpPr>
        <p:spPr>
          <a:xfrm>
            <a:off x="552451" y="2027237"/>
            <a:ext cx="6000750" cy="2306637"/>
          </a:xfrm>
        </p:spPr>
        <p:txBody>
          <a:bodyPr anchor="b">
            <a:normAutofit/>
          </a:bodyPr>
          <a:lstStyle/>
          <a:p>
            <a:r>
              <a:rPr lang="en-GB"/>
              <a:t>Welcome to Academic Skills!</a:t>
            </a:r>
          </a:p>
        </p:txBody>
      </p:sp>
      <p:sp>
        <p:nvSpPr>
          <p:cNvPr id="6" name="Subtitle 5">
            <a:extLst>
              <a:ext uri="{FF2B5EF4-FFF2-40B4-BE49-F238E27FC236}">
                <a16:creationId xmlns:a16="http://schemas.microsoft.com/office/drawing/2014/main" id="{C12DD013-7C7A-405E-A888-913F7CC7847B}"/>
              </a:ext>
            </a:extLst>
          </p:cNvPr>
          <p:cNvSpPr>
            <a:spLocks noGrp="1"/>
          </p:cNvSpPr>
          <p:nvPr>
            <p:ph type="subTitle" idx="1"/>
          </p:nvPr>
        </p:nvSpPr>
        <p:spPr>
          <a:xfrm>
            <a:off x="552451" y="4506913"/>
            <a:ext cx="6000750" cy="1655762"/>
          </a:xfrm>
        </p:spPr>
        <p:txBody>
          <a:bodyPr vert="horz" lIns="91440" tIns="45720" rIns="91440" bIns="45720" rtlCol="0" anchor="t">
            <a:normAutofit/>
          </a:bodyPr>
          <a:lstStyle/>
          <a:p>
            <a:r>
              <a:rPr lang="en-GB">
                <a:latin typeface="Aptos"/>
                <a:ea typeface="Calibri"/>
                <a:cs typeface="Calibri"/>
              </a:rPr>
              <a:t>LCLM4001 Academic Skills</a:t>
            </a:r>
          </a:p>
          <a:p>
            <a:r>
              <a:rPr lang="en-GB">
                <a:latin typeface="Aptos"/>
                <a:ea typeface="Calibri"/>
                <a:cs typeface="Calibri"/>
              </a:rPr>
              <a:t>Week 6</a:t>
            </a:r>
          </a:p>
        </p:txBody>
      </p:sp>
      <p:pic>
        <p:nvPicPr>
          <p:cNvPr id="4" name="Picture Placeholder 3" descr="Aerial view of a grey and orange umbrella">
            <a:extLst>
              <a:ext uri="{FF2B5EF4-FFF2-40B4-BE49-F238E27FC236}">
                <a16:creationId xmlns:a16="http://schemas.microsoft.com/office/drawing/2014/main" id="{BC20C668-3ED1-6AD6-151E-BA1F5B24FC9B}"/>
              </a:ext>
            </a:extLst>
          </p:cNvPr>
          <p:cNvPicPr>
            <a:picLocks noGrp="1" noChangeAspect="1"/>
          </p:cNvPicPr>
          <p:nvPr>
            <p:ph type="pic" sz="quarter" idx="10"/>
          </p:nvPr>
        </p:nvPicPr>
        <p:blipFill>
          <a:blip r:embed="rId3" cstate="email">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17297462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2F3A50-68CE-D406-A97D-50D5D02A9CC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94FF98C-5C75-DE4D-F4AD-25EAB2D806FD}"/>
              </a:ext>
            </a:extLst>
          </p:cNvPr>
          <p:cNvSpPr>
            <a:spLocks noGrp="1"/>
          </p:cNvSpPr>
          <p:nvPr>
            <p:ph type="title"/>
          </p:nvPr>
        </p:nvSpPr>
        <p:spPr/>
        <p:txBody>
          <a:bodyPr/>
          <a:lstStyle/>
          <a:p>
            <a:r>
              <a:rPr lang="en-GB"/>
              <a:t>What today is about</a:t>
            </a:r>
          </a:p>
        </p:txBody>
      </p:sp>
      <p:graphicFrame>
        <p:nvGraphicFramePr>
          <p:cNvPr id="4" name="Content Placeholder 3">
            <a:extLst>
              <a:ext uri="{FF2B5EF4-FFF2-40B4-BE49-F238E27FC236}">
                <a16:creationId xmlns:a16="http://schemas.microsoft.com/office/drawing/2014/main" id="{5870C24B-3866-CCE6-6380-DEF7A2D35B2B}"/>
              </a:ext>
            </a:extLst>
          </p:cNvPr>
          <p:cNvGraphicFramePr>
            <a:graphicFrameLocks noGrp="1"/>
          </p:cNvGraphicFramePr>
          <p:nvPr>
            <p:ph idx="1"/>
          </p:nvPr>
        </p:nvGraphicFramePr>
        <p:xfrm>
          <a:off x="1127125" y="1825625"/>
          <a:ext cx="10226675"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831909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FCC608E-088E-317F-F8EE-8CDF87807B8F}"/>
              </a:ext>
            </a:extLst>
          </p:cNvPr>
          <p:cNvSpPr>
            <a:spLocks noGrp="1"/>
          </p:cNvSpPr>
          <p:nvPr>
            <p:ph type="title"/>
          </p:nvPr>
        </p:nvSpPr>
        <p:spPr/>
        <p:txBody>
          <a:bodyPr/>
          <a:lstStyle/>
          <a:p>
            <a:r>
              <a:rPr lang="en-GB"/>
              <a:t>Remembering last week</a:t>
            </a:r>
          </a:p>
        </p:txBody>
      </p:sp>
      <p:sp>
        <p:nvSpPr>
          <p:cNvPr id="5" name="Content Placeholder 4">
            <a:extLst>
              <a:ext uri="{FF2B5EF4-FFF2-40B4-BE49-F238E27FC236}">
                <a16:creationId xmlns:a16="http://schemas.microsoft.com/office/drawing/2014/main" id="{2942F8A6-762B-9536-9C54-F660E6D6724C}"/>
              </a:ext>
            </a:extLst>
          </p:cNvPr>
          <p:cNvSpPr>
            <a:spLocks noGrp="1"/>
          </p:cNvSpPr>
          <p:nvPr>
            <p:ph sz="half" idx="1"/>
          </p:nvPr>
        </p:nvSpPr>
        <p:spPr/>
        <p:txBody>
          <a:bodyPr vert="horz" lIns="91440" tIns="45720" rIns="91440" bIns="45720" rtlCol="0" anchor="t">
            <a:normAutofit fontScale="92500" lnSpcReduction="10000"/>
          </a:bodyPr>
          <a:lstStyle/>
          <a:p>
            <a:pPr marL="0" indent="0">
              <a:buNone/>
            </a:pPr>
            <a:r>
              <a:rPr lang="en-GB" b="1"/>
              <a:t>We learnt:</a:t>
            </a:r>
          </a:p>
          <a:p>
            <a:pPr lvl="0"/>
            <a:r>
              <a:rPr lang="en-GB"/>
              <a:t>What paraphrasing is</a:t>
            </a:r>
          </a:p>
          <a:p>
            <a:pPr lvl="0"/>
            <a:r>
              <a:rPr lang="en-GB"/>
              <a:t>Why paraphrasing matters</a:t>
            </a:r>
          </a:p>
          <a:p>
            <a:pPr lvl="0"/>
            <a:r>
              <a:rPr lang="en-GB"/>
              <a:t>How to use our own words</a:t>
            </a:r>
          </a:p>
          <a:p>
            <a:pPr lvl="0"/>
            <a:r>
              <a:rPr lang="en-GB"/>
              <a:t>How to find key ideas in a text</a:t>
            </a:r>
          </a:p>
          <a:p>
            <a:pPr marL="0" lvl="0" indent="0">
              <a:buNone/>
            </a:pPr>
            <a:endParaRPr lang="en-GB"/>
          </a:p>
        </p:txBody>
      </p:sp>
      <p:sp>
        <p:nvSpPr>
          <p:cNvPr id="2" name="Content Placeholder 1">
            <a:extLst>
              <a:ext uri="{FF2B5EF4-FFF2-40B4-BE49-F238E27FC236}">
                <a16:creationId xmlns:a16="http://schemas.microsoft.com/office/drawing/2014/main" id="{1791F591-CB8A-7AEE-B427-10A9EFF459D6}"/>
              </a:ext>
            </a:extLst>
          </p:cNvPr>
          <p:cNvSpPr>
            <a:spLocks noGrp="1"/>
          </p:cNvSpPr>
          <p:nvPr>
            <p:ph sz="half" idx="2"/>
          </p:nvPr>
        </p:nvSpPr>
        <p:spPr/>
        <p:txBody>
          <a:bodyPr vert="horz" lIns="91440" tIns="45720" rIns="91440" bIns="45720" rtlCol="0" anchor="t">
            <a:normAutofit fontScale="92500" lnSpcReduction="10000"/>
          </a:bodyPr>
          <a:lstStyle/>
          <a:p>
            <a:pPr marL="0" lvl="0" indent="0">
              <a:lnSpc>
                <a:spcPct val="100000"/>
              </a:lnSpc>
              <a:spcBef>
                <a:spcPts val="0"/>
              </a:spcBef>
              <a:buNone/>
              <a:defRPr/>
            </a:pPr>
            <a:r>
              <a:rPr lang="en-GB" b="1"/>
              <a:t>Why this matters:</a:t>
            </a:r>
          </a:p>
          <a:p>
            <a:pPr>
              <a:lnSpc>
                <a:spcPct val="100000"/>
              </a:lnSpc>
              <a:spcBef>
                <a:spcPts val="0"/>
              </a:spcBef>
              <a:defRPr/>
            </a:pPr>
            <a:r>
              <a:rPr lang="en-GB"/>
              <a:t>Businesses need clear and reliable information</a:t>
            </a:r>
          </a:p>
          <a:p>
            <a:pPr>
              <a:lnSpc>
                <a:spcPct val="100000"/>
              </a:lnSpc>
              <a:spcBef>
                <a:spcPts val="0"/>
              </a:spcBef>
              <a:defRPr/>
            </a:pPr>
            <a:r>
              <a:rPr lang="en-GB"/>
              <a:t>Using our own words shows professional understanding</a:t>
            </a:r>
          </a:p>
          <a:p>
            <a:pPr>
              <a:lnSpc>
                <a:spcPct val="100000"/>
              </a:lnSpc>
              <a:spcBef>
                <a:spcPts val="0"/>
              </a:spcBef>
              <a:defRPr/>
            </a:pPr>
            <a:r>
              <a:rPr lang="en-GB"/>
              <a:t>Good paraphrasing helps us use evidence correctly</a:t>
            </a:r>
          </a:p>
          <a:p>
            <a:pPr>
              <a:lnSpc>
                <a:spcPct val="100000"/>
              </a:lnSpc>
              <a:spcBef>
                <a:spcPts val="0"/>
              </a:spcBef>
              <a:defRPr/>
            </a:pPr>
            <a:r>
              <a:rPr lang="en-GB"/>
              <a:t>These skills help us write clear TEEL paragraphs for business decisions</a:t>
            </a:r>
          </a:p>
        </p:txBody>
      </p:sp>
    </p:spTree>
    <p:extLst>
      <p:ext uri="{BB962C8B-B14F-4D97-AF65-F5344CB8AC3E}">
        <p14:creationId xmlns:p14="http://schemas.microsoft.com/office/powerpoint/2010/main" val="3694365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8CB64D-28C6-02CB-5A42-FA1251967A4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013A9DF-8F81-CEA3-FDBB-1378947F83F3}"/>
              </a:ext>
            </a:extLst>
          </p:cNvPr>
          <p:cNvSpPr>
            <a:spLocks noGrp="1"/>
          </p:cNvSpPr>
          <p:nvPr>
            <p:ph type="title"/>
          </p:nvPr>
        </p:nvSpPr>
        <p:spPr/>
        <p:txBody>
          <a:bodyPr/>
          <a:lstStyle/>
          <a:p>
            <a:r>
              <a:rPr lang="en-GB" err="1"/>
              <a:t>Vevox</a:t>
            </a:r>
            <a:r>
              <a:rPr lang="en-GB"/>
              <a:t> – Paraphrasing: What You Remember</a:t>
            </a:r>
          </a:p>
        </p:txBody>
      </p:sp>
      <p:pic>
        <p:nvPicPr>
          <p:cNvPr id="5" name="Picture 4">
            <a:hlinkClick r:id="rId3"/>
            <a:extLst>
              <a:ext uri="{FF2B5EF4-FFF2-40B4-BE49-F238E27FC236}">
                <a16:creationId xmlns:a16="http://schemas.microsoft.com/office/drawing/2014/main" id="{F6F9F83B-2520-9739-B6C9-AF805CAB0420}"/>
              </a:ext>
            </a:extLst>
          </p:cNvPr>
          <p:cNvPicPr>
            <a:picLocks noChangeAspect="1"/>
          </p:cNvPicPr>
          <p:nvPr/>
        </p:nvPicPr>
        <p:blipFill>
          <a:blip r:embed="rId4"/>
          <a:stretch>
            <a:fillRect/>
          </a:stretch>
        </p:blipFill>
        <p:spPr>
          <a:xfrm>
            <a:off x="3733800" y="2947987"/>
            <a:ext cx="4724400" cy="962025"/>
          </a:xfrm>
          <a:prstGeom prst="rect">
            <a:avLst/>
          </a:prstGeom>
        </p:spPr>
      </p:pic>
    </p:spTree>
    <p:extLst>
      <p:ext uri="{BB962C8B-B14F-4D97-AF65-F5344CB8AC3E}">
        <p14:creationId xmlns:p14="http://schemas.microsoft.com/office/powerpoint/2010/main" val="33121952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094CFAD-6873-94B0-64B7-0F52125C8F1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EFFEBA2-E636-8881-8CB3-9875687F734E}"/>
              </a:ext>
            </a:extLst>
          </p:cNvPr>
          <p:cNvSpPr>
            <a:spLocks noGrp="1"/>
          </p:cNvSpPr>
          <p:nvPr>
            <p:ph type="title"/>
          </p:nvPr>
        </p:nvSpPr>
        <p:spPr/>
        <p:txBody>
          <a:bodyPr/>
          <a:lstStyle/>
          <a:p>
            <a:r>
              <a:rPr lang="en-GB"/>
              <a:t>Back to Nick...</a:t>
            </a:r>
            <a:endParaRPr lang="en-US"/>
          </a:p>
        </p:txBody>
      </p:sp>
      <p:sp>
        <p:nvSpPr>
          <p:cNvPr id="3" name="Content Placeholder 2">
            <a:extLst>
              <a:ext uri="{FF2B5EF4-FFF2-40B4-BE49-F238E27FC236}">
                <a16:creationId xmlns:a16="http://schemas.microsoft.com/office/drawing/2014/main" id="{1307AC01-8C74-508A-4A2B-72144C286429}"/>
              </a:ext>
            </a:extLst>
          </p:cNvPr>
          <p:cNvSpPr>
            <a:spLocks noGrp="1"/>
          </p:cNvSpPr>
          <p:nvPr/>
        </p:nvSpPr>
        <p:spPr bwMode="auto">
          <a:xfrm>
            <a:off x="382803" y="1939592"/>
            <a:ext cx="5106389" cy="47483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buNone/>
            </a:pPr>
            <a:r>
              <a:rPr lang="en-GB" sz="2400">
                <a:latin typeface="Segoe UI"/>
                <a:cs typeface="Segoe UI"/>
              </a:rPr>
              <a:t>Remember Nick? The poor guy has another report to write, this time on companies and the way they invest in the training of their employees. Go to the Worksheet and look at Activity 1.</a:t>
            </a:r>
          </a:p>
          <a:p>
            <a:pPr marL="0" indent="0" algn="just">
              <a:buNone/>
            </a:pPr>
            <a:endParaRPr lang="en-GB" sz="2000" b="1">
              <a:solidFill>
                <a:srgbClr val="173AFF"/>
              </a:solidFill>
              <a:latin typeface="Segoe UI"/>
              <a:cs typeface="Segoe UI"/>
            </a:endParaRPr>
          </a:p>
          <a:p>
            <a:pPr marL="0" indent="0" algn="just">
              <a:buNone/>
            </a:pPr>
            <a:r>
              <a:rPr lang="en-GB" sz="2800">
                <a:ea typeface="+mn-lt"/>
                <a:cs typeface="+mn-lt"/>
              </a:rPr>
              <a:t>1</a:t>
            </a:r>
            <a:r>
              <a:rPr lang="en-GB" sz="2800">
                <a:latin typeface="Arial"/>
                <a:ea typeface="+mn-lt"/>
                <a:cs typeface="Arial"/>
              </a:rPr>
              <a:t>) What claim is Nick making? Highlight it. </a:t>
            </a:r>
          </a:p>
          <a:p>
            <a:pPr marL="0" indent="0" algn="just">
              <a:buNone/>
            </a:pPr>
            <a:r>
              <a:rPr lang="en-GB" sz="2800">
                <a:latin typeface="Arial"/>
                <a:ea typeface="+mn-lt"/>
                <a:cs typeface="Arial"/>
              </a:rPr>
              <a:t>2) What is missing from Nick’s paragraph? </a:t>
            </a:r>
            <a:endParaRPr lang="en-GB" sz="2400">
              <a:latin typeface="Arial"/>
              <a:cs typeface="Arial"/>
            </a:endParaRPr>
          </a:p>
          <a:p>
            <a:pPr marL="0" indent="0" algn="just">
              <a:buNone/>
            </a:pPr>
            <a:endParaRPr lang="en-GB" sz="2800" b="1">
              <a:solidFill>
                <a:srgbClr val="173AFF"/>
              </a:solidFill>
              <a:latin typeface="Arial"/>
              <a:cs typeface="Arial"/>
            </a:endParaRPr>
          </a:p>
          <a:p>
            <a:pPr marL="0" indent="0" algn="just">
              <a:buNone/>
            </a:pPr>
            <a:endParaRPr lang="en-GB" sz="2800">
              <a:solidFill>
                <a:srgbClr val="002060"/>
              </a:solidFill>
              <a:latin typeface="Arial"/>
              <a:cs typeface="Arial"/>
            </a:endParaRPr>
          </a:p>
          <a:p>
            <a:pPr marL="0" indent="0" algn="just">
              <a:buNone/>
            </a:pPr>
            <a:endParaRPr lang="en-GB" sz="2000" b="1">
              <a:solidFill>
                <a:srgbClr val="173AFF"/>
              </a:solidFill>
              <a:latin typeface="Segoe UI"/>
              <a:cs typeface="Segoe UI"/>
            </a:endParaRPr>
          </a:p>
        </p:txBody>
      </p:sp>
      <p:sp>
        <p:nvSpPr>
          <p:cNvPr id="6" name="TextBox 5">
            <a:extLst>
              <a:ext uri="{FF2B5EF4-FFF2-40B4-BE49-F238E27FC236}">
                <a16:creationId xmlns:a16="http://schemas.microsoft.com/office/drawing/2014/main" id="{A286DAFB-BBB5-C2C1-074B-F75346FE1DAA}"/>
              </a:ext>
            </a:extLst>
          </p:cNvPr>
          <p:cNvSpPr txBox="1"/>
          <p:nvPr/>
        </p:nvSpPr>
        <p:spPr>
          <a:xfrm>
            <a:off x="5963478" y="2087217"/>
            <a:ext cx="5864086" cy="403187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GB" sz="3200">
                <a:latin typeface="Arial"/>
                <a:cs typeface="Arial"/>
              </a:rPr>
              <a:t>Investing in employee training is essential for a company’s success. This makes the company more competitive and helps it achieve its goals. Therefore, companies should make training a priority for all employees.</a:t>
            </a:r>
            <a:endParaRPr lang="en-US" sz="3200"/>
          </a:p>
        </p:txBody>
      </p:sp>
    </p:spTree>
    <p:extLst>
      <p:ext uri="{BB962C8B-B14F-4D97-AF65-F5344CB8AC3E}">
        <p14:creationId xmlns:p14="http://schemas.microsoft.com/office/powerpoint/2010/main" val="5328125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10F9DE9-3CEE-3D84-C08F-D465BC502DA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0113249-6DE9-B31C-54A4-958E571CD81E}"/>
              </a:ext>
            </a:extLst>
          </p:cNvPr>
          <p:cNvSpPr>
            <a:spLocks noGrp="1"/>
          </p:cNvSpPr>
          <p:nvPr>
            <p:ph type="title"/>
          </p:nvPr>
        </p:nvSpPr>
        <p:spPr/>
        <p:txBody>
          <a:bodyPr/>
          <a:lstStyle/>
          <a:p>
            <a:r>
              <a:rPr lang="en-GB"/>
              <a:t>Back to Nick...Activity 1 Answers</a:t>
            </a:r>
            <a:endParaRPr lang="en-US"/>
          </a:p>
        </p:txBody>
      </p:sp>
      <p:sp>
        <p:nvSpPr>
          <p:cNvPr id="3" name="Content Placeholder 2">
            <a:extLst>
              <a:ext uri="{FF2B5EF4-FFF2-40B4-BE49-F238E27FC236}">
                <a16:creationId xmlns:a16="http://schemas.microsoft.com/office/drawing/2014/main" id="{D6F6841A-5D91-90F8-C41C-6CAEA9532042}"/>
              </a:ext>
            </a:extLst>
          </p:cNvPr>
          <p:cNvSpPr>
            <a:spLocks noGrp="1"/>
          </p:cNvSpPr>
          <p:nvPr/>
        </p:nvSpPr>
        <p:spPr bwMode="auto">
          <a:xfrm>
            <a:off x="382803" y="1939592"/>
            <a:ext cx="5106389" cy="47483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None/>
            </a:pPr>
            <a:endParaRPr lang="en-US" sz="3600">
              <a:highlight>
                <a:srgbClr val="FFFFFF"/>
              </a:highlight>
              <a:latin typeface="Arial"/>
              <a:cs typeface="Arial"/>
            </a:endParaRPr>
          </a:p>
          <a:p>
            <a:pPr>
              <a:buNone/>
            </a:pPr>
            <a:r>
              <a:rPr lang="en-US" sz="3600">
                <a:highlight>
                  <a:srgbClr val="FFFFFF"/>
                </a:highlight>
                <a:latin typeface="Arial"/>
                <a:ea typeface="+mn-lt"/>
                <a:cs typeface="Arial"/>
              </a:rPr>
              <a:t>1) What claim is Nick making? (highlighted)</a:t>
            </a:r>
          </a:p>
          <a:p>
            <a:pPr>
              <a:buNone/>
            </a:pPr>
            <a:r>
              <a:rPr lang="en-US" sz="3600">
                <a:highlight>
                  <a:srgbClr val="FFFFFF"/>
                </a:highlight>
                <a:latin typeface="Arial"/>
                <a:ea typeface="+mn-lt"/>
                <a:cs typeface="Arial"/>
              </a:rPr>
              <a:t>2) What is missing from Nick’s paragraph? </a:t>
            </a:r>
            <a:r>
              <a:rPr lang="en-US" sz="3600" b="1">
                <a:latin typeface="Arial"/>
                <a:ea typeface="+mn-lt"/>
                <a:cs typeface="Arial"/>
              </a:rPr>
              <a:t>Evidence</a:t>
            </a:r>
            <a:endParaRPr lang="en-GB" sz="3600">
              <a:latin typeface="Arial"/>
              <a:ea typeface="+mn-lt"/>
              <a:cs typeface="Arial"/>
            </a:endParaRPr>
          </a:p>
          <a:p>
            <a:pPr>
              <a:buNone/>
            </a:pPr>
            <a:endParaRPr lang="en-US" sz="1200">
              <a:solidFill>
                <a:srgbClr val="000000"/>
              </a:solidFill>
              <a:highlight>
                <a:srgbClr val="FFFF00"/>
              </a:highlight>
              <a:latin typeface="Times New Roman"/>
              <a:cs typeface="Times New Roman"/>
            </a:endParaRPr>
          </a:p>
          <a:p>
            <a:pPr marL="0" indent="0" algn="just">
              <a:buNone/>
            </a:pPr>
            <a:endParaRPr lang="en-GB" sz="2800">
              <a:solidFill>
                <a:srgbClr val="002060"/>
              </a:solidFill>
              <a:latin typeface="Arial"/>
              <a:cs typeface="Arial"/>
            </a:endParaRPr>
          </a:p>
          <a:p>
            <a:pPr marL="0" indent="0" algn="just">
              <a:buNone/>
            </a:pPr>
            <a:endParaRPr lang="en-GB" sz="2000" b="1">
              <a:solidFill>
                <a:srgbClr val="173AFF"/>
              </a:solidFill>
              <a:latin typeface="Segoe UI"/>
              <a:cs typeface="Segoe UI"/>
            </a:endParaRPr>
          </a:p>
        </p:txBody>
      </p:sp>
      <p:sp>
        <p:nvSpPr>
          <p:cNvPr id="6" name="TextBox 5">
            <a:extLst>
              <a:ext uri="{FF2B5EF4-FFF2-40B4-BE49-F238E27FC236}">
                <a16:creationId xmlns:a16="http://schemas.microsoft.com/office/drawing/2014/main" id="{58D6C2A5-B19E-608A-BB51-BD277BF1E928}"/>
              </a:ext>
            </a:extLst>
          </p:cNvPr>
          <p:cNvSpPr txBox="1"/>
          <p:nvPr/>
        </p:nvSpPr>
        <p:spPr>
          <a:xfrm>
            <a:off x="5963478" y="2087217"/>
            <a:ext cx="5864086" cy="403187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GB" sz="3200">
                <a:highlight>
                  <a:srgbClr val="FFFF00"/>
                </a:highlight>
                <a:latin typeface="Arial"/>
                <a:cs typeface="Arial"/>
              </a:rPr>
              <a:t>Investing in employee training is essential for a company’s success.</a:t>
            </a:r>
            <a:r>
              <a:rPr lang="en-GB" sz="3200">
                <a:latin typeface="Arial"/>
                <a:cs typeface="Arial"/>
              </a:rPr>
              <a:t> This makes the company more competitive and helps it achieve its goals. Therefore, companies should make training a priority for all employees.</a:t>
            </a:r>
            <a:endParaRPr lang="en-US" sz="3200"/>
          </a:p>
        </p:txBody>
      </p:sp>
    </p:spTree>
    <p:extLst>
      <p:ext uri="{BB962C8B-B14F-4D97-AF65-F5344CB8AC3E}">
        <p14:creationId xmlns:p14="http://schemas.microsoft.com/office/powerpoint/2010/main" val="22485651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23362E4-8DA0-6CF9-3DB2-90DF80E2944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096B1A6-7731-71AE-7C8A-FADC61FD5C47}"/>
              </a:ext>
            </a:extLst>
          </p:cNvPr>
          <p:cNvSpPr>
            <a:spLocks noGrp="1"/>
          </p:cNvSpPr>
          <p:nvPr>
            <p:ph type="title"/>
          </p:nvPr>
        </p:nvSpPr>
        <p:spPr/>
        <p:txBody>
          <a:bodyPr/>
          <a:lstStyle/>
          <a:p>
            <a:r>
              <a:rPr lang="en-GB"/>
              <a:t>Back to Nick...</a:t>
            </a:r>
            <a:endParaRPr lang="en-US"/>
          </a:p>
        </p:txBody>
      </p:sp>
      <p:sp>
        <p:nvSpPr>
          <p:cNvPr id="3" name="Content Placeholder 2">
            <a:extLst>
              <a:ext uri="{FF2B5EF4-FFF2-40B4-BE49-F238E27FC236}">
                <a16:creationId xmlns:a16="http://schemas.microsoft.com/office/drawing/2014/main" id="{CC3DE938-D218-85F8-F6BC-8C26533E6360}"/>
              </a:ext>
            </a:extLst>
          </p:cNvPr>
          <p:cNvSpPr>
            <a:spLocks noGrp="1"/>
          </p:cNvSpPr>
          <p:nvPr/>
        </p:nvSpPr>
        <p:spPr bwMode="auto">
          <a:xfrm>
            <a:off x="382803" y="1939592"/>
            <a:ext cx="5106389" cy="47483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buNone/>
            </a:pPr>
            <a:endParaRPr lang="en-GB" sz="2800" b="1">
              <a:solidFill>
                <a:srgbClr val="173AFF"/>
              </a:solidFill>
              <a:latin typeface="Arial"/>
              <a:cs typeface="Arial"/>
            </a:endParaRPr>
          </a:p>
          <a:p>
            <a:pPr marL="0" indent="0" algn="just">
              <a:buNone/>
            </a:pPr>
            <a:endParaRPr lang="en-GB" sz="2800">
              <a:solidFill>
                <a:srgbClr val="002060"/>
              </a:solidFill>
              <a:latin typeface="Arial"/>
              <a:cs typeface="Arial"/>
            </a:endParaRPr>
          </a:p>
          <a:p>
            <a:pPr marL="0" indent="0" algn="just">
              <a:buNone/>
            </a:pPr>
            <a:endParaRPr lang="en-GB" sz="2000" b="1">
              <a:solidFill>
                <a:srgbClr val="173AFF"/>
              </a:solidFill>
              <a:latin typeface="Segoe UI"/>
              <a:cs typeface="Segoe UI"/>
            </a:endParaRPr>
          </a:p>
        </p:txBody>
      </p:sp>
      <p:sp>
        <p:nvSpPr>
          <p:cNvPr id="4" name="TextBox 3">
            <a:extLst>
              <a:ext uri="{FF2B5EF4-FFF2-40B4-BE49-F238E27FC236}">
                <a16:creationId xmlns:a16="http://schemas.microsoft.com/office/drawing/2014/main" id="{68F61438-CEFA-DCA0-9902-FCBCE99F7D3B}"/>
              </a:ext>
            </a:extLst>
          </p:cNvPr>
          <p:cNvSpPr txBox="1"/>
          <p:nvPr/>
        </p:nvSpPr>
        <p:spPr>
          <a:xfrm>
            <a:off x="604629" y="2186607"/>
            <a:ext cx="10386390"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a:t>Now that you have decided how to improve Nick's writing, work with a partner to complete </a:t>
            </a:r>
            <a:r>
              <a:rPr lang="en-US" sz="3200" b="1"/>
              <a:t>Activity B, C, and D </a:t>
            </a:r>
            <a:r>
              <a:rPr lang="en-US" sz="3200"/>
              <a:t>on the Nick's Difficulties worksheet</a:t>
            </a:r>
          </a:p>
        </p:txBody>
      </p:sp>
    </p:spTree>
    <p:extLst>
      <p:ext uri="{BB962C8B-B14F-4D97-AF65-F5344CB8AC3E}">
        <p14:creationId xmlns:p14="http://schemas.microsoft.com/office/powerpoint/2010/main" val="17322087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853109-975B-4FE8-0C01-E2C8E66E5BF4}"/>
              </a:ext>
            </a:extLst>
          </p:cNvPr>
          <p:cNvSpPr>
            <a:spLocks noGrp="1"/>
          </p:cNvSpPr>
          <p:nvPr>
            <p:ph type="ctrTitle"/>
          </p:nvPr>
        </p:nvSpPr>
        <p:spPr>
          <a:xfrm>
            <a:off x="552451" y="2027237"/>
            <a:ext cx="6000750" cy="2306637"/>
          </a:xfrm>
        </p:spPr>
        <p:txBody>
          <a:bodyPr anchor="b">
            <a:normAutofit/>
          </a:bodyPr>
          <a:lstStyle/>
          <a:p>
            <a:r>
              <a:rPr lang="en-GB"/>
              <a:t>TEEL</a:t>
            </a:r>
          </a:p>
        </p:txBody>
      </p:sp>
      <p:sp>
        <p:nvSpPr>
          <p:cNvPr id="11" name="Subtitle 2">
            <a:extLst>
              <a:ext uri="{FF2B5EF4-FFF2-40B4-BE49-F238E27FC236}">
                <a16:creationId xmlns:a16="http://schemas.microsoft.com/office/drawing/2014/main" id="{88D8D9C0-9078-05B2-1C09-3A5A293AA6DA}"/>
              </a:ext>
            </a:extLst>
          </p:cNvPr>
          <p:cNvSpPr>
            <a:spLocks noGrp="1"/>
          </p:cNvSpPr>
          <p:nvPr>
            <p:ph type="subTitle" idx="1"/>
          </p:nvPr>
        </p:nvSpPr>
        <p:spPr>
          <a:xfrm>
            <a:off x="552451" y="4506913"/>
            <a:ext cx="6000750" cy="1655762"/>
          </a:xfrm>
        </p:spPr>
        <p:txBody>
          <a:bodyPr/>
          <a:lstStyle/>
          <a:p>
            <a:endParaRPr lang="en-US"/>
          </a:p>
        </p:txBody>
      </p:sp>
      <p:pic>
        <p:nvPicPr>
          <p:cNvPr id="6" name="Picture Placeholder 5" descr="Wooden puzzle">
            <a:extLst>
              <a:ext uri="{FF2B5EF4-FFF2-40B4-BE49-F238E27FC236}">
                <a16:creationId xmlns:a16="http://schemas.microsoft.com/office/drawing/2014/main" id="{5AF14B4B-47DA-7BCE-FF99-00B466EDDA60}"/>
              </a:ext>
            </a:extLst>
          </p:cNvPr>
          <p:cNvPicPr>
            <a:picLocks noGrp="1" noChangeAspect="1"/>
          </p:cNvPicPr>
          <p:nvPr>
            <p:ph type="pic" sz="quarter" idx="10"/>
          </p:nvPr>
        </p:nvPicPr>
        <p:blipFill>
          <a:blip r:embed="rId3" cstate="email">
            <a:extLst>
              <a:ext uri="{28A0092B-C50C-407E-A947-70E740481C1C}">
                <a14:useLocalDpi xmlns:a14="http://schemas.microsoft.com/office/drawing/2010/main"/>
              </a:ext>
            </a:extLst>
          </a:blip>
          <a:srcRect/>
          <a:stretch>
            <a:fillRect/>
          </a:stretch>
        </p:blipFill>
        <p:spPr>
          <a:xfrm>
            <a:off x="6862713" y="10"/>
            <a:ext cx="5329287" cy="6857990"/>
          </a:xfrm>
          <a:noFill/>
        </p:spPr>
      </p:pic>
    </p:spTree>
    <p:extLst>
      <p:ext uri="{BB962C8B-B14F-4D97-AF65-F5344CB8AC3E}">
        <p14:creationId xmlns:p14="http://schemas.microsoft.com/office/powerpoint/2010/main" val="40637934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8CB5BF-264C-502B-7F5E-7110C8EE9FFB}"/>
              </a:ext>
            </a:extLst>
          </p:cNvPr>
          <p:cNvSpPr>
            <a:spLocks noGrp="1"/>
          </p:cNvSpPr>
          <p:nvPr>
            <p:ph type="title"/>
          </p:nvPr>
        </p:nvSpPr>
        <p:spPr>
          <a:xfrm>
            <a:off x="1127125" y="690"/>
            <a:ext cx="10226674" cy="1325563"/>
          </a:xfrm>
        </p:spPr>
        <p:txBody>
          <a:bodyPr/>
          <a:lstStyle/>
          <a:p>
            <a:r>
              <a:rPr lang="en-GB"/>
              <a:t>Remember TEEL from Week 5?</a:t>
            </a:r>
            <a:endParaRPr lang="en-US"/>
          </a:p>
        </p:txBody>
      </p:sp>
      <p:sp>
        <p:nvSpPr>
          <p:cNvPr id="4" name="Content Placeholder 3">
            <a:extLst>
              <a:ext uri="{FF2B5EF4-FFF2-40B4-BE49-F238E27FC236}">
                <a16:creationId xmlns:a16="http://schemas.microsoft.com/office/drawing/2014/main" id="{5683EDD2-0E8C-CC88-451A-5B5B4A718A42}"/>
              </a:ext>
            </a:extLst>
          </p:cNvPr>
          <p:cNvSpPr>
            <a:spLocks noGrp="1"/>
          </p:cNvSpPr>
          <p:nvPr>
            <p:ph sz="half" idx="1"/>
          </p:nvPr>
        </p:nvSpPr>
        <p:spPr>
          <a:xfrm>
            <a:off x="1127124" y="1328668"/>
            <a:ext cx="8616664" cy="4318208"/>
          </a:xfrm>
        </p:spPr>
        <p:txBody>
          <a:bodyPr vert="horz" lIns="91440" tIns="45720" rIns="91440" bIns="45720" rtlCol="0" anchor="t">
            <a:noAutofit/>
          </a:bodyPr>
          <a:lstStyle/>
          <a:p>
            <a:pPr marL="0" indent="0" algn="just">
              <a:buNone/>
            </a:pPr>
            <a:r>
              <a:rPr lang="en-GB" sz="4800" b="1"/>
              <a:t>T</a:t>
            </a:r>
            <a:r>
              <a:rPr lang="en-GB" sz="4000"/>
              <a:t> = </a:t>
            </a:r>
            <a:r>
              <a:rPr lang="en-GB" sz="3600"/>
              <a:t>the paragraph's main idea in a sentence </a:t>
            </a:r>
            <a:r>
              <a:rPr lang="en-GB" sz="3600" b="1"/>
              <a:t>(Topic Sentence)</a:t>
            </a:r>
          </a:p>
          <a:p>
            <a:pPr marL="0" indent="0" algn="just">
              <a:buNone/>
            </a:pPr>
            <a:endParaRPr lang="en-GB" sz="1200" b="1"/>
          </a:p>
          <a:p>
            <a:pPr marL="0" indent="0" algn="just">
              <a:buNone/>
            </a:pPr>
            <a:r>
              <a:rPr lang="en-GB" sz="4800" b="1"/>
              <a:t>E</a:t>
            </a:r>
            <a:r>
              <a:rPr lang="en-GB" sz="4000"/>
              <a:t> = </a:t>
            </a:r>
            <a:r>
              <a:rPr lang="en-GB" sz="3600"/>
              <a:t>explanation in your own words</a:t>
            </a:r>
          </a:p>
          <a:p>
            <a:pPr marL="0" indent="0" algn="just">
              <a:buNone/>
            </a:pPr>
            <a:endParaRPr lang="en-GB" sz="1200"/>
          </a:p>
          <a:p>
            <a:pPr marL="0" indent="0" algn="just">
              <a:buNone/>
            </a:pPr>
            <a:r>
              <a:rPr lang="en-GB" sz="4800" b="1"/>
              <a:t>E</a:t>
            </a:r>
            <a:r>
              <a:rPr lang="en-GB" sz="4800"/>
              <a:t> </a:t>
            </a:r>
            <a:r>
              <a:rPr lang="en-GB" sz="4000"/>
              <a:t>= </a:t>
            </a:r>
            <a:r>
              <a:rPr lang="en-GB" sz="3600"/>
              <a:t>evidence from a source</a:t>
            </a:r>
          </a:p>
          <a:p>
            <a:pPr marL="0" indent="0" algn="just">
              <a:buNone/>
            </a:pPr>
            <a:endParaRPr lang="en-GB" sz="1200"/>
          </a:p>
          <a:p>
            <a:pPr marL="0" indent="0" algn="just">
              <a:buNone/>
            </a:pPr>
            <a:r>
              <a:rPr lang="en-GB" sz="4800" b="1"/>
              <a:t>L</a:t>
            </a:r>
            <a:r>
              <a:rPr lang="en-GB" sz="4800"/>
              <a:t> </a:t>
            </a:r>
            <a:r>
              <a:rPr lang="en-GB" sz="4000"/>
              <a:t>= </a:t>
            </a:r>
            <a:r>
              <a:rPr lang="en-GB" sz="3600"/>
              <a:t>link back to the question or business decision  </a:t>
            </a:r>
            <a:r>
              <a:rPr lang="en-GB" sz="3600" b="1"/>
              <a:t>(Link Sentence)</a:t>
            </a:r>
            <a:endParaRPr lang="en-GB" sz="3600"/>
          </a:p>
          <a:p>
            <a:pPr marL="0" indent="0" algn="just">
              <a:buNone/>
            </a:pPr>
            <a:endParaRPr lang="en-GB" sz="3400"/>
          </a:p>
        </p:txBody>
      </p:sp>
      <p:sp>
        <p:nvSpPr>
          <p:cNvPr id="8" name="TextBox 7">
            <a:extLst>
              <a:ext uri="{FF2B5EF4-FFF2-40B4-BE49-F238E27FC236}">
                <a16:creationId xmlns:a16="http://schemas.microsoft.com/office/drawing/2014/main" id="{978AAEBA-EBCD-681C-BA62-0F3F27021ED8}"/>
              </a:ext>
            </a:extLst>
          </p:cNvPr>
          <p:cNvSpPr txBox="1"/>
          <p:nvPr/>
        </p:nvSpPr>
        <p:spPr>
          <a:xfrm>
            <a:off x="10021956" y="1962979"/>
            <a:ext cx="1987826" cy="2677656"/>
          </a:xfrm>
          <a:prstGeom prst="rect">
            <a:avLst/>
          </a:prstGeom>
          <a:noFill/>
          <a:ln w="28575">
            <a:solidFill>
              <a:srgbClr val="00B0F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800"/>
              <a:t>NOTE: The E's in TEEL can be switched around or split up!</a:t>
            </a:r>
          </a:p>
        </p:txBody>
      </p:sp>
    </p:spTree>
    <p:extLst>
      <p:ext uri="{BB962C8B-B14F-4D97-AF65-F5344CB8AC3E}">
        <p14:creationId xmlns:p14="http://schemas.microsoft.com/office/powerpoint/2010/main" val="40160156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958D38-B6EB-DCB0-4CE2-6FD97816F0AD}"/>
              </a:ext>
            </a:extLst>
          </p:cNvPr>
          <p:cNvSpPr>
            <a:spLocks noGrp="1"/>
          </p:cNvSpPr>
          <p:nvPr>
            <p:ph type="title"/>
          </p:nvPr>
        </p:nvSpPr>
        <p:spPr>
          <a:xfrm>
            <a:off x="1127125" y="690"/>
            <a:ext cx="10226674" cy="1325563"/>
          </a:xfrm>
        </p:spPr>
        <p:txBody>
          <a:bodyPr/>
          <a:lstStyle/>
          <a:p>
            <a:r>
              <a:rPr lang="en-GB"/>
              <a:t>TEEL Further Explanation</a:t>
            </a:r>
            <a:endParaRPr lang="en-US"/>
          </a:p>
        </p:txBody>
      </p:sp>
      <p:sp>
        <p:nvSpPr>
          <p:cNvPr id="7" name="Content Placeholder 6">
            <a:extLst>
              <a:ext uri="{FF2B5EF4-FFF2-40B4-BE49-F238E27FC236}">
                <a16:creationId xmlns:a16="http://schemas.microsoft.com/office/drawing/2014/main" id="{E98B59DD-E2DA-99CA-D23F-417B7A86CB53}"/>
              </a:ext>
            </a:extLst>
          </p:cNvPr>
          <p:cNvSpPr>
            <a:spLocks noGrp="1"/>
          </p:cNvSpPr>
          <p:nvPr>
            <p:ph sz="half" idx="1"/>
          </p:nvPr>
        </p:nvSpPr>
        <p:spPr>
          <a:xfrm>
            <a:off x="1127124" y="1328669"/>
            <a:ext cx="10471968" cy="5129903"/>
          </a:xfrm>
        </p:spPr>
        <p:txBody>
          <a:bodyPr vert="horz" lIns="91440" tIns="45720" rIns="91440" bIns="45720" rtlCol="0" anchor="t">
            <a:normAutofit/>
          </a:bodyPr>
          <a:lstStyle/>
          <a:p>
            <a:pPr algn="just">
              <a:lnSpc>
                <a:spcPct val="100000"/>
              </a:lnSpc>
              <a:spcBef>
                <a:spcPct val="20000"/>
              </a:spcBef>
              <a:spcAft>
                <a:spcPct val="0"/>
              </a:spcAft>
            </a:pPr>
            <a:r>
              <a:rPr lang="en-US" sz="2600" b="1">
                <a:latin typeface="Arial"/>
                <a:cs typeface="Arial"/>
              </a:rPr>
              <a:t>T: Topic Sentence</a:t>
            </a:r>
            <a:r>
              <a:rPr lang="en-US" sz="2600">
                <a:latin typeface="Arial"/>
                <a:cs typeface="Arial"/>
              </a:rPr>
              <a:t> Introduces the main idea of the paragraph. It tells the reader what the paragraph is about.</a:t>
            </a:r>
          </a:p>
          <a:p>
            <a:pPr algn="just">
              <a:lnSpc>
                <a:spcPct val="100000"/>
              </a:lnSpc>
              <a:spcBef>
                <a:spcPct val="20000"/>
              </a:spcBef>
              <a:spcAft>
                <a:spcPct val="0"/>
              </a:spcAft>
            </a:pPr>
            <a:endParaRPr lang="en-US" sz="1200">
              <a:latin typeface="Arial"/>
              <a:cs typeface="Arial"/>
            </a:endParaRPr>
          </a:p>
          <a:p>
            <a:pPr algn="just">
              <a:lnSpc>
                <a:spcPct val="100000"/>
              </a:lnSpc>
              <a:spcBef>
                <a:spcPct val="20000"/>
              </a:spcBef>
              <a:spcAft>
                <a:spcPct val="0"/>
              </a:spcAft>
            </a:pPr>
            <a:r>
              <a:rPr lang="en-US" sz="2600" b="1">
                <a:latin typeface="Arial"/>
                <a:cs typeface="Arial"/>
              </a:rPr>
              <a:t>E: Explanation</a:t>
            </a:r>
            <a:r>
              <a:rPr lang="en-US" sz="2600">
                <a:latin typeface="Arial"/>
                <a:cs typeface="Arial"/>
              </a:rPr>
              <a:t> Explains the topic sentence in more detail. Shows why the idea is important or how it works. This can be multiple sentences throughout the paragraph.</a:t>
            </a:r>
          </a:p>
          <a:p>
            <a:pPr algn="just">
              <a:lnSpc>
                <a:spcPct val="100000"/>
              </a:lnSpc>
              <a:spcBef>
                <a:spcPct val="20000"/>
              </a:spcBef>
              <a:spcAft>
                <a:spcPct val="0"/>
              </a:spcAft>
            </a:pPr>
            <a:endParaRPr lang="en-US" sz="1200">
              <a:latin typeface="Arial"/>
              <a:cs typeface="Arial"/>
            </a:endParaRPr>
          </a:p>
          <a:p>
            <a:pPr algn="just">
              <a:lnSpc>
                <a:spcPct val="100000"/>
              </a:lnSpc>
              <a:spcBef>
                <a:spcPct val="20000"/>
              </a:spcBef>
              <a:spcAft>
                <a:spcPct val="0"/>
              </a:spcAft>
            </a:pPr>
            <a:r>
              <a:rPr lang="en-US" sz="2600" b="1">
                <a:latin typeface="Arial"/>
                <a:cs typeface="Arial"/>
              </a:rPr>
              <a:t>E: Evidence/Examples</a:t>
            </a:r>
            <a:r>
              <a:rPr lang="en-US" sz="2600">
                <a:latin typeface="Arial"/>
                <a:cs typeface="Arial"/>
              </a:rPr>
              <a:t> Gives facts, examples, or data that support the explanation. This can be one sentence or more. It can include citations and/or the writer's own examples</a:t>
            </a:r>
          </a:p>
          <a:p>
            <a:pPr algn="just">
              <a:lnSpc>
                <a:spcPct val="100000"/>
              </a:lnSpc>
              <a:spcBef>
                <a:spcPct val="20000"/>
              </a:spcBef>
              <a:spcAft>
                <a:spcPct val="0"/>
              </a:spcAft>
            </a:pPr>
            <a:endParaRPr lang="en-US" sz="1200">
              <a:latin typeface="Arial"/>
              <a:cs typeface="Arial"/>
            </a:endParaRPr>
          </a:p>
          <a:p>
            <a:pPr algn="just">
              <a:lnSpc>
                <a:spcPct val="100000"/>
              </a:lnSpc>
              <a:spcBef>
                <a:spcPct val="20000"/>
              </a:spcBef>
              <a:spcAft>
                <a:spcPct val="0"/>
              </a:spcAft>
            </a:pPr>
            <a:r>
              <a:rPr lang="en-US" sz="2600" b="1">
                <a:latin typeface="Arial"/>
                <a:cs typeface="Arial"/>
              </a:rPr>
              <a:t>L: Link</a:t>
            </a:r>
            <a:r>
              <a:rPr lang="en-US" sz="2600">
                <a:latin typeface="Arial"/>
                <a:cs typeface="Arial"/>
              </a:rPr>
              <a:t>  Connects everything back to the main idea or shows the effect or result. </a:t>
            </a:r>
            <a:r>
              <a:rPr lang="en-US" sz="2600" b="1">
                <a:latin typeface="Arial"/>
                <a:cs typeface="Arial"/>
              </a:rPr>
              <a:t>Is NOT the topic sentence simply paraphrased!</a:t>
            </a:r>
            <a:endParaRPr lang="en-US" sz="2600">
              <a:latin typeface="Arial"/>
              <a:cs typeface="Arial"/>
            </a:endParaRPr>
          </a:p>
          <a:p>
            <a:pPr algn="just">
              <a:lnSpc>
                <a:spcPct val="100000"/>
              </a:lnSpc>
              <a:spcBef>
                <a:spcPct val="20000"/>
              </a:spcBef>
              <a:spcAft>
                <a:spcPct val="0"/>
              </a:spcAft>
            </a:pPr>
            <a:endParaRPr lang="en-US" sz="2600">
              <a:latin typeface="Arial"/>
              <a:cs typeface="Arial"/>
            </a:endParaRPr>
          </a:p>
          <a:p>
            <a:endParaRPr lang="en-US"/>
          </a:p>
        </p:txBody>
      </p:sp>
    </p:spTree>
    <p:extLst>
      <p:ext uri="{BB962C8B-B14F-4D97-AF65-F5344CB8AC3E}">
        <p14:creationId xmlns:p14="http://schemas.microsoft.com/office/powerpoint/2010/main" val="85242672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3B8CAB2-9961-1837-A823-CE4D590EE1E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48D25E4-1B9D-1E58-B586-BBAD8103FA5E}"/>
              </a:ext>
            </a:extLst>
          </p:cNvPr>
          <p:cNvSpPr>
            <a:spLocks noGrp="1"/>
          </p:cNvSpPr>
          <p:nvPr>
            <p:ph type="title"/>
          </p:nvPr>
        </p:nvSpPr>
        <p:spPr/>
        <p:txBody>
          <a:bodyPr/>
          <a:lstStyle/>
          <a:p>
            <a:r>
              <a:rPr lang="en-GB"/>
              <a:t>Break time!</a:t>
            </a:r>
          </a:p>
        </p:txBody>
      </p:sp>
      <p:sp>
        <p:nvSpPr>
          <p:cNvPr id="3" name="Text Placeholder 2">
            <a:extLst>
              <a:ext uri="{FF2B5EF4-FFF2-40B4-BE49-F238E27FC236}">
                <a16:creationId xmlns:a16="http://schemas.microsoft.com/office/drawing/2014/main" id="{78A9A284-D38D-88FE-B54D-AB08FF46D834}"/>
              </a:ext>
            </a:extLst>
          </p:cNvPr>
          <p:cNvSpPr>
            <a:spLocks noGrp="1"/>
          </p:cNvSpPr>
          <p:nvPr>
            <p:ph type="body" idx="1"/>
          </p:nvPr>
        </p:nvSpPr>
        <p:spPr/>
        <p:txBody>
          <a:bodyPr/>
          <a:lstStyle/>
          <a:p>
            <a:r>
              <a:rPr lang="en-GB"/>
              <a:t>See you in 10 minutes </a:t>
            </a:r>
            <a:r>
              <a:rPr lang="en-GB">
                <a:sym typeface="Wingdings" panose="05000000000000000000" pitchFamily="2" charset="2"/>
              </a:rPr>
              <a:t></a:t>
            </a:r>
            <a:endParaRPr lang="en-GB"/>
          </a:p>
        </p:txBody>
      </p:sp>
    </p:spTree>
    <p:extLst>
      <p:ext uri="{BB962C8B-B14F-4D97-AF65-F5344CB8AC3E}">
        <p14:creationId xmlns:p14="http://schemas.microsoft.com/office/powerpoint/2010/main" val="37049662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F19AE7-8FB6-3EBF-1237-03EAA59CF98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271CF1C-2051-31C3-3F86-17019278F92F}"/>
              </a:ext>
            </a:extLst>
          </p:cNvPr>
          <p:cNvSpPr>
            <a:spLocks noGrp="1"/>
          </p:cNvSpPr>
          <p:nvPr>
            <p:ph type="title"/>
          </p:nvPr>
        </p:nvSpPr>
        <p:spPr/>
        <p:txBody>
          <a:bodyPr/>
          <a:lstStyle/>
          <a:p>
            <a:r>
              <a:rPr lang="en-GB"/>
              <a:t>Elements of TEEL</a:t>
            </a:r>
            <a:endParaRPr lang="en-US"/>
          </a:p>
        </p:txBody>
      </p:sp>
      <p:sp>
        <p:nvSpPr>
          <p:cNvPr id="3" name="Content Placeholder 2">
            <a:extLst>
              <a:ext uri="{FF2B5EF4-FFF2-40B4-BE49-F238E27FC236}">
                <a16:creationId xmlns:a16="http://schemas.microsoft.com/office/drawing/2014/main" id="{9C52BF51-E201-BC2F-A110-C9562E42604E}"/>
              </a:ext>
            </a:extLst>
          </p:cNvPr>
          <p:cNvSpPr>
            <a:spLocks noGrp="1"/>
          </p:cNvSpPr>
          <p:nvPr>
            <p:ph idx="1"/>
          </p:nvPr>
        </p:nvSpPr>
        <p:spPr/>
        <p:txBody>
          <a:bodyPr vert="horz" lIns="91440" tIns="45720" rIns="91440" bIns="45720" rtlCol="0" anchor="t">
            <a:normAutofit/>
          </a:bodyPr>
          <a:lstStyle/>
          <a:p>
            <a:pPr marL="0" indent="0">
              <a:buNone/>
            </a:pPr>
            <a:r>
              <a:rPr lang="en-GB" b="1"/>
              <a:t>On the Elements of TEEL Worksheet, work with a partner to answer Activity 1 and Activity 2</a:t>
            </a:r>
          </a:p>
        </p:txBody>
      </p:sp>
    </p:spTree>
    <p:extLst>
      <p:ext uri="{BB962C8B-B14F-4D97-AF65-F5344CB8AC3E}">
        <p14:creationId xmlns:p14="http://schemas.microsoft.com/office/powerpoint/2010/main" val="300531862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2756D6-79DC-073C-1014-E19A85D9FBEF}"/>
              </a:ext>
            </a:extLst>
          </p:cNvPr>
          <p:cNvSpPr>
            <a:spLocks noGrp="1"/>
          </p:cNvSpPr>
          <p:nvPr>
            <p:ph type="title"/>
          </p:nvPr>
        </p:nvSpPr>
        <p:spPr>
          <a:xfrm>
            <a:off x="1127125" y="-2268"/>
            <a:ext cx="10226674" cy="1325563"/>
          </a:xfrm>
        </p:spPr>
        <p:txBody>
          <a:bodyPr/>
          <a:lstStyle/>
          <a:p>
            <a:r>
              <a:rPr lang="en-US"/>
              <a:t>Topic Sentences</a:t>
            </a:r>
          </a:p>
        </p:txBody>
      </p:sp>
      <p:sp>
        <p:nvSpPr>
          <p:cNvPr id="3" name="Content Placeholder 2">
            <a:extLst>
              <a:ext uri="{FF2B5EF4-FFF2-40B4-BE49-F238E27FC236}">
                <a16:creationId xmlns:a16="http://schemas.microsoft.com/office/drawing/2014/main" id="{37C3083B-6BF8-6127-6814-C0937F77C4CD}"/>
              </a:ext>
            </a:extLst>
          </p:cNvPr>
          <p:cNvSpPr>
            <a:spLocks noGrp="1"/>
          </p:cNvSpPr>
          <p:nvPr>
            <p:ph sz="half" idx="1"/>
          </p:nvPr>
        </p:nvSpPr>
        <p:spPr>
          <a:xfrm>
            <a:off x="1133928" y="1138465"/>
            <a:ext cx="5109868" cy="3215141"/>
          </a:xfrm>
        </p:spPr>
        <p:txBody>
          <a:bodyPr vert="horz" lIns="91440" tIns="45720" rIns="91440" bIns="45720" rtlCol="0" anchor="t">
            <a:noAutofit/>
          </a:bodyPr>
          <a:lstStyle/>
          <a:p>
            <a:pPr algn="just"/>
            <a:r>
              <a:rPr lang="en-US" sz="2800">
                <a:ea typeface="+mn-lt"/>
                <a:cs typeface="+mn-lt"/>
              </a:rPr>
              <a:t>A strong topic sentence tells the reader:</a:t>
            </a:r>
            <a:endParaRPr lang="en-US" sz="2800"/>
          </a:p>
          <a:p>
            <a:pPr marL="0" indent="0" algn="just">
              <a:buNone/>
            </a:pPr>
            <a:r>
              <a:rPr lang="en-US" sz="2800">
                <a:ea typeface="+mn-lt"/>
                <a:cs typeface="+mn-lt"/>
              </a:rPr>
              <a:t>- what the paragraph is about </a:t>
            </a:r>
            <a:endParaRPr lang="en-US" sz="2800"/>
          </a:p>
          <a:p>
            <a:pPr marL="0" indent="0" algn="just">
              <a:buNone/>
            </a:pPr>
            <a:r>
              <a:rPr lang="en-US" sz="2800">
                <a:ea typeface="+mn-lt"/>
                <a:cs typeface="+mn-lt"/>
              </a:rPr>
              <a:t>- and why or how you will talk about it </a:t>
            </a:r>
            <a:endParaRPr lang="en-US" sz="2800"/>
          </a:p>
          <a:p>
            <a:pPr algn="just"/>
            <a:r>
              <a:rPr lang="en-US" sz="2800">
                <a:ea typeface="+mn-lt"/>
                <a:cs typeface="+mn-lt"/>
              </a:rPr>
              <a:t>It is usually the first sentence in a paragraph.</a:t>
            </a:r>
            <a:endParaRPr lang="en-US" sz="2800"/>
          </a:p>
          <a:p>
            <a:pPr marL="0" indent="0" algn="just">
              <a:buNone/>
            </a:pPr>
            <a:endParaRPr lang="en-US" sz="2800"/>
          </a:p>
          <a:p>
            <a:pPr marL="0" indent="0" algn="ctr">
              <a:buNone/>
            </a:pPr>
            <a:endParaRPr lang="en-US" sz="2800"/>
          </a:p>
          <a:p>
            <a:pPr marL="0" indent="0" algn="just">
              <a:buNone/>
            </a:pPr>
            <a:endParaRPr lang="en-US" sz="2800"/>
          </a:p>
        </p:txBody>
      </p:sp>
      <p:sp>
        <p:nvSpPr>
          <p:cNvPr id="5" name="Content Placeholder 2">
            <a:extLst>
              <a:ext uri="{FF2B5EF4-FFF2-40B4-BE49-F238E27FC236}">
                <a16:creationId xmlns:a16="http://schemas.microsoft.com/office/drawing/2014/main" id="{32E9480F-7E32-01FC-1407-819B1D903C6D}"/>
              </a:ext>
            </a:extLst>
          </p:cNvPr>
          <p:cNvSpPr txBox="1">
            <a:spLocks/>
          </p:cNvSpPr>
          <p:nvPr/>
        </p:nvSpPr>
        <p:spPr>
          <a:xfrm>
            <a:off x="6661149" y="1141186"/>
            <a:ext cx="4953386" cy="3215141"/>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a:r>
              <a:rPr lang="en-US" sz="2800">
                <a:ea typeface="+mn-lt"/>
                <a:cs typeface="+mn-lt"/>
              </a:rPr>
              <a:t>Everything in the paragraph should relate to the topic sentence in some way. </a:t>
            </a:r>
            <a:endParaRPr lang="en-US" sz="2800"/>
          </a:p>
          <a:p>
            <a:pPr algn="just"/>
            <a:r>
              <a:rPr lang="en-US" sz="2800">
                <a:ea typeface="+mn-lt"/>
                <a:cs typeface="+mn-lt"/>
              </a:rPr>
              <a:t>Vague/general topic sentences can confuse the reader and the writer, often leading to unrelated information in the paragraph.</a:t>
            </a:r>
            <a:endParaRPr lang="en-US" sz="2800"/>
          </a:p>
          <a:p>
            <a:pPr marL="0" indent="0" algn="just">
              <a:buFont typeface="Arial" panose="020B0604020202020204" pitchFamily="34" charset="0"/>
              <a:buNone/>
            </a:pPr>
            <a:endParaRPr lang="en-US"/>
          </a:p>
          <a:p>
            <a:pPr marL="0" indent="0" algn="ctr">
              <a:buFont typeface="Arial" panose="020B0604020202020204" pitchFamily="34" charset="0"/>
              <a:buNone/>
            </a:pPr>
            <a:endParaRPr lang="en-US" sz="3600"/>
          </a:p>
          <a:p>
            <a:pPr marL="0" indent="0" algn="ctr">
              <a:buFont typeface="Arial" panose="020B0604020202020204" pitchFamily="34" charset="0"/>
              <a:buNone/>
            </a:pPr>
            <a:endParaRPr lang="en-US"/>
          </a:p>
          <a:p>
            <a:pPr marL="0" indent="0" algn="just">
              <a:buFont typeface="Arial" panose="020B0604020202020204" pitchFamily="34" charset="0"/>
              <a:buNone/>
            </a:pPr>
            <a:endParaRPr lang="en-US" sz="2800"/>
          </a:p>
        </p:txBody>
      </p:sp>
      <p:sp>
        <p:nvSpPr>
          <p:cNvPr id="6" name="TextBox 5">
            <a:extLst>
              <a:ext uri="{FF2B5EF4-FFF2-40B4-BE49-F238E27FC236}">
                <a16:creationId xmlns:a16="http://schemas.microsoft.com/office/drawing/2014/main" id="{6B88AC8D-B5AC-99BE-FC6B-C5E30027AFBC}"/>
              </a:ext>
            </a:extLst>
          </p:cNvPr>
          <p:cNvSpPr txBox="1"/>
          <p:nvPr/>
        </p:nvSpPr>
        <p:spPr>
          <a:xfrm>
            <a:off x="1279367" y="4920165"/>
            <a:ext cx="10336695" cy="210416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lnSpc>
                <a:spcPct val="90000"/>
              </a:lnSpc>
              <a:spcBef>
                <a:spcPts val="1000"/>
              </a:spcBef>
            </a:pPr>
            <a:r>
              <a:rPr lang="en-US" sz="4000"/>
              <a:t>A good topic sentence =</a:t>
            </a:r>
          </a:p>
          <a:p>
            <a:pPr algn="ctr">
              <a:lnSpc>
                <a:spcPct val="90000"/>
              </a:lnSpc>
              <a:spcBef>
                <a:spcPts val="1000"/>
              </a:spcBef>
            </a:pPr>
            <a:r>
              <a:rPr lang="en-US" sz="3200"/>
              <a:t>a </a:t>
            </a:r>
            <a:r>
              <a:rPr lang="en-US" sz="3200" b="1"/>
              <a:t>main idea (topic)</a:t>
            </a:r>
            <a:r>
              <a:rPr lang="en-US" sz="3200"/>
              <a:t> </a:t>
            </a:r>
            <a:r>
              <a:rPr lang="en-US" sz="4400"/>
              <a:t>+</a:t>
            </a:r>
            <a:r>
              <a:rPr lang="en-US" sz="3200"/>
              <a:t> </a:t>
            </a:r>
            <a:r>
              <a:rPr lang="en-US" sz="3200" b="1"/>
              <a:t>1–3 reasons or points that will be explained</a:t>
            </a:r>
            <a:endParaRPr lang="en-US" sz="3200"/>
          </a:p>
          <a:p>
            <a:pPr algn="l"/>
            <a:endParaRPr lang="en-US"/>
          </a:p>
        </p:txBody>
      </p:sp>
    </p:spTree>
    <p:extLst>
      <p:ext uri="{BB962C8B-B14F-4D97-AF65-F5344CB8AC3E}">
        <p14:creationId xmlns:p14="http://schemas.microsoft.com/office/powerpoint/2010/main" val="108204557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742727-B999-6EF9-AFF4-C9F4B1E5922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A33B5F0-AE82-B0AF-A0F6-4A00C52CAD9E}"/>
              </a:ext>
            </a:extLst>
          </p:cNvPr>
          <p:cNvSpPr>
            <a:spLocks noGrp="1"/>
          </p:cNvSpPr>
          <p:nvPr>
            <p:ph type="title"/>
          </p:nvPr>
        </p:nvSpPr>
        <p:spPr>
          <a:xfrm>
            <a:off x="1127125" y="-2268"/>
            <a:ext cx="10226674" cy="1325563"/>
          </a:xfrm>
        </p:spPr>
        <p:txBody>
          <a:bodyPr/>
          <a:lstStyle/>
          <a:p>
            <a:r>
              <a:rPr lang="en-US"/>
              <a:t>Examples of Topic Sentences</a:t>
            </a:r>
          </a:p>
        </p:txBody>
      </p:sp>
      <p:sp>
        <p:nvSpPr>
          <p:cNvPr id="3" name="Content Placeholder 2">
            <a:extLst>
              <a:ext uri="{FF2B5EF4-FFF2-40B4-BE49-F238E27FC236}">
                <a16:creationId xmlns:a16="http://schemas.microsoft.com/office/drawing/2014/main" id="{77BB07B4-6C2F-362F-01AA-21894B1531F4}"/>
              </a:ext>
            </a:extLst>
          </p:cNvPr>
          <p:cNvSpPr>
            <a:spLocks noGrp="1"/>
          </p:cNvSpPr>
          <p:nvPr>
            <p:ph sz="half" idx="1"/>
          </p:nvPr>
        </p:nvSpPr>
        <p:spPr>
          <a:xfrm>
            <a:off x="1161141" y="1322161"/>
            <a:ext cx="10280583" cy="3215141"/>
          </a:xfrm>
        </p:spPr>
        <p:txBody>
          <a:bodyPr vert="horz" lIns="91440" tIns="45720" rIns="91440" bIns="45720" rtlCol="0" anchor="t">
            <a:noAutofit/>
          </a:bodyPr>
          <a:lstStyle/>
          <a:p>
            <a:pPr marL="0" indent="0" algn="ctr">
              <a:buNone/>
            </a:pPr>
            <a:endParaRPr lang="en-US" sz="3600"/>
          </a:p>
          <a:p>
            <a:pPr marL="0" indent="0" algn="ctr">
              <a:buNone/>
            </a:pPr>
            <a:endParaRPr lang="en-US"/>
          </a:p>
          <a:p>
            <a:pPr marL="0" indent="0" algn="just">
              <a:buNone/>
            </a:pPr>
            <a:endParaRPr lang="en-US" sz="2800"/>
          </a:p>
        </p:txBody>
      </p:sp>
      <p:sp>
        <p:nvSpPr>
          <p:cNvPr id="4" name="TextBox 3">
            <a:extLst>
              <a:ext uri="{FF2B5EF4-FFF2-40B4-BE49-F238E27FC236}">
                <a16:creationId xmlns:a16="http://schemas.microsoft.com/office/drawing/2014/main" id="{F6FFA41E-4689-B4A3-8674-9C7AA4719652}"/>
              </a:ext>
            </a:extLst>
          </p:cNvPr>
          <p:cNvSpPr txBox="1"/>
          <p:nvPr/>
        </p:nvSpPr>
        <p:spPr>
          <a:xfrm>
            <a:off x="1176132" y="1126434"/>
            <a:ext cx="5988324" cy="600164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2400" b="1"/>
              <a:t>Weak topic sentence </a:t>
            </a:r>
            <a:endParaRPr lang="en-US" sz="2400"/>
          </a:p>
          <a:p>
            <a:pPr algn="just"/>
            <a:r>
              <a:rPr lang="en-US" sz="2400">
                <a:ea typeface="+mn-lt"/>
                <a:cs typeface="+mn-lt"/>
              </a:rPr>
              <a:t>Customer service is important for businesses.</a:t>
            </a:r>
            <a:endParaRPr lang="en-US" sz="2400"/>
          </a:p>
          <a:p>
            <a:pPr algn="just"/>
            <a:endParaRPr lang="en-US" sz="1200"/>
          </a:p>
          <a:p>
            <a:pPr algn="just"/>
            <a:r>
              <a:rPr lang="en-US" sz="2400" b="1"/>
              <a:t>Strong topic sentence </a:t>
            </a:r>
          </a:p>
          <a:p>
            <a:pPr algn="just"/>
            <a:r>
              <a:rPr lang="en-US" sz="2400">
                <a:ea typeface="+mn-lt"/>
                <a:cs typeface="+mn-lt"/>
              </a:rPr>
              <a:t>Customer service is important for businesses because it helps keep customers and build trust.</a:t>
            </a:r>
            <a:endParaRPr lang="en-US" sz="2400"/>
          </a:p>
          <a:p>
            <a:pPr algn="just"/>
            <a:endParaRPr lang="en-US" sz="1200"/>
          </a:p>
          <a:p>
            <a:pPr algn="just"/>
            <a:r>
              <a:rPr lang="en-US" sz="2400" b="1"/>
              <a:t>Weak topic sentence </a:t>
            </a:r>
            <a:endParaRPr lang="en-US" sz="2400"/>
          </a:p>
          <a:p>
            <a:pPr algn="just"/>
            <a:r>
              <a:rPr lang="en-US" sz="2400">
                <a:ea typeface="+mn-lt"/>
                <a:cs typeface="+mn-lt"/>
              </a:rPr>
              <a:t>Training is useful in companies.</a:t>
            </a:r>
            <a:endParaRPr lang="en-US" sz="2400"/>
          </a:p>
          <a:p>
            <a:pPr algn="just"/>
            <a:endParaRPr lang="en-US" sz="1200"/>
          </a:p>
          <a:p>
            <a:pPr algn="just"/>
            <a:r>
              <a:rPr lang="en-US" sz="2400" b="1"/>
              <a:t>Strong topic sentence</a:t>
            </a:r>
          </a:p>
          <a:p>
            <a:pPr algn="just"/>
            <a:r>
              <a:rPr lang="en-US" sz="2400">
                <a:ea typeface="+mn-lt"/>
                <a:cs typeface="+mn-lt"/>
              </a:rPr>
              <a:t>Training is useful in companies because it improves employee skills and reduces mistakes.</a:t>
            </a:r>
            <a:endParaRPr lang="en-US" sz="2400"/>
          </a:p>
          <a:p>
            <a:endParaRPr lang="en-US" sz="2400">
              <a:ea typeface="+mn-lt"/>
              <a:cs typeface="+mn-lt"/>
            </a:endParaRPr>
          </a:p>
        </p:txBody>
      </p:sp>
      <p:sp>
        <p:nvSpPr>
          <p:cNvPr id="5" name="TextBox 4">
            <a:extLst>
              <a:ext uri="{FF2B5EF4-FFF2-40B4-BE49-F238E27FC236}">
                <a16:creationId xmlns:a16="http://schemas.microsoft.com/office/drawing/2014/main" id="{C61629A7-1350-DBDD-CB73-25BFC6597735}"/>
              </a:ext>
            </a:extLst>
          </p:cNvPr>
          <p:cNvSpPr txBox="1"/>
          <p:nvPr/>
        </p:nvSpPr>
        <p:spPr>
          <a:xfrm>
            <a:off x="7537173" y="1714500"/>
            <a:ext cx="4323521" cy="3970318"/>
          </a:xfrm>
          <a:prstGeom prst="rect">
            <a:avLst/>
          </a:prstGeom>
          <a:ln w="28575"/>
        </p:spPr>
        <p:style>
          <a:lnRef idx="2">
            <a:schemeClr val="accent2"/>
          </a:lnRef>
          <a:fillRef idx="1">
            <a:schemeClr val="lt1"/>
          </a:fillRef>
          <a:effectRef idx="0">
            <a:schemeClr val="accent2"/>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a:t>Now you try! Can you make this weak topic sentence stronger? Work with a partner and make sure at least one of you writes the answer down:</a:t>
            </a:r>
          </a:p>
          <a:p>
            <a:endParaRPr lang="en-US" sz="2800"/>
          </a:p>
          <a:p>
            <a:r>
              <a:rPr lang="en-US" sz="2800" b="1">
                <a:ea typeface="+mn-lt"/>
                <a:cs typeface="+mn-lt"/>
              </a:rPr>
              <a:t>Social media is useful for businesses.</a:t>
            </a:r>
            <a:endParaRPr lang="en-US" sz="2800" b="1"/>
          </a:p>
        </p:txBody>
      </p:sp>
    </p:spTree>
    <p:extLst>
      <p:ext uri="{BB962C8B-B14F-4D97-AF65-F5344CB8AC3E}">
        <p14:creationId xmlns:p14="http://schemas.microsoft.com/office/powerpoint/2010/main" val="77404589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0B3277-D10D-85D2-5204-A5EC063ACF04}"/>
              </a:ext>
            </a:extLst>
          </p:cNvPr>
          <p:cNvSpPr>
            <a:spLocks noGrp="1"/>
          </p:cNvSpPr>
          <p:nvPr>
            <p:ph type="title"/>
          </p:nvPr>
        </p:nvSpPr>
        <p:spPr/>
        <p:txBody>
          <a:bodyPr/>
          <a:lstStyle/>
          <a:p>
            <a:r>
              <a:rPr lang="en-US"/>
              <a:t>Explanation</a:t>
            </a:r>
          </a:p>
        </p:txBody>
      </p:sp>
      <p:sp>
        <p:nvSpPr>
          <p:cNvPr id="3" name="Content Placeholder 2">
            <a:extLst>
              <a:ext uri="{FF2B5EF4-FFF2-40B4-BE49-F238E27FC236}">
                <a16:creationId xmlns:a16="http://schemas.microsoft.com/office/drawing/2014/main" id="{FD572AF4-5552-6AC3-571D-8109B55436D5}"/>
              </a:ext>
            </a:extLst>
          </p:cNvPr>
          <p:cNvSpPr>
            <a:spLocks noGrp="1"/>
          </p:cNvSpPr>
          <p:nvPr>
            <p:ph sz="half" idx="1"/>
          </p:nvPr>
        </p:nvSpPr>
        <p:spPr>
          <a:xfrm>
            <a:off x="994602" y="1825625"/>
            <a:ext cx="5378163" cy="4649511"/>
          </a:xfrm>
        </p:spPr>
        <p:txBody>
          <a:bodyPr vert="horz" lIns="91440" tIns="45720" rIns="91440" bIns="45720" rtlCol="0" anchor="t">
            <a:normAutofit fontScale="92500" lnSpcReduction="20000"/>
          </a:bodyPr>
          <a:lstStyle/>
          <a:p>
            <a:pPr algn="just"/>
            <a:r>
              <a:rPr lang="en-US">
                <a:ea typeface="+mn-lt"/>
                <a:cs typeface="+mn-lt"/>
              </a:rPr>
              <a:t>The development part of a paragraph is where you explain your main idea in more detail.</a:t>
            </a:r>
            <a:endParaRPr lang="en-US"/>
          </a:p>
          <a:p>
            <a:pPr algn="just"/>
            <a:r>
              <a:rPr lang="en-US">
                <a:ea typeface="+mn-lt"/>
                <a:cs typeface="+mn-lt"/>
              </a:rPr>
              <a:t>This is where you add extra information, explanations, and examples so the reader understands your point clearly.</a:t>
            </a:r>
            <a:endParaRPr lang="en-US"/>
          </a:p>
          <a:p>
            <a:pPr algn="just"/>
            <a:r>
              <a:rPr lang="en-US">
                <a:ea typeface="+mn-lt"/>
                <a:cs typeface="+mn-lt"/>
              </a:rPr>
              <a:t>Make sure everything you write stays focused on the topic sentence. Do not include unrelated ideas.</a:t>
            </a:r>
            <a:endParaRPr lang="en-US"/>
          </a:p>
          <a:p>
            <a:pPr algn="just"/>
            <a:endParaRPr lang="en-US"/>
          </a:p>
          <a:p>
            <a:pPr algn="just"/>
            <a:endParaRPr lang="en-US"/>
          </a:p>
        </p:txBody>
      </p:sp>
      <p:sp>
        <p:nvSpPr>
          <p:cNvPr id="4" name="Content Placeholder 3">
            <a:extLst>
              <a:ext uri="{FF2B5EF4-FFF2-40B4-BE49-F238E27FC236}">
                <a16:creationId xmlns:a16="http://schemas.microsoft.com/office/drawing/2014/main" id="{8D64E742-963A-E6E0-296D-111B7100A37D}"/>
              </a:ext>
            </a:extLst>
          </p:cNvPr>
          <p:cNvSpPr>
            <a:spLocks noGrp="1"/>
          </p:cNvSpPr>
          <p:nvPr>
            <p:ph sz="half" idx="2"/>
          </p:nvPr>
        </p:nvSpPr>
        <p:spPr>
          <a:xfrm>
            <a:off x="6622648" y="1825625"/>
            <a:ext cx="5244673" cy="4649511"/>
          </a:xfrm>
        </p:spPr>
        <p:txBody>
          <a:bodyPr vert="horz" lIns="91440" tIns="45720" rIns="91440" bIns="45720" rtlCol="0" anchor="t">
            <a:noAutofit/>
          </a:bodyPr>
          <a:lstStyle/>
          <a:p>
            <a:pPr algn="just"/>
            <a:r>
              <a:rPr lang="en-US" sz="2800"/>
              <a:t>Use linking words like also, because, for example, and so to connect your ideas.</a:t>
            </a:r>
            <a:endParaRPr lang="en-US"/>
          </a:p>
          <a:p>
            <a:r>
              <a:rPr lang="en-US" sz="2800"/>
              <a:t>Remember, explanation and evidence can be used in different orders, and you can include more than one sentence for each.</a:t>
            </a:r>
          </a:p>
          <a:p>
            <a:endParaRPr lang="en-US"/>
          </a:p>
        </p:txBody>
      </p:sp>
    </p:spTree>
    <p:extLst>
      <p:ext uri="{BB962C8B-B14F-4D97-AF65-F5344CB8AC3E}">
        <p14:creationId xmlns:p14="http://schemas.microsoft.com/office/powerpoint/2010/main" val="81629011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EB5A2E-D29F-56D5-8569-AE2D2581BAD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0DDE6E2-58CE-D498-E126-A55B260D9E87}"/>
              </a:ext>
            </a:extLst>
          </p:cNvPr>
          <p:cNvSpPr>
            <a:spLocks noGrp="1"/>
          </p:cNvSpPr>
          <p:nvPr>
            <p:ph type="title"/>
          </p:nvPr>
        </p:nvSpPr>
        <p:spPr/>
        <p:txBody>
          <a:bodyPr/>
          <a:lstStyle/>
          <a:p>
            <a:r>
              <a:rPr lang="en-US"/>
              <a:t>Evidence &amp; Examples</a:t>
            </a:r>
          </a:p>
        </p:txBody>
      </p:sp>
      <p:sp>
        <p:nvSpPr>
          <p:cNvPr id="3" name="Content Placeholder 2">
            <a:extLst>
              <a:ext uri="{FF2B5EF4-FFF2-40B4-BE49-F238E27FC236}">
                <a16:creationId xmlns:a16="http://schemas.microsoft.com/office/drawing/2014/main" id="{9FDEEA32-9591-02F7-E963-FFC44BBC32E1}"/>
              </a:ext>
            </a:extLst>
          </p:cNvPr>
          <p:cNvSpPr>
            <a:spLocks noGrp="1"/>
          </p:cNvSpPr>
          <p:nvPr>
            <p:ph sz="half" idx="1"/>
          </p:nvPr>
        </p:nvSpPr>
        <p:spPr>
          <a:xfrm>
            <a:off x="994602" y="1825625"/>
            <a:ext cx="5378163" cy="4649511"/>
          </a:xfrm>
        </p:spPr>
        <p:txBody>
          <a:bodyPr vert="horz" lIns="91440" tIns="45720" rIns="91440" bIns="45720" rtlCol="0" anchor="t">
            <a:normAutofit/>
          </a:bodyPr>
          <a:lstStyle/>
          <a:p>
            <a:pPr algn="just"/>
            <a:r>
              <a:rPr lang="en-US" sz="2800">
                <a:ea typeface="+mn-lt"/>
                <a:cs typeface="+mn-lt"/>
              </a:rPr>
              <a:t>This is where you add evidence from sources or examples to support your ideas </a:t>
            </a:r>
          </a:p>
          <a:p>
            <a:pPr algn="just"/>
            <a:r>
              <a:rPr lang="en-US" sz="2800">
                <a:ea typeface="+mn-lt"/>
                <a:cs typeface="+mn-lt"/>
              </a:rPr>
              <a:t>The evidence should help explain and strengthen your point </a:t>
            </a:r>
          </a:p>
          <a:p>
            <a:pPr algn="just"/>
            <a:r>
              <a:rPr lang="en-US" sz="2800">
                <a:ea typeface="+mn-lt"/>
                <a:cs typeface="+mn-lt"/>
              </a:rPr>
              <a:t>Do not use too much evidence, or it can make your writing confusing </a:t>
            </a:r>
            <a:endParaRPr lang="en-US" sz="2800"/>
          </a:p>
          <a:p>
            <a:pPr algn="just"/>
            <a:endParaRPr lang="en-US"/>
          </a:p>
        </p:txBody>
      </p:sp>
      <p:sp>
        <p:nvSpPr>
          <p:cNvPr id="4" name="Content Placeholder 3">
            <a:extLst>
              <a:ext uri="{FF2B5EF4-FFF2-40B4-BE49-F238E27FC236}">
                <a16:creationId xmlns:a16="http://schemas.microsoft.com/office/drawing/2014/main" id="{6EDD982A-FD63-5089-820B-A7E504C3AD94}"/>
              </a:ext>
            </a:extLst>
          </p:cNvPr>
          <p:cNvSpPr>
            <a:spLocks noGrp="1"/>
          </p:cNvSpPr>
          <p:nvPr>
            <p:ph sz="half" idx="2"/>
          </p:nvPr>
        </p:nvSpPr>
        <p:spPr>
          <a:xfrm>
            <a:off x="6622648" y="1825625"/>
            <a:ext cx="5244673" cy="4649511"/>
          </a:xfrm>
        </p:spPr>
        <p:txBody>
          <a:bodyPr vert="horz" lIns="91440" tIns="45720" rIns="91440" bIns="45720" rtlCol="0" anchor="t">
            <a:noAutofit/>
          </a:bodyPr>
          <a:lstStyle/>
          <a:p>
            <a:pPr algn="just"/>
            <a:r>
              <a:rPr lang="en-US" sz="2800"/>
              <a:t>Do not use too little evidence, or your ideas are not supported </a:t>
            </a:r>
          </a:p>
          <a:p>
            <a:pPr algn="just"/>
            <a:r>
              <a:rPr lang="en-US" sz="2800">
                <a:ea typeface="+mn-lt"/>
                <a:cs typeface="+mn-lt"/>
              </a:rPr>
              <a:t>Using your own examples is useful because it makes your explanation clearer and easier to understand</a:t>
            </a:r>
            <a:endParaRPr lang="en-US" sz="2800"/>
          </a:p>
          <a:p>
            <a:pPr algn="just"/>
            <a:r>
              <a:rPr lang="en-US" sz="2800"/>
              <a:t>You need a balance between your own ideas and evidence </a:t>
            </a:r>
          </a:p>
          <a:p>
            <a:pPr algn="just"/>
            <a:r>
              <a:rPr lang="en-US" sz="2800"/>
              <a:t>This takes practice, so it is okay if itis difficult at first</a:t>
            </a:r>
          </a:p>
          <a:p>
            <a:pPr algn="just"/>
            <a:endParaRPr lang="en-US" sz="2500"/>
          </a:p>
          <a:p>
            <a:pPr algn="just"/>
            <a:endParaRPr lang="en-US" sz="2800"/>
          </a:p>
          <a:p>
            <a:endParaRPr lang="en-US"/>
          </a:p>
        </p:txBody>
      </p:sp>
    </p:spTree>
    <p:extLst>
      <p:ext uri="{BB962C8B-B14F-4D97-AF65-F5344CB8AC3E}">
        <p14:creationId xmlns:p14="http://schemas.microsoft.com/office/powerpoint/2010/main" val="225519884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6DD1CB-3937-A07B-8C7C-77B2E0D8895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27381F7-FA55-D058-C413-834F71BD1057}"/>
              </a:ext>
            </a:extLst>
          </p:cNvPr>
          <p:cNvSpPr>
            <a:spLocks noGrp="1"/>
          </p:cNvSpPr>
          <p:nvPr>
            <p:ph type="title"/>
          </p:nvPr>
        </p:nvSpPr>
        <p:spPr/>
        <p:txBody>
          <a:bodyPr/>
          <a:lstStyle/>
          <a:p>
            <a:r>
              <a:rPr lang="en-US"/>
              <a:t>Linking Sentences</a:t>
            </a:r>
          </a:p>
        </p:txBody>
      </p:sp>
      <p:sp>
        <p:nvSpPr>
          <p:cNvPr id="3" name="Content Placeholder 2">
            <a:extLst>
              <a:ext uri="{FF2B5EF4-FFF2-40B4-BE49-F238E27FC236}">
                <a16:creationId xmlns:a16="http://schemas.microsoft.com/office/drawing/2014/main" id="{ABEBA530-1506-D2C0-F67F-58A808C88E72}"/>
              </a:ext>
            </a:extLst>
          </p:cNvPr>
          <p:cNvSpPr>
            <a:spLocks noGrp="1"/>
          </p:cNvSpPr>
          <p:nvPr>
            <p:ph sz="half" idx="1"/>
          </p:nvPr>
        </p:nvSpPr>
        <p:spPr>
          <a:xfrm>
            <a:off x="994602" y="1825625"/>
            <a:ext cx="4798381" cy="4649511"/>
          </a:xfrm>
        </p:spPr>
        <p:txBody>
          <a:bodyPr vert="horz" lIns="91440" tIns="45720" rIns="91440" bIns="45720" rtlCol="0" anchor="t">
            <a:normAutofit/>
          </a:bodyPr>
          <a:lstStyle/>
          <a:p>
            <a:pPr algn="just"/>
            <a:r>
              <a:rPr lang="en-US" sz="2800">
                <a:ea typeface="+mn-lt"/>
                <a:cs typeface="+mn-lt"/>
              </a:rPr>
              <a:t>Link sentences bring the ideas and details in the paragraph together </a:t>
            </a:r>
            <a:endParaRPr lang="en-US"/>
          </a:p>
          <a:p>
            <a:pPr algn="just"/>
            <a:r>
              <a:rPr lang="en-US" sz="2800">
                <a:ea typeface="+mn-lt"/>
                <a:cs typeface="+mn-lt"/>
              </a:rPr>
              <a:t>They should show what the information means overall </a:t>
            </a:r>
            <a:endParaRPr lang="en-US"/>
          </a:p>
          <a:p>
            <a:pPr algn="just"/>
            <a:r>
              <a:rPr lang="en-US" sz="2800">
                <a:ea typeface="+mn-lt"/>
                <a:cs typeface="+mn-lt"/>
              </a:rPr>
              <a:t>Do not just repeat the topic sentence, because the paragraph now includes more information and examples </a:t>
            </a:r>
            <a:endParaRPr lang="en-US"/>
          </a:p>
          <a:p>
            <a:pPr algn="just"/>
            <a:endParaRPr lang="en-US" sz="2800">
              <a:ea typeface="+mn-lt"/>
              <a:cs typeface="+mn-lt"/>
            </a:endParaRPr>
          </a:p>
          <a:p>
            <a:pPr algn="just"/>
            <a:endParaRPr lang="en-US" sz="2800"/>
          </a:p>
          <a:p>
            <a:pPr algn="just"/>
            <a:endParaRPr lang="en-US"/>
          </a:p>
        </p:txBody>
      </p:sp>
      <p:sp>
        <p:nvSpPr>
          <p:cNvPr id="4" name="Content Placeholder 3">
            <a:extLst>
              <a:ext uri="{FF2B5EF4-FFF2-40B4-BE49-F238E27FC236}">
                <a16:creationId xmlns:a16="http://schemas.microsoft.com/office/drawing/2014/main" id="{72295472-5F6F-15C6-1BCE-0F3B75759904}"/>
              </a:ext>
            </a:extLst>
          </p:cNvPr>
          <p:cNvSpPr>
            <a:spLocks noGrp="1"/>
          </p:cNvSpPr>
          <p:nvPr>
            <p:ph sz="half" idx="2"/>
          </p:nvPr>
        </p:nvSpPr>
        <p:spPr>
          <a:xfrm>
            <a:off x="6266496" y="1825625"/>
            <a:ext cx="5600825" cy="4649511"/>
          </a:xfrm>
        </p:spPr>
        <p:txBody>
          <a:bodyPr vert="horz" lIns="91440" tIns="45720" rIns="91440" bIns="45720" rtlCol="0" anchor="t">
            <a:noAutofit/>
          </a:bodyPr>
          <a:lstStyle/>
          <a:p>
            <a:pPr algn="just"/>
            <a:r>
              <a:rPr lang="en-US" sz="2800"/>
              <a:t>Instead, build on </a:t>
            </a:r>
            <a:r>
              <a:rPr lang="en-US" sz="2800">
                <a:ea typeface="+mn-lt"/>
                <a:cs typeface="+mn-lt"/>
              </a:rPr>
              <a:t>what you have explained and </a:t>
            </a:r>
            <a:r>
              <a:rPr lang="en-US" sz="2800"/>
              <a:t>show </a:t>
            </a:r>
            <a:r>
              <a:rPr lang="en-US" sz="2800">
                <a:ea typeface="+mn-lt"/>
                <a:cs typeface="+mn-lt"/>
              </a:rPr>
              <a:t>the result or importance </a:t>
            </a:r>
          </a:p>
          <a:p>
            <a:pPr algn="just"/>
            <a:r>
              <a:rPr lang="en-US" sz="2800"/>
              <a:t>You</a:t>
            </a:r>
            <a:r>
              <a:rPr lang="en-US" sz="2800">
                <a:ea typeface="+mn-lt"/>
                <a:cs typeface="+mn-lt"/>
              </a:rPr>
              <a:t> can use</a:t>
            </a:r>
            <a:r>
              <a:rPr lang="en-US" sz="2800"/>
              <a:t> </a:t>
            </a:r>
            <a:r>
              <a:rPr lang="en-US" sz="2800">
                <a:ea typeface="+mn-lt"/>
                <a:cs typeface="+mn-lt"/>
              </a:rPr>
              <a:t>words </a:t>
            </a:r>
            <a:r>
              <a:rPr lang="en-US" sz="2800"/>
              <a:t>like </a:t>
            </a:r>
            <a:r>
              <a:rPr lang="en-US" sz="2800" b="1"/>
              <a:t>therefore</a:t>
            </a:r>
            <a:r>
              <a:rPr lang="en-US" sz="2800"/>
              <a:t>, or </a:t>
            </a:r>
            <a:r>
              <a:rPr lang="en-US" sz="2800" b="1"/>
              <a:t>consequently </a:t>
            </a:r>
            <a:r>
              <a:rPr lang="en-US" sz="2800">
                <a:ea typeface="+mn-lt"/>
                <a:cs typeface="+mn-lt"/>
              </a:rPr>
              <a:t>to show this </a:t>
            </a:r>
            <a:endParaRPr lang="en-US" sz="2800"/>
          </a:p>
          <a:p>
            <a:pPr algn="just"/>
            <a:r>
              <a:rPr lang="en-US" sz="2800"/>
              <a:t>Keep link sentences short, clear, and focused on the main point</a:t>
            </a:r>
          </a:p>
          <a:p>
            <a:pPr algn="just"/>
            <a:r>
              <a:rPr lang="en-US" sz="2800">
                <a:ea typeface="+mn-lt"/>
                <a:cs typeface="+mn-lt"/>
              </a:rPr>
              <a:t>Sometimes you can link to the next idea/paragraph, but this is more advanced</a:t>
            </a:r>
          </a:p>
          <a:p>
            <a:pPr algn="just"/>
            <a:endParaRPr lang="en-US" sz="2400"/>
          </a:p>
          <a:p>
            <a:pPr algn="just"/>
            <a:endParaRPr lang="en-US" sz="2400"/>
          </a:p>
          <a:p>
            <a:pPr algn="just"/>
            <a:endParaRPr lang="en-US" sz="2800"/>
          </a:p>
          <a:p>
            <a:pPr algn="just"/>
            <a:endParaRPr lang="en-US" sz="2500"/>
          </a:p>
          <a:p>
            <a:pPr algn="just"/>
            <a:endParaRPr lang="en-US" sz="2800"/>
          </a:p>
          <a:p>
            <a:endParaRPr lang="en-US"/>
          </a:p>
        </p:txBody>
      </p:sp>
    </p:spTree>
    <p:extLst>
      <p:ext uri="{BB962C8B-B14F-4D97-AF65-F5344CB8AC3E}">
        <p14:creationId xmlns:p14="http://schemas.microsoft.com/office/powerpoint/2010/main" val="48190077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024426-F1F3-7865-2E57-86521334CB5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AADFEA0-5844-D102-A514-9E053AD6ACEB}"/>
              </a:ext>
            </a:extLst>
          </p:cNvPr>
          <p:cNvSpPr>
            <a:spLocks noGrp="1"/>
          </p:cNvSpPr>
          <p:nvPr>
            <p:ph type="title"/>
          </p:nvPr>
        </p:nvSpPr>
        <p:spPr/>
        <p:txBody>
          <a:bodyPr/>
          <a:lstStyle/>
          <a:p>
            <a:r>
              <a:rPr lang="en-GB" err="1"/>
              <a:t>Vevox</a:t>
            </a:r>
            <a:r>
              <a:rPr lang="en-GB"/>
              <a:t> – Team Up For TEEL!</a:t>
            </a:r>
          </a:p>
        </p:txBody>
      </p:sp>
      <p:pic>
        <p:nvPicPr>
          <p:cNvPr id="5" name="Picture 4">
            <a:hlinkClick r:id="rId3"/>
            <a:extLst>
              <a:ext uri="{FF2B5EF4-FFF2-40B4-BE49-F238E27FC236}">
                <a16:creationId xmlns:a16="http://schemas.microsoft.com/office/drawing/2014/main" id="{8A9B7690-C50D-6AC7-16F6-DADDEF357564}"/>
              </a:ext>
            </a:extLst>
          </p:cNvPr>
          <p:cNvPicPr>
            <a:picLocks noChangeAspect="1"/>
          </p:cNvPicPr>
          <p:nvPr/>
        </p:nvPicPr>
        <p:blipFill>
          <a:blip r:embed="rId4"/>
          <a:stretch>
            <a:fillRect/>
          </a:stretch>
        </p:blipFill>
        <p:spPr>
          <a:xfrm>
            <a:off x="3733800" y="2947987"/>
            <a:ext cx="4724400" cy="962025"/>
          </a:xfrm>
          <a:prstGeom prst="rect">
            <a:avLst/>
          </a:prstGeom>
        </p:spPr>
      </p:pic>
    </p:spTree>
    <p:extLst>
      <p:ext uri="{BB962C8B-B14F-4D97-AF65-F5344CB8AC3E}">
        <p14:creationId xmlns:p14="http://schemas.microsoft.com/office/powerpoint/2010/main" val="296479508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7DEB3D3-9F15-77A1-5B29-AC9AA251923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043CDBF-35ED-BCE2-3515-36E74856FC77}"/>
              </a:ext>
            </a:extLst>
          </p:cNvPr>
          <p:cNvSpPr>
            <a:spLocks noGrp="1"/>
          </p:cNvSpPr>
          <p:nvPr>
            <p:ph type="title"/>
          </p:nvPr>
        </p:nvSpPr>
        <p:spPr/>
        <p:txBody>
          <a:bodyPr/>
          <a:lstStyle/>
          <a:p>
            <a:r>
              <a:rPr lang="en-GB"/>
              <a:t>Break time!</a:t>
            </a:r>
          </a:p>
        </p:txBody>
      </p:sp>
      <p:sp>
        <p:nvSpPr>
          <p:cNvPr id="3" name="Text Placeholder 2">
            <a:extLst>
              <a:ext uri="{FF2B5EF4-FFF2-40B4-BE49-F238E27FC236}">
                <a16:creationId xmlns:a16="http://schemas.microsoft.com/office/drawing/2014/main" id="{DE5778A6-EFCA-2053-C199-48836AC4B3F3}"/>
              </a:ext>
            </a:extLst>
          </p:cNvPr>
          <p:cNvSpPr>
            <a:spLocks noGrp="1"/>
          </p:cNvSpPr>
          <p:nvPr>
            <p:ph type="body" idx="1"/>
          </p:nvPr>
        </p:nvSpPr>
        <p:spPr/>
        <p:txBody>
          <a:bodyPr/>
          <a:lstStyle/>
          <a:p>
            <a:r>
              <a:rPr lang="en-GB"/>
              <a:t>See you in 10 minutes </a:t>
            </a:r>
            <a:r>
              <a:rPr lang="en-GB">
                <a:sym typeface="Wingdings" panose="05000000000000000000" pitchFamily="2" charset="2"/>
              </a:rPr>
              <a:t></a:t>
            </a:r>
            <a:endParaRPr lang="en-GB"/>
          </a:p>
        </p:txBody>
      </p:sp>
    </p:spTree>
    <p:extLst>
      <p:ext uri="{BB962C8B-B14F-4D97-AF65-F5344CB8AC3E}">
        <p14:creationId xmlns:p14="http://schemas.microsoft.com/office/powerpoint/2010/main" val="268681998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9ED5A9-AA15-8F57-8E87-61F160600CE7}"/>
              </a:ext>
            </a:extLst>
          </p:cNvPr>
          <p:cNvSpPr>
            <a:spLocks noGrp="1"/>
          </p:cNvSpPr>
          <p:nvPr>
            <p:ph type="title"/>
          </p:nvPr>
        </p:nvSpPr>
        <p:spPr>
          <a:xfrm>
            <a:off x="1127125" y="-2268"/>
            <a:ext cx="10226674" cy="1325563"/>
          </a:xfrm>
        </p:spPr>
        <p:txBody>
          <a:bodyPr/>
          <a:lstStyle/>
          <a:p>
            <a:r>
              <a:rPr lang="en-US"/>
              <a:t>Task 2</a:t>
            </a:r>
          </a:p>
        </p:txBody>
      </p:sp>
      <p:sp>
        <p:nvSpPr>
          <p:cNvPr id="3" name="Content Placeholder 2">
            <a:extLst>
              <a:ext uri="{FF2B5EF4-FFF2-40B4-BE49-F238E27FC236}">
                <a16:creationId xmlns:a16="http://schemas.microsoft.com/office/drawing/2014/main" id="{B35D75F2-60EA-D91C-8F7B-0C717CFD243D}"/>
              </a:ext>
            </a:extLst>
          </p:cNvPr>
          <p:cNvSpPr>
            <a:spLocks noGrp="1"/>
          </p:cNvSpPr>
          <p:nvPr>
            <p:ph sz="half" idx="1"/>
          </p:nvPr>
        </p:nvSpPr>
        <p:spPr>
          <a:xfrm>
            <a:off x="1127124" y="1254125"/>
            <a:ext cx="10573134" cy="4351338"/>
          </a:xfrm>
        </p:spPr>
        <p:txBody>
          <a:bodyPr vert="horz" lIns="91440" tIns="45720" rIns="91440" bIns="45720" rtlCol="0" anchor="t">
            <a:noAutofit/>
          </a:bodyPr>
          <a:lstStyle/>
          <a:p>
            <a:pPr marL="0" indent="0">
              <a:buNone/>
            </a:pPr>
            <a:r>
              <a:rPr lang="en-GB" sz="4000" b="1">
                <a:highlight>
                  <a:srgbClr val="FFFFFF"/>
                </a:highlight>
                <a:latin typeface="Arial"/>
                <a:cs typeface="Arial"/>
              </a:rPr>
              <a:t>TEEL Writing </a:t>
            </a:r>
            <a:endParaRPr lang="en-GB" sz="4000" b="1" dirty="0">
              <a:highlight>
                <a:srgbClr val="FFFFFF"/>
              </a:highlight>
              <a:latin typeface="Arial"/>
              <a:cs typeface="Arial"/>
            </a:endParaRPr>
          </a:p>
          <a:p>
            <a:pPr marL="0" indent="0">
              <a:buNone/>
            </a:pPr>
            <a:endParaRPr lang="en-GB" sz="4000" b="1" dirty="0">
              <a:highlight>
                <a:srgbClr val="FFFFFF"/>
              </a:highlight>
              <a:latin typeface="Arial"/>
              <a:cs typeface="Arial"/>
            </a:endParaRPr>
          </a:p>
          <a:p>
            <a:pPr marL="0" indent="0">
              <a:buNone/>
            </a:pPr>
            <a:r>
              <a:rPr lang="en-GB" sz="4000" b="1">
                <a:highlight>
                  <a:srgbClr val="FFFFFF"/>
                </a:highlight>
                <a:latin typeface="Arial"/>
                <a:cs typeface="Arial"/>
              </a:rPr>
              <a:t>Deadline Week 8 </a:t>
            </a:r>
            <a:endParaRPr lang="en-US" sz="4000">
              <a:highlight>
                <a:srgbClr val="FFFFFF"/>
              </a:highlight>
              <a:latin typeface="Arial"/>
              <a:cs typeface="Arial"/>
            </a:endParaRPr>
          </a:p>
          <a:p>
            <a:pPr marL="0" indent="0">
              <a:buNone/>
            </a:pPr>
            <a:r>
              <a:rPr lang="en-GB" sz="4000" b="1">
                <a:highlight>
                  <a:srgbClr val="FFFFFF"/>
                </a:highlight>
                <a:latin typeface="Arial"/>
                <a:cs typeface="Arial"/>
              </a:rPr>
              <a:t>30%</a:t>
            </a:r>
            <a:endParaRPr lang="en-GB" sz="4000" b="1" dirty="0">
              <a:highlight>
                <a:srgbClr val="FFFFFF"/>
              </a:highlight>
              <a:latin typeface="Arial"/>
              <a:cs typeface="Arial"/>
            </a:endParaRPr>
          </a:p>
          <a:p>
            <a:pPr marL="0" indent="0">
              <a:buNone/>
            </a:pPr>
            <a:r>
              <a:rPr lang="en-GB" sz="4000" b="1" dirty="0">
                <a:highlight>
                  <a:srgbClr val="FFFFFF"/>
                </a:highlight>
                <a:latin typeface="Arial"/>
                <a:cs typeface="Arial"/>
              </a:rPr>
              <a:t>Write </a:t>
            </a:r>
            <a:r>
              <a:rPr lang="en-GB" sz="4000" dirty="0">
                <a:highlight>
                  <a:srgbClr val="FFFFFF"/>
                </a:highlight>
                <a:latin typeface="Arial"/>
                <a:cs typeface="Arial"/>
              </a:rPr>
              <a:t>a </a:t>
            </a:r>
            <a:r>
              <a:rPr lang="en-GB" sz="4000">
                <a:highlight>
                  <a:srgbClr val="FFFFFF"/>
                </a:highlight>
                <a:latin typeface="Arial"/>
                <a:cs typeface="Arial"/>
              </a:rPr>
              <a:t>100-150 paragraph</a:t>
            </a:r>
            <a:r>
              <a:rPr lang="en-GB" sz="4000" dirty="0">
                <a:highlight>
                  <a:srgbClr val="FFFFFF"/>
                </a:highlight>
                <a:latin typeface="Arial"/>
                <a:cs typeface="Arial"/>
              </a:rPr>
              <a:t> based on one of</a:t>
            </a:r>
            <a:r>
              <a:rPr lang="en-GB" sz="4000" b="1" dirty="0">
                <a:highlight>
                  <a:srgbClr val="FFFFFF"/>
                </a:highlight>
                <a:latin typeface="Arial"/>
                <a:cs typeface="Arial"/>
              </a:rPr>
              <a:t> three topic options</a:t>
            </a:r>
            <a:r>
              <a:rPr lang="en-GB" sz="4000" dirty="0">
                <a:highlight>
                  <a:srgbClr val="FFFFFF"/>
                </a:highlight>
                <a:latin typeface="Arial"/>
                <a:cs typeface="Arial"/>
              </a:rPr>
              <a:t>. </a:t>
            </a:r>
          </a:p>
          <a:p>
            <a:pPr marL="0" indent="0">
              <a:buNone/>
            </a:pPr>
            <a:endParaRPr lang="en-GB" sz="2800" dirty="0">
              <a:highlight>
                <a:srgbClr val="FFFFFF"/>
              </a:highlight>
              <a:latin typeface="Arial"/>
              <a:cs typeface="Arial"/>
            </a:endParaRPr>
          </a:p>
          <a:p>
            <a:pPr marL="0" indent="0">
              <a:buNone/>
            </a:pPr>
            <a:endParaRPr lang="en-GB" sz="2800" b="1" dirty="0">
              <a:highlight>
                <a:srgbClr val="FFFFFF"/>
              </a:highlight>
              <a:latin typeface="Arial"/>
              <a:cs typeface="Arial"/>
            </a:endParaRPr>
          </a:p>
          <a:p>
            <a:endParaRPr lang="en-GB" sz="2400">
              <a:highlight>
                <a:srgbClr val="FFFFFF"/>
              </a:highlight>
              <a:latin typeface="Arial"/>
              <a:cs typeface="Arial"/>
            </a:endParaRPr>
          </a:p>
          <a:p>
            <a:endParaRPr lang="en-GB" sz="1200">
              <a:highlight>
                <a:srgbClr val="FFFFFF"/>
              </a:highlight>
              <a:latin typeface="Arial"/>
              <a:cs typeface="Arial"/>
            </a:endParaRPr>
          </a:p>
          <a:p>
            <a:endParaRPr lang="en-GB" sz="1200">
              <a:highlight>
                <a:srgbClr val="FFFFFF"/>
              </a:highlight>
              <a:latin typeface="Arial"/>
              <a:cs typeface="Arial"/>
            </a:endParaRPr>
          </a:p>
        </p:txBody>
      </p:sp>
    </p:spTree>
    <p:extLst>
      <p:ext uri="{BB962C8B-B14F-4D97-AF65-F5344CB8AC3E}">
        <p14:creationId xmlns:p14="http://schemas.microsoft.com/office/powerpoint/2010/main" val="150195971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A0D927B-146C-5627-C047-EF6D243DB6A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C73E008-DD69-1EDB-8523-6AAD6A49B6D2}"/>
              </a:ext>
            </a:extLst>
          </p:cNvPr>
          <p:cNvSpPr>
            <a:spLocks noGrp="1"/>
          </p:cNvSpPr>
          <p:nvPr>
            <p:ph type="title"/>
          </p:nvPr>
        </p:nvSpPr>
        <p:spPr>
          <a:xfrm>
            <a:off x="1127125" y="179949"/>
            <a:ext cx="10226674" cy="1325563"/>
          </a:xfrm>
        </p:spPr>
        <p:txBody>
          <a:bodyPr/>
          <a:lstStyle/>
          <a:p>
            <a:r>
              <a:rPr lang="en-US"/>
              <a:t>Today's Focus: Workshop</a:t>
            </a:r>
          </a:p>
        </p:txBody>
      </p:sp>
      <p:sp>
        <p:nvSpPr>
          <p:cNvPr id="3" name="Content Placeholder 2">
            <a:extLst>
              <a:ext uri="{FF2B5EF4-FFF2-40B4-BE49-F238E27FC236}">
                <a16:creationId xmlns:a16="http://schemas.microsoft.com/office/drawing/2014/main" id="{6F4FF659-368B-D48C-5430-412000F7B61B}"/>
              </a:ext>
            </a:extLst>
          </p:cNvPr>
          <p:cNvSpPr>
            <a:spLocks noGrp="1"/>
          </p:cNvSpPr>
          <p:nvPr>
            <p:ph sz="half" idx="1"/>
          </p:nvPr>
        </p:nvSpPr>
        <p:spPr>
          <a:xfrm>
            <a:off x="1127124" y="1717951"/>
            <a:ext cx="10573134" cy="4351338"/>
          </a:xfrm>
        </p:spPr>
        <p:txBody>
          <a:bodyPr vert="horz" lIns="91440" tIns="45720" rIns="91440" bIns="45720" rtlCol="0" anchor="t">
            <a:noAutofit/>
          </a:bodyPr>
          <a:lstStyle/>
          <a:p>
            <a:pPr marL="571500" indent="-571500"/>
            <a:r>
              <a:rPr lang="en-GB" sz="4000" b="1">
                <a:highlight>
                  <a:srgbClr val="FFFFFF"/>
                </a:highlight>
                <a:ea typeface="+mn-lt"/>
                <a:cs typeface="+mn-lt"/>
              </a:rPr>
              <a:t>Choose a topic</a:t>
            </a:r>
            <a:endParaRPr lang="en-US" b="1">
              <a:ea typeface="+mn-lt"/>
              <a:cs typeface="+mn-lt"/>
            </a:endParaRPr>
          </a:p>
          <a:p>
            <a:pPr marL="571500" indent="-571500"/>
            <a:r>
              <a:rPr lang="en-GB" sz="4000">
                <a:highlight>
                  <a:srgbClr val="FFFFFF"/>
                </a:highlight>
                <a:ea typeface="+mn-lt"/>
                <a:cs typeface="+mn-lt"/>
              </a:rPr>
              <a:t>Brainstorm &amp; Plan your ideas</a:t>
            </a:r>
            <a:endParaRPr lang="en-US">
              <a:ea typeface="+mn-lt"/>
              <a:cs typeface="+mn-lt"/>
            </a:endParaRPr>
          </a:p>
          <a:p>
            <a:pPr marL="571500" indent="-571500"/>
            <a:r>
              <a:rPr lang="en-GB" sz="4000">
                <a:highlight>
                  <a:srgbClr val="FFFFFF"/>
                </a:highlight>
                <a:ea typeface="+mn-lt"/>
                <a:cs typeface="+mn-lt"/>
              </a:rPr>
              <a:t>Write Draft 1 (TEEL)</a:t>
            </a:r>
            <a:endParaRPr lang="en-US">
              <a:ea typeface="+mn-lt"/>
              <a:cs typeface="+mn-lt"/>
            </a:endParaRPr>
          </a:p>
          <a:p>
            <a:pPr marL="571500" indent="-571500"/>
            <a:r>
              <a:rPr lang="en-GB" sz="4000">
                <a:highlight>
                  <a:srgbClr val="FFFFFF"/>
                </a:highlight>
                <a:ea typeface="+mn-lt"/>
                <a:cs typeface="+mn-lt"/>
              </a:rPr>
              <a:t>Submit Draft 1 to Moodle</a:t>
            </a:r>
            <a:endParaRPr lang="en-US"/>
          </a:p>
          <a:p>
            <a:pPr marL="571500" indent="-571500"/>
            <a:endParaRPr lang="en-GB" sz="4000" dirty="0">
              <a:highlight>
                <a:srgbClr val="FFFFFF"/>
              </a:highlight>
              <a:latin typeface="Aptos"/>
              <a:cs typeface="Arial"/>
            </a:endParaRPr>
          </a:p>
          <a:p>
            <a:pPr marL="0" indent="0">
              <a:buNone/>
            </a:pPr>
            <a:endParaRPr lang="en-GB" sz="4000" dirty="0">
              <a:highlight>
                <a:srgbClr val="FFFFFF"/>
              </a:highlight>
              <a:latin typeface="Aptos"/>
              <a:cs typeface="Arial"/>
            </a:endParaRPr>
          </a:p>
          <a:p>
            <a:pPr marL="457200" indent="-457200"/>
            <a:endParaRPr lang="en-GB" sz="2800" dirty="0">
              <a:highlight>
                <a:srgbClr val="FFFFFF"/>
              </a:highlight>
              <a:latin typeface="Arial"/>
              <a:cs typeface="Arial"/>
            </a:endParaRPr>
          </a:p>
          <a:p>
            <a:pPr marL="457200" indent="-457200"/>
            <a:endParaRPr lang="en-GB" sz="2800" b="1" dirty="0">
              <a:highlight>
                <a:srgbClr val="FFFFFF"/>
              </a:highlight>
              <a:latin typeface="Arial"/>
              <a:cs typeface="Arial"/>
            </a:endParaRPr>
          </a:p>
          <a:p>
            <a:endParaRPr lang="en-GB" sz="2400">
              <a:highlight>
                <a:srgbClr val="FFFFFF"/>
              </a:highlight>
              <a:latin typeface="Arial"/>
              <a:cs typeface="Arial"/>
            </a:endParaRPr>
          </a:p>
          <a:p>
            <a:endParaRPr lang="en-GB" sz="1200">
              <a:highlight>
                <a:srgbClr val="FFFFFF"/>
              </a:highlight>
              <a:latin typeface="Arial"/>
              <a:cs typeface="Arial"/>
            </a:endParaRPr>
          </a:p>
          <a:p>
            <a:endParaRPr lang="en-GB" sz="1200">
              <a:highlight>
                <a:srgbClr val="FFFFFF"/>
              </a:highlight>
              <a:latin typeface="Arial"/>
              <a:cs typeface="Arial"/>
            </a:endParaRPr>
          </a:p>
        </p:txBody>
      </p:sp>
    </p:spTree>
    <p:extLst>
      <p:ext uri="{BB962C8B-B14F-4D97-AF65-F5344CB8AC3E}">
        <p14:creationId xmlns:p14="http://schemas.microsoft.com/office/powerpoint/2010/main" val="338053907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EE248F-6CA5-F6D2-063C-44FE345071F9}"/>
              </a:ext>
            </a:extLst>
          </p:cNvPr>
          <p:cNvSpPr>
            <a:spLocks noGrp="1"/>
          </p:cNvSpPr>
          <p:nvPr>
            <p:ph type="title"/>
          </p:nvPr>
        </p:nvSpPr>
        <p:spPr/>
        <p:txBody>
          <a:bodyPr/>
          <a:lstStyle/>
          <a:p>
            <a:r>
              <a:rPr lang="en-US">
                <a:ea typeface="+mj-lt"/>
                <a:cs typeface="+mj-lt"/>
              </a:rPr>
              <a:t>Step 1: Topics</a:t>
            </a:r>
            <a:endParaRPr lang="en-US"/>
          </a:p>
        </p:txBody>
      </p:sp>
      <p:sp>
        <p:nvSpPr>
          <p:cNvPr id="3" name="Content Placeholder 2">
            <a:extLst>
              <a:ext uri="{FF2B5EF4-FFF2-40B4-BE49-F238E27FC236}">
                <a16:creationId xmlns:a16="http://schemas.microsoft.com/office/drawing/2014/main" id="{6E8784AC-2A6E-33B8-E7E6-4B6E66261318}"/>
              </a:ext>
            </a:extLst>
          </p:cNvPr>
          <p:cNvSpPr>
            <a:spLocks noGrp="1"/>
          </p:cNvSpPr>
          <p:nvPr>
            <p:ph idx="1"/>
          </p:nvPr>
        </p:nvSpPr>
        <p:spPr>
          <a:xfrm>
            <a:off x="399142" y="1699266"/>
            <a:ext cx="8838748" cy="5144444"/>
          </a:xfrm>
        </p:spPr>
        <p:txBody>
          <a:bodyPr vert="horz" lIns="91440" tIns="45720" rIns="91440" bIns="45720" rtlCol="0" anchor="t">
            <a:normAutofit fontScale="92500" lnSpcReduction="20000"/>
          </a:bodyPr>
          <a:lstStyle/>
          <a:p>
            <a:endParaRPr lang="en-US"/>
          </a:p>
          <a:p>
            <a:pPr marL="0" indent="0">
              <a:buNone/>
            </a:pPr>
            <a:r>
              <a:rPr lang="en-GB" b="1">
                <a:highlight>
                  <a:srgbClr val="FFFFFF"/>
                </a:highlight>
                <a:latin typeface="Arial"/>
                <a:cs typeface="Arial"/>
              </a:rPr>
              <a:t>Which of the 3 topics do you know the most about?</a:t>
            </a:r>
          </a:p>
          <a:p>
            <a:pPr marL="0" indent="0">
              <a:buNone/>
            </a:pPr>
            <a:endParaRPr lang="en-GB" dirty="0">
              <a:highlight>
                <a:srgbClr val="FFFFFF"/>
              </a:highlight>
              <a:latin typeface="Arial"/>
              <a:cs typeface="Arial"/>
            </a:endParaRPr>
          </a:p>
          <a:p>
            <a:pPr marL="514350" indent="-514350">
              <a:buAutoNum type="arabicPeriod"/>
            </a:pPr>
            <a:r>
              <a:rPr lang="en-GB">
                <a:highlight>
                  <a:srgbClr val="FFFFFF"/>
                </a:highlight>
                <a:latin typeface="Arial"/>
                <a:cs typeface="Arial"/>
              </a:rPr>
              <a:t>Write a paragraph on the</a:t>
            </a:r>
            <a:r>
              <a:rPr lang="en-GB" b="1" dirty="0">
                <a:highlight>
                  <a:srgbClr val="FFFFFF"/>
                </a:highlight>
                <a:latin typeface="Arial"/>
                <a:cs typeface="Arial"/>
              </a:rPr>
              <a:t> importance of motivation</a:t>
            </a:r>
            <a:r>
              <a:rPr lang="en-GB" dirty="0">
                <a:highlight>
                  <a:srgbClr val="FFFFFF"/>
                </a:highlight>
                <a:latin typeface="Arial"/>
                <a:cs typeface="Arial"/>
              </a:rPr>
              <a:t> </a:t>
            </a:r>
            <a:r>
              <a:rPr lang="en-GB">
                <a:highlight>
                  <a:srgbClr val="FFFFFF"/>
                </a:highlight>
                <a:latin typeface="Arial"/>
                <a:cs typeface="Arial"/>
              </a:rPr>
              <a:t>in the</a:t>
            </a:r>
            <a:r>
              <a:rPr lang="en-GB" dirty="0">
                <a:highlight>
                  <a:srgbClr val="FFFFFF"/>
                </a:highlight>
                <a:latin typeface="Arial"/>
                <a:cs typeface="Arial"/>
              </a:rPr>
              <a:t> workplace</a:t>
            </a:r>
            <a:endParaRPr lang="en-US">
              <a:latin typeface="Arial"/>
              <a:cs typeface="Arial"/>
            </a:endParaRPr>
          </a:p>
          <a:p>
            <a:pPr marL="514350" indent="-514350">
              <a:buAutoNum type="arabicPeriod"/>
            </a:pPr>
            <a:endParaRPr lang="en-GB" dirty="0">
              <a:latin typeface="Arial"/>
              <a:cs typeface="Arial"/>
            </a:endParaRPr>
          </a:p>
          <a:p>
            <a:pPr marL="514350" indent="-514350">
              <a:buAutoNum type="arabicPeriod"/>
            </a:pPr>
            <a:r>
              <a:rPr lang="en-GB" dirty="0">
                <a:highlight>
                  <a:srgbClr val="FFFFFF"/>
                </a:highlight>
                <a:latin typeface="Arial"/>
                <a:cs typeface="Arial"/>
              </a:rPr>
              <a:t>Write a paragraph on </a:t>
            </a:r>
            <a:r>
              <a:rPr lang="en-GB" b="1" dirty="0">
                <a:highlight>
                  <a:srgbClr val="FFFFFF"/>
                </a:highlight>
                <a:latin typeface="Arial"/>
                <a:cs typeface="Arial"/>
              </a:rPr>
              <a:t>how to build resilience </a:t>
            </a:r>
            <a:r>
              <a:rPr lang="en-GB" dirty="0">
                <a:highlight>
                  <a:srgbClr val="FFFFFF"/>
                </a:highlight>
                <a:latin typeface="Arial"/>
                <a:cs typeface="Arial"/>
              </a:rPr>
              <a:t>in </a:t>
            </a:r>
            <a:r>
              <a:rPr lang="en-GB">
                <a:highlight>
                  <a:srgbClr val="FFFFFF"/>
                </a:highlight>
                <a:latin typeface="Arial"/>
                <a:cs typeface="Arial"/>
              </a:rPr>
              <a:t>the workplace</a:t>
            </a:r>
            <a:endParaRPr lang="en-US" dirty="0" err="1">
              <a:latin typeface="Arial"/>
              <a:cs typeface="Arial"/>
            </a:endParaRPr>
          </a:p>
          <a:p>
            <a:pPr marL="514350" indent="-514350">
              <a:buAutoNum type="arabicPeriod"/>
            </a:pPr>
            <a:endParaRPr lang="en-GB" dirty="0">
              <a:latin typeface="Arial"/>
              <a:cs typeface="Arial"/>
            </a:endParaRPr>
          </a:p>
          <a:p>
            <a:pPr marL="514350" indent="-514350">
              <a:buAutoNum type="arabicPeriod"/>
            </a:pPr>
            <a:r>
              <a:rPr lang="en-GB" dirty="0">
                <a:highlight>
                  <a:srgbClr val="FFFFFF"/>
                </a:highlight>
                <a:latin typeface="Arial"/>
                <a:cs typeface="Arial"/>
              </a:rPr>
              <a:t>Write a paragraph on the </a:t>
            </a:r>
            <a:r>
              <a:rPr lang="en-GB" b="1" dirty="0">
                <a:highlight>
                  <a:srgbClr val="FFFFFF"/>
                </a:highlight>
                <a:latin typeface="Arial"/>
                <a:cs typeface="Arial"/>
              </a:rPr>
              <a:t>importance </a:t>
            </a:r>
            <a:r>
              <a:rPr lang="en-GB" b="1">
                <a:highlight>
                  <a:srgbClr val="FFFFFF"/>
                </a:highlight>
                <a:latin typeface="Arial"/>
                <a:cs typeface="Arial"/>
              </a:rPr>
              <a:t>of communication</a:t>
            </a:r>
            <a:r>
              <a:rPr lang="en-GB" dirty="0">
                <a:highlight>
                  <a:srgbClr val="FFFFFF"/>
                </a:highlight>
                <a:latin typeface="Arial"/>
                <a:cs typeface="Arial"/>
              </a:rPr>
              <a:t> in the workplace</a:t>
            </a:r>
            <a:endParaRPr lang="en-US" dirty="0">
              <a:latin typeface="Arial"/>
              <a:cs typeface="Arial"/>
            </a:endParaRPr>
          </a:p>
          <a:p>
            <a:pPr marL="514350" indent="-514350">
              <a:buAutoNum type="arabicPeriod"/>
            </a:pPr>
            <a:endParaRPr lang="en-GB" sz="1400" dirty="0">
              <a:latin typeface="Arial"/>
              <a:cs typeface="Arial"/>
            </a:endParaRPr>
          </a:p>
          <a:p>
            <a:endParaRPr lang="en-US" dirty="0"/>
          </a:p>
        </p:txBody>
      </p:sp>
    </p:spTree>
    <p:extLst>
      <p:ext uri="{BB962C8B-B14F-4D97-AF65-F5344CB8AC3E}">
        <p14:creationId xmlns:p14="http://schemas.microsoft.com/office/powerpoint/2010/main" val="317136981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F026BC-A9CB-4F63-CD77-E1716F60D488}"/>
              </a:ext>
            </a:extLst>
          </p:cNvPr>
          <p:cNvSpPr>
            <a:spLocks noGrp="1"/>
          </p:cNvSpPr>
          <p:nvPr>
            <p:ph type="title"/>
          </p:nvPr>
        </p:nvSpPr>
        <p:spPr/>
        <p:txBody>
          <a:bodyPr/>
          <a:lstStyle/>
          <a:p>
            <a:r>
              <a:rPr lang="en-US">
                <a:ea typeface="+mj-lt"/>
                <a:cs typeface="+mj-lt"/>
              </a:rPr>
              <a:t>Step 2: How do you know this? </a:t>
            </a:r>
            <a:endParaRPr lang="en-US"/>
          </a:p>
        </p:txBody>
      </p:sp>
      <p:sp>
        <p:nvSpPr>
          <p:cNvPr id="3" name="Content Placeholder 2">
            <a:extLst>
              <a:ext uri="{FF2B5EF4-FFF2-40B4-BE49-F238E27FC236}">
                <a16:creationId xmlns:a16="http://schemas.microsoft.com/office/drawing/2014/main" id="{8B34B332-2B60-DB05-B38B-BE360405968E}"/>
              </a:ext>
            </a:extLst>
          </p:cNvPr>
          <p:cNvSpPr>
            <a:spLocks noGrp="1"/>
          </p:cNvSpPr>
          <p:nvPr>
            <p:ph idx="1"/>
          </p:nvPr>
        </p:nvSpPr>
        <p:spPr>
          <a:xfrm>
            <a:off x="331106" y="2141499"/>
            <a:ext cx="7831819" cy="4164732"/>
          </a:xfrm>
        </p:spPr>
        <p:txBody>
          <a:bodyPr vert="horz" lIns="91440" tIns="45720" rIns="91440" bIns="45720" rtlCol="0" anchor="t">
            <a:normAutofit/>
          </a:bodyPr>
          <a:lstStyle/>
          <a:p>
            <a:r>
              <a:rPr lang="en-US" sz="3600" dirty="0">
                <a:ea typeface="+mn-lt"/>
                <a:cs typeface="+mn-lt"/>
              </a:rPr>
              <a:t>Consider how you know the most about the topic(s) you </a:t>
            </a:r>
            <a:r>
              <a:rPr lang="en-US" sz="3600">
                <a:ea typeface="+mn-lt"/>
                <a:cs typeface="+mn-lt"/>
              </a:rPr>
              <a:t>wrote about </a:t>
            </a:r>
            <a:endParaRPr lang="en-US" sz="3600" dirty="0">
              <a:ea typeface="+mn-lt"/>
              <a:cs typeface="+mn-lt"/>
            </a:endParaRPr>
          </a:p>
          <a:p>
            <a:r>
              <a:rPr lang="en-US" sz="3600">
                <a:ea typeface="+mn-lt"/>
                <a:cs typeface="+mn-lt"/>
              </a:rPr>
              <a:t>Did this knowledge come from:</a:t>
            </a:r>
            <a:br>
              <a:rPr lang="en-US" sz="3600" dirty="0">
                <a:ea typeface="+mn-lt"/>
                <a:cs typeface="+mn-lt"/>
              </a:rPr>
            </a:br>
            <a:r>
              <a:rPr lang="en-US" sz="3600">
                <a:ea typeface="+mn-lt"/>
                <a:cs typeface="+mn-lt"/>
              </a:rPr>
              <a:t>News / social media / experience / reading/ other sources?</a:t>
            </a:r>
          </a:p>
          <a:p>
            <a:r>
              <a:rPr lang="en-US" sz="3600"/>
              <a:t>You have 3 minutes to do this before discussing with a partner</a:t>
            </a:r>
            <a:endParaRPr lang="en-US" sz="3600" dirty="0"/>
          </a:p>
        </p:txBody>
      </p:sp>
    </p:spTree>
    <p:extLst>
      <p:ext uri="{BB962C8B-B14F-4D97-AF65-F5344CB8AC3E}">
        <p14:creationId xmlns:p14="http://schemas.microsoft.com/office/powerpoint/2010/main" val="168651164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C3794E-2424-5B39-EC10-B0D2E263B013}"/>
              </a:ext>
            </a:extLst>
          </p:cNvPr>
          <p:cNvSpPr>
            <a:spLocks noGrp="1"/>
          </p:cNvSpPr>
          <p:nvPr>
            <p:ph type="title"/>
          </p:nvPr>
        </p:nvSpPr>
        <p:spPr/>
        <p:txBody>
          <a:bodyPr/>
          <a:lstStyle/>
          <a:p>
            <a:r>
              <a:rPr lang="en-US"/>
              <a:t>Step 3: Final Choice! </a:t>
            </a:r>
          </a:p>
        </p:txBody>
      </p:sp>
      <p:sp>
        <p:nvSpPr>
          <p:cNvPr id="3" name="Content Placeholder 2">
            <a:extLst>
              <a:ext uri="{FF2B5EF4-FFF2-40B4-BE49-F238E27FC236}">
                <a16:creationId xmlns:a16="http://schemas.microsoft.com/office/drawing/2014/main" id="{AAB0293E-CB24-BD66-531A-817847F04721}"/>
              </a:ext>
            </a:extLst>
          </p:cNvPr>
          <p:cNvSpPr>
            <a:spLocks noGrp="1"/>
          </p:cNvSpPr>
          <p:nvPr>
            <p:ph idx="1"/>
          </p:nvPr>
        </p:nvSpPr>
        <p:spPr>
          <a:xfrm>
            <a:off x="348560" y="2012231"/>
            <a:ext cx="11518760" cy="4164732"/>
          </a:xfrm>
        </p:spPr>
        <p:txBody>
          <a:bodyPr vert="horz" lIns="91440" tIns="45720" rIns="91440" bIns="45720" rtlCol="0" anchor="t">
            <a:noAutofit/>
          </a:bodyPr>
          <a:lstStyle/>
          <a:p>
            <a:r>
              <a:rPr lang="en-US" sz="3000">
                <a:ea typeface="+mn-lt"/>
                <a:cs typeface="+mn-lt"/>
              </a:rPr>
              <a:t>Now look at your completed Steps 1 and 2 and choose </a:t>
            </a:r>
            <a:r>
              <a:rPr lang="en-US" sz="3000" b="1">
                <a:ea typeface="+mn-lt"/>
                <a:cs typeface="+mn-lt"/>
              </a:rPr>
              <a:t>ONE topic</a:t>
            </a:r>
            <a:endParaRPr lang="en-US" sz="3000" b="1"/>
          </a:p>
          <a:p>
            <a:r>
              <a:rPr lang="en-US" sz="3000">
                <a:ea typeface="+mn-lt"/>
                <a:cs typeface="+mn-lt"/>
              </a:rPr>
              <a:t>You have 3 minutes to do this</a:t>
            </a:r>
            <a:endParaRPr lang="en-US" sz="3000" dirty="0">
              <a:ea typeface="+mn-lt"/>
              <a:cs typeface="+mn-lt"/>
            </a:endParaRPr>
          </a:p>
          <a:p>
            <a:r>
              <a:rPr lang="en-US" sz="3000">
                <a:ea typeface="+mn-lt"/>
                <a:cs typeface="+mn-lt"/>
              </a:rPr>
              <a:t>Once you have decided on a topic, try not to flip flop back and forth</a:t>
            </a:r>
            <a:endParaRPr lang="en-US" sz="3000" dirty="0">
              <a:ea typeface="+mn-lt"/>
              <a:cs typeface="+mn-lt"/>
            </a:endParaRPr>
          </a:p>
          <a:p>
            <a:r>
              <a:rPr lang="en-US" sz="3000" dirty="0">
                <a:ea typeface="+mn-lt"/>
                <a:cs typeface="+mn-lt"/>
              </a:rPr>
              <a:t>Remember, your final TEEL paragraph is </a:t>
            </a:r>
            <a:r>
              <a:rPr lang="en-US" sz="3000">
                <a:ea typeface="+mn-lt"/>
                <a:cs typeface="+mn-lt"/>
              </a:rPr>
              <a:t>only 100-150 words long.</a:t>
            </a:r>
            <a:endParaRPr lang="en-US" sz="3000" dirty="0">
              <a:ea typeface="+mn-lt"/>
              <a:cs typeface="+mn-lt"/>
            </a:endParaRPr>
          </a:p>
          <a:p>
            <a:r>
              <a:rPr lang="en-US" sz="3000" dirty="0">
                <a:ea typeface="+mn-lt"/>
                <a:cs typeface="+mn-lt"/>
              </a:rPr>
              <a:t>Then discuss your choice with your partner. Make sure </a:t>
            </a:r>
            <a:r>
              <a:rPr lang="en-US" sz="3000">
                <a:ea typeface="+mn-lt"/>
                <a:cs typeface="+mn-lt"/>
              </a:rPr>
              <a:t>to ask your partner:</a:t>
            </a:r>
            <a:endParaRPr lang="en-US" sz="3000" b="1" i="1" dirty="0">
              <a:ea typeface="+mn-lt"/>
              <a:cs typeface="+mn-lt"/>
            </a:endParaRPr>
          </a:p>
          <a:p>
            <a:pPr marL="0" indent="0">
              <a:buNone/>
            </a:pPr>
            <a:br>
              <a:rPr lang="en-US" sz="3000" dirty="0">
                <a:ea typeface="+mn-lt"/>
                <a:cs typeface="+mn-lt"/>
              </a:rPr>
            </a:br>
            <a:r>
              <a:rPr lang="en-US" sz="3000" b="1" i="1" dirty="0">
                <a:ea typeface="+mn-lt"/>
                <a:cs typeface="+mn-lt"/>
              </a:rPr>
              <a:t> Do you know enough about this?</a:t>
            </a:r>
            <a:endParaRPr lang="en-US" sz="3000" b="1" i="1"/>
          </a:p>
          <a:p>
            <a:pPr marL="0" indent="0">
              <a:buNone/>
            </a:pPr>
            <a:endParaRPr lang="en-US" sz="3000" dirty="0"/>
          </a:p>
        </p:txBody>
      </p:sp>
    </p:spTree>
    <p:extLst>
      <p:ext uri="{BB962C8B-B14F-4D97-AF65-F5344CB8AC3E}">
        <p14:creationId xmlns:p14="http://schemas.microsoft.com/office/powerpoint/2010/main" val="91077977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026274-BE57-1CBA-6573-4770998B1BE6}"/>
              </a:ext>
            </a:extLst>
          </p:cNvPr>
          <p:cNvSpPr>
            <a:spLocks noGrp="1"/>
          </p:cNvSpPr>
          <p:nvPr>
            <p:ph type="title"/>
          </p:nvPr>
        </p:nvSpPr>
        <p:spPr/>
        <p:txBody>
          <a:bodyPr/>
          <a:lstStyle/>
          <a:p>
            <a:r>
              <a:rPr lang="en-US"/>
              <a:t>Step 4: Brainstorm </a:t>
            </a:r>
          </a:p>
        </p:txBody>
      </p:sp>
      <p:sp>
        <p:nvSpPr>
          <p:cNvPr id="3" name="Content Placeholder 2">
            <a:extLst>
              <a:ext uri="{FF2B5EF4-FFF2-40B4-BE49-F238E27FC236}">
                <a16:creationId xmlns:a16="http://schemas.microsoft.com/office/drawing/2014/main" id="{321F15E5-10CE-C7FF-D62E-43A377645166}"/>
              </a:ext>
            </a:extLst>
          </p:cNvPr>
          <p:cNvSpPr>
            <a:spLocks noGrp="1"/>
          </p:cNvSpPr>
          <p:nvPr>
            <p:ph idx="1"/>
          </p:nvPr>
        </p:nvSpPr>
        <p:spPr>
          <a:xfrm>
            <a:off x="530776" y="2177883"/>
            <a:ext cx="10226676" cy="4164732"/>
          </a:xfrm>
        </p:spPr>
        <p:txBody>
          <a:bodyPr vert="horz" lIns="91440" tIns="45720" rIns="91440" bIns="45720" rtlCol="0" anchor="t">
            <a:normAutofit/>
          </a:bodyPr>
          <a:lstStyle/>
          <a:p>
            <a:r>
              <a:rPr lang="en-US">
                <a:ea typeface="+mn-lt"/>
                <a:cs typeface="+mn-lt"/>
              </a:rPr>
              <a:t>Write everything you know</a:t>
            </a:r>
          </a:p>
          <a:p>
            <a:r>
              <a:rPr lang="en-US">
                <a:ea typeface="+mn-lt"/>
                <a:cs typeface="+mn-lt"/>
              </a:rPr>
              <a:t>Keep writing</a:t>
            </a:r>
          </a:p>
          <a:p>
            <a:r>
              <a:rPr lang="en-US">
                <a:ea typeface="+mn-lt"/>
                <a:cs typeface="+mn-lt"/>
              </a:rPr>
              <a:t>There are NO bad ideas at this stage!</a:t>
            </a:r>
            <a:endParaRPr lang="en-US" dirty="0">
              <a:ea typeface="+mn-lt"/>
              <a:cs typeface="+mn-lt"/>
            </a:endParaRPr>
          </a:p>
          <a:p>
            <a:r>
              <a:rPr lang="en-US" sz="6000" b="1">
                <a:ea typeface="+mn-lt"/>
                <a:cs typeface="+mn-lt"/>
              </a:rPr>
              <a:t>No stopping</a:t>
            </a:r>
            <a:endParaRPr lang="en-US" sz="6000" b="1"/>
          </a:p>
          <a:p>
            <a:pPr marL="0" indent="0">
              <a:buNone/>
            </a:pPr>
            <a:endParaRPr lang="en-US" dirty="0"/>
          </a:p>
          <a:p>
            <a:endParaRPr lang="en-US" dirty="0"/>
          </a:p>
        </p:txBody>
      </p:sp>
    </p:spTree>
    <p:extLst>
      <p:ext uri="{BB962C8B-B14F-4D97-AF65-F5344CB8AC3E}">
        <p14:creationId xmlns:p14="http://schemas.microsoft.com/office/powerpoint/2010/main" val="77617373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7BDB67-B2A7-6761-93AF-E00D4FB13042}"/>
              </a:ext>
            </a:extLst>
          </p:cNvPr>
          <p:cNvSpPr>
            <a:spLocks noGrp="1"/>
          </p:cNvSpPr>
          <p:nvPr>
            <p:ph type="title"/>
          </p:nvPr>
        </p:nvSpPr>
        <p:spPr/>
        <p:txBody>
          <a:bodyPr>
            <a:normAutofit/>
          </a:bodyPr>
          <a:lstStyle/>
          <a:p>
            <a:r>
              <a:rPr lang="en-US"/>
              <a:t>Step 5: </a:t>
            </a:r>
            <a:r>
              <a:rPr lang="en-US">
                <a:ea typeface="+mj-lt"/>
                <a:cs typeface="+mj-lt"/>
              </a:rPr>
              <a:t>Connect your ideas to evidence</a:t>
            </a:r>
            <a:endParaRPr lang="en-US" dirty="0"/>
          </a:p>
        </p:txBody>
      </p:sp>
      <p:sp>
        <p:nvSpPr>
          <p:cNvPr id="3" name="Content Placeholder 2">
            <a:extLst>
              <a:ext uri="{FF2B5EF4-FFF2-40B4-BE49-F238E27FC236}">
                <a16:creationId xmlns:a16="http://schemas.microsoft.com/office/drawing/2014/main" id="{5BFDFDED-AB89-F75F-3EE1-BC3DF9C5A1F1}"/>
              </a:ext>
            </a:extLst>
          </p:cNvPr>
          <p:cNvSpPr>
            <a:spLocks noGrp="1"/>
          </p:cNvSpPr>
          <p:nvPr>
            <p:ph idx="1"/>
          </p:nvPr>
        </p:nvSpPr>
        <p:spPr>
          <a:xfrm>
            <a:off x="431385" y="2012231"/>
            <a:ext cx="11419371" cy="4164732"/>
          </a:xfrm>
        </p:spPr>
        <p:txBody>
          <a:bodyPr vert="horz" lIns="91440" tIns="45720" rIns="91440" bIns="45720" rtlCol="0" anchor="t">
            <a:noAutofit/>
          </a:bodyPr>
          <a:lstStyle/>
          <a:p>
            <a:r>
              <a:rPr lang="en-US" sz="3600">
                <a:ea typeface="+mn-lt"/>
                <a:cs typeface="+mn-lt"/>
              </a:rPr>
              <a:t>Look at Step 4 (your brainstorm) </a:t>
            </a:r>
            <a:endParaRPr lang="en-US" sz="3600" dirty="0"/>
          </a:p>
          <a:p>
            <a:pPr marL="0" indent="0">
              <a:buNone/>
            </a:pPr>
            <a:endParaRPr lang="en-US" sz="3600" dirty="0">
              <a:ea typeface="+mn-lt"/>
              <a:cs typeface="+mn-lt"/>
            </a:endParaRPr>
          </a:p>
          <a:p>
            <a:r>
              <a:rPr lang="en-US" sz="3600">
                <a:ea typeface="+mn-lt"/>
                <a:cs typeface="+mn-lt"/>
              </a:rPr>
              <a:t>Then go back to Step 2 </a:t>
            </a:r>
            <a:endParaRPr lang="en-US" sz="3600" dirty="0"/>
          </a:p>
          <a:p>
            <a:pPr marL="0" indent="0">
              <a:buNone/>
            </a:pPr>
            <a:endParaRPr lang="en-US" sz="3600" dirty="0">
              <a:ea typeface="+mn-lt"/>
              <a:cs typeface="+mn-lt"/>
            </a:endParaRPr>
          </a:p>
          <a:p>
            <a:r>
              <a:rPr lang="en-US" sz="3600" dirty="0">
                <a:ea typeface="+mn-lt"/>
                <a:cs typeface="+mn-lt"/>
              </a:rPr>
              <a:t>Match your ideas to possible evidence or examples </a:t>
            </a:r>
            <a:endParaRPr lang="en-US" sz="3600"/>
          </a:p>
          <a:p>
            <a:pPr marL="0" indent="0">
              <a:buNone/>
            </a:pPr>
            <a:endParaRPr lang="en-US" sz="3600" dirty="0">
              <a:ea typeface="+mn-lt"/>
              <a:cs typeface="+mn-lt"/>
            </a:endParaRPr>
          </a:p>
          <a:p>
            <a:r>
              <a:rPr lang="en-US" sz="3600">
                <a:ea typeface="+mn-lt"/>
                <a:cs typeface="+mn-lt"/>
              </a:rPr>
              <a:t>Add notes to show what could support each idea</a:t>
            </a:r>
            <a:endParaRPr lang="en-US" sz="3600"/>
          </a:p>
          <a:p>
            <a:pPr marL="0" indent="0">
              <a:buNone/>
            </a:pPr>
            <a:endParaRPr lang="en-US" dirty="0"/>
          </a:p>
        </p:txBody>
      </p:sp>
    </p:spTree>
    <p:extLst>
      <p:ext uri="{BB962C8B-B14F-4D97-AF65-F5344CB8AC3E}">
        <p14:creationId xmlns:p14="http://schemas.microsoft.com/office/powerpoint/2010/main" val="153681007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37A661-531E-0A2E-C24C-C4AC4C519DFE}"/>
              </a:ext>
            </a:extLst>
          </p:cNvPr>
          <p:cNvSpPr>
            <a:spLocks noGrp="1"/>
          </p:cNvSpPr>
          <p:nvPr>
            <p:ph type="title"/>
          </p:nvPr>
        </p:nvSpPr>
        <p:spPr/>
        <p:txBody>
          <a:bodyPr/>
          <a:lstStyle/>
          <a:p>
            <a:r>
              <a:rPr lang="en-US"/>
              <a:t>Step 6: </a:t>
            </a:r>
            <a:r>
              <a:rPr lang="en-US">
                <a:ea typeface="+mj-lt"/>
                <a:cs typeface="+mj-lt"/>
              </a:rPr>
              <a:t>Topic Sentence</a:t>
            </a:r>
            <a:endParaRPr lang="en-US"/>
          </a:p>
        </p:txBody>
      </p:sp>
      <p:sp>
        <p:nvSpPr>
          <p:cNvPr id="3" name="Content Placeholder 2">
            <a:extLst>
              <a:ext uri="{FF2B5EF4-FFF2-40B4-BE49-F238E27FC236}">
                <a16:creationId xmlns:a16="http://schemas.microsoft.com/office/drawing/2014/main" id="{4FD245ED-A07A-9841-C9C8-54DE9AE20C8E}"/>
              </a:ext>
            </a:extLst>
          </p:cNvPr>
          <p:cNvSpPr>
            <a:spLocks noGrp="1"/>
          </p:cNvSpPr>
          <p:nvPr>
            <p:ph idx="1"/>
          </p:nvPr>
        </p:nvSpPr>
        <p:spPr>
          <a:xfrm>
            <a:off x="191189" y="2028796"/>
            <a:ext cx="10226676" cy="4164732"/>
          </a:xfrm>
        </p:spPr>
        <p:txBody>
          <a:bodyPr vert="horz" lIns="91440" tIns="45720" rIns="91440" bIns="45720" rtlCol="0" anchor="t">
            <a:normAutofit/>
          </a:bodyPr>
          <a:lstStyle/>
          <a:p>
            <a:r>
              <a:rPr lang="en-US" b="1">
                <a:ea typeface="+mn-lt"/>
                <a:cs typeface="+mn-lt"/>
              </a:rPr>
              <a:t>Write your topic sentence</a:t>
            </a:r>
            <a:endParaRPr lang="en-US"/>
          </a:p>
          <a:p>
            <a:endParaRPr lang="en-US" b="1" dirty="0">
              <a:ea typeface="+mn-lt"/>
              <a:cs typeface="+mn-lt"/>
            </a:endParaRPr>
          </a:p>
          <a:p>
            <a:r>
              <a:rPr lang="en-US">
                <a:ea typeface="+mn-lt"/>
                <a:cs typeface="+mn-lt"/>
              </a:rPr>
              <a:t>A strong topic sentence includes:</a:t>
            </a:r>
            <a:endParaRPr lang="en-US" dirty="0"/>
          </a:p>
          <a:p>
            <a:pPr marL="0" indent="0">
              <a:buNone/>
            </a:pPr>
            <a:r>
              <a:rPr lang="en-US">
                <a:ea typeface="+mn-lt"/>
                <a:cs typeface="+mn-lt"/>
              </a:rPr>
              <a:t>- your main idea (what the paragraph is about)</a:t>
            </a:r>
            <a:r>
              <a:rPr lang="en-US" dirty="0">
                <a:ea typeface="+mn-lt"/>
                <a:cs typeface="+mn-lt"/>
              </a:rPr>
              <a:t> </a:t>
            </a:r>
            <a:endParaRPr lang="en-US" dirty="0"/>
          </a:p>
          <a:p>
            <a:pPr marL="0" indent="0">
              <a:buNone/>
            </a:pPr>
            <a:r>
              <a:rPr lang="en-US">
                <a:ea typeface="+mn-lt"/>
                <a:cs typeface="+mn-lt"/>
              </a:rPr>
              <a:t>- 1–3 reasons or points you will explain in the paragraph </a:t>
            </a:r>
            <a:endParaRPr lang="en-US" dirty="0"/>
          </a:p>
          <a:p>
            <a:pPr marL="0" indent="0">
              <a:buNone/>
            </a:pPr>
            <a:endParaRPr lang="en-US" dirty="0">
              <a:ea typeface="+mn-lt"/>
              <a:cs typeface="+mn-lt"/>
            </a:endParaRPr>
          </a:p>
          <a:p>
            <a:r>
              <a:rPr lang="en-US">
                <a:ea typeface="+mn-lt"/>
                <a:cs typeface="+mn-lt"/>
              </a:rPr>
              <a:t>You can use 'because' to help you connect your ideas.</a:t>
            </a:r>
            <a:endParaRPr lang="en-US" dirty="0"/>
          </a:p>
          <a:p>
            <a:endParaRPr lang="en-US" dirty="0"/>
          </a:p>
        </p:txBody>
      </p:sp>
    </p:spTree>
    <p:extLst>
      <p:ext uri="{BB962C8B-B14F-4D97-AF65-F5344CB8AC3E}">
        <p14:creationId xmlns:p14="http://schemas.microsoft.com/office/powerpoint/2010/main" val="307924686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A0C9B2-CE71-F68B-7F79-F78DBAE807DB}"/>
              </a:ext>
            </a:extLst>
          </p:cNvPr>
          <p:cNvSpPr>
            <a:spLocks noGrp="1"/>
          </p:cNvSpPr>
          <p:nvPr>
            <p:ph type="title"/>
          </p:nvPr>
        </p:nvSpPr>
        <p:spPr/>
        <p:txBody>
          <a:bodyPr/>
          <a:lstStyle/>
          <a:p>
            <a:r>
              <a:rPr lang="en-US"/>
              <a:t>Step 7: Write your First TEEL Draft</a:t>
            </a:r>
          </a:p>
        </p:txBody>
      </p:sp>
      <p:sp>
        <p:nvSpPr>
          <p:cNvPr id="3" name="Content Placeholder 2">
            <a:extLst>
              <a:ext uri="{FF2B5EF4-FFF2-40B4-BE49-F238E27FC236}">
                <a16:creationId xmlns:a16="http://schemas.microsoft.com/office/drawing/2014/main" id="{E3771D6D-5FC1-9D73-52CD-F3142F2751CC}"/>
              </a:ext>
            </a:extLst>
          </p:cNvPr>
          <p:cNvSpPr>
            <a:spLocks noGrp="1"/>
          </p:cNvSpPr>
          <p:nvPr>
            <p:ph idx="1"/>
          </p:nvPr>
        </p:nvSpPr>
        <p:spPr>
          <a:xfrm>
            <a:off x="249168" y="2012231"/>
            <a:ext cx="7062718" cy="4645123"/>
          </a:xfrm>
        </p:spPr>
        <p:txBody>
          <a:bodyPr vert="horz" lIns="91440" tIns="45720" rIns="91440" bIns="45720" rtlCol="0" anchor="t">
            <a:normAutofit fontScale="92500" lnSpcReduction="10000"/>
          </a:bodyPr>
          <a:lstStyle/>
          <a:p>
            <a:pPr algn="just"/>
            <a:r>
              <a:rPr lang="en-US">
                <a:ea typeface="+mn-lt"/>
                <a:cs typeface="+mn-lt"/>
              </a:rPr>
              <a:t>Use your notes to write your full paragraph.</a:t>
            </a:r>
            <a:endParaRPr lang="en-US"/>
          </a:p>
          <a:p>
            <a:pPr marL="0" indent="0" algn="just">
              <a:buNone/>
            </a:pPr>
            <a:r>
              <a:rPr lang="en-US">
                <a:ea typeface="+mn-lt"/>
                <a:cs typeface="+mn-lt"/>
              </a:rPr>
              <a:t>Include:</a:t>
            </a:r>
            <a:endParaRPr lang="en-US"/>
          </a:p>
          <a:p>
            <a:pPr marL="0" indent="0" algn="just">
              <a:buNone/>
            </a:pPr>
            <a:r>
              <a:rPr lang="en-US">
                <a:ea typeface="+mn-lt"/>
                <a:cs typeface="+mn-lt"/>
              </a:rPr>
              <a:t>- a clear </a:t>
            </a:r>
            <a:r>
              <a:rPr lang="en-US" b="1">
                <a:ea typeface="+mn-lt"/>
                <a:cs typeface="+mn-lt"/>
              </a:rPr>
              <a:t>topic sentence </a:t>
            </a:r>
            <a:endParaRPr lang="en-US" b="1"/>
          </a:p>
          <a:p>
            <a:pPr marL="0" indent="0" algn="just">
              <a:buNone/>
            </a:pPr>
            <a:r>
              <a:rPr lang="en-US">
                <a:ea typeface="+mn-lt"/>
                <a:cs typeface="+mn-lt"/>
              </a:rPr>
              <a:t>- </a:t>
            </a:r>
            <a:r>
              <a:rPr lang="en-US" b="1">
                <a:ea typeface="+mn-lt"/>
                <a:cs typeface="+mn-lt"/>
              </a:rPr>
              <a:t>explanation of your ideas </a:t>
            </a:r>
            <a:endParaRPr lang="en-US" b="1"/>
          </a:p>
          <a:p>
            <a:pPr marL="0" indent="0" algn="just">
              <a:buNone/>
            </a:pPr>
            <a:r>
              <a:rPr lang="en-US" dirty="0">
                <a:ea typeface="+mn-lt"/>
                <a:cs typeface="+mn-lt"/>
              </a:rPr>
              <a:t>- </a:t>
            </a:r>
            <a:r>
              <a:rPr lang="en-US" b="1" dirty="0">
                <a:ea typeface="+mn-lt"/>
                <a:cs typeface="+mn-lt"/>
              </a:rPr>
              <a:t>evidence and/or examples </a:t>
            </a:r>
            <a:r>
              <a:rPr lang="en-US" dirty="0">
                <a:ea typeface="+mn-lt"/>
                <a:cs typeface="+mn-lt"/>
              </a:rPr>
              <a:t>(remember </a:t>
            </a:r>
            <a:r>
              <a:rPr lang="en-US">
                <a:ea typeface="+mn-lt"/>
                <a:cs typeface="+mn-lt"/>
              </a:rPr>
              <a:t>you can use </a:t>
            </a:r>
            <a:r>
              <a:rPr lang="en-US" dirty="0">
                <a:ea typeface="+mn-lt"/>
                <a:cs typeface="+mn-lt"/>
              </a:rPr>
              <a:t>evidence from sources AND include your own example to support this!)</a:t>
            </a:r>
            <a:endParaRPr lang="en-US" dirty="0"/>
          </a:p>
          <a:p>
            <a:pPr marL="0" indent="0" algn="just">
              <a:buNone/>
            </a:pPr>
            <a:r>
              <a:rPr lang="en-US">
                <a:ea typeface="+mn-lt"/>
                <a:cs typeface="+mn-lt"/>
              </a:rPr>
              <a:t>- a </a:t>
            </a:r>
            <a:r>
              <a:rPr lang="en-US" b="1">
                <a:ea typeface="+mn-lt"/>
                <a:cs typeface="+mn-lt"/>
              </a:rPr>
              <a:t>link sentence</a:t>
            </a:r>
            <a:r>
              <a:rPr lang="en-US">
                <a:ea typeface="+mn-lt"/>
                <a:cs typeface="+mn-lt"/>
              </a:rPr>
              <a:t> to finish </a:t>
            </a:r>
            <a:endParaRPr lang="en-US"/>
          </a:p>
          <a:p>
            <a:pPr marL="0" indent="0" algn="just">
              <a:buNone/>
            </a:pPr>
            <a:endParaRPr lang="en-US" dirty="0"/>
          </a:p>
          <a:p>
            <a:pPr algn="just"/>
            <a:endParaRPr lang="en-US" dirty="0"/>
          </a:p>
        </p:txBody>
      </p:sp>
      <p:sp>
        <p:nvSpPr>
          <p:cNvPr id="6" name="Content Placeholder 2">
            <a:extLst>
              <a:ext uri="{FF2B5EF4-FFF2-40B4-BE49-F238E27FC236}">
                <a16:creationId xmlns:a16="http://schemas.microsoft.com/office/drawing/2014/main" id="{EE3120FA-98FA-ACF3-E6CE-E3CBFAABC591}"/>
              </a:ext>
            </a:extLst>
          </p:cNvPr>
          <p:cNvSpPr txBox="1">
            <a:spLocks/>
          </p:cNvSpPr>
          <p:nvPr/>
        </p:nvSpPr>
        <p:spPr>
          <a:xfrm>
            <a:off x="7831067" y="3895696"/>
            <a:ext cx="3989872" cy="4645123"/>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buNone/>
            </a:pPr>
            <a:endParaRPr lang="en-US" dirty="0"/>
          </a:p>
          <a:p>
            <a:pPr algn="just"/>
            <a:r>
              <a:rPr lang="en-US">
                <a:ea typeface="+mn-lt"/>
                <a:cs typeface="+mn-lt"/>
              </a:rPr>
              <a:t>Focus on clear ideas and structure.</a:t>
            </a:r>
            <a:endParaRPr lang="en-US"/>
          </a:p>
          <a:p>
            <a:pPr algn="just"/>
            <a:r>
              <a:rPr lang="en-US" dirty="0">
                <a:ea typeface="+mn-lt"/>
                <a:cs typeface="+mn-lt"/>
              </a:rPr>
              <a:t>Do not worry about perfection. This is </a:t>
            </a:r>
            <a:r>
              <a:rPr lang="en-US">
                <a:ea typeface="+mn-lt"/>
                <a:cs typeface="+mn-lt"/>
              </a:rPr>
              <a:t>just Draft 1!</a:t>
            </a:r>
            <a:endParaRPr lang="en-US"/>
          </a:p>
          <a:p>
            <a:pPr algn="just"/>
            <a:endParaRPr lang="en-US" dirty="0"/>
          </a:p>
        </p:txBody>
      </p:sp>
    </p:spTree>
    <p:extLst>
      <p:ext uri="{BB962C8B-B14F-4D97-AF65-F5344CB8AC3E}">
        <p14:creationId xmlns:p14="http://schemas.microsoft.com/office/powerpoint/2010/main" val="5486720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3F799E-F689-9B4E-9A9F-EF3D7BAA8589}"/>
              </a:ext>
            </a:extLst>
          </p:cNvPr>
          <p:cNvSpPr>
            <a:spLocks noGrp="1"/>
          </p:cNvSpPr>
          <p:nvPr>
            <p:ph type="title"/>
          </p:nvPr>
        </p:nvSpPr>
        <p:spPr/>
        <p:txBody>
          <a:bodyPr/>
          <a:lstStyle/>
          <a:p>
            <a:r>
              <a:rPr lang="en-US" dirty="0"/>
              <a:t>Step 8: Submit to Moodle</a:t>
            </a:r>
          </a:p>
        </p:txBody>
      </p:sp>
      <p:sp>
        <p:nvSpPr>
          <p:cNvPr id="3" name="Content Placeholder 2">
            <a:extLst>
              <a:ext uri="{FF2B5EF4-FFF2-40B4-BE49-F238E27FC236}">
                <a16:creationId xmlns:a16="http://schemas.microsoft.com/office/drawing/2014/main" id="{09FA67C8-0F71-802D-D242-0F58120E1183}"/>
              </a:ext>
            </a:extLst>
          </p:cNvPr>
          <p:cNvSpPr>
            <a:spLocks noGrp="1"/>
          </p:cNvSpPr>
          <p:nvPr>
            <p:ph idx="1"/>
          </p:nvPr>
        </p:nvSpPr>
        <p:spPr/>
        <p:txBody>
          <a:bodyPr vert="horz" lIns="91440" tIns="45720" rIns="91440" bIns="45720" rtlCol="0" anchor="t">
            <a:normAutofit/>
          </a:bodyPr>
          <a:lstStyle/>
          <a:p>
            <a:r>
              <a:rPr lang="en-US"/>
              <a:t>Submit your rough draft to Moodle</a:t>
            </a:r>
          </a:p>
          <a:p>
            <a:r>
              <a:rPr lang="en-US"/>
              <a:t>You can take a photo of the A3 Template and upload this</a:t>
            </a:r>
          </a:p>
          <a:p>
            <a:r>
              <a:rPr lang="en-US"/>
              <a:t>Follow your tutor's instructions</a:t>
            </a:r>
            <a:endParaRPr lang="en-US" dirty="0"/>
          </a:p>
        </p:txBody>
      </p:sp>
    </p:spTree>
    <p:extLst>
      <p:ext uri="{BB962C8B-B14F-4D97-AF65-F5344CB8AC3E}">
        <p14:creationId xmlns:p14="http://schemas.microsoft.com/office/powerpoint/2010/main" val="1595746628"/>
      </p:ext>
    </p:extLst>
  </p:cSld>
  <p:clrMapOvr>
    <a:masterClrMapping/>
  </p:clrMapOvr>
</p:sld>
</file>

<file path=ppt/theme/theme1.xml><?xml version="1.0" encoding="utf-8"?>
<a:theme xmlns:a="http://schemas.openxmlformats.org/drawingml/2006/main" name="Office Theme">
  <a:themeElements>
    <a:clrScheme name="UWTDS">
      <a:dk1>
        <a:sysClr val="windowText" lastClr="000000"/>
      </a:dk1>
      <a:lt1>
        <a:sysClr val="window" lastClr="FFFFFF"/>
      </a:lt1>
      <a:dk2>
        <a:srgbClr val="44546A"/>
      </a:dk2>
      <a:lt2>
        <a:srgbClr val="E7E6E6"/>
      </a:lt2>
      <a:accent1>
        <a:srgbClr val="003E5B"/>
      </a:accent1>
      <a:accent2>
        <a:srgbClr val="00BFD9"/>
      </a:accent2>
      <a:accent3>
        <a:srgbClr val="DB2461"/>
      </a:accent3>
      <a:accent4>
        <a:srgbClr val="00B5B0"/>
      </a:accent4>
      <a:accent5>
        <a:srgbClr val="FEBE10"/>
      </a:accent5>
      <a:accent6>
        <a:srgbClr val="AFD24A"/>
      </a:accent6>
      <a:hlink>
        <a:srgbClr val="0563C1"/>
      </a:hlink>
      <a:folHlink>
        <a:srgbClr val="954F72"/>
      </a:folHlink>
    </a:clrScheme>
    <a:fontScheme name="IICL modules">
      <a:majorFont>
        <a:latin typeface="Aptos ExtraBold"/>
        <a:ea typeface=""/>
        <a:cs typeface=""/>
      </a:majorFont>
      <a:minorFont>
        <a:latin typeface="Apto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451F859B94CFC845B087B0DB7D051B15" ma:contentTypeVersion="11" ma:contentTypeDescription="Create a new document." ma:contentTypeScope="" ma:versionID="b682a174f304e2d9a092434e3733bd87">
  <xsd:schema xmlns:xsd="http://www.w3.org/2001/XMLSchema" xmlns:xs="http://www.w3.org/2001/XMLSchema" xmlns:p="http://schemas.microsoft.com/office/2006/metadata/properties" xmlns:ns2="20412d98-6c36-457e-a543-06e3d82144c9" xmlns:ns3="826e5e0b-69f2-41be-b336-f8a1ad71dd1e" targetNamespace="http://schemas.microsoft.com/office/2006/metadata/properties" ma:root="true" ma:fieldsID="ef014b9327c5b0be5c8d7e8aeddd47a1" ns2:_="" ns3:_="">
    <xsd:import namespace="20412d98-6c36-457e-a543-06e3d82144c9"/>
    <xsd:import namespace="826e5e0b-69f2-41be-b336-f8a1ad71dd1e"/>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0412d98-6c36-457e-a543-06e3d82144c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lcf76f155ced4ddcb4097134ff3c332f" ma:index="13"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LengthInSeconds" ma:index="18"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826e5e0b-69f2-41be-b336-f8a1ad71dd1e"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6c829dfa-1299-43d7-abeb-0146064b29fb}" ma:internalName="TaxCatchAll" ma:showField="CatchAllData" ma:web="826e5e0b-69f2-41be-b336-f8a1ad71dd1e">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20412d98-6c36-457e-a543-06e3d82144c9">
      <Terms xmlns="http://schemas.microsoft.com/office/infopath/2007/PartnerControls"/>
    </lcf76f155ced4ddcb4097134ff3c332f>
    <TaxCatchAll xmlns="826e5e0b-69f2-41be-b336-f8a1ad71dd1e"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98D39E56-9728-4879-BC29-968764B2F4DA}">
  <ds:schemaRefs>
    <ds:schemaRef ds:uri="20412d98-6c36-457e-a543-06e3d82144c9"/>
    <ds:schemaRef ds:uri="826e5e0b-69f2-41be-b336-f8a1ad71dd1e"/>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03798FF6-DD91-49DA-A1A1-988BC8CAA240}">
  <ds:schemaRefs>
    <ds:schemaRef ds:uri="http://www.w3.org/XML/1998/namespace"/>
    <ds:schemaRef ds:uri="http://purl.org/dc/dcmitype/"/>
    <ds:schemaRef ds:uri="http://schemas.microsoft.com/office/2006/metadata/properties"/>
    <ds:schemaRef ds:uri="http://schemas.microsoft.com/office/infopath/2007/PartnerControls"/>
    <ds:schemaRef ds:uri="http://schemas.microsoft.com/office/2006/documentManagement/types"/>
    <ds:schemaRef ds:uri="http://purl.org/dc/terms/"/>
    <ds:schemaRef ds:uri="http://purl.org/dc/elements/1.1/"/>
    <ds:schemaRef ds:uri="826e5e0b-69f2-41be-b336-f8a1ad71dd1e"/>
    <ds:schemaRef ds:uri="http://schemas.openxmlformats.org/package/2006/metadata/core-properties"/>
    <ds:schemaRef ds:uri="20412d98-6c36-457e-a543-06e3d82144c9"/>
  </ds:schemaRefs>
</ds:datastoreItem>
</file>

<file path=customXml/itemProps3.xml><?xml version="1.0" encoding="utf-8"?>
<ds:datastoreItem xmlns:ds="http://schemas.openxmlformats.org/officeDocument/2006/customXml" ds:itemID="{E7B2449A-37CE-4EA2-8C48-3C7002A5FDDE}">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1453</Words>
  <Application>Microsoft Office PowerPoint</Application>
  <PresentationFormat>Widescreen</PresentationFormat>
  <Paragraphs>216</Paragraphs>
  <Slides>29</Slides>
  <Notes>26</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29</vt:i4>
      </vt:variant>
    </vt:vector>
  </HeadingPairs>
  <TitlesOfParts>
    <vt:vector size="37" baseType="lpstr">
      <vt:lpstr>Aptos</vt:lpstr>
      <vt:lpstr>Aptos ExtraBold</vt:lpstr>
      <vt:lpstr>Arial</vt:lpstr>
      <vt:lpstr>Calibri</vt:lpstr>
      <vt:lpstr>Segoe UI</vt:lpstr>
      <vt:lpstr>Times New Roman</vt:lpstr>
      <vt:lpstr>Wingdings</vt:lpstr>
      <vt:lpstr>Office Theme</vt:lpstr>
      <vt:lpstr>Welcome to Academic Skills!</vt:lpstr>
      <vt:lpstr>What today is about</vt:lpstr>
      <vt:lpstr>Remembering last week</vt:lpstr>
      <vt:lpstr>Vevox – Paraphrasing: What You Remember</vt:lpstr>
      <vt:lpstr>Back to Nick...</vt:lpstr>
      <vt:lpstr>Back to Nick...Activity 1 Answers</vt:lpstr>
      <vt:lpstr>Back to Nick...</vt:lpstr>
      <vt:lpstr>TEEL</vt:lpstr>
      <vt:lpstr>Remember TEEL from Week 5?</vt:lpstr>
      <vt:lpstr>TEEL Further Explanation</vt:lpstr>
      <vt:lpstr>Break time!</vt:lpstr>
      <vt:lpstr>Elements of TEEL</vt:lpstr>
      <vt:lpstr>Topic Sentences</vt:lpstr>
      <vt:lpstr>Examples of Topic Sentences</vt:lpstr>
      <vt:lpstr>Explanation</vt:lpstr>
      <vt:lpstr>Evidence &amp; Examples</vt:lpstr>
      <vt:lpstr>Linking Sentences</vt:lpstr>
      <vt:lpstr>Vevox – Team Up For TEEL!</vt:lpstr>
      <vt:lpstr>Break time!</vt:lpstr>
      <vt:lpstr>Task 2</vt:lpstr>
      <vt:lpstr>Today's Focus: Workshop</vt:lpstr>
      <vt:lpstr>Step 1: Topics</vt:lpstr>
      <vt:lpstr>Step 2: How do you know this? </vt:lpstr>
      <vt:lpstr>Step 3: Final Choice! </vt:lpstr>
      <vt:lpstr>Step 4: Brainstorm </vt:lpstr>
      <vt:lpstr>Step 5: Connect your ideas to evidence</vt:lpstr>
      <vt:lpstr>Step 6: Topic Sentence</vt:lpstr>
      <vt:lpstr>Step 7: Write your First TEEL Draft</vt:lpstr>
      <vt:lpstr>Step 8: Submit to Moodle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Alice De Angeli</dc:creator>
  <cp:lastModifiedBy>Errietta Bissa</cp:lastModifiedBy>
  <cp:revision>261</cp:revision>
  <dcterms:created xsi:type="dcterms:W3CDTF">2026-02-06T13:25:12Z</dcterms:created>
  <dcterms:modified xsi:type="dcterms:W3CDTF">2026-05-06T12:02:35Z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0x010100451F859B94CFC845B087B0DB7D051B15</vt:lpwstr>
  </property>
  <property fmtid="{D5CDD505-2E9C-101B-9397-08002B2CF9AE}" pid="3" name="MediaServiceImageTags">
    <vt:lpwstr/>
  </property>
</Properties>
</file>