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98" d="100"/>
          <a:sy n="98" d="100"/>
        </p:scale>
        <p:origin x="36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4943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548640" y="640080"/>
            <a:ext cx="82296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Assessment of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GraphQL APIs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548640" y="2331720"/>
            <a:ext cx="77724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A8C6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existing security tools properly test GraphQL?</a:t>
            </a:r>
            <a:endParaRPr lang="en-US" sz="1500" dirty="0"/>
          </a:p>
          <a:p>
            <a:pPr marL="0" indent="0">
              <a:buNone/>
            </a:pPr>
            <a:r>
              <a:rPr lang="en-US" sz="1500" i="1" dirty="0">
                <a:solidFill>
                  <a:srgbClr val="A8C6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not — what do we do about it?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548640" y="3154680"/>
            <a:ext cx="320040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548640" y="329184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 Security &amp; Digital Forensics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48640" y="3611880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05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Research Methods and Professional Development </a:t>
            </a:r>
            <a:r>
              <a:rPr lang="en-US" sz="1050" dirty="0">
                <a:solidFill>
                  <a:srgbClr val="A8C6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·  Muhammad Waleed  ·  Student No: 2430361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0" y="5074920"/>
            <a:ext cx="9144000" cy="6400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45707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GraphQL — and Why Should We Care?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621792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228600" y="1337191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facts about GraphQL: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37160" y="1264038"/>
            <a:ext cx="8686800" cy="242797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Created by Facebook in 2012 — now used by GitHub, Twitter, Shopify, PayPal, and thousands of others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Uses a single endpoint — unlike REST which has many different URLs for different data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at 30%+ per year — it is becoming the new standard for modern APIs  [15]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problem?  The security tools we use were all built for the OLD style (REST) — not for GraphQL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4956048"/>
            <a:ext cx="91440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74320" y="4974336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Facebook (2015) graphql.org  ·  [10] OWASP API Security Top 10 (2023)  ·  [15] Postman State of the API Report (2023)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83464" y="139100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The Problem — Why This Research Is Needed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621792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228600" y="1267925"/>
            <a:ext cx="292608" cy="29260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228600" y="1267925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621792" y="1275476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are blind to GraphQL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621792" y="1524650"/>
            <a:ext cx="822960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Burp Suite, ZAP, and Nikto cannot read GraphQL queries or map out the API structure. They were designed for REST and simply do not speak GraphQL language.  [1], [2]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28600" y="2216013"/>
            <a:ext cx="292608" cy="29260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228600" y="2228045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621792" y="221045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Attacks are invisible to them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621792" y="2484770"/>
            <a:ext cx="822960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GraphQL-specific attacks — like batching (sending 1000 login attempts in one request), introspection abuse (reading the full API blueprint), and nested queries (crashing the server) — are completely missed.  [4], [13]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228600" y="3188165"/>
            <a:ext cx="292608" cy="292608"/>
          </a:xfrm>
          <a:prstGeom prst="ellipse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228600" y="3188165"/>
            <a:ext cx="292608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621792" y="317057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testing guide exists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621792" y="3444890"/>
            <a:ext cx="8229600" cy="566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no published, peer-reviewed, tested guide for penetration testing a GraphQL API. Security testers have nothing standard to follow.  [10]</a:t>
            </a:r>
            <a:endParaRPr lang="en-US" sz="1400" dirty="0"/>
          </a:p>
        </p:txBody>
      </p:sp>
      <p:sp>
        <p:nvSpPr>
          <p:cNvPr id="20" name="Shape 18"/>
          <p:cNvSpPr/>
          <p:nvPr/>
        </p:nvSpPr>
        <p:spPr>
          <a:xfrm>
            <a:off x="0" y="4956048"/>
            <a:ext cx="91440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274320" y="4974336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Bau et al. (2010)  ·  [2] Doupe et al. (2012)  ·  [4] Either et al. (2019)  ·  [10] OWASP (2023)  ·  [13] Wittern et al. (2019)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96487" y="164592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Research Aim &amp; Objectives — What This Study Will Do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228600" y="1005840"/>
            <a:ext cx="8686800" cy="59436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365760" y="1078992"/>
            <a:ext cx="64008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D7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1005840" y="1078992"/>
            <a:ext cx="777240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how well current security tools work on GraphQL, find what they miss, then build and validate the FIRST proper step-by-step GraphQL testing guide.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228600" y="1719072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 Objectives — step by step: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228600" y="2011680"/>
            <a:ext cx="411480" cy="4114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28600" y="20116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731520" y="2011680"/>
            <a:ext cx="3886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and review all published research on GraphQL security and existing testing tools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228600" y="2880360"/>
            <a:ext cx="411480" cy="4114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228600" y="288036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731520" y="2880360"/>
            <a:ext cx="3886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up a safe offline lab using DVGA — a deliberately vulnerable GraphQL app made for researchers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228600" y="3749040"/>
            <a:ext cx="411480" cy="4114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228600" y="374904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731520" y="3749040"/>
            <a:ext cx="3886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Burp Suite + InQL, OWASP ZAP, and Nikto — record exactly what each tool finds and misses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4663440" y="2011680"/>
            <a:ext cx="411480" cy="4114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4663440" y="20116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5166360" y="2011680"/>
            <a:ext cx="3886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Manually test for all vulnerabilities the automated tools missed — document every step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4663440" y="2880360"/>
            <a:ext cx="411480" cy="4114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/>
          <p:nvPr/>
        </p:nvSpPr>
        <p:spPr>
          <a:xfrm>
            <a:off x="4663440" y="288036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O5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166360" y="2880360"/>
            <a:ext cx="3886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all findings to build a clear, step-by-step GraphQL testing methodology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4663440" y="3749040"/>
            <a:ext cx="411480" cy="41148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663440" y="374904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O6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5166360" y="3749040"/>
            <a:ext cx="38862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the new guide — compare how many vulnerabilities it finds vs the original tools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28600" y="320040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What Existing Research Tells Us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621792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228600" y="1005840"/>
            <a:ext cx="8686800" cy="1234440"/>
          </a:xfrm>
          <a:prstGeom prst="rect">
            <a:avLst/>
          </a:prstGeom>
          <a:solidFill>
            <a:srgbClr val="E3F2FD"/>
          </a:solidFill>
          <a:ln w="12700">
            <a:solidFill>
              <a:srgbClr val="E3F2F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228600" y="1005840"/>
            <a:ext cx="73152" cy="1234440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11480" y="1060704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Traditional Security Tools Have Gaps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411480" y="135331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Bau et al. found that different scanners find very different things — no single tool catches everything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Doupe et al. showed that tools struggle more and more as web technology evolves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28600" y="2331720"/>
            <a:ext cx="8686800" cy="1234440"/>
          </a:xfrm>
          <a:prstGeom prst="rect">
            <a:avLst/>
          </a:prstGeom>
          <a:solidFill>
            <a:srgbClr val="E8F5E9"/>
          </a:solidFill>
          <a:ln w="12700">
            <a:solidFill>
              <a:srgbClr val="E8F5E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228600" y="2331720"/>
            <a:ext cx="73152" cy="1234440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11480" y="2386584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 err="1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GraphQL</a:t>
            </a:r>
            <a:r>
              <a:rPr lang="en-US" sz="16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Has Serious Known Vulnerabilities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411480" y="2679192"/>
            <a:ext cx="841248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Either et al. found 65% of real GraphQL APIs exposed their full structure to anyone by default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Wittern et al. showed one person can crash a GraphQL server with a single clever query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HackerOne documented a real attack where batching bypassed 2-factor authentication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228600" y="3657600"/>
            <a:ext cx="8686800" cy="1234440"/>
          </a:xfrm>
          <a:prstGeom prst="rect">
            <a:avLst/>
          </a:prstGeom>
          <a:solidFill>
            <a:srgbClr val="F3E5F5"/>
          </a:solidFill>
          <a:ln w="12700">
            <a:solidFill>
              <a:srgbClr val="F3E5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228600" y="3657600"/>
            <a:ext cx="73152" cy="1234440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11480" y="3712464"/>
            <a:ext cx="84124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6A1B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Tools Cannot Handle GraphQL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411480" y="400507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InQL plugin helps Burp Suite read GraphQL schemas but does NOT test for actual attacks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OWASP ZAP and Nikto only look at HTTP traffic — they have no idea what a GraphQL query is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0" y="4956048"/>
            <a:ext cx="91440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274320" y="4974336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Bau et al.  ·  [2] Doupe et al.  ·  [3] Doyensec InQL  ·  [4] Either et al.  ·  [8] HackerOne  ·  [13] Wittern et al.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457200" y="553212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 What Is Missing?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457200" y="804672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365760" y="1325880"/>
            <a:ext cx="8412480" cy="914400"/>
          </a:xfrm>
          <a:prstGeom prst="rect">
            <a:avLst/>
          </a:prstGeom>
          <a:solidFill>
            <a:srgbClr val="0D2137"/>
          </a:solidFill>
          <a:ln w="12700">
            <a:solidFill>
              <a:srgbClr val="1E3F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365760" y="1325880"/>
            <a:ext cx="1005840" cy="9144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65760" y="1325880"/>
            <a:ext cx="1005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1508760" y="1490472"/>
            <a:ext cx="7086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0E8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Nobody has formally measured how much of the GraphQL attack surface current tools cover — there are no real numbers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365760" y="2377440"/>
            <a:ext cx="8412480" cy="914400"/>
          </a:xfrm>
          <a:prstGeom prst="rect">
            <a:avLst/>
          </a:prstGeom>
          <a:solidFill>
            <a:srgbClr val="0D2137"/>
          </a:solidFill>
          <a:ln w="12700">
            <a:solidFill>
              <a:srgbClr val="1E3F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365760" y="2377440"/>
            <a:ext cx="1005840" cy="9144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65760" y="2377440"/>
            <a:ext cx="1005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508760" y="2542032"/>
            <a:ext cx="7086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0E8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no published, peer-reviewed, tested penetration testing methodology specifically for GraphQL APIs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365760" y="3429000"/>
            <a:ext cx="8412480" cy="914400"/>
          </a:xfrm>
          <a:prstGeom prst="rect">
            <a:avLst/>
          </a:prstGeom>
          <a:solidFill>
            <a:srgbClr val="0D2137"/>
          </a:solidFill>
          <a:ln w="12700">
            <a:solidFill>
              <a:srgbClr val="1E3F5A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365760" y="3429000"/>
            <a:ext cx="1005840" cy="9144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65760" y="3429000"/>
            <a:ext cx="1005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3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1508760" y="3593592"/>
            <a:ext cx="7086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D0E8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professionals testing GraphQL have no standard checklist or guide to follow — they are working blind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457200" y="4572000"/>
            <a:ext cx="8229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D7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addresses ALL THREE gaps.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0" y="5074920"/>
            <a:ext cx="9144000" cy="6400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09728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 — How the Study Will Be Done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228600" y="1151041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Lab Setup: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228600" y="1425361"/>
            <a:ext cx="86868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Everything tested against DVGA (Damn Vulnerable GraphQL Application) — built specifically for security research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Runs in Docker on an isolated offline network — no real systems, no real data, completely safe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228600" y="2129449"/>
            <a:ext cx="8503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Research Steps: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28600" y="2449476"/>
            <a:ext cx="731520" cy="3200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28600" y="2449476"/>
            <a:ext cx="731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1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1051560" y="2449489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up the lab — install DVGA, Docker, Kali Linux, all tools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228600" y="2842668"/>
            <a:ext cx="731520" cy="3200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228600" y="2842668"/>
            <a:ext cx="731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2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051560" y="2842681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each automated tool and record exactly what it finds and what it misses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228600" y="3235860"/>
            <a:ext cx="731520" cy="3200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228600" y="3235860"/>
            <a:ext cx="731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3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1051560" y="3235873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Manually test for everything the tools missed — write down every step taken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228600" y="3629052"/>
            <a:ext cx="731520" cy="3200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228600" y="3629052"/>
            <a:ext cx="731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1051560" y="3629065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all findings to write a proper GraphQL pen testing guide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228600" y="4022244"/>
            <a:ext cx="731520" cy="3200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228600" y="4022244"/>
            <a:ext cx="731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5</a:t>
            </a: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1051560" y="4022257"/>
            <a:ext cx="7863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 the guide and compare: how many more vulnerabilities does it find vs the tools?</a:t>
            </a:r>
            <a:endParaRPr lang="en-US" sz="1400" dirty="0"/>
          </a:p>
        </p:txBody>
      </p:sp>
      <p:sp>
        <p:nvSpPr>
          <p:cNvPr id="25" name="Shape 23"/>
          <p:cNvSpPr/>
          <p:nvPr/>
        </p:nvSpPr>
        <p:spPr>
          <a:xfrm>
            <a:off x="0" y="4956048"/>
            <a:ext cx="91440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274320" y="4974336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Hevner et al. (2004) MIS Quarterly  ·  [6] Farhi / DVGA (2021)  ·  [3] Doyensec InQL (2020)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09728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Will Be Tested — 8 Vulnerability Types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74320" y="621792"/>
            <a:ext cx="86868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28600" y="98755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5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question for each vulnerability: Does the tool find it? Or do we need to find it manually?</a:t>
            </a:r>
            <a:endParaRPr lang="en-US" sz="105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0514428"/>
              </p:ext>
            </p:extLst>
          </p:nvPr>
        </p:nvGraphicFramePr>
        <p:xfrm>
          <a:off x="228600" y="1280160"/>
          <a:ext cx="8686800" cy="2962656"/>
        </p:xfrm>
        <a:graphic>
          <a:graphicData uri="http://schemas.openxmlformats.org/drawingml/2006/table">
            <a:tbl>
              <a:tblPr/>
              <a:tblGrid>
                <a:gridCol w="3840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603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Vulnerability Type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346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Do Automated Tools Find It?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346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</a:rPr>
                        <a:t>Testing Method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F34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Introspection — anyone can see the full API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E67E00"/>
                          </a:solidFill>
                        </a:rPr>
                        <a:t>Partially (InQL only)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Auto + Manual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Query batching — bypass login rate limits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DC3545"/>
                          </a:solidFill>
                        </a:rPr>
                        <a:t>❌ NO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Manual only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Nested query — crash the server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DC3545"/>
                          </a:solidFill>
                        </a:rPr>
                        <a:t>❌ NO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Manual only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Broken object authorisation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DC3545"/>
                          </a:solidFill>
                        </a:rPr>
                        <a:t>❌ NO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Manual only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Mass assignment via mutations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DC3545"/>
                          </a:solidFill>
                        </a:rPr>
                        <a:t>❌ NO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Manual only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SQL / NoSQL injection via GraphQL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E67E00"/>
                          </a:solidFill>
                        </a:rPr>
                        <a:t>Partially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Auto + Manual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Excessive error messages leaked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28A745"/>
                          </a:solidFill>
                        </a:rPr>
                        <a:t>✅ YES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Automated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8FA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222222"/>
                          </a:solidFill>
                        </a:rPr>
                        <a:t>No query depth or complexity limit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b="1" dirty="0">
                          <a:solidFill>
                            <a:srgbClr val="DC3545"/>
                          </a:solidFill>
                        </a:rPr>
                        <a:t>❌ NO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400" dirty="0">
                          <a:solidFill>
                            <a:srgbClr val="555555"/>
                          </a:solidFill>
                        </a:rPr>
                        <a:t>Manual only</a:t>
                      </a:r>
                      <a:endParaRPr lang="en-US" sz="1400" dirty="0"/>
                    </a:p>
                  </a:txBody>
                  <a:tcPr>
                    <a:lnL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Text 5"/>
          <p:cNvSpPr/>
          <p:nvPr/>
        </p:nvSpPr>
        <p:spPr>
          <a:xfrm>
            <a:off x="228600" y="4645152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out of 8 vulnerability types are NOT found by automated tools — this is the problem.</a:t>
            </a:r>
            <a:endParaRPr lang="en-US" sz="1000" dirty="0"/>
          </a:p>
        </p:txBody>
      </p:sp>
      <p:sp>
        <p:nvSpPr>
          <p:cNvPr id="7" name="Shape 6"/>
          <p:cNvSpPr/>
          <p:nvPr/>
        </p:nvSpPr>
        <p:spPr>
          <a:xfrm>
            <a:off x="0" y="4956048"/>
            <a:ext cx="91440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274320" y="4974336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OWASP API Security (2023)  ·  [11] OWASP GraphQL Cheat Sheet (2024)  ·  [4] Either et al. (2019)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3" name="Text 1"/>
          <p:cNvSpPr/>
          <p:nvPr/>
        </p:nvSpPr>
        <p:spPr>
          <a:xfrm>
            <a:off x="274320" y="109728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Plan— 6 Months, Clear Milestones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5" name="Shape 3"/>
          <p:cNvSpPr/>
          <p:nvPr/>
        </p:nvSpPr>
        <p:spPr>
          <a:xfrm>
            <a:off x="228600" y="1024128"/>
            <a:ext cx="1508760" cy="658368"/>
          </a:xfrm>
          <a:prstGeom prst="rect">
            <a:avLst/>
          </a:prstGeom>
          <a:solidFill>
            <a:srgbClr val="1565C0"/>
          </a:solidFill>
          <a:ln w="12700">
            <a:solidFill>
              <a:srgbClr val="1565C0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6" name="Text 4"/>
          <p:cNvSpPr/>
          <p:nvPr/>
        </p:nvSpPr>
        <p:spPr>
          <a:xfrm>
            <a:off x="228600" y="1024128"/>
            <a:ext cx="15087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 + Lab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228600" y="1719072"/>
            <a:ext cx="15087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M1–M2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1810512" y="1024128"/>
            <a:ext cx="1188720" cy="658368"/>
          </a:xfrm>
          <a:prstGeom prst="rect">
            <a:avLst/>
          </a:prstGeom>
          <a:solidFill>
            <a:srgbClr val="6A1B9A"/>
          </a:solidFill>
          <a:ln w="12700">
            <a:solidFill>
              <a:srgbClr val="6A1B9A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9" name="Text 7"/>
          <p:cNvSpPr/>
          <p:nvPr/>
        </p:nvSpPr>
        <p:spPr>
          <a:xfrm>
            <a:off x="1810512" y="1024128"/>
            <a:ext cx="11887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1810512" y="1719072"/>
            <a:ext cx="11887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M2–M3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072384" y="1024128"/>
            <a:ext cx="1417320" cy="658368"/>
          </a:xfrm>
          <a:prstGeom prst="rect">
            <a:avLst/>
          </a:prstGeom>
          <a:solidFill>
            <a:srgbClr val="E65100"/>
          </a:solidFill>
          <a:ln w="12700">
            <a:solidFill>
              <a:srgbClr val="E65100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12" name="Text 10"/>
          <p:cNvSpPr/>
          <p:nvPr/>
        </p:nvSpPr>
        <p:spPr>
          <a:xfrm>
            <a:off x="3072384" y="1024128"/>
            <a:ext cx="141732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072384" y="1719072"/>
            <a:ext cx="14173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M3–M4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562856" y="1024128"/>
            <a:ext cx="1508760" cy="658368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15" name="Text 13"/>
          <p:cNvSpPr/>
          <p:nvPr/>
        </p:nvSpPr>
        <p:spPr>
          <a:xfrm>
            <a:off x="4562856" y="1024128"/>
            <a:ext cx="150876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4562856" y="1719072"/>
            <a:ext cx="15087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M4–M5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6144768" y="1024128"/>
            <a:ext cx="1554480" cy="658368"/>
          </a:xfrm>
          <a:prstGeom prst="rect">
            <a:avLst/>
          </a:prstGeom>
          <a:solidFill>
            <a:srgbClr val="263238"/>
          </a:solidFill>
          <a:ln w="12700">
            <a:solidFill>
              <a:srgbClr val="263238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18" name="Text 16"/>
          <p:cNvSpPr/>
          <p:nvPr/>
        </p:nvSpPr>
        <p:spPr>
          <a:xfrm>
            <a:off x="6144768" y="1024128"/>
            <a:ext cx="1554480" cy="6583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Guide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+ Write Up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6144768" y="1719072"/>
            <a:ext cx="155448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M5–M6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228600" y="2011680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📌 Month 3 — Milestone 1:  Tool testing complete, gap measured and documented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228600" y="2304288"/>
            <a:ext cx="86868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📌 Month 5 — Milestone 2:  GraphQL testing guide written, validated, and ready</a:t>
            </a:r>
            <a:endParaRPr lang="en-US" sz="1600" dirty="0"/>
          </a:p>
        </p:txBody>
      </p:sp>
      <p:sp>
        <p:nvSpPr>
          <p:cNvPr id="22" name="Shape 20"/>
          <p:cNvSpPr/>
          <p:nvPr/>
        </p:nvSpPr>
        <p:spPr>
          <a:xfrm>
            <a:off x="228600" y="2633472"/>
            <a:ext cx="86868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 sz="2800"/>
          </a:p>
        </p:txBody>
      </p:sp>
      <p:sp>
        <p:nvSpPr>
          <p:cNvPr id="23" name="Text 21"/>
          <p:cNvSpPr/>
          <p:nvPr/>
        </p:nvSpPr>
        <p:spPr>
          <a:xfrm>
            <a:off x="228600" y="2788920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565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Needed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228600" y="3090672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Kali Linux 2024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228600" y="3392424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Docker + DVGA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228600" y="3694176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Burp Suite + InQL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228600" y="399592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OWASP ZAP + Nikto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228600" y="429768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Altair, GraphQL Voyager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228600" y="4599432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Python 3.11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3154680" y="2788920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6A1B9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 Needed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3154680" y="3090672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Standard laptop (i7, 32 GB RAM)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3154680" y="3392424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VMware Workstation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3154680" y="3694176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No cloud or GPU needed</a:t>
            </a:r>
            <a:endParaRPr lang="en-US" sz="1400" dirty="0"/>
          </a:p>
        </p:txBody>
      </p:sp>
      <p:sp>
        <p:nvSpPr>
          <p:cNvPr id="34" name="Text 32"/>
          <p:cNvSpPr/>
          <p:nvPr/>
        </p:nvSpPr>
        <p:spPr>
          <a:xfrm>
            <a:off x="6080760" y="2788920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/ Safety</a:t>
            </a: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6080760" y="3090672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Self-hosted DVGA only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6080760" y="3392424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No real websites touched</a:t>
            </a:r>
            <a:endParaRPr lang="en-US" sz="1400" dirty="0"/>
          </a:p>
        </p:txBody>
      </p:sp>
      <p:sp>
        <p:nvSpPr>
          <p:cNvPr id="37" name="Text 35"/>
          <p:cNvSpPr/>
          <p:nvPr/>
        </p:nvSpPr>
        <p:spPr>
          <a:xfrm>
            <a:off x="6080760" y="3694176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No personal data collected</a:t>
            </a:r>
            <a:endParaRPr lang="en-US" sz="1400" dirty="0"/>
          </a:p>
        </p:txBody>
      </p:sp>
      <p:sp>
        <p:nvSpPr>
          <p:cNvPr id="38" name="Text 36"/>
          <p:cNvSpPr/>
          <p:nvPr/>
        </p:nvSpPr>
        <p:spPr>
          <a:xfrm>
            <a:off x="6080760" y="3995928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44444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Approved by supervisor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09728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Impact &amp; Honest Limitations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28600" y="1005840"/>
            <a:ext cx="4206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research will contribute: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228600" y="1298448"/>
            <a:ext cx="420624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formal study to measure exactly how much current tools miss on GraphQL — real numbers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ready-to-use testing guide that any pen tester can follow immediately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Useful for bug bounty programmes — GraphQL is under-tested, findings are valuable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help update the OWASP GraphQL guide and improve Burp Suite, ZAP for the community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617720" y="960120"/>
            <a:ext cx="36576" cy="347472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754880" y="1005840"/>
            <a:ext cx="4206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 to be aware of: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4754880" y="1298448"/>
            <a:ext cx="4206240" cy="2606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Tested on DVGA only — may not cover every real-world GraphQL system out there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Kali Linux based — cloud or serverless GraphQL environments not included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GraphQL keeps evolving — new attack types will appear after submission</a:t>
            </a:r>
            <a:endParaRPr lang="en-US" sz="14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manual steps need tester experience — not everything can be automated yet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28600" y="4526280"/>
            <a:ext cx="8686800" cy="4114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65760" y="4553712"/>
            <a:ext cx="841248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is original, practical, and fills a real gap that exists in the security industry today.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0" y="4956048"/>
            <a:ext cx="914400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274320" y="4974336"/>
            <a:ext cx="8595360" cy="1554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700" i="1" dirty="0">
                <a:solidFill>
                  <a:srgbClr val="6C757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OWASP API Security (2023)  ·  [4] Either et al. (2019)  ·  [12] Shostack (2014)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80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09728"/>
            <a:ext cx="86868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— IEEE Format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86968"/>
            <a:ext cx="8595360" cy="22860"/>
          </a:xfrm>
          <a:prstGeom prst="rect">
            <a:avLst/>
          </a:prstGeom>
          <a:solidFill>
            <a:srgbClr val="DEE2E6"/>
          </a:solidFill>
          <a:ln w="12700">
            <a:solidFill>
              <a:srgbClr val="DEE2E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28600" y="100584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 J. Bau et al., "Automated Black-Box Web Vulnerability Testing," IEEE S&amp;P, 2010, pp. 332–345.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228600" y="150876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 A. Doupe et al., "Why Johnny Can't Pentest," DIMVA, 2010, pp. 111–131.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228600" y="201168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 Doyensec, "InQL – GraphQL Scanner," 2020. github.com/doyensec/inql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228600" y="251460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 O. Either et al., "Detecting and Exploiting GraphQL Vulnerabilities," USENIX WOOT, 2019.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228600" y="301752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 Facebook, "GraphQL: A Query Language for APIs," 2015. graphql.org</a:t>
            </a:r>
            <a:endParaRPr lang="en-US" sz="800" dirty="0"/>
          </a:p>
        </p:txBody>
      </p:sp>
      <p:sp>
        <p:nvSpPr>
          <p:cNvPr id="10" name="Text 8"/>
          <p:cNvSpPr/>
          <p:nvPr/>
        </p:nvSpPr>
        <p:spPr>
          <a:xfrm>
            <a:off x="228600" y="352044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 D. Farhi, "Damn Vulnerable GraphQL Application," 2021. github.com/dolevf/DVGA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228600" y="402336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 A. R. Hevner et al., "Design Science in IS Research," MIS Quarterly, vol. 28, no. 1, pp. 75–105, 2004.</a:t>
            </a:r>
            <a:endParaRPr lang="en-US" sz="800" dirty="0"/>
          </a:p>
        </p:txBody>
      </p:sp>
      <p:sp>
        <p:nvSpPr>
          <p:cNvPr id="12" name="Text 10"/>
          <p:cNvSpPr/>
          <p:nvPr/>
        </p:nvSpPr>
        <p:spPr>
          <a:xfrm>
            <a:off x="228600" y="4526280"/>
            <a:ext cx="416052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 HackerOne, "GraphQL Batching Attack – Report #646757," 2021. hackerone.com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4572000" y="100584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 OWASP, "OWASP Top Ten 2021." owasp.org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4572000" y="150876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OWASP, "API Security Top 10 2023." owasp.org/API-Security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4572000" y="201168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OWASP, "GraphQL Cheat Sheet," 2024. cheatsheetseries.owasp.org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4572000" y="251460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A. Shostack, Threat Modeling: Designing for Security. Wiley, 2014.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4572000" y="301752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E. Wittern et al., "An Empirical Study of GraphQL Schemas," WISE, 2019, pp. 3–17.</a:t>
            </a:r>
            <a:endParaRPr lang="en-US" sz="800" dirty="0"/>
          </a:p>
        </p:txBody>
      </p:sp>
      <p:sp>
        <p:nvSpPr>
          <p:cNvPr id="18" name="Text 16"/>
          <p:cNvSpPr/>
          <p:nvPr/>
        </p:nvSpPr>
        <p:spPr>
          <a:xfrm>
            <a:off x="4572000" y="352044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D. Wichers, "OWASP Top 10 – 2013," OWASP Foundation, 2013.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4572000" y="4023360"/>
            <a:ext cx="4343400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33333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Postman, State of the API Report 2023. Postman Inc., 2023.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5074920"/>
            <a:ext cx="9144000" cy="64008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548640" y="914400"/>
            <a:ext cx="82296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5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5200" dirty="0"/>
          </a:p>
        </p:txBody>
      </p:sp>
      <p:sp>
        <p:nvSpPr>
          <p:cNvPr id="5" name="Text 3"/>
          <p:cNvSpPr/>
          <p:nvPr/>
        </p:nvSpPr>
        <p:spPr>
          <a:xfrm>
            <a:off x="548640" y="2103120"/>
            <a:ext cx="8229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Welcome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548640" y="2633472"/>
            <a:ext cx="365760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548640" y="2834640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A8C6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Summary: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548640" y="3108960"/>
            <a:ext cx="786384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security tools miss 7 out of 8 GraphQL vulnerabilities.</a:t>
            </a:r>
            <a:endParaRPr lang="en-US" sz="1300" dirty="0"/>
          </a:p>
          <a:p>
            <a:pPr marL="0" indent="0">
              <a:buNone/>
            </a:pPr>
            <a:r>
              <a:rPr lang="en-US" sz="13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proves that gap — and builds the first tested guide to close it.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548640" y="4434840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A8C6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Muhammad Waleed  ·  2430361  ·  MSc Cyber Security &amp; Digital Forensics  ·  April 2026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952</TotalTime>
  <Words>1775</Words>
  <Application>Microsoft Office PowerPoint</Application>
  <PresentationFormat>On-screen Show (16:9)</PresentationFormat>
  <Paragraphs>188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Muhammad Waleed (2430361)</cp:lastModifiedBy>
  <cp:revision>5</cp:revision>
  <dcterms:created xsi:type="dcterms:W3CDTF">2026-04-19T17:05:32Z</dcterms:created>
  <dcterms:modified xsi:type="dcterms:W3CDTF">2026-04-20T09:12:32Z</dcterms:modified>
</cp:coreProperties>
</file>