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63" r:id="rId3"/>
    <p:sldId id="301" r:id="rId4"/>
    <p:sldId id="960" r:id="rId5"/>
    <p:sldId id="961" r:id="rId6"/>
    <p:sldId id="959" r:id="rId7"/>
    <p:sldId id="958" r:id="rId8"/>
    <p:sldId id="964" r:id="rId9"/>
    <p:sldId id="272" r:id="rId10"/>
    <p:sldId id="258" r:id="rId11"/>
    <p:sldId id="371" r:id="rId12"/>
    <p:sldId id="952" r:id="rId13"/>
    <p:sldId id="957" r:id="rId14"/>
    <p:sldId id="963" r:id="rId15"/>
    <p:sldId id="267" r:id="rId16"/>
    <p:sldId id="266" r:id="rId17"/>
    <p:sldId id="358" r:id="rId18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88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169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73BF1E1E-3F47-47AC-AA8B-8B60BB7CCC8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266B7C3C-EDDA-49BD-921A-81E222D550E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6123A53-B8DF-4035-BC57-9FDC090BCC0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7AD5527-4E1B-40C5-8BB1-7501FBED4F0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2C3D7AE-BF0B-40D5-8992-02C2B7B56E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9D1197BC-9014-45AC-A7BA-3054158FD08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E56FB5B3-FB9F-4F07-BF8C-769386918A4D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8DDD2AA4-DB13-4F27-AE74-0676349017C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40EB3B66-4572-40F3-AAED-FF834BD75CB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0311383-FE83-4547-BCDA-3567726A023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8FA6CD1-66CA-4834-A0B3-47550EC865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16519242-0D11-48B6-8DEE-27E4A0A987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EF0D4-BF26-4C18-B72A-0786172A18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0921AC-C342-4D4C-A144-C44CCA007D54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EC6B9-BEE4-4211-B2AC-890256777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8DA11-BB31-4B6E-80BF-C52F704CF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1B1AF-4765-4621-99CE-DA150808AF2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564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984A5-3091-4274-BDE6-411D9DA10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C73B9-252A-4295-B5F5-F9EBE70D4844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29E66-ADD9-4D34-BC3E-C1E251582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9098B-F4AC-409C-B9A4-6A061B25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A1FC8-8386-482B-AED0-74C24C2711C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9213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8CB13-5E9B-4B6F-9560-2C87E777F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8A757-ADBF-4896-8F91-1A29184BB07C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ED13AB-23FD-4CC2-858F-C72DC4961A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1F19D-4845-40A2-AB83-F721E05B21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4120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90695DB-E95D-4FB2-A5E1-F2597FA11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68F7D-8208-4FAA-A0EB-E9C77CA98F62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AF792-F566-4B5E-986A-C98463B9B6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FA2F3-6F9D-4C6F-A275-000B4CE08C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0453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B10AD41-B52C-4047-9A7A-6F9604399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D32E5-0163-41F9-9C07-48C5FCC574A1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E03709-E3AE-4EA6-A9F6-83967793A5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A9218-DDA5-4CD9-B342-D0ADD03A3A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3274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68D4E2-1616-4887-9C3A-4BC99763F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DA581-8B56-4933-8438-85CBF3C5D90E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78D6228-45D0-4E5D-B465-6A450FE2A9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919CE-C701-4FCB-B99E-1670F5321C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586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25BC7D7-494B-447E-A216-C01817834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2E831-075F-4A16-AE90-313369E37155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9DAA1C9-5A6E-4E62-BEE0-AEA878CD61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FC502-85CB-45FB-98FB-DAE28AACA5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009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B65BD3B-5217-4020-BBA5-C8ECFFF23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1F244-C544-4BFA-BE37-E6921E1FAB74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2B8C1-9987-4BFB-9506-6DBEEE52BE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428F5-F416-4502-B746-8A6A0257BE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13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DF61AF-F3A1-46C5-98B6-E288F2FD3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2FFD5-88DB-4923-8180-06E61D744B29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84E30-3302-4C3A-B60D-8BD00E6196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1FE3-E10A-43FC-9BB4-381683E7EF1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2444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2FC9-EB17-4FF6-AFDF-94EE69A39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36943-EEAA-4051-9262-B3FEFE761158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83DF036-F9DA-4E72-8048-DAFD7C7DB1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F1B87-02C7-48AE-90FF-E2B6FAE95B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8567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297AF-21A8-4656-890F-9E6C02D2E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0884B-4ED2-4EC1-B798-7F0F5B15BD9D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18836FD-79E6-434B-A134-46DEAF3CA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243F2-D098-46CC-AF56-85183E81F7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7793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BE515C4-37E6-4E20-AEA0-7749B5A1C30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9A5E682-DDF0-4062-B5FE-9F044E09486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49298-7CDA-45C3-9E6E-5137CDDAFE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F7C161-AC12-4DBD-8148-0164E3758759}" type="datetime1">
              <a:rPr lang="en-GB" altLang="en-US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13488-76E4-4C8B-9080-B0B3FBC599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132B1398-B1C4-4B2C-994B-99EABBF3B2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JC83Vfy7Uo?feature=oembed" TargetMode="External"/><Relationship Id="rId4" Type="http://schemas.openxmlformats.org/officeDocument/2006/relationships/hyperlink" Target="https://www.youtube.com/watch?v=SJC83Vfy7Uo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lanuevaescueladelns.blogspot.com/2016/05/enlaces-y-otros-recursos-utiles-para-el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post-it-note/a/analyze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ubtitle 4">
            <a:extLst>
              <a:ext uri="{FF2B5EF4-FFF2-40B4-BE49-F238E27FC236}">
                <a16:creationId xmlns:a16="http://schemas.microsoft.com/office/drawing/2014/main" id="{F5803DEA-64B4-407C-A875-A8D9DD322C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750" y="1844675"/>
            <a:ext cx="7912100" cy="4176713"/>
          </a:xfrm>
        </p:spPr>
        <p:txBody>
          <a:bodyPr/>
          <a:lstStyle/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r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endParaRPr lang="en-GB" altLang="en-US" sz="1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147" name="Slide Number Placeholder 5">
            <a:extLst>
              <a:ext uri="{FF2B5EF4-FFF2-40B4-BE49-F238E27FC236}">
                <a16:creationId xmlns:a16="http://schemas.microsoft.com/office/drawing/2014/main" id="{F9574753-28CC-4FD0-A99E-DCC31955BC9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D4549C-BD3E-498A-BAF1-6737911F3BC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Subtitle 4">
            <a:extLst>
              <a:ext uri="{FF2B5EF4-FFF2-40B4-BE49-F238E27FC236}">
                <a16:creationId xmlns:a16="http://schemas.microsoft.com/office/drawing/2014/main" id="{80CECB04-1F63-7737-032B-796517674831}"/>
              </a:ext>
            </a:extLst>
          </p:cNvPr>
          <p:cNvSpPr txBox="1">
            <a:spLocks/>
          </p:cNvSpPr>
          <p:nvPr/>
        </p:nvSpPr>
        <p:spPr bwMode="auto">
          <a:xfrm>
            <a:off x="507839" y="1412776"/>
            <a:ext cx="8128322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Introduction to Independent Research Skills (BMHP5019_LON)</a:t>
            </a:r>
          </a:p>
          <a:p>
            <a:pPr eaLnBrk="1" hangingPunct="1"/>
            <a:endParaRPr lang="en-GB" altLang="en-US" sz="3600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sz="3600" b="1" dirty="0">
                <a:solidFill>
                  <a:schemeClr val="bg1"/>
                </a:solidFill>
              </a:rPr>
              <a:t> </a:t>
            </a:r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6: Introduction, Background, and Methods of a Scoping Review</a:t>
            </a:r>
            <a:endParaRPr lang="en-GB" altLang="en-US" sz="2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endParaRPr lang="en-GB" altLang="en-US" sz="1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C198C973-4F20-4B90-8A47-6E3F3BC93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656" y="332656"/>
            <a:ext cx="6192688" cy="936104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Lesson Objectives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20EF349-0E7F-46A8-B505-BE0AB7438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268760"/>
            <a:ext cx="7416824" cy="3600400"/>
          </a:xfrm>
        </p:spPr>
        <p:txBody>
          <a:bodyPr/>
          <a:lstStyle/>
          <a:p>
            <a:pPr marL="0" indent="0">
              <a:buNone/>
              <a:defRPr/>
            </a:pPr>
            <a:endParaRPr lang="en-US" altLang="en-US" sz="2800" dirty="0"/>
          </a:p>
          <a:p>
            <a:pPr>
              <a:defRPr/>
            </a:pPr>
            <a:r>
              <a:rPr lang="en-US" altLang="en-US" sz="2800" dirty="0"/>
              <a:t>Understand how to write the Introduction and Background sections of a research report</a:t>
            </a:r>
          </a:p>
          <a:p>
            <a:pPr>
              <a:defRPr/>
            </a:pPr>
            <a:r>
              <a:rPr lang="en-US" altLang="en-US" sz="2800" dirty="0"/>
              <a:t>Learn how to structure a Methods section of a research report</a:t>
            </a:r>
          </a:p>
          <a:p>
            <a:pPr>
              <a:defRPr/>
            </a:pPr>
            <a:r>
              <a:rPr lang="en-US" altLang="en-US" sz="2800" dirty="0"/>
              <a:t>Data analysis method of thematic analysis</a:t>
            </a:r>
          </a:p>
          <a:p>
            <a:pPr>
              <a:defRPr/>
            </a:pPr>
            <a:r>
              <a:rPr lang="en-US" altLang="en-US" sz="2800" dirty="0"/>
              <a:t>Approaches to thematic analysis</a:t>
            </a:r>
          </a:p>
          <a:p>
            <a:pPr>
              <a:defRPr/>
            </a:pPr>
            <a:endParaRPr lang="en-US" altLang="en-US" sz="2800" dirty="0"/>
          </a:p>
          <a:p>
            <a:pPr>
              <a:defRPr/>
            </a:pPr>
            <a:endParaRPr lang="en-US" altLang="en-US" sz="2800" dirty="0"/>
          </a:p>
          <a:p>
            <a:pPr>
              <a:defRPr/>
            </a:pPr>
            <a:endParaRPr lang="en-US" altLang="en-US" sz="2800" dirty="0"/>
          </a:p>
          <a:p>
            <a:pPr>
              <a:defRPr/>
            </a:pPr>
            <a:endParaRPr lang="en-US" altLang="en-US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F239B5DB-7A63-4988-AFF3-D19D7A3A2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136525"/>
            <a:ext cx="4449763" cy="989013"/>
          </a:xfrm>
        </p:spPr>
        <p:txBody>
          <a:bodyPr/>
          <a:lstStyle/>
          <a:p>
            <a:r>
              <a:rPr lang="en-GB" altLang="en-US"/>
              <a:t>RECAP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2C5010E6-D58D-4665-A981-23B1177FE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322388"/>
            <a:ext cx="8578850" cy="40322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AAECC-F1F2-43E4-A78F-A50D39CEE13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67B5F81-D495-4453-BFA1-566598656B1C}" type="datetime1">
              <a:rPr lang="en-GB" altLang="en-US" smtClean="0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21509" name="Slide Number Placeholder 4">
            <a:extLst>
              <a:ext uri="{FF2B5EF4-FFF2-40B4-BE49-F238E27FC236}">
                <a16:creationId xmlns:a16="http://schemas.microsoft.com/office/drawing/2014/main" id="{CC6BE60D-8353-42FF-8AE7-435C0CE769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CFC5E18-138A-4E73-A0C3-3D45862B722E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p:pic>
        <p:nvPicPr>
          <p:cNvPr id="21510" name="Picture 5">
            <a:extLst>
              <a:ext uri="{FF2B5EF4-FFF2-40B4-BE49-F238E27FC236}">
                <a16:creationId xmlns:a16="http://schemas.microsoft.com/office/drawing/2014/main" id="{5FDC60C0-E05F-404D-BDD5-8F8298AD2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125538"/>
            <a:ext cx="8642350" cy="441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919CB-3514-B58E-0A29-2E97B8D53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09"/>
            <a:ext cx="8229600" cy="11430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3035B-8BCE-26B4-57C4-3B210DCBB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97798"/>
            <a:ext cx="8229600" cy="3917032"/>
          </a:xfrm>
        </p:spPr>
        <p:txBody>
          <a:bodyPr/>
          <a:lstStyle/>
          <a:p>
            <a:r>
              <a:rPr lang="en-GB" sz="2800" dirty="0"/>
              <a:t>The first section of a research paper, is the Introduction, which introduces the topic of the research and main aspects of it. </a:t>
            </a:r>
          </a:p>
          <a:p>
            <a:r>
              <a:rPr lang="en-GB" sz="2800" dirty="0"/>
              <a:t>In the Introduction, usually are included the following sections:</a:t>
            </a:r>
          </a:p>
          <a:p>
            <a:r>
              <a:rPr lang="en-GB" sz="2800" b="1" dirty="0"/>
              <a:t>Definition of main concepts </a:t>
            </a:r>
          </a:p>
          <a:p>
            <a:r>
              <a:rPr lang="en-GB" sz="2800" b="1" dirty="0"/>
              <a:t>Rationale of the research</a:t>
            </a:r>
          </a:p>
          <a:p>
            <a:r>
              <a:rPr lang="en-GB" sz="2800" b="1" dirty="0"/>
              <a:t>Review question </a:t>
            </a:r>
          </a:p>
          <a:p>
            <a:r>
              <a:rPr lang="en-GB" sz="2800" b="1" dirty="0"/>
              <a:t>Objectives.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F2D81-44CD-682D-053E-FF3E100EB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C839A3-65AB-6771-C859-29580421D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9568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919CB-3514-B58E-0A29-2E97B8D53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09"/>
            <a:ext cx="8229600" cy="11430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3035B-8BCE-26B4-57C4-3B210DCBB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r>
              <a:rPr lang="en-GB" sz="2400" b="1" dirty="0"/>
              <a:t>Definition of main concepts </a:t>
            </a:r>
            <a:r>
              <a:rPr lang="en-GB" sz="2400" dirty="0"/>
              <a:t>– includes the definition the researcher has used for each of the main concepts of their research topic.</a:t>
            </a:r>
          </a:p>
          <a:p>
            <a:r>
              <a:rPr lang="en-GB" sz="2400" b="1" dirty="0"/>
              <a:t>Rationale of the research </a:t>
            </a:r>
            <a:r>
              <a:rPr lang="en-GB" sz="2400" dirty="0"/>
              <a:t>– includes the importance of the research topic for health and social care in the UK, with data, statistics, etc. </a:t>
            </a:r>
          </a:p>
          <a:p>
            <a:r>
              <a:rPr lang="en-GB" sz="2400" b="1" dirty="0"/>
              <a:t>Review question </a:t>
            </a:r>
            <a:r>
              <a:rPr lang="en-GB" sz="2400" dirty="0"/>
              <a:t>– includes the aim of the research, and in the case of the scoping review, it is called ‘review question’.</a:t>
            </a:r>
          </a:p>
          <a:p>
            <a:r>
              <a:rPr lang="en-GB" sz="2400" b="1" dirty="0"/>
              <a:t>Objectives</a:t>
            </a:r>
            <a:r>
              <a:rPr lang="en-GB" sz="2400" dirty="0"/>
              <a:t> – includes the steps by which the aim of the research (i.e. review question) will be achieved.  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F2D81-44CD-682D-053E-FF3E100EB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C839A3-65AB-6771-C859-29580421D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573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7FF38-18A4-F8EE-7336-C5FB38CFB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B3693-089B-AB46-E402-899CDC130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r>
              <a:rPr lang="en-GB" sz="2800" dirty="0"/>
              <a:t>The second section of a research paper, sometimes is the Background, which describes the </a:t>
            </a:r>
            <a:r>
              <a:rPr lang="en-GB" sz="2800" b="1" dirty="0"/>
              <a:t>contextual information </a:t>
            </a:r>
            <a:r>
              <a:rPr lang="en-GB" sz="2800" dirty="0"/>
              <a:t>on the research topic.</a:t>
            </a:r>
          </a:p>
          <a:p>
            <a:endParaRPr lang="en-GB" sz="2800" dirty="0"/>
          </a:p>
          <a:p>
            <a:r>
              <a:rPr lang="en-GB" sz="2800" dirty="0"/>
              <a:t>This includes any UK policies, reports, national strategies, legislation, Acts, services, charities, and organisations relevant to the research topic.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D479B8-B936-1552-BA18-AFFA6B063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3DF7D5-D3F7-E185-4A27-1EE5A3DDE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7441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8584D-319A-5102-4201-D1500BA75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2DD23-1499-F286-F9C0-FFBB3C677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r>
              <a:rPr lang="en-GB" sz="2400" dirty="0"/>
              <a:t>The third section of a research paper, is usually the Methods section, where the researcher describes the methods that will be followed for the given research.</a:t>
            </a:r>
          </a:p>
          <a:p>
            <a:r>
              <a:rPr lang="en-GB" sz="2400" dirty="0"/>
              <a:t>Includes:</a:t>
            </a:r>
          </a:p>
          <a:p>
            <a:r>
              <a:rPr lang="en-GB" sz="2400" b="1" dirty="0"/>
              <a:t>Data collection (Search strategy) </a:t>
            </a:r>
            <a:r>
              <a:rPr lang="en-GB" sz="2400" dirty="0"/>
              <a:t>– databases, keywords, inclusion and exclusion criteria)</a:t>
            </a:r>
          </a:p>
          <a:p>
            <a:r>
              <a:rPr lang="en-GB" sz="2400" b="1" dirty="0"/>
              <a:t>Data analysis </a:t>
            </a:r>
            <a:r>
              <a:rPr lang="en-GB" sz="2400" dirty="0"/>
              <a:t>– method of data analysis (e.g. thematic analysis)</a:t>
            </a:r>
          </a:p>
          <a:p>
            <a:r>
              <a:rPr lang="en-GB" sz="2400" b="1" dirty="0"/>
              <a:t>Ethical considerations </a:t>
            </a:r>
            <a:r>
              <a:rPr lang="en-GB" sz="2400" dirty="0"/>
              <a:t>– importance of ethics in research, and ethical considerations you made for your research.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1FF69-BA4D-3D0F-0229-D970FF032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83D87E-96D6-DB7B-6FE1-56DC698E0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510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56B64-6210-7F35-0D0E-E344C75AB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Data collection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DE205-71BD-C3F9-8E71-EAE08D433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r>
              <a:rPr lang="en-GB" sz="2800" dirty="0"/>
              <a:t>The Data collection, or else Search strategy, of a scoping review, is a detailed description of how that data will be collected/gathered. It includes the:</a:t>
            </a:r>
          </a:p>
          <a:p>
            <a:r>
              <a:rPr lang="en-GB" sz="2800" b="1" dirty="0"/>
              <a:t>Databases</a:t>
            </a:r>
            <a:r>
              <a:rPr lang="en-GB" sz="2800" dirty="0"/>
              <a:t> that will be used for the search</a:t>
            </a:r>
          </a:p>
          <a:p>
            <a:r>
              <a:rPr lang="en-GB" sz="2800" dirty="0"/>
              <a:t>The </a:t>
            </a:r>
            <a:r>
              <a:rPr lang="en-GB" sz="2800" b="1" dirty="0"/>
              <a:t>keywords</a:t>
            </a:r>
            <a:r>
              <a:rPr lang="en-GB" sz="2800" dirty="0"/>
              <a:t> for the search (search terms)</a:t>
            </a:r>
          </a:p>
          <a:p>
            <a:r>
              <a:rPr lang="en-GB" sz="2800" dirty="0"/>
              <a:t>And the </a:t>
            </a:r>
            <a:r>
              <a:rPr lang="en-GB" sz="2800" b="1" dirty="0"/>
              <a:t>inclusion and exclusion criteria </a:t>
            </a:r>
            <a:r>
              <a:rPr lang="en-GB" sz="2800" dirty="0"/>
              <a:t>for selecting the studies (as discussed in previous lectures of this module).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2F92E-51E4-DE61-A0C4-4A99709C5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17/07/2026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284EB7-8C13-036B-1164-A4BB9BB0E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5505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AC3438F-C68D-4B1D-887A-FAC5866A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altLang="en-US" sz="3600" dirty="0"/>
              <a:t>Data Analysis - Thematic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BDD74-687F-4A67-B75B-D07CBAFBC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767" y="1209903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dirty="0"/>
              <a:t>Let’s watch this video about identifying themes/answer for a review of literature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pic>
        <p:nvPicPr>
          <p:cNvPr id="2" name="Online Media 1" title="Literature Review">
            <a:hlinkClick r:id="" action="ppaction://media"/>
            <a:extLst>
              <a:ext uri="{FF2B5EF4-FFF2-40B4-BE49-F238E27FC236}">
                <a16:creationId xmlns:a16="http://schemas.microsoft.com/office/drawing/2014/main" id="{856A48A5-C5C4-7727-013A-6F8190D1911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76555" y="2348880"/>
            <a:ext cx="4788024" cy="2704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859CD2-62DF-3C42-7298-263D6AE2C9A1}"/>
              </a:ext>
            </a:extLst>
          </p:cNvPr>
          <p:cNvSpPr txBox="1"/>
          <p:nvPr/>
        </p:nvSpPr>
        <p:spPr>
          <a:xfrm>
            <a:off x="2424792" y="5278765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Literature Review (youtube.com)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E8B707C7-0262-4479-9E0F-C0B7E1D11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dirty="0"/>
              <a:t>What is Thematic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DA5EB-E73B-44AD-9707-FCB5828D12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916831"/>
            <a:ext cx="4038600" cy="3672409"/>
          </a:xfrm>
        </p:spPr>
        <p:txBody>
          <a:bodyPr wrap="square" rtlCol="0" anchor="t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Thematic analysis is the process of identifying patterns or themes within qualitative data (Graham Gibbs, 2010).</a:t>
            </a:r>
          </a:p>
          <a:p>
            <a:pPr fontAlgn="auto">
              <a:spcAft>
                <a:spcPts val="0"/>
              </a:spcAft>
              <a:defRPr/>
            </a:pPr>
            <a:endParaRPr lang="en-GB" dirty="0"/>
          </a:p>
          <a:p>
            <a:pPr fontAlgn="auto">
              <a:spcAft>
                <a:spcPts val="0"/>
              </a:spcAft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fontAlgn="auto">
              <a:spcAft>
                <a:spcPts val="0"/>
              </a:spcAft>
              <a:defRPr/>
            </a:pPr>
            <a:endParaRPr lang="en-GB" dirty="0"/>
          </a:p>
        </p:txBody>
      </p:sp>
      <p:pic>
        <p:nvPicPr>
          <p:cNvPr id="4" name="Picture 3" descr="A black and white icon of a computer monitor and a magnifying glass&#10;&#10;Description automatically generated">
            <a:extLst>
              <a:ext uri="{FF2B5EF4-FFF2-40B4-BE49-F238E27FC236}">
                <a16:creationId xmlns:a16="http://schemas.microsoft.com/office/drawing/2014/main" id="{5D5A2C32-6A31-ABC1-F93B-557C421A7E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33864" y="1800255"/>
            <a:ext cx="3052936" cy="3052936"/>
          </a:xfrm>
          <a:prstGeom prst="rect">
            <a:avLst/>
          </a:prstGeom>
          <a:noFill/>
        </p:spPr>
      </p:pic>
      <p:sp>
        <p:nvSpPr>
          <p:cNvPr id="8199" name="Date Placeholder 4">
            <a:extLst>
              <a:ext uri="{FF2B5EF4-FFF2-40B4-BE49-F238E27FC236}">
                <a16:creationId xmlns:a16="http://schemas.microsoft.com/office/drawing/2014/main" id="{0113FC68-BCB3-1D22-D695-7C84911E39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72868F7D-8208-4FAA-A0EB-E9C77CA98F62}" type="datetime1">
              <a:rPr lang="en-GB" altLang="en-US"/>
              <a:pPr>
                <a:spcAft>
                  <a:spcPts val="600"/>
                </a:spcAft>
                <a:defRPr/>
              </a:pPr>
              <a:t>17/07/2026</a:t>
            </a:fld>
            <a:endParaRPr lang="en-GB" altLang="en-US"/>
          </a:p>
        </p:txBody>
      </p:sp>
      <p:sp>
        <p:nvSpPr>
          <p:cNvPr id="8201" name="Slide Number Placeholder 5">
            <a:extLst>
              <a:ext uri="{FF2B5EF4-FFF2-40B4-BE49-F238E27FC236}">
                <a16:creationId xmlns:a16="http://schemas.microsoft.com/office/drawing/2014/main" id="{E820087A-C9C6-7F3C-8136-5D02AEA047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E42FA2F3-6F9D-4C6F-A275-000B4CE08C73}" type="slidenum">
              <a:rPr lang="en-GB" altLang="en-US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D5FDC2-3ADA-46E7-8C45-FF8BC8A81A63}"/>
              </a:ext>
            </a:extLst>
          </p:cNvPr>
          <p:cNvSpPr txBox="1"/>
          <p:nvPr/>
        </p:nvSpPr>
        <p:spPr>
          <a:xfrm>
            <a:off x="5812046" y="4853191"/>
            <a:ext cx="2696571" cy="20005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latin typeface="+mn-lt"/>
                <a:cs typeface="+mn-cs"/>
                <a:hlinkClick r:id="rId3" tooltip="https://lanuevaescueladelns.blogspot.com/2016/05/enlaces-y-otros-recursos-utiles-para-el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latin typeface="+mn-lt"/>
                <a:cs typeface="+mn-cs"/>
              </a:rPr>
              <a:t> by Unknown Author is licensed under </a:t>
            </a:r>
            <a:r>
              <a:rPr lang="en-GB" sz="700" dirty="0">
                <a:latin typeface="+mn-lt"/>
                <a:cs typeface="+mn-cs"/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62A4613-BE5A-4714-88F4-750EFA196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sz="4000" dirty="0"/>
              <a:t>Approaches to thematic analysis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E06B0BB5-5BB2-4E2C-AF20-D0BD6D670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991" y="1304763"/>
            <a:ext cx="8229600" cy="424847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There are inductive and deductive approaches:</a:t>
            </a:r>
          </a:p>
          <a:p>
            <a:pPr>
              <a:defRPr/>
            </a:pPr>
            <a:r>
              <a:rPr lang="en-GB" altLang="en-US" sz="2800" dirty="0"/>
              <a:t>An </a:t>
            </a:r>
            <a:r>
              <a:rPr lang="en-GB" altLang="en-US" sz="2800" b="1" dirty="0"/>
              <a:t>inductive approach </a:t>
            </a:r>
            <a:r>
              <a:rPr lang="en-GB" altLang="en-US" sz="2800" dirty="0"/>
              <a:t>involves allowing the </a:t>
            </a:r>
            <a:r>
              <a:rPr lang="en-GB" altLang="en-US" sz="2800" b="1" dirty="0">
                <a:solidFill>
                  <a:srgbClr val="0070C0"/>
                </a:solidFill>
              </a:rPr>
              <a:t>data to determine your themes </a:t>
            </a:r>
            <a:r>
              <a:rPr lang="en-GB" altLang="en-US" sz="2800" dirty="0"/>
              <a:t>(bottom-up approach).</a:t>
            </a:r>
          </a:p>
          <a:p>
            <a:pPr>
              <a:defRPr/>
            </a:pPr>
            <a:endParaRPr lang="en-GB" altLang="en-US" sz="2800" dirty="0"/>
          </a:p>
          <a:p>
            <a:pPr>
              <a:defRPr/>
            </a:pPr>
            <a:r>
              <a:rPr lang="en-GB" altLang="en-US" sz="2800" dirty="0"/>
              <a:t>A </a:t>
            </a:r>
            <a:r>
              <a:rPr lang="en-GB" altLang="en-US" sz="2800" b="1" dirty="0"/>
              <a:t>deductive approach </a:t>
            </a:r>
            <a:r>
              <a:rPr lang="en-GB" altLang="en-US" sz="2800" dirty="0"/>
              <a:t>involves coming to the data with some </a:t>
            </a:r>
            <a:r>
              <a:rPr lang="en-GB" altLang="en-US" sz="2800" b="1" dirty="0">
                <a:solidFill>
                  <a:srgbClr val="0070C0"/>
                </a:solidFill>
              </a:rPr>
              <a:t>preconceived themes you expect to find</a:t>
            </a:r>
            <a:r>
              <a:rPr lang="en-GB" altLang="en-US" sz="2800" dirty="0"/>
              <a:t>, based on theory or existing knowledge (top-down approach).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35F96-473C-40A8-B7AB-86C5F04A2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of Thematic Analysis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91582-3200-4A59-A8A2-FA240936D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6833"/>
            <a:ext cx="8229600" cy="3600400"/>
          </a:xfrm>
        </p:spPr>
        <p:txBody>
          <a:bodyPr>
            <a:normAutofit/>
          </a:bodyPr>
          <a:lstStyle/>
          <a:p>
            <a:r>
              <a:rPr lang="en-US" sz="2800" dirty="0"/>
              <a:t>In thematic analysis, a theme captures an important aspect within the data relevantly to the research questions of the study and represents a patterned response or meaning within the data collected (Braun &amp; Clarke, 2006).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315826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35F96-473C-40A8-B7AB-86C5F04A2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of Thematic Analysis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91582-3200-4A59-A8A2-FA240936D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3"/>
            <a:ext cx="8229600" cy="3672409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dirty="0"/>
              <a:t>According to thematic analysis, all the text collected should be thoroughly read, and then </a:t>
            </a:r>
            <a:r>
              <a:rPr lang="en-US" b="1" dirty="0"/>
              <a:t>text segments </a:t>
            </a:r>
            <a:r>
              <a:rPr lang="en-US" dirty="0"/>
              <a:t>(i.e. sentences or paragraphs of meaning) to be coded under appropriate themes, based on the key concept/meaning of the text segment in relation to the aim of the study (Flick, von </a:t>
            </a:r>
            <a:r>
              <a:rPr lang="en-US" dirty="0" err="1"/>
              <a:t>Kardorff</a:t>
            </a:r>
            <a:r>
              <a:rPr lang="en-US" dirty="0"/>
              <a:t>, &amp; Steinke, 2004).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dirty="0"/>
              <a:t>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284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35F96-473C-40A8-B7AB-86C5F04A2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100"/>
              <a:t>Process of Thematic Analysis (3/3)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91582-3200-4A59-A8A2-FA240936D4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988839"/>
            <a:ext cx="4038600" cy="3600401"/>
          </a:xfrm>
        </p:spPr>
        <p:txBody>
          <a:bodyPr wrap="square" anchor="t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dirty="0"/>
              <a:t>More specifically, coding is the process during which the researcher codes the text in order to answer the research question(s) (Joffe &amp; Yardley, 2004).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dirty="0"/>
          </a:p>
        </p:txBody>
      </p:sp>
      <p:pic>
        <p:nvPicPr>
          <p:cNvPr id="11" name="Picture 10" descr="A yellow sticky note next to a computer&#10;&#10;Description automatically generated">
            <a:extLst>
              <a:ext uri="{FF2B5EF4-FFF2-40B4-BE49-F238E27FC236}">
                <a16:creationId xmlns:a16="http://schemas.microsoft.com/office/drawing/2014/main" id="{6929CBAE-B9D1-0306-23A7-DE44407159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24702" y="2564904"/>
            <a:ext cx="3562097" cy="2377699"/>
          </a:xfrm>
          <a:prstGeom prst="rect">
            <a:avLst/>
          </a:prstGeom>
          <a:noFill/>
        </p:spPr>
      </p:pic>
      <p:sp>
        <p:nvSpPr>
          <p:cNvPr id="17" name="Date Placeholder 4">
            <a:extLst>
              <a:ext uri="{FF2B5EF4-FFF2-40B4-BE49-F238E27FC236}">
                <a16:creationId xmlns:a16="http://schemas.microsoft.com/office/drawing/2014/main" id="{598D4BC8-DECA-8CDC-3A38-84CC6D2A5D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72868F7D-8208-4FAA-A0EB-E9C77CA98F62}" type="datetime1">
              <a:rPr lang="en-GB" altLang="en-US"/>
              <a:pPr>
                <a:spcAft>
                  <a:spcPts val="600"/>
                </a:spcAft>
                <a:defRPr/>
              </a:pPr>
              <a:t>17/07/2026</a:t>
            </a:fld>
            <a:endParaRPr lang="en-GB" altLang="en-US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56DCD27C-DD88-D4E6-F252-FFE2C1C3F71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E42FA2F3-6F9D-4C6F-A275-000B4CE08C73}" type="slidenum">
              <a:rPr lang="en-GB" altLang="en-US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A7EF6DE-DB5F-D2B3-48A9-6A1EC81B7DCF}"/>
              </a:ext>
            </a:extLst>
          </p:cNvPr>
          <p:cNvSpPr txBox="1"/>
          <p:nvPr/>
        </p:nvSpPr>
        <p:spPr>
          <a:xfrm>
            <a:off x="5648835" y="5013176"/>
            <a:ext cx="2513829" cy="20005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latin typeface="+mn-lt"/>
                <a:cs typeface="+mn-cs"/>
                <a:hlinkClick r:id="rId3" tooltip="https://www.picpedia.org/post-it-note/a/analyz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latin typeface="+mn-lt"/>
                <a:cs typeface="+mn-cs"/>
              </a:rPr>
              <a:t> by Unknown Author is licensed under </a:t>
            </a:r>
            <a:r>
              <a:rPr lang="en-GB" sz="700" dirty="0">
                <a:latin typeface="+mn-lt"/>
                <a:cs typeface="+mn-cs"/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7239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EEE33A96-CC4C-4668-B48E-5E04103F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7013"/>
            <a:ext cx="8229600" cy="1143000"/>
          </a:xfrm>
        </p:spPr>
        <p:txBody>
          <a:bodyPr/>
          <a:lstStyle/>
          <a:p>
            <a:r>
              <a:rPr lang="en-GB" altLang="en-US" dirty="0"/>
              <a:t>Activity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F8BE950-A5C1-4B0C-A438-14F44D0F2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555974"/>
          </a:xfrm>
        </p:spPr>
        <p:txBody>
          <a:bodyPr/>
          <a:lstStyle/>
          <a:p>
            <a:r>
              <a:rPr lang="en-GB" altLang="en-US" sz="2400" dirty="0"/>
              <a:t>Continue searching for articles using your Search strategy that we discussed in Week 4 in class.</a:t>
            </a:r>
          </a:p>
          <a:p>
            <a:r>
              <a:rPr lang="en-GB" altLang="en-US" sz="2400" dirty="0"/>
              <a:t>Find your 3-5 articles for your scoping review.</a:t>
            </a:r>
          </a:p>
          <a:p>
            <a:r>
              <a:rPr lang="en-GB" altLang="en-US" sz="2400" dirty="0"/>
              <a:t>Write down the author(s), year of publication, title of the article, title of the journal, volume and issue number, and page numbers.</a:t>
            </a:r>
          </a:p>
          <a:p>
            <a:r>
              <a:rPr lang="en-GB" altLang="en-US" sz="2400" dirty="0"/>
              <a:t>Do this for each of the articles you selected for your scoping review.</a:t>
            </a:r>
          </a:p>
          <a:p>
            <a:r>
              <a:rPr lang="en-GB" altLang="en-US" sz="2400" dirty="0"/>
              <a:t>Post them on the Activity on Week 5 on Moodle.</a:t>
            </a:r>
          </a:p>
          <a:p>
            <a:endParaRPr lang="en-GB" alt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8790AD4-C0BC-4F19-8F99-287FB3873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7" y="-1"/>
            <a:ext cx="8964613" cy="1196975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382FA6C-FE62-45DD-B584-B78269FFC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fontAlgn="auto" hangingPunct="1">
              <a:lnSpc>
                <a:spcPct val="115000"/>
              </a:lnSpc>
              <a:spcAft>
                <a:spcPts val="800"/>
              </a:spcAft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Braun, V., &amp; Clarke, V. (2006). Using thematic analysis in psychology.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Qualitative Research in Psychology, 3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(2), 77-101.</a:t>
            </a:r>
          </a:p>
          <a:p>
            <a:pPr algn="just" eaLnBrk="1" fontAlgn="auto" hangingPunct="1">
              <a:lnSpc>
                <a:spcPct val="115000"/>
              </a:lnSpc>
              <a:spcAft>
                <a:spcPts val="800"/>
              </a:spcAft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Flick, U., von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Kardorff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, E., &amp; Steinke, I. (2004).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A companion to qualitative research.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 Glasgow: Sage Publications Ltd.</a:t>
            </a:r>
          </a:p>
          <a:p>
            <a:pPr algn="just" eaLnBrk="1" fontAlgn="auto" hangingPunct="1">
              <a:lnSpc>
                <a:spcPct val="115000"/>
              </a:lnSpc>
              <a:spcAft>
                <a:spcPts val="800"/>
              </a:spcAft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Joffe, H., &amp; Yardley, L. (2004). Content and thematic analysis. In D. F. Marks, &amp; L. Yardley,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Research Methods for Clinical and Health Psychology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 (pp. 56-68). London: Sage Publications Ltd.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3">
            <a:extLst>
              <a:ext uri="{FF2B5EF4-FFF2-40B4-BE49-F238E27FC236}">
                <a16:creationId xmlns:a16="http://schemas.microsoft.com/office/drawing/2014/main" id="{83163A22-5B42-486F-926E-9F7912B1F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44675"/>
            <a:ext cx="8229600" cy="1143000"/>
          </a:xfrm>
        </p:spPr>
        <p:txBody>
          <a:bodyPr/>
          <a:lstStyle/>
          <a:p>
            <a:r>
              <a:rPr lang="en-GB" altLang="en-US" sz="6600" dirty="0"/>
              <a:t>Any Questions?</a:t>
            </a:r>
          </a:p>
        </p:txBody>
      </p:sp>
      <p:sp>
        <p:nvSpPr>
          <p:cNvPr id="11267" name="Slide Number Placeholder 2">
            <a:extLst>
              <a:ext uri="{FF2B5EF4-FFF2-40B4-BE49-F238E27FC236}">
                <a16:creationId xmlns:a16="http://schemas.microsoft.com/office/drawing/2014/main" id="{678E366D-CD8F-4F3D-903A-E1739181FB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81127EE-E8C8-4FA4-999B-AEFF7FBDD3D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1268" name="TextBox 1">
            <a:extLst>
              <a:ext uri="{FF2B5EF4-FFF2-40B4-BE49-F238E27FC236}">
                <a16:creationId xmlns:a16="http://schemas.microsoft.com/office/drawing/2014/main" id="{DB302ED3-1B1F-4ED3-91E2-60344FADAC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3687763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904</Words>
  <Application>Microsoft Office PowerPoint</Application>
  <PresentationFormat>On-screen Show (4:3)</PresentationFormat>
  <Paragraphs>105</Paragraphs>
  <Slides>17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Myriad Pro</vt:lpstr>
      <vt:lpstr>Arial</vt:lpstr>
      <vt:lpstr>Verdana</vt:lpstr>
      <vt:lpstr>20140311PresentationUWTSDTemplate</vt:lpstr>
      <vt:lpstr>PowerPoint Presentation</vt:lpstr>
      <vt:lpstr>Lesson Objectives</vt:lpstr>
      <vt:lpstr>RECAP</vt:lpstr>
      <vt:lpstr>Introduction</vt:lpstr>
      <vt:lpstr>Introduction</vt:lpstr>
      <vt:lpstr>Background </vt:lpstr>
      <vt:lpstr>Methods</vt:lpstr>
      <vt:lpstr>Data collection </vt:lpstr>
      <vt:lpstr>Data Analysis - Thematic analysis</vt:lpstr>
      <vt:lpstr>What is Thematic Analysis</vt:lpstr>
      <vt:lpstr>Approaches to thematic analysis</vt:lpstr>
      <vt:lpstr>Process of Thematic Analysis (1/3)</vt:lpstr>
      <vt:lpstr>Process of Thematic Analysis (2/3)</vt:lpstr>
      <vt:lpstr>Process of Thematic Analysis (3/3)</vt:lpstr>
      <vt:lpstr>Activity</vt:lpstr>
      <vt:lpstr>References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Eleni Koutsogeorgou-Andreou</cp:lastModifiedBy>
  <cp:revision>87</cp:revision>
  <cp:lastPrinted>1601-01-01T00:00:00Z</cp:lastPrinted>
  <dcterms:created xsi:type="dcterms:W3CDTF">2002-10-07T19:43:58Z</dcterms:created>
  <dcterms:modified xsi:type="dcterms:W3CDTF">2026-07-17T10:49:51Z</dcterms:modified>
</cp:coreProperties>
</file>