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webp" ContentType="image/webp"/>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77" r:id="rId13"/>
    <p:sldId id="278" r:id="rId14"/>
    <p:sldId id="279" r:id="rId15"/>
    <p:sldId id="280"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059" autoAdjust="0"/>
    <p:restoredTop sz="89279" autoAdjust="0"/>
  </p:normalViewPr>
  <p:slideViewPr>
    <p:cSldViewPr snapToGrid="0">
      <p:cViewPr varScale="1">
        <p:scale>
          <a:sx n="65" d="100"/>
          <a:sy n="65" d="100"/>
        </p:scale>
        <p:origin x="85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BA4F21-E7F3-8680-C376-3A3FE99717A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913923B-6B2F-2634-B4CE-2DB41B094CB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53E77DA-DC5E-D80C-9494-303CCD034514}"/>
              </a:ext>
            </a:extLst>
          </p:cNvPr>
          <p:cNvSpPr>
            <a:spLocks noGrp="1"/>
          </p:cNvSpPr>
          <p:nvPr>
            <p:ph type="dt" sz="half" idx="10"/>
          </p:nvPr>
        </p:nvSpPr>
        <p:spPr/>
        <p:txBody>
          <a:bodyPr/>
          <a:lstStyle/>
          <a:p>
            <a:fld id="{5E2B2E29-94C5-4F69-8D93-4B52793BFE9F}" type="datetimeFigureOut">
              <a:rPr lang="en-GB" smtClean="0"/>
              <a:t>28/02/2026</a:t>
            </a:fld>
            <a:endParaRPr lang="en-GB"/>
          </a:p>
        </p:txBody>
      </p:sp>
      <p:sp>
        <p:nvSpPr>
          <p:cNvPr id="5" name="Footer Placeholder 4">
            <a:extLst>
              <a:ext uri="{FF2B5EF4-FFF2-40B4-BE49-F238E27FC236}">
                <a16:creationId xmlns:a16="http://schemas.microsoft.com/office/drawing/2014/main" id="{FEC1459A-8670-B564-6228-86E138043A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BF6BE53-747F-5E2F-F73C-8B0966CD0670}"/>
              </a:ext>
            </a:extLst>
          </p:cNvPr>
          <p:cNvSpPr>
            <a:spLocks noGrp="1"/>
          </p:cNvSpPr>
          <p:nvPr>
            <p:ph type="sldNum" sz="quarter" idx="12"/>
          </p:nvPr>
        </p:nvSpPr>
        <p:spPr/>
        <p:txBody>
          <a:bodyPr/>
          <a:lstStyle/>
          <a:p>
            <a:fld id="{E17423A4-3B15-4CD4-889E-B25B00D85ACC}" type="slidenum">
              <a:rPr lang="en-GB" smtClean="0"/>
              <a:t>‹#›</a:t>
            </a:fld>
            <a:endParaRPr lang="en-GB"/>
          </a:p>
        </p:txBody>
      </p:sp>
    </p:spTree>
    <p:extLst>
      <p:ext uri="{BB962C8B-B14F-4D97-AF65-F5344CB8AC3E}">
        <p14:creationId xmlns:p14="http://schemas.microsoft.com/office/powerpoint/2010/main" val="35605193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A15D7D-6949-9A31-CF16-8112E84BE59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62C7E47-C473-6E8D-EBF9-E013A67A9AD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B910F3A-5622-C89F-4DFA-8EA5EF64848B}"/>
              </a:ext>
            </a:extLst>
          </p:cNvPr>
          <p:cNvSpPr>
            <a:spLocks noGrp="1"/>
          </p:cNvSpPr>
          <p:nvPr>
            <p:ph type="dt" sz="half" idx="10"/>
          </p:nvPr>
        </p:nvSpPr>
        <p:spPr/>
        <p:txBody>
          <a:bodyPr/>
          <a:lstStyle/>
          <a:p>
            <a:fld id="{5E2B2E29-94C5-4F69-8D93-4B52793BFE9F}" type="datetimeFigureOut">
              <a:rPr lang="en-GB" smtClean="0"/>
              <a:t>28/02/2026</a:t>
            </a:fld>
            <a:endParaRPr lang="en-GB"/>
          </a:p>
        </p:txBody>
      </p:sp>
      <p:sp>
        <p:nvSpPr>
          <p:cNvPr id="5" name="Footer Placeholder 4">
            <a:extLst>
              <a:ext uri="{FF2B5EF4-FFF2-40B4-BE49-F238E27FC236}">
                <a16:creationId xmlns:a16="http://schemas.microsoft.com/office/drawing/2014/main" id="{2BF568D1-48B2-F9BF-CF09-6D76630F299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69A26A8-EF61-10B1-7039-4A2F7B6B2CF7}"/>
              </a:ext>
            </a:extLst>
          </p:cNvPr>
          <p:cNvSpPr>
            <a:spLocks noGrp="1"/>
          </p:cNvSpPr>
          <p:nvPr>
            <p:ph type="sldNum" sz="quarter" idx="12"/>
          </p:nvPr>
        </p:nvSpPr>
        <p:spPr/>
        <p:txBody>
          <a:bodyPr/>
          <a:lstStyle/>
          <a:p>
            <a:fld id="{E17423A4-3B15-4CD4-889E-B25B00D85ACC}" type="slidenum">
              <a:rPr lang="en-GB" smtClean="0"/>
              <a:t>‹#›</a:t>
            </a:fld>
            <a:endParaRPr lang="en-GB"/>
          </a:p>
        </p:txBody>
      </p:sp>
    </p:spTree>
    <p:extLst>
      <p:ext uri="{BB962C8B-B14F-4D97-AF65-F5344CB8AC3E}">
        <p14:creationId xmlns:p14="http://schemas.microsoft.com/office/powerpoint/2010/main" val="17270088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5383C3-644D-220C-43F7-36F9F2BE14C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B20F3A8-0593-2375-C579-7659EF45001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DD74797-ACD6-8DD9-394F-84FC3A2F0AD6}"/>
              </a:ext>
            </a:extLst>
          </p:cNvPr>
          <p:cNvSpPr>
            <a:spLocks noGrp="1"/>
          </p:cNvSpPr>
          <p:nvPr>
            <p:ph type="dt" sz="half" idx="10"/>
          </p:nvPr>
        </p:nvSpPr>
        <p:spPr/>
        <p:txBody>
          <a:bodyPr/>
          <a:lstStyle/>
          <a:p>
            <a:fld id="{5E2B2E29-94C5-4F69-8D93-4B52793BFE9F}" type="datetimeFigureOut">
              <a:rPr lang="en-GB" smtClean="0"/>
              <a:t>28/02/2026</a:t>
            </a:fld>
            <a:endParaRPr lang="en-GB"/>
          </a:p>
        </p:txBody>
      </p:sp>
      <p:sp>
        <p:nvSpPr>
          <p:cNvPr id="5" name="Footer Placeholder 4">
            <a:extLst>
              <a:ext uri="{FF2B5EF4-FFF2-40B4-BE49-F238E27FC236}">
                <a16:creationId xmlns:a16="http://schemas.microsoft.com/office/drawing/2014/main" id="{EA629F24-06CA-3D44-6D06-11C30980B74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AEBC041-FA6D-3A51-CE1C-93F3BDC0F4F3}"/>
              </a:ext>
            </a:extLst>
          </p:cNvPr>
          <p:cNvSpPr>
            <a:spLocks noGrp="1"/>
          </p:cNvSpPr>
          <p:nvPr>
            <p:ph type="sldNum" sz="quarter" idx="12"/>
          </p:nvPr>
        </p:nvSpPr>
        <p:spPr/>
        <p:txBody>
          <a:bodyPr/>
          <a:lstStyle/>
          <a:p>
            <a:fld id="{E17423A4-3B15-4CD4-889E-B25B00D85ACC}" type="slidenum">
              <a:rPr lang="en-GB" smtClean="0"/>
              <a:t>‹#›</a:t>
            </a:fld>
            <a:endParaRPr lang="en-GB"/>
          </a:p>
        </p:txBody>
      </p:sp>
    </p:spTree>
    <p:extLst>
      <p:ext uri="{BB962C8B-B14F-4D97-AF65-F5344CB8AC3E}">
        <p14:creationId xmlns:p14="http://schemas.microsoft.com/office/powerpoint/2010/main" val="24081826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D0EF1F-6098-0545-2A90-E268085F090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ED3945B-91DC-8506-5E84-F311B186887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52BDD31-E2A9-FAFB-5FEC-C442B9627D8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E99962B-FEB2-DB0A-FBB9-D3858E52100D}"/>
              </a:ext>
            </a:extLst>
          </p:cNvPr>
          <p:cNvSpPr>
            <a:spLocks noGrp="1"/>
          </p:cNvSpPr>
          <p:nvPr>
            <p:ph type="dt" sz="half" idx="10"/>
          </p:nvPr>
        </p:nvSpPr>
        <p:spPr/>
        <p:txBody>
          <a:bodyPr/>
          <a:lstStyle/>
          <a:p>
            <a:fld id="{5E2B2E29-94C5-4F69-8D93-4B52793BFE9F}" type="datetimeFigureOut">
              <a:rPr lang="en-GB" smtClean="0"/>
              <a:t>28/02/2026</a:t>
            </a:fld>
            <a:endParaRPr lang="en-GB"/>
          </a:p>
        </p:txBody>
      </p:sp>
      <p:sp>
        <p:nvSpPr>
          <p:cNvPr id="6" name="Footer Placeholder 5">
            <a:extLst>
              <a:ext uri="{FF2B5EF4-FFF2-40B4-BE49-F238E27FC236}">
                <a16:creationId xmlns:a16="http://schemas.microsoft.com/office/drawing/2014/main" id="{ACB6FC06-0288-64AA-7FF1-5B7E331821A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B4400AA-3851-4E79-DD8B-B203A2571E92}"/>
              </a:ext>
            </a:extLst>
          </p:cNvPr>
          <p:cNvSpPr>
            <a:spLocks noGrp="1"/>
          </p:cNvSpPr>
          <p:nvPr>
            <p:ph type="sldNum" sz="quarter" idx="12"/>
          </p:nvPr>
        </p:nvSpPr>
        <p:spPr/>
        <p:txBody>
          <a:bodyPr/>
          <a:lstStyle/>
          <a:p>
            <a:fld id="{E17423A4-3B15-4CD4-889E-B25B00D85ACC}" type="slidenum">
              <a:rPr lang="en-GB" smtClean="0"/>
              <a:t>‹#›</a:t>
            </a:fld>
            <a:endParaRPr lang="en-GB"/>
          </a:p>
        </p:txBody>
      </p:sp>
    </p:spTree>
    <p:extLst>
      <p:ext uri="{BB962C8B-B14F-4D97-AF65-F5344CB8AC3E}">
        <p14:creationId xmlns:p14="http://schemas.microsoft.com/office/powerpoint/2010/main" val="25896252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AC8FB6-2F7B-3D43-30E6-0671A77DD1C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B32569A-FA15-83BF-EB5D-53EB90CA094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392FF51-ABE2-FCE9-32BD-3802E129B09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70616CB-9876-EC95-EDD7-A37603C4460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29DB8ED-FFAE-9F36-8EE3-9D1A3FDD6FE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72C904F-21F3-DD6D-4A0A-C8DF74AEDB4C}"/>
              </a:ext>
            </a:extLst>
          </p:cNvPr>
          <p:cNvSpPr>
            <a:spLocks noGrp="1"/>
          </p:cNvSpPr>
          <p:nvPr>
            <p:ph type="dt" sz="half" idx="10"/>
          </p:nvPr>
        </p:nvSpPr>
        <p:spPr/>
        <p:txBody>
          <a:bodyPr/>
          <a:lstStyle/>
          <a:p>
            <a:fld id="{5E2B2E29-94C5-4F69-8D93-4B52793BFE9F}" type="datetimeFigureOut">
              <a:rPr lang="en-GB" smtClean="0"/>
              <a:t>28/02/2026</a:t>
            </a:fld>
            <a:endParaRPr lang="en-GB"/>
          </a:p>
        </p:txBody>
      </p:sp>
      <p:sp>
        <p:nvSpPr>
          <p:cNvPr id="8" name="Footer Placeholder 7">
            <a:extLst>
              <a:ext uri="{FF2B5EF4-FFF2-40B4-BE49-F238E27FC236}">
                <a16:creationId xmlns:a16="http://schemas.microsoft.com/office/drawing/2014/main" id="{45C62084-217F-9C57-6DAA-0BAE65B864B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CCC7011-2B10-FAB7-25F8-BA02A0D3574A}"/>
              </a:ext>
            </a:extLst>
          </p:cNvPr>
          <p:cNvSpPr>
            <a:spLocks noGrp="1"/>
          </p:cNvSpPr>
          <p:nvPr>
            <p:ph type="sldNum" sz="quarter" idx="12"/>
          </p:nvPr>
        </p:nvSpPr>
        <p:spPr/>
        <p:txBody>
          <a:bodyPr/>
          <a:lstStyle/>
          <a:p>
            <a:fld id="{E17423A4-3B15-4CD4-889E-B25B00D85ACC}" type="slidenum">
              <a:rPr lang="en-GB" smtClean="0"/>
              <a:t>‹#›</a:t>
            </a:fld>
            <a:endParaRPr lang="en-GB"/>
          </a:p>
        </p:txBody>
      </p:sp>
    </p:spTree>
    <p:extLst>
      <p:ext uri="{BB962C8B-B14F-4D97-AF65-F5344CB8AC3E}">
        <p14:creationId xmlns:p14="http://schemas.microsoft.com/office/powerpoint/2010/main" val="29870721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5EF7AD-AB10-ED51-8655-445F83D3376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C6A3173-F9B7-1924-708B-4A884BD2B468}"/>
              </a:ext>
            </a:extLst>
          </p:cNvPr>
          <p:cNvSpPr>
            <a:spLocks noGrp="1"/>
          </p:cNvSpPr>
          <p:nvPr>
            <p:ph type="dt" sz="half" idx="10"/>
          </p:nvPr>
        </p:nvSpPr>
        <p:spPr/>
        <p:txBody>
          <a:bodyPr/>
          <a:lstStyle/>
          <a:p>
            <a:fld id="{5E2B2E29-94C5-4F69-8D93-4B52793BFE9F}" type="datetimeFigureOut">
              <a:rPr lang="en-GB" smtClean="0"/>
              <a:t>28/02/2026</a:t>
            </a:fld>
            <a:endParaRPr lang="en-GB"/>
          </a:p>
        </p:txBody>
      </p:sp>
      <p:sp>
        <p:nvSpPr>
          <p:cNvPr id="4" name="Footer Placeholder 3">
            <a:extLst>
              <a:ext uri="{FF2B5EF4-FFF2-40B4-BE49-F238E27FC236}">
                <a16:creationId xmlns:a16="http://schemas.microsoft.com/office/drawing/2014/main" id="{2B1A790B-FF85-0D3B-96C2-C1912C4CF72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6BAD7C1-B597-E83B-26EA-20E34E907431}"/>
              </a:ext>
            </a:extLst>
          </p:cNvPr>
          <p:cNvSpPr>
            <a:spLocks noGrp="1"/>
          </p:cNvSpPr>
          <p:nvPr>
            <p:ph type="sldNum" sz="quarter" idx="12"/>
          </p:nvPr>
        </p:nvSpPr>
        <p:spPr/>
        <p:txBody>
          <a:bodyPr/>
          <a:lstStyle/>
          <a:p>
            <a:fld id="{E17423A4-3B15-4CD4-889E-B25B00D85ACC}" type="slidenum">
              <a:rPr lang="en-GB" smtClean="0"/>
              <a:t>‹#›</a:t>
            </a:fld>
            <a:endParaRPr lang="en-GB"/>
          </a:p>
        </p:txBody>
      </p:sp>
    </p:spTree>
    <p:extLst>
      <p:ext uri="{BB962C8B-B14F-4D97-AF65-F5344CB8AC3E}">
        <p14:creationId xmlns:p14="http://schemas.microsoft.com/office/powerpoint/2010/main" val="23605191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F9BB6E4-772A-C677-E6DE-539F0D2C603E}"/>
              </a:ext>
            </a:extLst>
          </p:cNvPr>
          <p:cNvSpPr>
            <a:spLocks noGrp="1"/>
          </p:cNvSpPr>
          <p:nvPr>
            <p:ph type="dt" sz="half" idx="10"/>
          </p:nvPr>
        </p:nvSpPr>
        <p:spPr/>
        <p:txBody>
          <a:bodyPr/>
          <a:lstStyle/>
          <a:p>
            <a:fld id="{5E2B2E29-94C5-4F69-8D93-4B52793BFE9F}" type="datetimeFigureOut">
              <a:rPr lang="en-GB" smtClean="0"/>
              <a:t>28/02/2026</a:t>
            </a:fld>
            <a:endParaRPr lang="en-GB"/>
          </a:p>
        </p:txBody>
      </p:sp>
      <p:sp>
        <p:nvSpPr>
          <p:cNvPr id="3" name="Footer Placeholder 2">
            <a:extLst>
              <a:ext uri="{FF2B5EF4-FFF2-40B4-BE49-F238E27FC236}">
                <a16:creationId xmlns:a16="http://schemas.microsoft.com/office/drawing/2014/main" id="{0593DA95-5B6E-C3FD-19C3-CC1A4906F54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8C97B77-BD63-96AD-4C50-98B24CD83643}"/>
              </a:ext>
            </a:extLst>
          </p:cNvPr>
          <p:cNvSpPr>
            <a:spLocks noGrp="1"/>
          </p:cNvSpPr>
          <p:nvPr>
            <p:ph type="sldNum" sz="quarter" idx="12"/>
          </p:nvPr>
        </p:nvSpPr>
        <p:spPr/>
        <p:txBody>
          <a:bodyPr/>
          <a:lstStyle/>
          <a:p>
            <a:fld id="{E17423A4-3B15-4CD4-889E-B25B00D85ACC}" type="slidenum">
              <a:rPr lang="en-GB" smtClean="0"/>
              <a:t>‹#›</a:t>
            </a:fld>
            <a:endParaRPr lang="en-GB"/>
          </a:p>
        </p:txBody>
      </p:sp>
    </p:spTree>
    <p:extLst>
      <p:ext uri="{BB962C8B-B14F-4D97-AF65-F5344CB8AC3E}">
        <p14:creationId xmlns:p14="http://schemas.microsoft.com/office/powerpoint/2010/main" val="6124325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BC3D3E-8F00-482C-CF71-05AD1853706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E08ADA7-C968-2596-A881-9E79AD8BC28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34512CF-9B6F-4587-ED1E-75BE7757EEE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DC5DF96-4E37-33B2-5DC8-0CF1E546FA9B}"/>
              </a:ext>
            </a:extLst>
          </p:cNvPr>
          <p:cNvSpPr>
            <a:spLocks noGrp="1"/>
          </p:cNvSpPr>
          <p:nvPr>
            <p:ph type="dt" sz="half" idx="10"/>
          </p:nvPr>
        </p:nvSpPr>
        <p:spPr/>
        <p:txBody>
          <a:bodyPr/>
          <a:lstStyle/>
          <a:p>
            <a:fld id="{5E2B2E29-94C5-4F69-8D93-4B52793BFE9F}" type="datetimeFigureOut">
              <a:rPr lang="en-GB" smtClean="0"/>
              <a:t>28/02/2026</a:t>
            </a:fld>
            <a:endParaRPr lang="en-GB"/>
          </a:p>
        </p:txBody>
      </p:sp>
      <p:sp>
        <p:nvSpPr>
          <p:cNvPr id="6" name="Footer Placeholder 5">
            <a:extLst>
              <a:ext uri="{FF2B5EF4-FFF2-40B4-BE49-F238E27FC236}">
                <a16:creationId xmlns:a16="http://schemas.microsoft.com/office/drawing/2014/main" id="{51BD4325-2059-FCF7-3FD5-2B0AAFEFFE5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691AAA5-8686-3EF3-34AB-5068BB440E01}"/>
              </a:ext>
            </a:extLst>
          </p:cNvPr>
          <p:cNvSpPr>
            <a:spLocks noGrp="1"/>
          </p:cNvSpPr>
          <p:nvPr>
            <p:ph type="sldNum" sz="quarter" idx="12"/>
          </p:nvPr>
        </p:nvSpPr>
        <p:spPr/>
        <p:txBody>
          <a:bodyPr/>
          <a:lstStyle/>
          <a:p>
            <a:fld id="{E17423A4-3B15-4CD4-889E-B25B00D85ACC}" type="slidenum">
              <a:rPr lang="en-GB" smtClean="0"/>
              <a:t>‹#›</a:t>
            </a:fld>
            <a:endParaRPr lang="en-GB"/>
          </a:p>
        </p:txBody>
      </p:sp>
    </p:spTree>
    <p:extLst>
      <p:ext uri="{BB962C8B-B14F-4D97-AF65-F5344CB8AC3E}">
        <p14:creationId xmlns:p14="http://schemas.microsoft.com/office/powerpoint/2010/main" val="5853683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AF7A25-1394-1EA5-0854-C3A938F00DD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6F16232-EC9B-5568-E9D6-FFC6F5430AA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F96C9E6-4270-A13A-C1C8-FC82FA1691B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E22A29C-E228-EC5E-CC9E-C08A91C5A963}"/>
              </a:ext>
            </a:extLst>
          </p:cNvPr>
          <p:cNvSpPr>
            <a:spLocks noGrp="1"/>
          </p:cNvSpPr>
          <p:nvPr>
            <p:ph type="dt" sz="half" idx="10"/>
          </p:nvPr>
        </p:nvSpPr>
        <p:spPr/>
        <p:txBody>
          <a:bodyPr/>
          <a:lstStyle/>
          <a:p>
            <a:fld id="{5E2B2E29-94C5-4F69-8D93-4B52793BFE9F}" type="datetimeFigureOut">
              <a:rPr lang="en-GB" smtClean="0"/>
              <a:t>28/02/2026</a:t>
            </a:fld>
            <a:endParaRPr lang="en-GB"/>
          </a:p>
        </p:txBody>
      </p:sp>
      <p:sp>
        <p:nvSpPr>
          <p:cNvPr id="6" name="Footer Placeholder 5">
            <a:extLst>
              <a:ext uri="{FF2B5EF4-FFF2-40B4-BE49-F238E27FC236}">
                <a16:creationId xmlns:a16="http://schemas.microsoft.com/office/drawing/2014/main" id="{E84EA404-9AF9-BCA2-AB6F-9EED969D8BF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411308D-9D90-F7FD-0B5A-3A2C9C311BF5}"/>
              </a:ext>
            </a:extLst>
          </p:cNvPr>
          <p:cNvSpPr>
            <a:spLocks noGrp="1"/>
          </p:cNvSpPr>
          <p:nvPr>
            <p:ph type="sldNum" sz="quarter" idx="12"/>
          </p:nvPr>
        </p:nvSpPr>
        <p:spPr/>
        <p:txBody>
          <a:bodyPr/>
          <a:lstStyle/>
          <a:p>
            <a:fld id="{E17423A4-3B15-4CD4-889E-B25B00D85ACC}" type="slidenum">
              <a:rPr lang="en-GB" smtClean="0"/>
              <a:t>‹#›</a:t>
            </a:fld>
            <a:endParaRPr lang="en-GB"/>
          </a:p>
        </p:txBody>
      </p:sp>
    </p:spTree>
    <p:extLst>
      <p:ext uri="{BB962C8B-B14F-4D97-AF65-F5344CB8AC3E}">
        <p14:creationId xmlns:p14="http://schemas.microsoft.com/office/powerpoint/2010/main" val="29664056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3768C2-B895-16D0-807C-C8669597BFC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2CE1780-CA6C-5B40-64C1-67DBC59F305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59D141C-F15C-D2F0-70AC-40412060710B}"/>
              </a:ext>
            </a:extLst>
          </p:cNvPr>
          <p:cNvSpPr>
            <a:spLocks noGrp="1"/>
          </p:cNvSpPr>
          <p:nvPr>
            <p:ph type="dt" sz="half" idx="10"/>
          </p:nvPr>
        </p:nvSpPr>
        <p:spPr/>
        <p:txBody>
          <a:bodyPr/>
          <a:lstStyle/>
          <a:p>
            <a:fld id="{5E2B2E29-94C5-4F69-8D93-4B52793BFE9F}" type="datetimeFigureOut">
              <a:rPr lang="en-GB" smtClean="0"/>
              <a:t>28/02/2026</a:t>
            </a:fld>
            <a:endParaRPr lang="en-GB"/>
          </a:p>
        </p:txBody>
      </p:sp>
      <p:sp>
        <p:nvSpPr>
          <p:cNvPr id="5" name="Footer Placeholder 4">
            <a:extLst>
              <a:ext uri="{FF2B5EF4-FFF2-40B4-BE49-F238E27FC236}">
                <a16:creationId xmlns:a16="http://schemas.microsoft.com/office/drawing/2014/main" id="{73B56FC5-7069-1E5B-B43C-5BFEBF62CC5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6FC7AEE-2E10-1CF2-A826-0552DDE121B4}"/>
              </a:ext>
            </a:extLst>
          </p:cNvPr>
          <p:cNvSpPr>
            <a:spLocks noGrp="1"/>
          </p:cNvSpPr>
          <p:nvPr>
            <p:ph type="sldNum" sz="quarter" idx="12"/>
          </p:nvPr>
        </p:nvSpPr>
        <p:spPr/>
        <p:txBody>
          <a:bodyPr/>
          <a:lstStyle/>
          <a:p>
            <a:fld id="{E17423A4-3B15-4CD4-889E-B25B00D85ACC}" type="slidenum">
              <a:rPr lang="en-GB" smtClean="0"/>
              <a:t>‹#›</a:t>
            </a:fld>
            <a:endParaRPr lang="en-GB"/>
          </a:p>
        </p:txBody>
      </p:sp>
    </p:spTree>
    <p:extLst>
      <p:ext uri="{BB962C8B-B14F-4D97-AF65-F5344CB8AC3E}">
        <p14:creationId xmlns:p14="http://schemas.microsoft.com/office/powerpoint/2010/main" val="3407677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E21D34D-FD7D-206D-B9FD-EB1A0467E8F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F65E351-C70B-249A-7EF1-5C62F8254B8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DB88BDD-280C-A95E-5D23-FD63BB4FD178}"/>
              </a:ext>
            </a:extLst>
          </p:cNvPr>
          <p:cNvSpPr>
            <a:spLocks noGrp="1"/>
          </p:cNvSpPr>
          <p:nvPr>
            <p:ph type="dt" sz="half" idx="10"/>
          </p:nvPr>
        </p:nvSpPr>
        <p:spPr/>
        <p:txBody>
          <a:bodyPr/>
          <a:lstStyle/>
          <a:p>
            <a:fld id="{5E2B2E29-94C5-4F69-8D93-4B52793BFE9F}" type="datetimeFigureOut">
              <a:rPr lang="en-GB" smtClean="0"/>
              <a:t>28/02/2026</a:t>
            </a:fld>
            <a:endParaRPr lang="en-GB"/>
          </a:p>
        </p:txBody>
      </p:sp>
      <p:sp>
        <p:nvSpPr>
          <p:cNvPr id="5" name="Footer Placeholder 4">
            <a:extLst>
              <a:ext uri="{FF2B5EF4-FFF2-40B4-BE49-F238E27FC236}">
                <a16:creationId xmlns:a16="http://schemas.microsoft.com/office/drawing/2014/main" id="{0329D3BE-C9AA-ADAD-838F-9F6B0E273F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3CEBA69-E7BE-F9D2-5CAE-0817818205A3}"/>
              </a:ext>
            </a:extLst>
          </p:cNvPr>
          <p:cNvSpPr>
            <a:spLocks noGrp="1"/>
          </p:cNvSpPr>
          <p:nvPr>
            <p:ph type="sldNum" sz="quarter" idx="12"/>
          </p:nvPr>
        </p:nvSpPr>
        <p:spPr/>
        <p:txBody>
          <a:bodyPr/>
          <a:lstStyle/>
          <a:p>
            <a:fld id="{E17423A4-3B15-4CD4-889E-B25B00D85ACC}" type="slidenum">
              <a:rPr lang="en-GB" smtClean="0"/>
              <a:t>‹#›</a:t>
            </a:fld>
            <a:endParaRPr lang="en-GB"/>
          </a:p>
        </p:txBody>
      </p:sp>
    </p:spTree>
    <p:extLst>
      <p:ext uri="{BB962C8B-B14F-4D97-AF65-F5344CB8AC3E}">
        <p14:creationId xmlns:p14="http://schemas.microsoft.com/office/powerpoint/2010/main" val="22622294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2551C7D-7F3E-11DC-EA00-87705E3A9B6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E54408F-B1DE-98D9-0B2B-32AF8E4FF61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1468CE-23D4-F944-EE48-41ABD974504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E2B2E29-94C5-4F69-8D93-4B52793BFE9F}" type="datetimeFigureOut">
              <a:rPr lang="en-GB" smtClean="0"/>
              <a:t>28/02/2026</a:t>
            </a:fld>
            <a:endParaRPr lang="en-GB"/>
          </a:p>
        </p:txBody>
      </p:sp>
      <p:sp>
        <p:nvSpPr>
          <p:cNvPr id="5" name="Footer Placeholder 4">
            <a:extLst>
              <a:ext uri="{FF2B5EF4-FFF2-40B4-BE49-F238E27FC236}">
                <a16:creationId xmlns:a16="http://schemas.microsoft.com/office/drawing/2014/main" id="{3DC391E0-BA0B-38BD-170C-ED8CE79A3F0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26C0367-511D-14F6-2776-560A2E0C035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17423A4-3B15-4CD4-889E-B25B00D85ACC}" type="slidenum">
              <a:rPr lang="en-GB" smtClean="0"/>
              <a:t>‹#›</a:t>
            </a:fld>
            <a:endParaRPr lang="en-GB"/>
          </a:p>
        </p:txBody>
      </p:sp>
    </p:spTree>
    <p:extLst>
      <p:ext uri="{BB962C8B-B14F-4D97-AF65-F5344CB8AC3E}">
        <p14:creationId xmlns:p14="http://schemas.microsoft.com/office/powerpoint/2010/main" val="15221824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1.png"/><Relationship Id="rId5" Type="http://schemas.openxmlformats.org/officeDocument/2006/relationships/image" Target="../media/image3.pn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1.png"/><Relationship Id="rId5" Type="http://schemas.openxmlformats.org/officeDocument/2006/relationships/image" Target="../media/image5.pn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1.png"/><Relationship Id="rId5" Type="http://schemas.openxmlformats.org/officeDocument/2006/relationships/image" Target="../media/image7.jpe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1.png"/><Relationship Id="rId4" Type="http://schemas.openxmlformats.org/officeDocument/2006/relationships/image" Target="../media/image8.webp"/></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1.png"/><Relationship Id="rId4" Type="http://schemas.openxmlformats.org/officeDocument/2006/relationships/image" Target="../media/image9.webp"/></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1.png"/><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1.png"/><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1.png"/><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1.png"/><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1.png"/><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2.xml"/><Relationship Id="rId7" Type="http://schemas.openxmlformats.org/officeDocument/2006/relationships/hyperlink" Target="https://ageing-better.org.uk/blogs/the-impact-poor-quality-housing-older-people" TargetMode="Externa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hyperlink" Target="https://borgenproject.org/canadas-poverty-rate/" TargetMode="External"/><Relationship Id="rId5" Type="http://schemas.openxmlformats.org/officeDocument/2006/relationships/hyperlink" Target="https://www.bitesizelearning.co.uk/resources/maslows-hierarchy-of-needs-theory" TargetMode="External"/><Relationship Id="rId4" Type="http://schemas.openxmlformats.org/officeDocument/2006/relationships/hyperlink" Target="https://www.alzheimers.org.uk/blog/how-many-people-have-dementia-uk" TargetMode="Externa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png"/><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hyperlink" Target="https://www.helpage.org/news/population-ageing-navigating-the-demographic-shift/" TargetMode="External"/><Relationship Id="rId5" Type="http://schemas.openxmlformats.org/officeDocument/2006/relationships/hyperlink" Target="https://assets.publishing.service.gov.uk/media/5c62ae87ed915d04446a5739/stengths-based-approach-practice-framework-and-handbook.pdf" TargetMode="External"/><Relationship Id="rId4" Type="http://schemas.openxmlformats.org/officeDocument/2006/relationships/hyperlink" Target="https://corealberta.ca/resources/what-is-social-prescribing-in-alberta"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www.cedarhurstliving.com/senior-living-blog/day-life-independent-living-community-staff-member" TargetMode="External"/><Relationship Id="rId7" Type="http://schemas.openxmlformats.org/officeDocument/2006/relationships/hyperlink" Target="https://www.gov.uk/government/publications/social-prescribing-applying-all-our-health/social-prescribing-applying-all-our-health" TargetMode="External"/><Relationship Id="rId2" Type="http://schemas.openxmlformats.org/officeDocument/2006/relationships/hyperlink" Target="https://jprhomehealthcare.com/home-medical-equipment-you-can-safely-use-at-home-in-dubai/" TargetMode="External"/><Relationship Id="rId1" Type="http://schemas.openxmlformats.org/officeDocument/2006/relationships/slideLayout" Target="../slideLayouts/slideLayout2.xml"/><Relationship Id="rId6" Type="http://schemas.openxmlformats.org/officeDocument/2006/relationships/hyperlink" Target="https://oceanhealthcare.co.uk/blog/is-person-centred-care-the-key-to-better-healthcare" TargetMode="External"/><Relationship Id="rId5" Type="http://schemas.openxmlformats.org/officeDocument/2006/relationships/hyperlink" Target="https://www.england.nhs.uk/ourwork/clinical-policy/older-people/improving-care-for-older-people/" TargetMode="External"/><Relationship Id="rId4" Type="http://schemas.openxmlformats.org/officeDocument/2006/relationships/hyperlink" Target="https://muschealth.org/medical-services/pt-ot"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committees.parliament.uk/writtenevidence/86140/html/" TargetMode="External"/><Relationship Id="rId2" Type="http://schemas.openxmlformats.org/officeDocument/2006/relationships/hyperlink" Target="https://www.senioradvice.com/pet-friendly-senior-living/oklahoma-city-ok" TargetMode="External"/><Relationship Id="rId1" Type="http://schemas.openxmlformats.org/officeDocument/2006/relationships/slideLayout" Target="../slideLayouts/slideLayout2.xml"/><Relationship Id="rId4" Type="http://schemas.openxmlformats.org/officeDocument/2006/relationships/hyperlink" Target="https://www.who.int/news-room/fact-sheets/detail/ageing-and-health"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5B82348-C1B3-03C2-32AE-66FBF3FC0C19}"/>
              </a:ext>
            </a:extLst>
          </p:cNvPr>
          <p:cNvSpPr txBox="1"/>
          <p:nvPr/>
        </p:nvSpPr>
        <p:spPr>
          <a:xfrm>
            <a:off x="0" y="326082"/>
            <a:ext cx="12192000" cy="7087646"/>
          </a:xfrm>
          <a:prstGeom prst="rect">
            <a:avLst/>
          </a:prstGeom>
          <a:noFill/>
        </p:spPr>
        <p:txBody>
          <a:bodyPr wrap="square">
            <a:spAutoFit/>
          </a:bodyPr>
          <a:lstStyle/>
          <a:p>
            <a:pPr algn="ctr">
              <a:lnSpc>
                <a:spcPct val="150000"/>
              </a:lnSpc>
              <a:spcAft>
                <a:spcPts val="800"/>
              </a:spcAft>
              <a:buNone/>
            </a:pPr>
            <a:r>
              <a:rPr lang="en-GB" b="1" kern="100" dirty="0">
                <a:effectLst/>
                <a:latin typeface="Arial" panose="020B0604020202020204" pitchFamily="34" charset="0"/>
                <a:ea typeface="Calibri" panose="020F0502020204030204" pitchFamily="34" charset="0"/>
                <a:cs typeface="Arial" panose="020B0604020202020204" pitchFamily="34" charset="0"/>
              </a:rPr>
              <a:t>Student: Azra Bi</a:t>
            </a:r>
            <a:endParaRPr lang="en-GB" kern="100" dirty="0">
              <a:effectLst/>
              <a:latin typeface="Arial" panose="020B0604020202020204" pitchFamily="34" charset="0"/>
              <a:ea typeface="Calibri" panose="020F0502020204030204" pitchFamily="34" charset="0"/>
              <a:cs typeface="Arial" panose="020B0604020202020204" pitchFamily="34" charset="0"/>
            </a:endParaRPr>
          </a:p>
          <a:p>
            <a:pPr algn="ctr">
              <a:lnSpc>
                <a:spcPct val="150000"/>
              </a:lnSpc>
              <a:spcAft>
                <a:spcPts val="800"/>
              </a:spcAft>
              <a:buNone/>
            </a:pPr>
            <a:r>
              <a:rPr lang="en-GB" b="1" kern="100" dirty="0">
                <a:effectLst/>
                <a:latin typeface="Arial" panose="020B0604020202020204" pitchFamily="34" charset="0"/>
                <a:ea typeface="Calibri" panose="020F0502020204030204" pitchFamily="34" charset="0"/>
                <a:cs typeface="Arial" panose="020B0604020202020204" pitchFamily="34" charset="0"/>
              </a:rPr>
              <a:t> </a:t>
            </a:r>
            <a:endParaRPr lang="en-GB" kern="100" dirty="0">
              <a:effectLst/>
              <a:latin typeface="Arial" panose="020B0604020202020204" pitchFamily="34" charset="0"/>
              <a:ea typeface="Calibri" panose="020F0502020204030204" pitchFamily="34" charset="0"/>
              <a:cs typeface="Arial" panose="020B0604020202020204" pitchFamily="34" charset="0"/>
            </a:endParaRPr>
          </a:p>
          <a:p>
            <a:pPr algn="ctr">
              <a:lnSpc>
                <a:spcPct val="150000"/>
              </a:lnSpc>
              <a:spcAft>
                <a:spcPts val="800"/>
              </a:spcAft>
              <a:buNone/>
            </a:pPr>
            <a:r>
              <a:rPr lang="en-GB" b="1" kern="100" dirty="0">
                <a:effectLst/>
                <a:latin typeface="Arial" panose="020B0604020202020204" pitchFamily="34" charset="0"/>
                <a:ea typeface="Calibri" panose="020F0502020204030204" pitchFamily="34" charset="0"/>
                <a:cs typeface="Arial" panose="020B0604020202020204" pitchFamily="34" charset="0"/>
              </a:rPr>
              <a:t>Student ID: 2312900</a:t>
            </a:r>
          </a:p>
          <a:p>
            <a:pPr algn="ctr">
              <a:lnSpc>
                <a:spcPct val="150000"/>
              </a:lnSpc>
              <a:spcAft>
                <a:spcPts val="800"/>
              </a:spcAft>
              <a:buNone/>
            </a:pPr>
            <a:endParaRPr lang="en-GB" kern="100" dirty="0">
              <a:effectLst/>
              <a:latin typeface="Arial" panose="020B0604020202020204" pitchFamily="34" charset="0"/>
              <a:ea typeface="Calibri" panose="020F0502020204030204" pitchFamily="34" charset="0"/>
              <a:cs typeface="Arial" panose="020B0604020202020204" pitchFamily="34" charset="0"/>
            </a:endParaRPr>
          </a:p>
          <a:p>
            <a:pPr algn="ctr">
              <a:lnSpc>
                <a:spcPct val="150000"/>
              </a:lnSpc>
              <a:spcAft>
                <a:spcPts val="800"/>
              </a:spcAft>
              <a:buNone/>
            </a:pPr>
            <a:r>
              <a:rPr lang="en-GB" b="1" kern="100" dirty="0">
                <a:effectLst/>
                <a:latin typeface="Arial" panose="020B0604020202020204" pitchFamily="34" charset="0"/>
                <a:ea typeface="Calibri" panose="020F0502020204030204" pitchFamily="34" charset="0"/>
                <a:cs typeface="Arial" panose="020B0604020202020204" pitchFamily="34" charset="0"/>
              </a:rPr>
              <a:t>Lecturer</a:t>
            </a:r>
            <a:r>
              <a:rPr lang="en-GB" b="1"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 </a:t>
            </a:r>
            <a:r>
              <a:rPr lang="en-GB" b="1" dirty="0">
                <a:latin typeface="Arial" panose="020B0604020202020204" pitchFamily="34" charset="0"/>
                <a:cs typeface="Arial" panose="020B0604020202020204" pitchFamily="34" charset="0"/>
              </a:rPr>
              <a:t> Tomy </a:t>
            </a:r>
            <a:r>
              <a:rPr lang="en-GB" b="1" dirty="0" err="1">
                <a:latin typeface="Arial" panose="020B0604020202020204" pitchFamily="34" charset="0"/>
                <a:cs typeface="Arial" panose="020B0604020202020204" pitchFamily="34" charset="0"/>
              </a:rPr>
              <a:t>Adattu</a:t>
            </a:r>
            <a:r>
              <a:rPr lang="en-GB" b="1" dirty="0">
                <a:latin typeface="Arial" panose="020B0604020202020204" pitchFamily="34" charset="0"/>
                <a:cs typeface="Arial" panose="020B0604020202020204" pitchFamily="34" charset="0"/>
              </a:rPr>
              <a:t> Chacko</a:t>
            </a:r>
          </a:p>
          <a:p>
            <a:pPr algn="ctr">
              <a:lnSpc>
                <a:spcPct val="150000"/>
              </a:lnSpc>
              <a:spcAft>
                <a:spcPts val="800"/>
              </a:spcAft>
              <a:buNone/>
            </a:pPr>
            <a:endParaRPr lang="en-GB" b="1" kern="100" dirty="0">
              <a:effectLst/>
              <a:latin typeface="Arial" panose="020B0604020202020204" pitchFamily="34" charset="0"/>
              <a:ea typeface="Calibri" panose="020F0502020204030204" pitchFamily="34" charset="0"/>
              <a:cs typeface="Arial" panose="020B0604020202020204" pitchFamily="34" charset="0"/>
            </a:endParaRPr>
          </a:p>
          <a:p>
            <a:pPr algn="ctr">
              <a:lnSpc>
                <a:spcPct val="107000"/>
              </a:lnSpc>
              <a:spcBef>
                <a:spcPts val="600"/>
              </a:spcBef>
              <a:spcAft>
                <a:spcPts val="600"/>
              </a:spcAft>
              <a:buNone/>
            </a:pPr>
            <a:r>
              <a:rPr lang="en-GB" b="1" kern="100" dirty="0">
                <a:effectLst/>
                <a:latin typeface="Arial" panose="020B0604020202020204" pitchFamily="34" charset="0"/>
                <a:ea typeface="Calibri" panose="020F0502020204030204" pitchFamily="34" charset="0"/>
                <a:cs typeface="Arial" panose="020B0604020202020204" pitchFamily="34" charset="0"/>
              </a:rPr>
              <a:t>Module: </a:t>
            </a:r>
            <a:r>
              <a:rPr lang="en-GB" b="1" dirty="0">
                <a:latin typeface="Arial" panose="020B0604020202020204" pitchFamily="34" charset="0"/>
                <a:cs typeface="Arial" panose="020B0604020202020204" pitchFamily="34" charset="0"/>
              </a:rPr>
              <a:t>Empowering the Older Person</a:t>
            </a:r>
          </a:p>
          <a:p>
            <a:pPr algn="ctr">
              <a:lnSpc>
                <a:spcPct val="107000"/>
              </a:lnSpc>
              <a:spcBef>
                <a:spcPts val="600"/>
              </a:spcBef>
              <a:spcAft>
                <a:spcPts val="600"/>
              </a:spcAft>
              <a:buNone/>
            </a:pPr>
            <a:endParaRPr lang="en-GB" kern="100" dirty="0">
              <a:effectLst/>
              <a:latin typeface="Arial" panose="020B0604020202020204" pitchFamily="34" charset="0"/>
              <a:ea typeface="Calibri" panose="020F0502020204030204" pitchFamily="34" charset="0"/>
              <a:cs typeface="Arial" panose="020B0604020202020204" pitchFamily="34" charset="0"/>
            </a:endParaRPr>
          </a:p>
          <a:p>
            <a:pPr algn="ctr">
              <a:lnSpc>
                <a:spcPct val="150000"/>
              </a:lnSpc>
              <a:spcAft>
                <a:spcPts val="800"/>
              </a:spcAft>
              <a:buNone/>
            </a:pPr>
            <a:r>
              <a:rPr lang="en-GB" b="1" kern="100" dirty="0">
                <a:effectLst/>
                <a:latin typeface="Arial" panose="020B0604020202020204" pitchFamily="34" charset="0"/>
                <a:ea typeface="Calibri" panose="020F0502020204030204" pitchFamily="34" charset="0"/>
                <a:cs typeface="Arial" panose="020B0604020202020204" pitchFamily="34" charset="0"/>
              </a:rPr>
              <a:t> Module code: </a:t>
            </a:r>
            <a:r>
              <a:rPr lang="en-GB" b="1" dirty="0">
                <a:latin typeface="Arial" panose="020B0604020202020204" pitchFamily="34" charset="0"/>
                <a:cs typeface="Arial" panose="020B0604020202020204" pitchFamily="34" charset="0"/>
              </a:rPr>
              <a:t>BMHP6027</a:t>
            </a:r>
          </a:p>
          <a:p>
            <a:pPr algn="ctr">
              <a:lnSpc>
                <a:spcPct val="107000"/>
              </a:lnSpc>
              <a:spcBef>
                <a:spcPts val="600"/>
              </a:spcBef>
              <a:spcAft>
                <a:spcPts val="600"/>
              </a:spcAft>
              <a:buNone/>
            </a:pPr>
            <a:r>
              <a:rPr lang="en-GB" b="1" kern="100" dirty="0">
                <a:effectLst/>
                <a:latin typeface="Arial" panose="020B0604020202020204" pitchFamily="34" charset="0"/>
                <a:ea typeface="Calibri" panose="020F0502020204030204" pitchFamily="34" charset="0"/>
                <a:cs typeface="Arial" panose="020B0604020202020204" pitchFamily="34" charset="0"/>
              </a:rPr>
              <a:t>Assignment Date: 1</a:t>
            </a:r>
            <a:r>
              <a:rPr lang="en-GB" b="1" kern="100" baseline="30000" dirty="0">
                <a:effectLst/>
                <a:latin typeface="Arial" panose="020B0604020202020204" pitchFamily="34" charset="0"/>
                <a:ea typeface="Calibri" panose="020F0502020204030204" pitchFamily="34" charset="0"/>
                <a:cs typeface="Arial" panose="020B0604020202020204" pitchFamily="34" charset="0"/>
              </a:rPr>
              <a:t>st</a:t>
            </a:r>
            <a:r>
              <a:rPr lang="en-GB" b="1" kern="100" dirty="0">
                <a:effectLst/>
                <a:latin typeface="Arial" panose="020B0604020202020204" pitchFamily="34" charset="0"/>
                <a:ea typeface="Calibri" panose="020F0502020204030204" pitchFamily="34" charset="0"/>
                <a:cs typeface="Arial" panose="020B0604020202020204" pitchFamily="34" charset="0"/>
              </a:rPr>
              <a:t> March 2026</a:t>
            </a:r>
          </a:p>
          <a:p>
            <a:pPr algn="ctr">
              <a:lnSpc>
                <a:spcPct val="150000"/>
              </a:lnSpc>
              <a:spcAft>
                <a:spcPts val="800"/>
              </a:spcAft>
              <a:buNone/>
            </a:pPr>
            <a:endParaRPr lang="en-GB" b="1" kern="100" dirty="0">
              <a:effectLst/>
              <a:latin typeface="Arial" panose="020B0604020202020204" pitchFamily="34" charset="0"/>
              <a:ea typeface="Calibri" panose="020F0502020204030204" pitchFamily="34" charset="0"/>
              <a:cs typeface="Arial" panose="020B0604020202020204" pitchFamily="34" charset="0"/>
            </a:endParaRPr>
          </a:p>
          <a:p>
            <a:pPr algn="ctr">
              <a:lnSpc>
                <a:spcPct val="150000"/>
              </a:lnSpc>
              <a:spcAft>
                <a:spcPts val="800"/>
              </a:spcAft>
              <a:buNone/>
            </a:pPr>
            <a:r>
              <a:rPr lang="en-GB" b="1" kern="100" dirty="0">
                <a:effectLst/>
                <a:latin typeface="Arial" panose="020B0604020202020204" pitchFamily="34" charset="0"/>
                <a:ea typeface="Calibri" panose="020F0502020204030204" pitchFamily="34" charset="0"/>
                <a:cs typeface="Arial" panose="020B0604020202020204" pitchFamily="34" charset="0"/>
              </a:rPr>
              <a:t> Assignment title: </a:t>
            </a:r>
            <a:r>
              <a:rPr lang="en-GB" b="1" dirty="0">
                <a:latin typeface="Arial" panose="020B0604020202020204" pitchFamily="34" charset="0"/>
                <a:cs typeface="Arial" panose="020B0604020202020204" pitchFamily="34" charset="0"/>
              </a:rPr>
              <a:t>Component 1: Individual  Presentation (PowerPoint with Voice-Over</a:t>
            </a:r>
            <a:r>
              <a:rPr lang="en-GB" sz="2000" b="1" dirty="0">
                <a:latin typeface="Arial" panose="020B0604020202020204" pitchFamily="34" charset="0"/>
                <a:cs typeface="Arial" panose="020B0604020202020204" pitchFamily="34" charset="0"/>
              </a:rPr>
              <a:t>)</a:t>
            </a:r>
            <a:endParaRPr lang="en-GB" sz="2000" kern="100" dirty="0">
              <a:effectLst/>
              <a:latin typeface="Arial" panose="020B0604020202020204" pitchFamily="34" charset="0"/>
              <a:ea typeface="Calibri" panose="020F0502020204030204" pitchFamily="34" charset="0"/>
              <a:cs typeface="Arial" panose="020B0604020202020204" pitchFamily="34" charset="0"/>
            </a:endParaRPr>
          </a:p>
          <a:p>
            <a:pPr>
              <a:lnSpc>
                <a:spcPct val="150000"/>
              </a:lnSpc>
              <a:spcAft>
                <a:spcPts val="800"/>
              </a:spcAft>
              <a:buNone/>
            </a:pPr>
            <a:r>
              <a:rPr lang="en-GB" sz="1100" b="1" kern="100" dirty="0">
                <a:effectLst/>
                <a:latin typeface="Arial" panose="020B0604020202020204" pitchFamily="34" charset="0"/>
                <a:ea typeface="Calibri" panose="020F0502020204030204" pitchFamily="34" charset="0"/>
                <a:cs typeface="Arial" panose="020B0604020202020204" pitchFamily="34" charset="0"/>
              </a:rPr>
              <a:t> </a:t>
            </a:r>
            <a:endParaRPr lang="en-GB" sz="1100" kern="100" dirty="0">
              <a:effectLst/>
              <a:latin typeface="Arial" panose="020B0604020202020204" pitchFamily="34" charset="0"/>
              <a:ea typeface="Calibri" panose="020F0502020204030204" pitchFamily="34" charset="0"/>
              <a:cs typeface="Arial" panose="020B0604020202020204" pitchFamily="34" charset="0"/>
            </a:endParaRPr>
          </a:p>
          <a:p>
            <a:pPr>
              <a:lnSpc>
                <a:spcPct val="150000"/>
              </a:lnSpc>
              <a:spcAft>
                <a:spcPts val="800"/>
              </a:spcAft>
              <a:buNone/>
            </a:pPr>
            <a:r>
              <a:rPr lang="en-GB" sz="1100" b="1" kern="100" dirty="0">
                <a:effectLst/>
                <a:latin typeface="Arial" panose="020B0604020202020204" pitchFamily="34" charset="0"/>
                <a:ea typeface="Calibri" panose="020F0502020204030204" pitchFamily="34" charset="0"/>
                <a:cs typeface="Arial" panose="020B0604020202020204" pitchFamily="34" charset="0"/>
              </a:rPr>
              <a:t> </a:t>
            </a:r>
            <a:endParaRPr lang="en-GB" sz="1100" kern="100" dirty="0">
              <a:effectLst/>
              <a:latin typeface="Arial" panose="020B0604020202020204" pitchFamily="34" charset="0"/>
              <a:ea typeface="Calibri" panose="020F0502020204030204" pitchFamily="34" charset="0"/>
              <a:cs typeface="Arial" panose="020B0604020202020204" pitchFamily="34" charset="0"/>
            </a:endParaRPr>
          </a:p>
          <a:p>
            <a:pPr>
              <a:lnSpc>
                <a:spcPct val="150000"/>
              </a:lnSpc>
              <a:spcAft>
                <a:spcPts val="800"/>
              </a:spcAft>
              <a:buNone/>
            </a:pPr>
            <a:r>
              <a:rPr lang="en-GB" sz="1100" b="1" kern="100" dirty="0">
                <a:effectLst/>
                <a:latin typeface="Arial" panose="020B0604020202020204" pitchFamily="34" charset="0"/>
                <a:ea typeface="Calibri" panose="020F0502020204030204" pitchFamily="34" charset="0"/>
                <a:cs typeface="Arial" panose="020B0604020202020204" pitchFamily="34" charset="0"/>
              </a:rPr>
              <a:t> </a:t>
            </a:r>
            <a:endParaRPr lang="en-GB" sz="1100" kern="100" dirty="0">
              <a:effectLst/>
              <a:latin typeface="Arial" panose="020B0604020202020204" pitchFamily="34" charset="0"/>
              <a:ea typeface="Calibri" panose="020F0502020204030204" pitchFamily="34" charset="0"/>
              <a:cs typeface="Arial" panose="020B0604020202020204" pitchFamily="34" charset="0"/>
            </a:endParaRPr>
          </a:p>
        </p:txBody>
      </p:sp>
      <p:pic>
        <p:nvPicPr>
          <p:cNvPr id="2" name="Audio 1">
            <a:hlinkClick r:id="" action="ppaction://media"/>
            <a:extLst>
              <a:ext uri="{FF2B5EF4-FFF2-40B4-BE49-F238E27FC236}">
                <a16:creationId xmlns:a16="http://schemas.microsoft.com/office/drawing/2014/main" id="{A25D9F22-CCF1-7DFD-99E3-F631966DEF5D}"/>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0000" t="-90625" r="-200000" b="-90625"/>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4060064215"/>
      </p:ext>
    </p:extLst>
  </p:cSld>
  <p:clrMapOvr>
    <a:masterClrMapping/>
  </p:clrMapOvr>
  <mc:AlternateContent xmlns:mc="http://schemas.openxmlformats.org/markup-compatibility/2006">
    <mc:Choice xmlns:p14="http://schemas.microsoft.com/office/powerpoint/2010/main" Requires="p14">
      <p:transition spd="slow" p14:dur="2000" advTm="16284"/>
    </mc:Choice>
    <mc:Fallback>
      <p:transition spd="slow" advTm="162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392D5E-98C3-4FDE-C019-E171B2AA8BF9}"/>
              </a:ext>
            </a:extLst>
          </p:cNvPr>
          <p:cNvSpPr>
            <a:spLocks noGrp="1"/>
          </p:cNvSpPr>
          <p:nvPr>
            <p:ph type="title"/>
          </p:nvPr>
        </p:nvSpPr>
        <p:spPr>
          <a:xfrm>
            <a:off x="838200" y="144640"/>
            <a:ext cx="10515600" cy="1325563"/>
          </a:xfrm>
        </p:spPr>
        <p:txBody>
          <a:bodyPr/>
          <a:lstStyle/>
          <a:p>
            <a:pPr algn="ctr"/>
            <a:r>
              <a:rPr lang="en-GB" b="1" i="1" dirty="0">
                <a:latin typeface="Arial" panose="020B0604020202020204" pitchFamily="34" charset="0"/>
                <a:cs typeface="Arial" panose="020B0604020202020204" pitchFamily="34" charset="0"/>
              </a:rPr>
              <a:t>Introduction</a:t>
            </a:r>
            <a:br>
              <a:rPr lang="en-GB" dirty="0"/>
            </a:br>
            <a:endParaRPr lang="en-GB" dirty="0"/>
          </a:p>
        </p:txBody>
      </p:sp>
      <p:sp>
        <p:nvSpPr>
          <p:cNvPr id="3" name="Content Placeholder 2">
            <a:extLst>
              <a:ext uri="{FF2B5EF4-FFF2-40B4-BE49-F238E27FC236}">
                <a16:creationId xmlns:a16="http://schemas.microsoft.com/office/drawing/2014/main" id="{D42400C1-D86D-876F-2297-E3E2418DA617}"/>
              </a:ext>
            </a:extLst>
          </p:cNvPr>
          <p:cNvSpPr>
            <a:spLocks noGrp="1"/>
          </p:cNvSpPr>
          <p:nvPr>
            <p:ph idx="1"/>
          </p:nvPr>
        </p:nvSpPr>
        <p:spPr>
          <a:xfrm>
            <a:off x="838200" y="1027906"/>
            <a:ext cx="10515600" cy="5464969"/>
          </a:xfrm>
        </p:spPr>
        <p:txBody>
          <a:bodyPr>
            <a:normAutofit/>
          </a:bodyPr>
          <a:lstStyle/>
          <a:p>
            <a:pPr marL="0" indent="0">
              <a:buNone/>
            </a:pPr>
            <a:r>
              <a:rPr lang="en-GB" sz="2000" dirty="0">
                <a:latin typeface="Arial" panose="020B0604020202020204" pitchFamily="34" charset="0"/>
                <a:cs typeface="Arial" panose="020B0604020202020204" pitchFamily="34" charset="0"/>
              </a:rPr>
              <a:t>❑UK ageing population rising significantly,</a:t>
            </a:r>
          </a:p>
          <a:p>
            <a:pPr marL="0" indent="0">
              <a:buNone/>
            </a:pPr>
            <a:r>
              <a:rPr lang="en-GB" sz="2000" dirty="0">
                <a:latin typeface="Arial" panose="020B0604020202020204" pitchFamily="34" charset="0"/>
                <a:cs typeface="Arial" panose="020B0604020202020204" pitchFamily="34" charset="0"/>
              </a:rPr>
              <a:t>creating major care challenges and service</a:t>
            </a:r>
          </a:p>
          <a:p>
            <a:pPr marL="0" indent="0">
              <a:buNone/>
            </a:pPr>
            <a:r>
              <a:rPr lang="en-GB" sz="2000" dirty="0">
                <a:latin typeface="Arial" panose="020B0604020202020204" pitchFamily="34" charset="0"/>
                <a:cs typeface="Arial" panose="020B0604020202020204" pitchFamily="34" charset="0"/>
              </a:rPr>
              <a:t>pressures (HelpAge International, 2025).</a:t>
            </a:r>
          </a:p>
          <a:p>
            <a:pPr marL="0" indent="0">
              <a:buNone/>
            </a:pPr>
            <a:r>
              <a:rPr lang="en-GB" sz="2000" dirty="0">
                <a:latin typeface="Arial" panose="020B0604020202020204" pitchFamily="34" charset="0"/>
                <a:cs typeface="Arial" panose="020B0604020202020204" pitchFamily="34" charset="0"/>
              </a:rPr>
              <a:t>❑Ageing is often related to physical deterioration,</a:t>
            </a:r>
          </a:p>
          <a:p>
            <a:pPr marL="0" indent="0">
              <a:buNone/>
            </a:pPr>
            <a:r>
              <a:rPr lang="en-GB" sz="2000" dirty="0">
                <a:latin typeface="Arial" panose="020B0604020202020204" pitchFamily="34" charset="0"/>
                <a:cs typeface="Arial" panose="020B0604020202020204" pitchFamily="34" charset="0"/>
              </a:rPr>
              <a:t>chronic illness, and social isolation, longitudinal</a:t>
            </a:r>
          </a:p>
          <a:p>
            <a:pPr marL="0" indent="0">
              <a:buNone/>
            </a:pPr>
            <a:r>
              <a:rPr lang="en-GB" sz="2000" dirty="0">
                <a:latin typeface="Arial" panose="020B0604020202020204" pitchFamily="34" charset="0"/>
                <a:cs typeface="Arial" panose="020B0604020202020204" pitchFamily="34" charset="0"/>
              </a:rPr>
              <a:t>studies have shown that with the right support.</a:t>
            </a:r>
          </a:p>
          <a:p>
            <a:pPr marL="0" indent="0">
              <a:buNone/>
            </a:pPr>
            <a:r>
              <a:rPr lang="en-GB" sz="2000" dirty="0">
                <a:latin typeface="Arial" panose="020B0604020202020204" pitchFamily="34" charset="0"/>
                <a:cs typeface="Arial" panose="020B0604020202020204" pitchFamily="34" charset="0"/>
              </a:rPr>
              <a:t>❑Appropriate support enables older adults to</a:t>
            </a:r>
          </a:p>
          <a:p>
            <a:pPr marL="0" indent="0">
              <a:buNone/>
            </a:pPr>
            <a:r>
              <a:rPr lang="en-GB" sz="2000" dirty="0">
                <a:latin typeface="Arial" panose="020B0604020202020204" pitchFamily="34" charset="0"/>
                <a:cs typeface="Arial" panose="020B0604020202020204" pitchFamily="34" charset="0"/>
              </a:rPr>
              <a:t>maintain independence and functional autonomy</a:t>
            </a:r>
          </a:p>
          <a:p>
            <a:pPr marL="0" indent="0">
              <a:buNone/>
            </a:pPr>
            <a:r>
              <a:rPr lang="en-GB" sz="2000" dirty="0">
                <a:latin typeface="Arial" panose="020B0604020202020204" pitchFamily="34" charset="0"/>
                <a:cs typeface="Arial" panose="020B0604020202020204" pitchFamily="34" charset="0"/>
              </a:rPr>
              <a:t>(WHO, 2024).</a:t>
            </a:r>
          </a:p>
          <a:p>
            <a:pPr marL="0" indent="0">
              <a:buNone/>
            </a:pPr>
            <a:r>
              <a:rPr lang="en-GB" sz="2000" dirty="0">
                <a:latin typeface="Arial" panose="020B0604020202020204" pitchFamily="34" charset="0"/>
                <a:cs typeface="Arial" panose="020B0604020202020204" pitchFamily="34" charset="0"/>
              </a:rPr>
              <a:t>❑UK policy promotes person-centred, strength-</a:t>
            </a:r>
          </a:p>
          <a:p>
            <a:pPr marL="0" indent="0">
              <a:buNone/>
            </a:pPr>
            <a:r>
              <a:rPr lang="en-GB" sz="2000" dirty="0">
                <a:latin typeface="Arial" panose="020B0604020202020204" pitchFamily="34" charset="0"/>
                <a:cs typeface="Arial" panose="020B0604020202020204" pitchFamily="34" charset="0"/>
              </a:rPr>
              <a:t>based approaches empowering older adults' care </a:t>
            </a:r>
          </a:p>
          <a:p>
            <a:pPr marL="0" indent="0">
              <a:buNone/>
            </a:pPr>
            <a:r>
              <a:rPr lang="en-GB" sz="2000" dirty="0">
                <a:latin typeface="Arial" panose="020B0604020202020204" pitchFamily="34" charset="0"/>
                <a:cs typeface="Arial" panose="020B0604020202020204" pitchFamily="34" charset="0"/>
              </a:rPr>
              <a:t>choices (Department of Health and Social Care,</a:t>
            </a:r>
          </a:p>
          <a:p>
            <a:pPr marL="0" indent="0">
              <a:buNone/>
            </a:pPr>
            <a:r>
              <a:rPr lang="en-GB" sz="2000" dirty="0">
                <a:latin typeface="Arial" panose="020B0604020202020204" pitchFamily="34" charset="0"/>
                <a:cs typeface="Arial" panose="020B0604020202020204" pitchFamily="34" charset="0"/>
              </a:rPr>
              <a:t>2025).</a:t>
            </a:r>
          </a:p>
        </p:txBody>
      </p:sp>
      <p:pic>
        <p:nvPicPr>
          <p:cNvPr id="1026" name="Picture 2" descr="Healthcare 14 00217 g001">
            <a:extLst>
              <a:ext uri="{FF2B5EF4-FFF2-40B4-BE49-F238E27FC236}">
                <a16:creationId xmlns:a16="http://schemas.microsoft.com/office/drawing/2014/main" id="{0BCD9652-FA3F-5198-4B6E-53CD37AD0B4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38103" y="513973"/>
            <a:ext cx="3809254" cy="262710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n infographic illustrating the concept of person-centred care. It features a central circle with the words 'Person-Centred Care' surrounded by various icons representing key elements of this approach, including communication, respect, dignity, choice, and support. The design highlights the importance of individualized care that focuses on the person’s unique needs and preferences.">
            <a:extLst>
              <a:ext uri="{FF2B5EF4-FFF2-40B4-BE49-F238E27FC236}">
                <a16:creationId xmlns:a16="http://schemas.microsoft.com/office/drawing/2014/main" id="{DDDB6D2F-D73D-C3C2-4684-6C3E00D2CDF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33859" y="3510410"/>
            <a:ext cx="3147921" cy="288052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19FBB7A9-748C-7E58-0AC7-12112AD5C5AB}"/>
              </a:ext>
            </a:extLst>
          </p:cNvPr>
          <p:cNvSpPr txBox="1"/>
          <p:nvPr/>
        </p:nvSpPr>
        <p:spPr>
          <a:xfrm>
            <a:off x="8033859" y="3141077"/>
            <a:ext cx="2744070" cy="369332"/>
          </a:xfrm>
          <a:prstGeom prst="rect">
            <a:avLst/>
          </a:prstGeom>
          <a:noFill/>
        </p:spPr>
        <p:txBody>
          <a:bodyPr wrap="square" rtlCol="0">
            <a:spAutoFit/>
          </a:bodyPr>
          <a:lstStyle/>
          <a:p>
            <a:r>
              <a:rPr lang="en-GB" b="1" dirty="0" err="1">
                <a:latin typeface="Arial" panose="020B0604020202020204" pitchFamily="34" charset="0"/>
                <a:cs typeface="Arial" panose="020B0604020202020204" pitchFamily="34" charset="0"/>
              </a:rPr>
              <a:t>Sukenova</a:t>
            </a:r>
            <a:r>
              <a:rPr lang="en-GB" b="1" dirty="0">
                <a:latin typeface="Arial" panose="020B0604020202020204" pitchFamily="34" charset="0"/>
                <a:cs typeface="Arial" panose="020B0604020202020204" pitchFamily="34" charset="0"/>
              </a:rPr>
              <a:t> et al. (2024</a:t>
            </a:r>
            <a:r>
              <a:rPr lang="en-GB" dirty="0"/>
              <a:t>)</a:t>
            </a:r>
          </a:p>
        </p:txBody>
      </p:sp>
      <p:sp>
        <p:nvSpPr>
          <p:cNvPr id="6" name="TextBox 5">
            <a:extLst>
              <a:ext uri="{FF2B5EF4-FFF2-40B4-BE49-F238E27FC236}">
                <a16:creationId xmlns:a16="http://schemas.microsoft.com/office/drawing/2014/main" id="{A320F8E6-FF2A-06D5-7DE3-88399AB86DAE}"/>
              </a:ext>
            </a:extLst>
          </p:cNvPr>
          <p:cNvSpPr txBox="1"/>
          <p:nvPr/>
        </p:nvSpPr>
        <p:spPr>
          <a:xfrm>
            <a:off x="8033859" y="6390937"/>
            <a:ext cx="6093500" cy="369332"/>
          </a:xfrm>
          <a:prstGeom prst="rect">
            <a:avLst/>
          </a:prstGeom>
          <a:noFill/>
        </p:spPr>
        <p:txBody>
          <a:bodyPr wrap="square">
            <a:spAutoFit/>
          </a:bodyPr>
          <a:lstStyle/>
          <a:p>
            <a:r>
              <a:rPr lang="en-GB" b="1" dirty="0">
                <a:latin typeface="Arial" panose="020B0604020202020204" pitchFamily="34" charset="0"/>
                <a:cs typeface="Arial" panose="020B0604020202020204" pitchFamily="34" charset="0"/>
              </a:rPr>
              <a:t>Ocean Healthcare (2025)</a:t>
            </a:r>
          </a:p>
        </p:txBody>
      </p:sp>
      <p:pic>
        <p:nvPicPr>
          <p:cNvPr id="5" name="Audio 4">
            <a:hlinkClick r:id="" action="ppaction://media"/>
            <a:extLst>
              <a:ext uri="{FF2B5EF4-FFF2-40B4-BE49-F238E27FC236}">
                <a16:creationId xmlns:a16="http://schemas.microsoft.com/office/drawing/2014/main" id="{BF13227B-A043-3E6E-26B3-8AB05D01C73A}"/>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0000" t="-90625" r="-200000" b="-90625"/>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32639611"/>
      </p:ext>
    </p:extLst>
  </p:cSld>
  <p:clrMapOvr>
    <a:masterClrMapping/>
  </p:clrMapOvr>
  <mc:AlternateContent xmlns:mc="http://schemas.openxmlformats.org/markup-compatibility/2006">
    <mc:Choice xmlns:p14="http://schemas.microsoft.com/office/powerpoint/2010/main" Requires="p14">
      <p:transition spd="slow" p14:dur="2000" advTm="103939"/>
    </mc:Choice>
    <mc:Fallback>
      <p:transition spd="slow" advTm="1039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8ECFC6-DD7E-6A91-7D85-228FAA06F2E6}"/>
              </a:ext>
            </a:extLst>
          </p:cNvPr>
          <p:cNvSpPr>
            <a:spLocks noGrp="1"/>
          </p:cNvSpPr>
          <p:nvPr>
            <p:ph type="title"/>
          </p:nvPr>
        </p:nvSpPr>
        <p:spPr>
          <a:xfrm>
            <a:off x="838200" y="279446"/>
            <a:ext cx="10515600" cy="1325563"/>
          </a:xfrm>
        </p:spPr>
        <p:txBody>
          <a:bodyPr/>
          <a:lstStyle/>
          <a:p>
            <a:pPr algn="ctr"/>
            <a:r>
              <a:rPr lang="en-GB" b="1" i="1" dirty="0">
                <a:latin typeface="Arial" panose="020B0604020202020204" pitchFamily="34" charset="0"/>
                <a:cs typeface="Arial" panose="020B0604020202020204" pitchFamily="34" charset="0"/>
              </a:rPr>
              <a:t>CARE, EMPOWERMENT AND SUPPORT NEEDS</a:t>
            </a:r>
          </a:p>
        </p:txBody>
      </p:sp>
      <p:sp>
        <p:nvSpPr>
          <p:cNvPr id="3" name="Content Placeholder 2">
            <a:extLst>
              <a:ext uri="{FF2B5EF4-FFF2-40B4-BE49-F238E27FC236}">
                <a16:creationId xmlns:a16="http://schemas.microsoft.com/office/drawing/2014/main" id="{CCDDB586-845C-5E66-DD8D-F9A51093516E}"/>
              </a:ext>
            </a:extLst>
          </p:cNvPr>
          <p:cNvSpPr>
            <a:spLocks noGrp="1"/>
          </p:cNvSpPr>
          <p:nvPr>
            <p:ph idx="1"/>
          </p:nvPr>
        </p:nvSpPr>
        <p:spPr>
          <a:xfrm>
            <a:off x="707209" y="1690688"/>
            <a:ext cx="5723571" cy="5032375"/>
          </a:xfrm>
        </p:spPr>
        <p:txBody>
          <a:bodyPr>
            <a:normAutofit fontScale="92500" lnSpcReduction="20000"/>
          </a:bodyPr>
          <a:lstStyle/>
          <a:p>
            <a:pPr marL="0" indent="0">
              <a:buNone/>
            </a:pPr>
            <a:r>
              <a:rPr lang="en-GB" sz="2000" dirty="0">
                <a:latin typeface="Arial" panose="020B0604020202020204" pitchFamily="34" charset="0"/>
                <a:cs typeface="Arial" panose="020B0604020202020204" pitchFamily="34" charset="0"/>
              </a:rPr>
              <a:t>❑Older adult care includes psychological,</a:t>
            </a:r>
          </a:p>
          <a:p>
            <a:pPr marL="0" indent="0">
              <a:buNone/>
            </a:pPr>
            <a:r>
              <a:rPr lang="en-GB" sz="2000" dirty="0">
                <a:latin typeface="Arial" panose="020B0604020202020204" pitchFamily="34" charset="0"/>
                <a:cs typeface="Arial" panose="020B0604020202020204" pitchFamily="34" charset="0"/>
              </a:rPr>
              <a:t>social, emotional and environmental needs</a:t>
            </a:r>
          </a:p>
          <a:p>
            <a:pPr marL="0" indent="0">
              <a:buNone/>
            </a:pPr>
            <a:r>
              <a:rPr lang="en-GB" sz="2000" dirty="0">
                <a:latin typeface="Arial" panose="020B0604020202020204" pitchFamily="34" charset="0"/>
                <a:cs typeface="Arial" panose="020B0604020202020204" pitchFamily="34" charset="0"/>
              </a:rPr>
              <a:t>beyond physical health (Rony et al., 2024).</a:t>
            </a:r>
          </a:p>
          <a:p>
            <a:pPr marL="0" indent="0">
              <a:buNone/>
            </a:pPr>
            <a:endParaRPr lang="en-GB" sz="2000" dirty="0">
              <a:latin typeface="Arial" panose="020B0604020202020204" pitchFamily="34" charset="0"/>
              <a:cs typeface="Arial" panose="020B0604020202020204" pitchFamily="34" charset="0"/>
            </a:endParaRPr>
          </a:p>
          <a:p>
            <a:pPr marL="0" indent="0">
              <a:buNone/>
            </a:pPr>
            <a:r>
              <a:rPr lang="en-GB" sz="2000" dirty="0">
                <a:latin typeface="Arial" panose="020B0604020202020204" pitchFamily="34" charset="0"/>
                <a:cs typeface="Arial" panose="020B0604020202020204" pitchFamily="34" charset="0"/>
              </a:rPr>
              <a:t>❑Loneliness among older adults increases</a:t>
            </a:r>
          </a:p>
          <a:p>
            <a:pPr marL="0" indent="0">
              <a:buNone/>
            </a:pPr>
            <a:r>
              <a:rPr lang="en-GB" sz="2000" dirty="0">
                <a:latin typeface="Arial" panose="020B0604020202020204" pitchFamily="34" charset="0"/>
                <a:cs typeface="Arial" panose="020B0604020202020204" pitchFamily="34" charset="0"/>
              </a:rPr>
              <a:t>depression, cognitive decline and mortality</a:t>
            </a:r>
          </a:p>
          <a:p>
            <a:pPr marL="0" indent="0">
              <a:buNone/>
            </a:pPr>
            <a:r>
              <a:rPr lang="en-GB" sz="2000" dirty="0">
                <a:latin typeface="Arial" panose="020B0604020202020204" pitchFamily="34" charset="0"/>
                <a:cs typeface="Arial" panose="020B0604020202020204" pitchFamily="34" charset="0"/>
              </a:rPr>
              <a:t>risks significantly (Age UK, 2023).</a:t>
            </a:r>
          </a:p>
          <a:p>
            <a:pPr marL="0" indent="0">
              <a:buNone/>
            </a:pPr>
            <a:endParaRPr lang="en-GB" sz="2000" dirty="0">
              <a:latin typeface="Arial" panose="020B0604020202020204" pitchFamily="34" charset="0"/>
              <a:cs typeface="Arial" panose="020B0604020202020204" pitchFamily="34" charset="0"/>
            </a:endParaRPr>
          </a:p>
          <a:p>
            <a:pPr marL="0" indent="0">
              <a:buNone/>
            </a:pPr>
            <a:r>
              <a:rPr lang="en-GB" sz="2000" dirty="0">
                <a:latin typeface="Arial" panose="020B0604020202020204" pitchFamily="34" charset="0"/>
                <a:cs typeface="Arial" panose="020B0604020202020204" pitchFamily="34" charset="0"/>
              </a:rPr>
              <a:t>❑Maslow’s hierarchy shows wellbeing depends</a:t>
            </a:r>
          </a:p>
          <a:p>
            <a:pPr marL="0" indent="0">
              <a:buNone/>
            </a:pPr>
            <a:r>
              <a:rPr lang="en-GB" sz="2000" dirty="0">
                <a:latin typeface="Arial" panose="020B0604020202020204" pitchFamily="34" charset="0"/>
                <a:cs typeface="Arial" panose="020B0604020202020204" pitchFamily="34" charset="0"/>
              </a:rPr>
              <a:t>on belonging, esteem and self-actualisation,</a:t>
            </a:r>
          </a:p>
          <a:p>
            <a:pPr marL="0" indent="0">
              <a:buNone/>
            </a:pPr>
            <a:r>
              <a:rPr lang="en-GB" sz="2000" dirty="0">
                <a:latin typeface="Arial" panose="020B0604020202020204" pitchFamily="34" charset="0"/>
                <a:cs typeface="Arial" panose="020B0604020202020204" pitchFamily="34" charset="0"/>
              </a:rPr>
              <a:t>not survival alone (Tan et al., 2025).</a:t>
            </a:r>
          </a:p>
          <a:p>
            <a:pPr marL="0" indent="0">
              <a:buNone/>
            </a:pPr>
            <a:endParaRPr lang="en-GB" sz="2000" dirty="0">
              <a:latin typeface="Arial" panose="020B0604020202020204" pitchFamily="34" charset="0"/>
              <a:cs typeface="Arial" panose="020B0604020202020204" pitchFamily="34" charset="0"/>
            </a:endParaRPr>
          </a:p>
          <a:p>
            <a:pPr marL="0" indent="0">
              <a:buNone/>
            </a:pPr>
            <a:r>
              <a:rPr lang="en-GB" sz="2000" dirty="0">
                <a:latin typeface="Arial" panose="020B0604020202020204" pitchFamily="34" charset="0"/>
                <a:cs typeface="Arial" panose="020B0604020202020204" pitchFamily="34" charset="0"/>
              </a:rPr>
              <a:t>❑Person-centred care improves emotional</a:t>
            </a:r>
          </a:p>
          <a:p>
            <a:pPr marL="0" indent="0">
              <a:buNone/>
            </a:pPr>
            <a:r>
              <a:rPr lang="en-GB" sz="2000" dirty="0">
                <a:latin typeface="Arial" panose="020B0604020202020204" pitchFamily="34" charset="0"/>
                <a:cs typeface="Arial" panose="020B0604020202020204" pitchFamily="34" charset="0"/>
              </a:rPr>
              <a:t>wellbeing, autonomy and dignity in older</a:t>
            </a:r>
          </a:p>
          <a:p>
            <a:pPr marL="0" indent="0">
              <a:buNone/>
            </a:pPr>
            <a:r>
              <a:rPr lang="en-GB" sz="2000" dirty="0">
                <a:latin typeface="Arial" panose="020B0604020202020204" pitchFamily="34" charset="0"/>
                <a:cs typeface="Arial" panose="020B0604020202020204" pitchFamily="34" charset="0"/>
              </a:rPr>
              <a:t>adults (Lorber et al., 2025).</a:t>
            </a:r>
          </a:p>
        </p:txBody>
      </p:sp>
      <p:pic>
        <p:nvPicPr>
          <p:cNvPr id="2052" name="Picture 4" descr="Villagio of Oklahoma City - Oklahoma City, OK">
            <a:extLst>
              <a:ext uri="{FF2B5EF4-FFF2-40B4-BE49-F238E27FC236}">
                <a16:creationId xmlns:a16="http://schemas.microsoft.com/office/drawing/2014/main" id="{E3F4C5CB-5951-E3CB-6AEB-71099B5899A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55239" y="1519195"/>
            <a:ext cx="4229552" cy="19639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A pyramid/triangle diagram depicting Maslow's Hierarchy of Needs motivational theory. Includes the five needs of physiological, safety, social/belonging, self-esteem and self-actualisation.">
            <a:extLst>
              <a:ext uri="{FF2B5EF4-FFF2-40B4-BE49-F238E27FC236}">
                <a16:creationId xmlns:a16="http://schemas.microsoft.com/office/drawing/2014/main" id="{006C3D67-76A4-FAB9-B9EC-11442E5E4E5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55238" y="3654452"/>
            <a:ext cx="4229551" cy="283842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1F969C9-CB33-E5EC-0720-BD3481C9F0B0}"/>
              </a:ext>
            </a:extLst>
          </p:cNvPr>
          <p:cNvSpPr txBox="1"/>
          <p:nvPr/>
        </p:nvSpPr>
        <p:spPr>
          <a:xfrm>
            <a:off x="7378908" y="3429000"/>
            <a:ext cx="6093500" cy="369332"/>
          </a:xfrm>
          <a:prstGeom prst="rect">
            <a:avLst/>
          </a:prstGeom>
          <a:noFill/>
        </p:spPr>
        <p:txBody>
          <a:bodyPr wrap="square">
            <a:spAutoFit/>
          </a:bodyPr>
          <a:lstStyle/>
          <a:p>
            <a:r>
              <a:rPr lang="en-GB" b="1" dirty="0" err="1">
                <a:latin typeface="Arial" panose="020B0604020202020204" pitchFamily="34" charset="0"/>
                <a:cs typeface="Arial" panose="020B0604020202020204" pitchFamily="34" charset="0"/>
              </a:rPr>
              <a:t>SeniorAdvice</a:t>
            </a:r>
            <a:r>
              <a:rPr lang="en-GB" b="1" dirty="0">
                <a:latin typeface="Arial" panose="020B0604020202020204" pitchFamily="34" charset="0"/>
                <a:cs typeface="Arial" panose="020B0604020202020204" pitchFamily="34" charset="0"/>
              </a:rPr>
              <a:t> (2025</a:t>
            </a:r>
            <a:r>
              <a:rPr lang="en-GB" dirty="0"/>
              <a:t>)</a:t>
            </a:r>
          </a:p>
        </p:txBody>
      </p:sp>
      <p:sp>
        <p:nvSpPr>
          <p:cNvPr id="7" name="TextBox 6">
            <a:extLst>
              <a:ext uri="{FF2B5EF4-FFF2-40B4-BE49-F238E27FC236}">
                <a16:creationId xmlns:a16="http://schemas.microsoft.com/office/drawing/2014/main" id="{986848A6-1A08-8537-805F-7F2801C64846}"/>
              </a:ext>
            </a:extLst>
          </p:cNvPr>
          <p:cNvSpPr txBox="1"/>
          <p:nvPr/>
        </p:nvSpPr>
        <p:spPr>
          <a:xfrm>
            <a:off x="7378908" y="6479566"/>
            <a:ext cx="6738078" cy="369332"/>
          </a:xfrm>
          <a:prstGeom prst="rect">
            <a:avLst/>
          </a:prstGeom>
          <a:noFill/>
        </p:spPr>
        <p:txBody>
          <a:bodyPr wrap="square">
            <a:spAutoFit/>
          </a:bodyPr>
          <a:lstStyle/>
          <a:p>
            <a:r>
              <a:rPr lang="en-GB" b="1" dirty="0">
                <a:latin typeface="Arial" panose="020B0604020202020204" pitchFamily="34" charset="0"/>
                <a:cs typeface="Arial" panose="020B0604020202020204" pitchFamily="34" charset="0"/>
              </a:rPr>
              <a:t>Bitesize learning(2015)</a:t>
            </a:r>
          </a:p>
        </p:txBody>
      </p:sp>
      <p:pic>
        <p:nvPicPr>
          <p:cNvPr id="4" name="Audio 3">
            <a:hlinkClick r:id="" action="ppaction://media"/>
            <a:extLst>
              <a:ext uri="{FF2B5EF4-FFF2-40B4-BE49-F238E27FC236}">
                <a16:creationId xmlns:a16="http://schemas.microsoft.com/office/drawing/2014/main" id="{D320811B-DEF1-DBFD-A2B7-135432B62AD1}"/>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0000" t="-90625" r="-200000" b="-90625"/>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1958760096"/>
      </p:ext>
    </p:extLst>
  </p:cSld>
  <p:clrMapOvr>
    <a:masterClrMapping/>
  </p:clrMapOvr>
  <mc:AlternateContent xmlns:mc="http://schemas.openxmlformats.org/markup-compatibility/2006">
    <mc:Choice xmlns:p14="http://schemas.microsoft.com/office/powerpoint/2010/main" Requires="p14">
      <p:transition spd="slow" p14:dur="2000" advTm="91729"/>
    </mc:Choice>
    <mc:Fallback>
      <p:transition spd="slow" advTm="917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2CD9E-32D6-AC4F-8542-29B5C4B0C758}"/>
              </a:ext>
            </a:extLst>
          </p:cNvPr>
          <p:cNvSpPr>
            <a:spLocks noGrp="1"/>
          </p:cNvSpPr>
          <p:nvPr>
            <p:ph type="title"/>
          </p:nvPr>
        </p:nvSpPr>
        <p:spPr/>
        <p:txBody>
          <a:bodyPr/>
          <a:lstStyle/>
          <a:p>
            <a:pPr algn="ctr"/>
            <a:r>
              <a:rPr lang="en-GB" b="1" i="1" dirty="0">
                <a:latin typeface="Arial" panose="020B0604020202020204" pitchFamily="34" charset="0"/>
                <a:cs typeface="Arial" panose="020B0604020202020204" pitchFamily="34" charset="0"/>
              </a:rPr>
              <a:t>CARE, EMPOWERMENT AND SUPPORT NEEDS</a:t>
            </a:r>
            <a:endParaRPr lang="en-GB" dirty="0"/>
          </a:p>
        </p:txBody>
      </p:sp>
      <p:sp>
        <p:nvSpPr>
          <p:cNvPr id="3" name="Content Placeholder 2">
            <a:extLst>
              <a:ext uri="{FF2B5EF4-FFF2-40B4-BE49-F238E27FC236}">
                <a16:creationId xmlns:a16="http://schemas.microsoft.com/office/drawing/2014/main" id="{31C88FE5-4065-E238-3B18-C8B4172E5C54}"/>
              </a:ext>
            </a:extLst>
          </p:cNvPr>
          <p:cNvSpPr>
            <a:spLocks noGrp="1"/>
          </p:cNvSpPr>
          <p:nvPr>
            <p:ph idx="1"/>
          </p:nvPr>
        </p:nvSpPr>
        <p:spPr>
          <a:xfrm>
            <a:off x="568377" y="1690688"/>
            <a:ext cx="5982325" cy="5167312"/>
          </a:xfrm>
        </p:spPr>
        <p:txBody>
          <a:bodyPr>
            <a:normAutofit fontScale="70000" lnSpcReduction="20000"/>
          </a:bodyPr>
          <a:lstStyle/>
          <a:p>
            <a:pPr marL="0" indent="0">
              <a:buNone/>
            </a:pPr>
            <a:r>
              <a:rPr lang="en-GB" dirty="0">
                <a:latin typeface="Arial" panose="020B0604020202020204" pitchFamily="34" charset="0"/>
                <a:cs typeface="Arial" panose="020B0604020202020204" pitchFamily="34" charset="0"/>
              </a:rPr>
              <a:t>❑Poor housing and inaccessible environments</a:t>
            </a:r>
          </a:p>
          <a:p>
            <a:pPr marL="0" indent="0">
              <a:buNone/>
            </a:pPr>
            <a:r>
              <a:rPr lang="en-GB" dirty="0">
                <a:latin typeface="Arial" panose="020B0604020202020204" pitchFamily="34" charset="0"/>
                <a:cs typeface="Arial" panose="020B0604020202020204" pitchFamily="34" charset="0"/>
              </a:rPr>
              <a:t>increase disability and reduce independence in</a:t>
            </a:r>
          </a:p>
          <a:p>
            <a:pPr marL="0" indent="0">
              <a:buNone/>
            </a:pPr>
            <a:r>
              <a:rPr lang="en-GB" dirty="0">
                <a:latin typeface="Arial" panose="020B0604020202020204" pitchFamily="34" charset="0"/>
                <a:cs typeface="Arial" panose="020B0604020202020204" pitchFamily="34" charset="0"/>
              </a:rPr>
              <a:t>older adults (Centre for Ageing Better, 2024).</a:t>
            </a:r>
          </a:p>
          <a:p>
            <a:pPr marL="0" indent="0">
              <a:buNone/>
            </a:pPr>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❑Home adaptations reduce falls, hospital</a:t>
            </a:r>
          </a:p>
          <a:p>
            <a:pPr marL="0" indent="0">
              <a:buNone/>
            </a:pPr>
            <a:r>
              <a:rPr lang="en-GB" dirty="0">
                <a:latin typeface="Arial" panose="020B0604020202020204" pitchFamily="34" charset="0"/>
                <a:cs typeface="Arial" panose="020B0604020202020204" pitchFamily="34" charset="0"/>
              </a:rPr>
              <a:t>admissions and dependence on formal care</a:t>
            </a:r>
          </a:p>
          <a:p>
            <a:pPr marL="0" indent="0">
              <a:buNone/>
            </a:pPr>
            <a:r>
              <a:rPr lang="en-GB" dirty="0">
                <a:latin typeface="Arial" panose="020B0604020202020204" pitchFamily="34" charset="0"/>
                <a:cs typeface="Arial" panose="020B0604020202020204" pitchFamily="34" charset="0"/>
              </a:rPr>
              <a:t>services (Almeida et al., 2024).</a:t>
            </a:r>
          </a:p>
          <a:p>
            <a:pPr marL="0" indent="0">
              <a:buNone/>
            </a:pPr>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❑Social prescribing connects older adults to</a:t>
            </a:r>
          </a:p>
          <a:p>
            <a:pPr marL="0" indent="0">
              <a:buNone/>
            </a:pPr>
            <a:r>
              <a:rPr lang="en-GB" dirty="0">
                <a:latin typeface="Arial" panose="020B0604020202020204" pitchFamily="34" charset="0"/>
                <a:cs typeface="Arial" panose="020B0604020202020204" pitchFamily="34" charset="0"/>
              </a:rPr>
              <a:t>community, exercise and mental health services</a:t>
            </a:r>
          </a:p>
          <a:p>
            <a:pPr marL="0" indent="0">
              <a:buNone/>
            </a:pPr>
            <a:r>
              <a:rPr lang="en-GB" dirty="0">
                <a:latin typeface="Arial" panose="020B0604020202020204" pitchFamily="34" charset="0"/>
                <a:cs typeface="Arial" panose="020B0604020202020204" pitchFamily="34" charset="0"/>
              </a:rPr>
              <a:t>(OHID, 2024).</a:t>
            </a:r>
          </a:p>
          <a:p>
            <a:pPr marL="0" indent="0">
              <a:buNone/>
            </a:pPr>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❑Strengths-based models promote empowerment,</a:t>
            </a:r>
          </a:p>
          <a:p>
            <a:pPr marL="0" indent="0">
              <a:buNone/>
            </a:pPr>
            <a:r>
              <a:rPr lang="en-GB" dirty="0">
                <a:latin typeface="Arial" panose="020B0604020202020204" pitchFamily="34" charset="0"/>
                <a:cs typeface="Arial" panose="020B0604020202020204" pitchFamily="34" charset="0"/>
              </a:rPr>
              <a:t>autonomy and social inclusion in ageing care</a:t>
            </a:r>
          </a:p>
          <a:p>
            <a:pPr marL="0" indent="0">
              <a:buNone/>
            </a:pPr>
            <a:r>
              <a:rPr lang="en-GB" dirty="0">
                <a:latin typeface="Arial" panose="020B0604020202020204" pitchFamily="34" charset="0"/>
                <a:cs typeface="Arial" panose="020B0604020202020204" pitchFamily="34" charset="0"/>
              </a:rPr>
              <a:t>systems.</a:t>
            </a:r>
          </a:p>
        </p:txBody>
      </p:sp>
      <p:pic>
        <p:nvPicPr>
          <p:cNvPr id="3074" name="Picture 2" descr="Older-man-at-desk">
            <a:extLst>
              <a:ext uri="{FF2B5EF4-FFF2-40B4-BE49-F238E27FC236}">
                <a16:creationId xmlns:a16="http://schemas.microsoft.com/office/drawing/2014/main" id="{61F99790-EAE7-49BA-E8FC-7DB155DB27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89866" y="1495268"/>
            <a:ext cx="4163934" cy="2342213"/>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resource image">
            <a:extLst>
              <a:ext uri="{FF2B5EF4-FFF2-40B4-BE49-F238E27FC236}">
                <a16:creationId xmlns:a16="http://schemas.microsoft.com/office/drawing/2014/main" id="{4F670946-EA53-1598-247A-C0A892FA040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flipH="1">
            <a:off x="7189867" y="4150662"/>
            <a:ext cx="4163933" cy="234221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46CF422-047C-CD8F-9B41-A9D8C685B45C}"/>
              </a:ext>
            </a:extLst>
          </p:cNvPr>
          <p:cNvSpPr txBox="1"/>
          <p:nvPr/>
        </p:nvSpPr>
        <p:spPr>
          <a:xfrm>
            <a:off x="7189866" y="3837481"/>
            <a:ext cx="6093500" cy="369332"/>
          </a:xfrm>
          <a:prstGeom prst="rect">
            <a:avLst/>
          </a:prstGeom>
          <a:noFill/>
        </p:spPr>
        <p:txBody>
          <a:bodyPr wrap="square">
            <a:spAutoFit/>
          </a:bodyPr>
          <a:lstStyle/>
          <a:p>
            <a:r>
              <a:rPr lang="da-DK" b="1" dirty="0">
                <a:latin typeface="Arial" panose="020B0604020202020204" pitchFamily="34" charset="0"/>
                <a:cs typeface="Arial" panose="020B0604020202020204" pitchFamily="34" charset="0"/>
              </a:rPr>
              <a:t>Centre for Ageing Better (2023)</a:t>
            </a:r>
            <a:endParaRPr lang="en-GB" b="1" dirty="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AFBB3124-A9D1-56DD-55A2-71393E3E3483}"/>
              </a:ext>
            </a:extLst>
          </p:cNvPr>
          <p:cNvSpPr txBox="1"/>
          <p:nvPr/>
        </p:nvSpPr>
        <p:spPr>
          <a:xfrm>
            <a:off x="7322695" y="6549026"/>
            <a:ext cx="6640642" cy="369332"/>
          </a:xfrm>
          <a:prstGeom prst="rect">
            <a:avLst/>
          </a:prstGeom>
          <a:noFill/>
        </p:spPr>
        <p:txBody>
          <a:bodyPr wrap="square">
            <a:spAutoFit/>
          </a:bodyPr>
          <a:lstStyle/>
          <a:p>
            <a:r>
              <a:rPr lang="en-GB" b="1" dirty="0" err="1">
                <a:latin typeface="Arial" panose="020B0604020202020204" pitchFamily="34" charset="0"/>
                <a:cs typeface="Arial" panose="020B0604020202020204" pitchFamily="34" charset="0"/>
              </a:rPr>
              <a:t>Corealberta</a:t>
            </a:r>
            <a:r>
              <a:rPr lang="en-GB" b="1" dirty="0">
                <a:latin typeface="Arial" panose="020B0604020202020204" pitchFamily="34" charset="0"/>
                <a:cs typeface="Arial" panose="020B0604020202020204" pitchFamily="34" charset="0"/>
              </a:rPr>
              <a:t> (2022)</a:t>
            </a:r>
          </a:p>
        </p:txBody>
      </p:sp>
      <p:pic>
        <p:nvPicPr>
          <p:cNvPr id="4" name="Audio 3">
            <a:hlinkClick r:id="" action="ppaction://media"/>
            <a:extLst>
              <a:ext uri="{FF2B5EF4-FFF2-40B4-BE49-F238E27FC236}">
                <a16:creationId xmlns:a16="http://schemas.microsoft.com/office/drawing/2014/main" id="{DA6DA2B2-8EBE-5DA4-BD45-775901D0BF50}"/>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0000" t="-90625" r="-200000" b="-90625"/>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3976326322"/>
      </p:ext>
    </p:extLst>
  </p:cSld>
  <p:clrMapOvr>
    <a:masterClrMapping/>
  </p:clrMapOvr>
  <mc:AlternateContent xmlns:mc="http://schemas.openxmlformats.org/markup-compatibility/2006">
    <mc:Choice xmlns:p14="http://schemas.microsoft.com/office/powerpoint/2010/main" Requires="p14">
      <p:transition spd="slow" p14:dur="2000" advTm="77322"/>
    </mc:Choice>
    <mc:Fallback>
      <p:transition spd="slow" advTm="773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8F69BC-4AF6-9DC6-405B-D3BB7EDE81A6}"/>
              </a:ext>
            </a:extLst>
          </p:cNvPr>
          <p:cNvSpPr>
            <a:spLocks noGrp="1"/>
          </p:cNvSpPr>
          <p:nvPr>
            <p:ph type="title"/>
          </p:nvPr>
        </p:nvSpPr>
        <p:spPr/>
        <p:txBody>
          <a:bodyPr>
            <a:normAutofit/>
          </a:bodyPr>
          <a:lstStyle/>
          <a:p>
            <a:pPr algn="ctr"/>
            <a:r>
              <a:rPr lang="en-GB" b="1" i="1" dirty="0">
                <a:latin typeface="Arial" panose="020B0604020202020204" pitchFamily="34" charset="0"/>
                <a:cs typeface="Arial" panose="020B0604020202020204" pitchFamily="34" charset="0"/>
              </a:rPr>
              <a:t>EFFECTIVENESS OF APPROACHES</a:t>
            </a:r>
            <a:br>
              <a:rPr lang="en-GB" b="1" i="1" dirty="0">
                <a:latin typeface="Arial" panose="020B0604020202020204" pitchFamily="34" charset="0"/>
                <a:cs typeface="Arial" panose="020B0604020202020204" pitchFamily="34" charset="0"/>
              </a:rPr>
            </a:br>
            <a:r>
              <a:rPr lang="en-GB" b="1" i="1" dirty="0">
                <a:latin typeface="Arial" panose="020B0604020202020204" pitchFamily="34" charset="0"/>
                <a:cs typeface="Arial" panose="020B0604020202020204" pitchFamily="34" charset="0"/>
              </a:rPr>
              <a:t>AND INTERVENTIONS</a:t>
            </a:r>
            <a:endParaRPr lang="en-GB" dirty="0"/>
          </a:p>
        </p:txBody>
      </p:sp>
      <p:sp>
        <p:nvSpPr>
          <p:cNvPr id="3" name="Content Placeholder 2">
            <a:extLst>
              <a:ext uri="{FF2B5EF4-FFF2-40B4-BE49-F238E27FC236}">
                <a16:creationId xmlns:a16="http://schemas.microsoft.com/office/drawing/2014/main" id="{0AD279AC-C207-1357-B3AF-4AB8B12B4653}"/>
              </a:ext>
            </a:extLst>
          </p:cNvPr>
          <p:cNvSpPr>
            <a:spLocks noGrp="1"/>
          </p:cNvSpPr>
          <p:nvPr>
            <p:ph idx="1"/>
          </p:nvPr>
        </p:nvSpPr>
        <p:spPr>
          <a:xfrm>
            <a:off x="615422" y="1690687"/>
            <a:ext cx="5815358" cy="5009915"/>
          </a:xfrm>
        </p:spPr>
        <p:txBody>
          <a:bodyPr>
            <a:normAutofit fontScale="92500" lnSpcReduction="20000"/>
          </a:bodyPr>
          <a:lstStyle/>
          <a:p>
            <a:pPr marL="0" indent="0">
              <a:buNone/>
            </a:pPr>
            <a:r>
              <a:rPr lang="en-GB" sz="2000" dirty="0">
                <a:latin typeface="Arial" panose="020B0604020202020204" pitchFamily="34" charset="0"/>
                <a:cs typeface="Arial" panose="020B0604020202020204" pitchFamily="34" charset="0"/>
              </a:rPr>
              <a:t>❑Biopsychosocial approaches improve outcomes</a:t>
            </a:r>
          </a:p>
          <a:p>
            <a:pPr marL="0" indent="0">
              <a:buNone/>
            </a:pPr>
            <a:r>
              <a:rPr lang="en-GB" sz="2000" dirty="0">
                <a:latin typeface="Arial" panose="020B0604020202020204" pitchFamily="34" charset="0"/>
                <a:cs typeface="Arial" panose="020B0604020202020204" pitchFamily="34" charset="0"/>
              </a:rPr>
              <a:t>by addressing physical, psychological and social</a:t>
            </a:r>
          </a:p>
          <a:p>
            <a:pPr marL="0" indent="0">
              <a:buNone/>
            </a:pPr>
            <a:r>
              <a:rPr lang="en-GB" sz="2000" dirty="0">
                <a:latin typeface="Arial" panose="020B0604020202020204" pitchFamily="34" charset="0"/>
                <a:cs typeface="Arial" panose="020B0604020202020204" pitchFamily="34" charset="0"/>
              </a:rPr>
              <a:t>health factors (Hunt, 2024).</a:t>
            </a:r>
          </a:p>
          <a:p>
            <a:pPr marL="0" indent="0">
              <a:buNone/>
            </a:pPr>
            <a:endParaRPr lang="en-GB" sz="2000" dirty="0">
              <a:latin typeface="Arial" panose="020B0604020202020204" pitchFamily="34" charset="0"/>
              <a:cs typeface="Arial" panose="020B0604020202020204" pitchFamily="34" charset="0"/>
            </a:endParaRPr>
          </a:p>
          <a:p>
            <a:pPr marL="0" indent="0">
              <a:buNone/>
            </a:pPr>
            <a:r>
              <a:rPr lang="en-GB" sz="2000" dirty="0">
                <a:latin typeface="Arial" panose="020B0604020202020204" pitchFamily="34" charset="0"/>
                <a:cs typeface="Arial" panose="020B0604020202020204" pitchFamily="34" charset="0"/>
              </a:rPr>
              <a:t>❑Reablement services improve independence,</a:t>
            </a:r>
          </a:p>
          <a:p>
            <a:pPr marL="0" indent="0">
              <a:buNone/>
            </a:pPr>
            <a:r>
              <a:rPr lang="en-GB" sz="2000" dirty="0">
                <a:latin typeface="Arial" panose="020B0604020202020204" pitchFamily="34" charset="0"/>
                <a:cs typeface="Arial" panose="020B0604020202020204" pitchFamily="34" charset="0"/>
              </a:rPr>
              <a:t>mobility and confidence after illness or</a:t>
            </a:r>
          </a:p>
          <a:p>
            <a:pPr marL="0" indent="0">
              <a:buNone/>
            </a:pPr>
            <a:r>
              <a:rPr lang="en-GB" sz="2000" dirty="0">
                <a:latin typeface="Arial" panose="020B0604020202020204" pitchFamily="34" charset="0"/>
                <a:cs typeface="Arial" panose="020B0604020202020204" pitchFamily="34" charset="0"/>
              </a:rPr>
              <a:t>hospitalisation (Lorber et al., 2025).</a:t>
            </a:r>
          </a:p>
          <a:p>
            <a:pPr marL="0" indent="0">
              <a:buNone/>
            </a:pPr>
            <a:endParaRPr lang="en-GB" sz="2000" dirty="0">
              <a:latin typeface="Arial" panose="020B0604020202020204" pitchFamily="34" charset="0"/>
              <a:cs typeface="Arial" panose="020B0604020202020204" pitchFamily="34" charset="0"/>
            </a:endParaRPr>
          </a:p>
          <a:p>
            <a:pPr marL="0" indent="0">
              <a:buNone/>
            </a:pPr>
            <a:r>
              <a:rPr lang="en-GB" sz="2000" dirty="0">
                <a:latin typeface="Arial" panose="020B0604020202020204" pitchFamily="34" charset="0"/>
                <a:cs typeface="Arial" panose="020B0604020202020204" pitchFamily="34" charset="0"/>
              </a:rPr>
              <a:t>❑Inconsistent reablement provision creates</a:t>
            </a:r>
          </a:p>
          <a:p>
            <a:pPr marL="0" indent="0">
              <a:buNone/>
            </a:pPr>
            <a:r>
              <a:rPr lang="en-GB" sz="2000" dirty="0">
                <a:latin typeface="Arial" panose="020B0604020202020204" pitchFamily="34" charset="0"/>
                <a:cs typeface="Arial" panose="020B0604020202020204" pitchFamily="34" charset="0"/>
              </a:rPr>
              <a:t>postcode lotteries affecting access and outcomes</a:t>
            </a:r>
          </a:p>
          <a:p>
            <a:pPr marL="0" indent="0">
              <a:buNone/>
            </a:pPr>
            <a:r>
              <a:rPr lang="en-GB" sz="2000" dirty="0">
                <a:latin typeface="Arial" panose="020B0604020202020204" pitchFamily="34" charset="0"/>
                <a:cs typeface="Arial" panose="020B0604020202020204" pitchFamily="34" charset="0"/>
              </a:rPr>
              <a:t>(Almeida et al., 2024).</a:t>
            </a:r>
          </a:p>
          <a:p>
            <a:pPr marL="0" indent="0">
              <a:buNone/>
            </a:pPr>
            <a:endParaRPr lang="en-GB" sz="2000" dirty="0">
              <a:latin typeface="Arial" panose="020B0604020202020204" pitchFamily="34" charset="0"/>
              <a:cs typeface="Arial" panose="020B0604020202020204" pitchFamily="34" charset="0"/>
            </a:endParaRPr>
          </a:p>
          <a:p>
            <a:pPr marL="0" indent="0">
              <a:buNone/>
            </a:pPr>
            <a:r>
              <a:rPr lang="en-GB" sz="2000" dirty="0">
                <a:latin typeface="Arial" panose="020B0604020202020204" pitchFamily="34" charset="0"/>
                <a:cs typeface="Arial" panose="020B0604020202020204" pitchFamily="34" charset="0"/>
              </a:rPr>
              <a:t>❑Personal budgets increase autonomy but barriers</a:t>
            </a:r>
          </a:p>
          <a:p>
            <a:pPr marL="0" indent="0">
              <a:buNone/>
            </a:pPr>
            <a:r>
              <a:rPr lang="en-GB" sz="2000" dirty="0">
                <a:latin typeface="Arial" panose="020B0604020202020204" pitchFamily="34" charset="0"/>
                <a:cs typeface="Arial" panose="020B0604020202020204" pitchFamily="34" charset="0"/>
              </a:rPr>
              <a:t>limit genuine choice for older adults (Money et</a:t>
            </a:r>
          </a:p>
          <a:p>
            <a:pPr marL="0" indent="0">
              <a:buNone/>
            </a:pPr>
            <a:r>
              <a:rPr lang="en-GB" sz="2000" dirty="0">
                <a:latin typeface="Arial" panose="020B0604020202020204" pitchFamily="34" charset="0"/>
                <a:cs typeface="Arial" panose="020B0604020202020204" pitchFamily="34" charset="0"/>
              </a:rPr>
              <a:t>al., 2024).</a:t>
            </a:r>
          </a:p>
        </p:txBody>
      </p:sp>
      <p:sp>
        <p:nvSpPr>
          <p:cNvPr id="4" name="AutoShape 2">
            <a:extLst>
              <a:ext uri="{FF2B5EF4-FFF2-40B4-BE49-F238E27FC236}">
                <a16:creationId xmlns:a16="http://schemas.microsoft.com/office/drawing/2014/main" id="{2F7DA934-F9FB-B0CD-757C-F8AE722036D6}"/>
              </a:ext>
            </a:extLst>
          </p:cNvPr>
          <p:cNvSpPr>
            <a:spLocks noChangeAspect="1" noChangeArrowheads="1"/>
          </p:cNvSpPr>
          <p:nvPr/>
        </p:nvSpPr>
        <p:spPr bwMode="auto">
          <a:xfrm>
            <a:off x="5943599" y="-608351"/>
            <a:ext cx="4189751" cy="41897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8">
            <a:extLst>
              <a:ext uri="{FF2B5EF4-FFF2-40B4-BE49-F238E27FC236}">
                <a16:creationId xmlns:a16="http://schemas.microsoft.com/office/drawing/2014/main" id="{B816FA93-9FF3-7B4A-8FC0-5B123C71D6ED}"/>
              </a:ext>
            </a:extLst>
          </p:cNvPr>
          <p:cNvSpPr>
            <a:spLocks noChangeAspect="1" noChangeArrowheads="1"/>
          </p:cNvSpPr>
          <p:nvPr/>
        </p:nvSpPr>
        <p:spPr bwMode="auto">
          <a:xfrm>
            <a:off x="5943599" y="-1567721"/>
            <a:ext cx="5149121" cy="514912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2" name="Picture 11">
            <a:extLst>
              <a:ext uri="{FF2B5EF4-FFF2-40B4-BE49-F238E27FC236}">
                <a16:creationId xmlns:a16="http://schemas.microsoft.com/office/drawing/2014/main" id="{1A535B05-061A-41DE-3E4A-1182E291BB6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95671" y="1486524"/>
            <a:ext cx="4332157" cy="4332157"/>
          </a:xfrm>
          <a:prstGeom prst="rect">
            <a:avLst/>
          </a:prstGeom>
        </p:spPr>
      </p:pic>
      <p:sp>
        <p:nvSpPr>
          <p:cNvPr id="14" name="TextBox 13">
            <a:extLst>
              <a:ext uri="{FF2B5EF4-FFF2-40B4-BE49-F238E27FC236}">
                <a16:creationId xmlns:a16="http://schemas.microsoft.com/office/drawing/2014/main" id="{25CCD2B0-A543-5EC1-FEF5-020809695AE2}"/>
              </a:ext>
            </a:extLst>
          </p:cNvPr>
          <p:cNvSpPr txBox="1"/>
          <p:nvPr/>
        </p:nvSpPr>
        <p:spPr>
          <a:xfrm>
            <a:off x="6824918" y="5818681"/>
            <a:ext cx="6093500" cy="369332"/>
          </a:xfrm>
          <a:prstGeom prst="rect">
            <a:avLst/>
          </a:prstGeom>
          <a:noFill/>
        </p:spPr>
        <p:txBody>
          <a:bodyPr wrap="square">
            <a:spAutoFit/>
          </a:bodyPr>
          <a:lstStyle/>
          <a:p>
            <a:r>
              <a:rPr lang="en-GB" b="1" dirty="0" err="1">
                <a:latin typeface="Arial" panose="020B0604020202020204" pitchFamily="34" charset="0"/>
                <a:cs typeface="Arial" panose="020B0604020202020204" pitchFamily="34" charset="0"/>
              </a:rPr>
              <a:t>everyLIFE</a:t>
            </a:r>
            <a:r>
              <a:rPr lang="en-GB" b="1" dirty="0">
                <a:latin typeface="Arial" panose="020B0604020202020204" pitchFamily="34" charset="0"/>
                <a:cs typeface="Arial" panose="020B0604020202020204" pitchFamily="34" charset="0"/>
              </a:rPr>
              <a:t> Technologies (2024)</a:t>
            </a:r>
          </a:p>
        </p:txBody>
      </p:sp>
      <p:pic>
        <p:nvPicPr>
          <p:cNvPr id="5" name="Audio 4">
            <a:hlinkClick r:id="" action="ppaction://media"/>
            <a:extLst>
              <a:ext uri="{FF2B5EF4-FFF2-40B4-BE49-F238E27FC236}">
                <a16:creationId xmlns:a16="http://schemas.microsoft.com/office/drawing/2014/main" id="{EB516669-F37D-9D3E-2CB0-0B6FABB64F7E}"/>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0000" t="-90625" r="-200000" b="-90625"/>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2733848080"/>
      </p:ext>
    </p:extLst>
  </p:cSld>
  <p:clrMapOvr>
    <a:masterClrMapping/>
  </p:clrMapOvr>
  <mc:AlternateContent xmlns:mc="http://schemas.openxmlformats.org/markup-compatibility/2006">
    <mc:Choice xmlns:p14="http://schemas.microsoft.com/office/powerpoint/2010/main" Requires="p14">
      <p:transition spd="slow" p14:dur="2000" advTm="84090"/>
    </mc:Choice>
    <mc:Fallback>
      <p:transition spd="slow" advTm="840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D2E6C4-40EE-B4E9-E8C9-4A582B953B31}"/>
              </a:ext>
            </a:extLst>
          </p:cNvPr>
          <p:cNvSpPr>
            <a:spLocks noGrp="1"/>
          </p:cNvSpPr>
          <p:nvPr>
            <p:ph type="title"/>
          </p:nvPr>
        </p:nvSpPr>
        <p:spPr/>
        <p:txBody>
          <a:bodyPr>
            <a:normAutofit/>
          </a:bodyPr>
          <a:lstStyle/>
          <a:p>
            <a:pPr algn="ctr"/>
            <a:r>
              <a:rPr lang="en-GB" b="1" i="1" dirty="0">
                <a:latin typeface="Arial" panose="020B0604020202020204" pitchFamily="34" charset="0"/>
                <a:cs typeface="Arial" panose="020B0604020202020204" pitchFamily="34" charset="0"/>
              </a:rPr>
              <a:t>EFFECTIVENESS OF APPROACHES</a:t>
            </a:r>
            <a:br>
              <a:rPr lang="en-GB" b="1" i="1" dirty="0">
                <a:latin typeface="Arial" panose="020B0604020202020204" pitchFamily="34" charset="0"/>
                <a:cs typeface="Arial" panose="020B0604020202020204" pitchFamily="34" charset="0"/>
              </a:rPr>
            </a:br>
            <a:r>
              <a:rPr lang="en-GB" b="1" i="1" dirty="0">
                <a:latin typeface="Arial" panose="020B0604020202020204" pitchFamily="34" charset="0"/>
                <a:cs typeface="Arial" panose="020B0604020202020204" pitchFamily="34" charset="0"/>
              </a:rPr>
              <a:t>AND INTERVENTIONS</a:t>
            </a:r>
            <a:endParaRPr lang="en-GB" dirty="0"/>
          </a:p>
        </p:txBody>
      </p:sp>
      <p:sp>
        <p:nvSpPr>
          <p:cNvPr id="3" name="Content Placeholder 2">
            <a:extLst>
              <a:ext uri="{FF2B5EF4-FFF2-40B4-BE49-F238E27FC236}">
                <a16:creationId xmlns:a16="http://schemas.microsoft.com/office/drawing/2014/main" id="{F7CF6EE8-B99B-69D0-AF5E-44365CC1BF3D}"/>
              </a:ext>
            </a:extLst>
          </p:cNvPr>
          <p:cNvSpPr>
            <a:spLocks noGrp="1"/>
          </p:cNvSpPr>
          <p:nvPr>
            <p:ph idx="1"/>
          </p:nvPr>
        </p:nvSpPr>
        <p:spPr>
          <a:xfrm>
            <a:off x="426087" y="1690687"/>
            <a:ext cx="6814162" cy="4979935"/>
          </a:xfrm>
        </p:spPr>
        <p:txBody>
          <a:bodyPr>
            <a:normAutofit fontScale="92500" lnSpcReduction="20000"/>
          </a:bodyPr>
          <a:lstStyle/>
          <a:p>
            <a:pPr marL="0" indent="0">
              <a:buNone/>
            </a:pPr>
            <a:r>
              <a:rPr lang="en-GB" sz="2000" dirty="0">
                <a:latin typeface="Arial" panose="020B0604020202020204" pitchFamily="34" charset="0"/>
                <a:cs typeface="Arial" panose="020B0604020202020204" pitchFamily="34" charset="0"/>
              </a:rPr>
              <a:t>❑Integrated care aims to reduce fragmentation but</a:t>
            </a:r>
          </a:p>
          <a:p>
            <a:pPr marL="0" indent="0">
              <a:buNone/>
            </a:pPr>
            <a:r>
              <a:rPr lang="en-GB" sz="2000" dirty="0">
                <a:latin typeface="Arial" panose="020B0604020202020204" pitchFamily="34" charset="0"/>
                <a:cs typeface="Arial" panose="020B0604020202020204" pitchFamily="34" charset="0"/>
              </a:rPr>
              <a:t>workforce shortages and underfunding remain (UK</a:t>
            </a:r>
          </a:p>
          <a:p>
            <a:pPr marL="0" indent="0">
              <a:buNone/>
            </a:pPr>
            <a:r>
              <a:rPr lang="en-GB" sz="2000" dirty="0">
                <a:latin typeface="Arial" panose="020B0604020202020204" pitchFamily="34" charset="0"/>
                <a:cs typeface="Arial" panose="020B0604020202020204" pitchFamily="34" charset="0"/>
              </a:rPr>
              <a:t>Parliament, 2025).</a:t>
            </a:r>
          </a:p>
          <a:p>
            <a:pPr marL="0" indent="0">
              <a:buNone/>
            </a:pPr>
            <a:endParaRPr lang="en-GB" sz="2000" dirty="0">
              <a:latin typeface="Arial" panose="020B0604020202020204" pitchFamily="34" charset="0"/>
              <a:cs typeface="Arial" panose="020B0604020202020204" pitchFamily="34" charset="0"/>
            </a:endParaRPr>
          </a:p>
          <a:p>
            <a:pPr marL="0" indent="0">
              <a:buNone/>
            </a:pPr>
            <a:r>
              <a:rPr lang="en-GB" sz="2000" dirty="0">
                <a:latin typeface="Arial" panose="020B0604020202020204" pitchFamily="34" charset="0"/>
                <a:cs typeface="Arial" panose="020B0604020202020204" pitchFamily="34" charset="0"/>
              </a:rPr>
              <a:t>❑Telecare improves safety and reassurance but faces</a:t>
            </a:r>
          </a:p>
          <a:p>
            <a:pPr marL="0" indent="0">
              <a:buNone/>
            </a:pPr>
            <a:r>
              <a:rPr lang="en-GB" sz="2000" dirty="0">
                <a:latin typeface="Arial" panose="020B0604020202020204" pitchFamily="34" charset="0"/>
                <a:cs typeface="Arial" panose="020B0604020202020204" pitchFamily="34" charset="0"/>
              </a:rPr>
              <a:t>usability, training and privacy barriers (Rony et al.,</a:t>
            </a:r>
          </a:p>
          <a:p>
            <a:pPr marL="0" indent="0">
              <a:buNone/>
            </a:pPr>
            <a:r>
              <a:rPr lang="en-GB" sz="2000" dirty="0">
                <a:latin typeface="Arial" panose="020B0604020202020204" pitchFamily="34" charset="0"/>
                <a:cs typeface="Arial" panose="020B0604020202020204" pitchFamily="34" charset="0"/>
              </a:rPr>
              <a:t>2024).</a:t>
            </a:r>
          </a:p>
          <a:p>
            <a:pPr marL="0" indent="0">
              <a:buNone/>
            </a:pPr>
            <a:endParaRPr lang="en-GB" sz="2000" dirty="0">
              <a:latin typeface="Arial" panose="020B0604020202020204" pitchFamily="34" charset="0"/>
              <a:cs typeface="Arial" panose="020B0604020202020204" pitchFamily="34" charset="0"/>
            </a:endParaRPr>
          </a:p>
          <a:p>
            <a:pPr marL="0" indent="0">
              <a:buNone/>
            </a:pPr>
            <a:r>
              <a:rPr lang="en-GB" sz="2000" dirty="0">
                <a:latin typeface="Arial" panose="020B0604020202020204" pitchFamily="34" charset="0"/>
                <a:cs typeface="Arial" panose="020B0604020202020204" pitchFamily="34" charset="0"/>
              </a:rPr>
              <a:t>❑Age-friendly communities promote inclusion but</a:t>
            </a:r>
          </a:p>
          <a:p>
            <a:pPr marL="0" indent="0">
              <a:buNone/>
            </a:pPr>
            <a:r>
              <a:rPr lang="en-GB" sz="2000" dirty="0">
                <a:latin typeface="Arial" panose="020B0604020202020204" pitchFamily="34" charset="0"/>
                <a:cs typeface="Arial" panose="020B0604020202020204" pitchFamily="34" charset="0"/>
              </a:rPr>
              <a:t>fail to reduce inequality and ageism consistently</a:t>
            </a:r>
          </a:p>
          <a:p>
            <a:pPr marL="0" indent="0">
              <a:buNone/>
            </a:pPr>
            <a:r>
              <a:rPr lang="en-GB" sz="2000" dirty="0">
                <a:latin typeface="Arial" panose="020B0604020202020204" pitchFamily="34" charset="0"/>
                <a:cs typeface="Arial" panose="020B0604020202020204" pitchFamily="34" charset="0"/>
              </a:rPr>
              <a:t>(Buffel et al., 2022).</a:t>
            </a:r>
          </a:p>
          <a:p>
            <a:pPr marL="0" indent="0">
              <a:buNone/>
            </a:pPr>
            <a:endParaRPr lang="en-GB" sz="2000" dirty="0">
              <a:latin typeface="Arial" panose="020B0604020202020204" pitchFamily="34" charset="0"/>
              <a:cs typeface="Arial" panose="020B0604020202020204" pitchFamily="34" charset="0"/>
            </a:endParaRPr>
          </a:p>
          <a:p>
            <a:pPr marL="0" indent="0">
              <a:buNone/>
            </a:pPr>
            <a:r>
              <a:rPr lang="en-GB" sz="2000" dirty="0">
                <a:latin typeface="Arial" panose="020B0604020202020204" pitchFamily="34" charset="0"/>
                <a:cs typeface="Arial" panose="020B0604020202020204" pitchFamily="34" charset="0"/>
              </a:rPr>
              <a:t>❑Systemic underinvestment limits empowerment</a:t>
            </a:r>
          </a:p>
          <a:p>
            <a:pPr marL="0" indent="0">
              <a:buNone/>
            </a:pPr>
            <a:r>
              <a:rPr lang="en-GB" sz="2000" dirty="0">
                <a:latin typeface="Arial" panose="020B0604020202020204" pitchFamily="34" charset="0"/>
                <a:cs typeface="Arial" panose="020B0604020202020204" pitchFamily="34" charset="0"/>
              </a:rPr>
              <a:t>and effective support for older adults’ complex</a:t>
            </a:r>
          </a:p>
          <a:p>
            <a:pPr marL="0" indent="0">
              <a:buNone/>
            </a:pPr>
            <a:r>
              <a:rPr lang="en-GB" sz="2000" dirty="0">
                <a:latin typeface="Arial" panose="020B0604020202020204" pitchFamily="34" charset="0"/>
                <a:cs typeface="Arial" panose="020B0604020202020204" pitchFamily="34" charset="0"/>
              </a:rPr>
              <a:t>needs.</a:t>
            </a:r>
          </a:p>
        </p:txBody>
      </p:sp>
      <p:sp>
        <p:nvSpPr>
          <p:cNvPr id="4" name="AutoShape 2">
            <a:extLst>
              <a:ext uri="{FF2B5EF4-FFF2-40B4-BE49-F238E27FC236}">
                <a16:creationId xmlns:a16="http://schemas.microsoft.com/office/drawing/2014/main" id="{066E668F-1D0C-AFB8-1FCC-642B65A8D3EF}"/>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a:extLst>
              <a:ext uri="{FF2B5EF4-FFF2-40B4-BE49-F238E27FC236}">
                <a16:creationId xmlns:a16="http://schemas.microsoft.com/office/drawing/2014/main" id="{94532A61-BB22-65E1-DAC3-0192E61D629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87210" y="1690685"/>
            <a:ext cx="5378703" cy="4095517"/>
          </a:xfrm>
          <a:prstGeom prst="rect">
            <a:avLst/>
          </a:prstGeom>
        </p:spPr>
      </p:pic>
      <p:sp>
        <p:nvSpPr>
          <p:cNvPr id="10" name="TextBox 9">
            <a:extLst>
              <a:ext uri="{FF2B5EF4-FFF2-40B4-BE49-F238E27FC236}">
                <a16:creationId xmlns:a16="http://schemas.microsoft.com/office/drawing/2014/main" id="{9C550AC4-A128-D913-353F-5F9F4F12E6B2}"/>
              </a:ext>
            </a:extLst>
          </p:cNvPr>
          <p:cNvSpPr txBox="1"/>
          <p:nvPr/>
        </p:nvSpPr>
        <p:spPr>
          <a:xfrm>
            <a:off x="6456331" y="6043746"/>
            <a:ext cx="6093500" cy="369332"/>
          </a:xfrm>
          <a:prstGeom prst="rect">
            <a:avLst/>
          </a:prstGeom>
          <a:noFill/>
        </p:spPr>
        <p:txBody>
          <a:bodyPr wrap="square">
            <a:spAutoFit/>
          </a:bodyPr>
          <a:lstStyle/>
          <a:p>
            <a:r>
              <a:rPr lang="en-GB" b="1" dirty="0">
                <a:latin typeface="Arial" panose="020B0604020202020204" pitchFamily="34" charset="0"/>
                <a:cs typeface="Arial" panose="020B0604020202020204" pitchFamily="34" charset="0"/>
              </a:rPr>
              <a:t>JPR Home (2024)</a:t>
            </a:r>
          </a:p>
        </p:txBody>
      </p:sp>
      <p:pic>
        <p:nvPicPr>
          <p:cNvPr id="5" name="Audio 4">
            <a:hlinkClick r:id="" action="ppaction://media"/>
            <a:extLst>
              <a:ext uri="{FF2B5EF4-FFF2-40B4-BE49-F238E27FC236}">
                <a16:creationId xmlns:a16="http://schemas.microsoft.com/office/drawing/2014/main" id="{46852BEE-882F-380B-41F2-8E82A8E88B06}"/>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0000" t="-90625" r="-200000" b="-90625"/>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99260856"/>
      </p:ext>
    </p:extLst>
  </p:cSld>
  <p:clrMapOvr>
    <a:masterClrMapping/>
  </p:clrMapOvr>
  <mc:AlternateContent xmlns:mc="http://schemas.openxmlformats.org/markup-compatibility/2006">
    <mc:Choice xmlns:p14="http://schemas.microsoft.com/office/powerpoint/2010/main" Requires="p14">
      <p:transition spd="slow" p14:dur="2000" advTm="88684"/>
    </mc:Choice>
    <mc:Fallback>
      <p:transition spd="slow" advTm="886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5180BE-7902-616F-9537-233459847BFA}"/>
              </a:ext>
            </a:extLst>
          </p:cNvPr>
          <p:cNvSpPr>
            <a:spLocks noGrp="1"/>
          </p:cNvSpPr>
          <p:nvPr>
            <p:ph type="title"/>
          </p:nvPr>
        </p:nvSpPr>
        <p:spPr/>
        <p:txBody>
          <a:bodyPr>
            <a:normAutofit fontScale="90000"/>
          </a:bodyPr>
          <a:lstStyle/>
          <a:p>
            <a:pPr algn="ctr"/>
            <a:r>
              <a:rPr lang="en-GB" b="1" i="1" dirty="0">
                <a:latin typeface="Arial" panose="020B0604020202020204" pitchFamily="34" charset="0"/>
                <a:cs typeface="Arial" panose="020B0604020202020204" pitchFamily="34" charset="0"/>
              </a:rPr>
              <a:t>CHALLENGES TO INDEPENDENCE AND</a:t>
            </a:r>
            <a:br>
              <a:rPr lang="en-GB" b="1" i="1" dirty="0">
                <a:latin typeface="Arial" panose="020B0604020202020204" pitchFamily="34" charset="0"/>
                <a:cs typeface="Arial" panose="020B0604020202020204" pitchFamily="34" charset="0"/>
              </a:rPr>
            </a:br>
            <a:r>
              <a:rPr lang="en-GB" b="1" i="1" dirty="0">
                <a:latin typeface="Arial" panose="020B0604020202020204" pitchFamily="34" charset="0"/>
                <a:cs typeface="Arial" panose="020B0604020202020204" pitchFamily="34" charset="0"/>
              </a:rPr>
              <a:t>FUNCTIONAL ABILITY</a:t>
            </a:r>
          </a:p>
        </p:txBody>
      </p:sp>
      <p:sp>
        <p:nvSpPr>
          <p:cNvPr id="3" name="Content Placeholder 2">
            <a:extLst>
              <a:ext uri="{FF2B5EF4-FFF2-40B4-BE49-F238E27FC236}">
                <a16:creationId xmlns:a16="http://schemas.microsoft.com/office/drawing/2014/main" id="{A34A1AAF-7E3A-C1F5-6F68-86D8D6D89B27}"/>
              </a:ext>
            </a:extLst>
          </p:cNvPr>
          <p:cNvSpPr>
            <a:spLocks noGrp="1"/>
          </p:cNvSpPr>
          <p:nvPr>
            <p:ph idx="1"/>
          </p:nvPr>
        </p:nvSpPr>
        <p:spPr>
          <a:xfrm>
            <a:off x="703289" y="1690688"/>
            <a:ext cx="6851754" cy="5039896"/>
          </a:xfrm>
        </p:spPr>
        <p:txBody>
          <a:bodyPr>
            <a:normAutofit fontScale="92500" lnSpcReduction="20000"/>
          </a:bodyPr>
          <a:lstStyle/>
          <a:p>
            <a:pPr marL="0" indent="0">
              <a:buNone/>
            </a:pPr>
            <a:r>
              <a:rPr lang="en-GB" sz="2000">
                <a:latin typeface="Arial" panose="020B0604020202020204" pitchFamily="34" charset="0"/>
                <a:cs typeface="Arial" panose="020B0604020202020204" pitchFamily="34" charset="0"/>
              </a:rPr>
              <a:t>❑Chronic disease and multimorbidity reduce</a:t>
            </a:r>
          </a:p>
          <a:p>
            <a:pPr marL="0" indent="0">
              <a:buNone/>
            </a:pPr>
            <a:r>
              <a:rPr lang="en-GB" sz="2000">
                <a:latin typeface="Arial" panose="020B0604020202020204" pitchFamily="34" charset="0"/>
                <a:cs typeface="Arial" panose="020B0604020202020204" pitchFamily="34" charset="0"/>
              </a:rPr>
              <a:t>mobility, independence and self-care among older</a:t>
            </a:r>
          </a:p>
          <a:p>
            <a:pPr marL="0" indent="0">
              <a:buNone/>
            </a:pPr>
            <a:r>
              <a:rPr lang="en-GB" sz="2000">
                <a:latin typeface="Arial" panose="020B0604020202020204" pitchFamily="34" charset="0"/>
                <a:cs typeface="Arial" panose="020B0604020202020204" pitchFamily="34" charset="0"/>
              </a:rPr>
              <a:t>adults (HelpAge International, 2025).</a:t>
            </a:r>
          </a:p>
          <a:p>
            <a:pPr marL="0" indent="0">
              <a:buNone/>
            </a:pPr>
            <a:endParaRPr lang="en-GB" sz="2000">
              <a:latin typeface="Arial" panose="020B0604020202020204" pitchFamily="34" charset="0"/>
              <a:cs typeface="Arial" panose="020B0604020202020204" pitchFamily="34" charset="0"/>
            </a:endParaRPr>
          </a:p>
          <a:p>
            <a:pPr marL="0" indent="0">
              <a:buNone/>
            </a:pPr>
            <a:r>
              <a:rPr lang="en-GB" sz="2000">
                <a:latin typeface="Arial" panose="020B0604020202020204" pitchFamily="34" charset="0"/>
                <a:cs typeface="Arial" panose="020B0604020202020204" pitchFamily="34" charset="0"/>
              </a:rPr>
              <a:t>❑Dementia increases dependency and long-term</a:t>
            </a:r>
          </a:p>
          <a:p>
            <a:pPr marL="0" indent="0">
              <a:buNone/>
            </a:pPr>
            <a:r>
              <a:rPr lang="en-GB" sz="2000">
                <a:latin typeface="Arial" panose="020B0604020202020204" pitchFamily="34" charset="0"/>
                <a:cs typeface="Arial" panose="020B0604020202020204" pitchFamily="34" charset="0"/>
              </a:rPr>
              <a:t>complex care needs across ageing populations</a:t>
            </a:r>
          </a:p>
          <a:p>
            <a:pPr marL="0" indent="0">
              <a:buNone/>
            </a:pPr>
            <a:r>
              <a:rPr lang="en-GB" sz="2000">
                <a:latin typeface="Arial" panose="020B0604020202020204" pitchFamily="34" charset="0"/>
                <a:cs typeface="Arial" panose="020B0604020202020204" pitchFamily="34" charset="0"/>
              </a:rPr>
              <a:t>(Alzheimer Society, 2024).</a:t>
            </a:r>
          </a:p>
          <a:p>
            <a:pPr marL="0" indent="0">
              <a:buNone/>
            </a:pPr>
            <a:endParaRPr lang="en-GB" sz="2000">
              <a:latin typeface="Arial" panose="020B0604020202020204" pitchFamily="34" charset="0"/>
              <a:cs typeface="Arial" panose="020B0604020202020204" pitchFamily="34" charset="0"/>
            </a:endParaRPr>
          </a:p>
          <a:p>
            <a:pPr marL="0" indent="0">
              <a:buNone/>
            </a:pPr>
            <a:r>
              <a:rPr lang="en-GB" sz="2000">
                <a:latin typeface="Arial" panose="020B0604020202020204" pitchFamily="34" charset="0"/>
                <a:cs typeface="Arial" panose="020B0604020202020204" pitchFamily="34" charset="0"/>
              </a:rPr>
              <a:t>❑Socioeconomic inequality worsens ageing</a:t>
            </a:r>
          </a:p>
          <a:p>
            <a:pPr marL="0" indent="0">
              <a:buNone/>
            </a:pPr>
            <a:r>
              <a:rPr lang="en-GB" sz="2000">
                <a:latin typeface="Arial" panose="020B0604020202020204" pitchFamily="34" charset="0"/>
                <a:cs typeface="Arial" panose="020B0604020202020204" pitchFamily="34" charset="0"/>
              </a:rPr>
              <a:t>outcomes beyond biological decline alone (Age</a:t>
            </a:r>
          </a:p>
          <a:p>
            <a:pPr marL="0" indent="0">
              <a:buNone/>
            </a:pPr>
            <a:r>
              <a:rPr lang="en-GB" sz="2000">
                <a:latin typeface="Arial" panose="020B0604020202020204" pitchFamily="34" charset="0"/>
                <a:cs typeface="Arial" panose="020B0604020202020204" pitchFamily="34" charset="0"/>
              </a:rPr>
              <a:t>UK, 2023).</a:t>
            </a:r>
          </a:p>
          <a:p>
            <a:pPr marL="0" indent="0">
              <a:buNone/>
            </a:pPr>
            <a:endParaRPr lang="en-GB" sz="2000">
              <a:latin typeface="Arial" panose="020B0604020202020204" pitchFamily="34" charset="0"/>
              <a:cs typeface="Arial" panose="020B0604020202020204" pitchFamily="34" charset="0"/>
            </a:endParaRPr>
          </a:p>
          <a:p>
            <a:pPr marL="0" indent="0">
              <a:buNone/>
            </a:pPr>
            <a:r>
              <a:rPr lang="en-GB" sz="2000">
                <a:latin typeface="Arial" panose="020B0604020202020204" pitchFamily="34" charset="0"/>
                <a:cs typeface="Arial" panose="020B0604020202020204" pitchFamily="34" charset="0"/>
              </a:rPr>
              <a:t>❑Poverty restricts access to nutrition, heating and</a:t>
            </a:r>
          </a:p>
          <a:p>
            <a:pPr marL="0" indent="0">
              <a:buNone/>
            </a:pPr>
            <a:r>
              <a:rPr lang="en-GB" sz="2000">
                <a:latin typeface="Arial" panose="020B0604020202020204" pitchFamily="34" charset="0"/>
                <a:cs typeface="Arial" panose="020B0604020202020204" pitchFamily="34" charset="0"/>
              </a:rPr>
              <a:t>transport, harming older adults’ wellbeing (Age</a:t>
            </a:r>
          </a:p>
          <a:p>
            <a:pPr marL="0" indent="0">
              <a:buNone/>
            </a:pPr>
            <a:r>
              <a:rPr lang="en-GB" sz="2000">
                <a:latin typeface="Arial" panose="020B0604020202020204" pitchFamily="34" charset="0"/>
                <a:cs typeface="Arial" panose="020B0604020202020204" pitchFamily="34" charset="0"/>
              </a:rPr>
              <a:t>UK, 2023).</a:t>
            </a:r>
            <a:endParaRPr lang="en-GB" sz="2000" dirty="0">
              <a:latin typeface="Arial" panose="020B0604020202020204" pitchFamily="34" charset="0"/>
              <a:cs typeface="Arial" panose="020B0604020202020204" pitchFamily="34" charset="0"/>
            </a:endParaRPr>
          </a:p>
        </p:txBody>
      </p:sp>
      <p:pic>
        <p:nvPicPr>
          <p:cNvPr id="6146" name="Picture 2" descr="Canada's Poverty Rate">
            <a:extLst>
              <a:ext uri="{FF2B5EF4-FFF2-40B4-BE49-F238E27FC236}">
                <a16:creationId xmlns:a16="http://schemas.microsoft.com/office/drawing/2014/main" id="{30DA7DA2-A7FC-ECB9-7F9F-8BA240EAE76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05550" y="1690689"/>
            <a:ext cx="5500908" cy="391563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EFFE871-0DCF-6E6D-05D1-747123CBFAB0}"/>
              </a:ext>
            </a:extLst>
          </p:cNvPr>
          <p:cNvSpPr txBox="1"/>
          <p:nvPr/>
        </p:nvSpPr>
        <p:spPr>
          <a:xfrm>
            <a:off x="6305550" y="5799120"/>
            <a:ext cx="6093500" cy="369332"/>
          </a:xfrm>
          <a:prstGeom prst="rect">
            <a:avLst/>
          </a:prstGeom>
          <a:noFill/>
        </p:spPr>
        <p:txBody>
          <a:bodyPr wrap="square">
            <a:spAutoFit/>
          </a:bodyPr>
          <a:lstStyle/>
          <a:p>
            <a:r>
              <a:rPr lang="en-GB" b="1" dirty="0">
                <a:latin typeface="Arial" panose="020B0604020202020204" pitchFamily="34" charset="0"/>
                <a:cs typeface="Arial" panose="020B0604020202020204" pitchFamily="34" charset="0"/>
              </a:rPr>
              <a:t>Borgen Project (2023)</a:t>
            </a:r>
          </a:p>
        </p:txBody>
      </p:sp>
      <p:pic>
        <p:nvPicPr>
          <p:cNvPr id="4" name="Audio 3">
            <a:hlinkClick r:id="" action="ppaction://media"/>
            <a:extLst>
              <a:ext uri="{FF2B5EF4-FFF2-40B4-BE49-F238E27FC236}">
                <a16:creationId xmlns:a16="http://schemas.microsoft.com/office/drawing/2014/main" id="{17F977A5-DF95-4715-EE9F-B963781E49BC}"/>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0000" t="-90625" r="-200000" b="-90625"/>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4270256049"/>
      </p:ext>
    </p:extLst>
  </p:cSld>
  <p:clrMapOvr>
    <a:masterClrMapping/>
  </p:clrMapOvr>
  <mc:AlternateContent xmlns:mc="http://schemas.openxmlformats.org/markup-compatibility/2006">
    <mc:Choice xmlns:p14="http://schemas.microsoft.com/office/powerpoint/2010/main" Requires="p14">
      <p:transition spd="slow" p14:dur="2000" advTm="99952"/>
    </mc:Choice>
    <mc:Fallback>
      <p:transition spd="slow" advTm="999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7BE5EA-EA50-6A2A-6F49-DC9BC392B948}"/>
              </a:ext>
            </a:extLst>
          </p:cNvPr>
          <p:cNvSpPr>
            <a:spLocks noGrp="1"/>
          </p:cNvSpPr>
          <p:nvPr>
            <p:ph type="title"/>
          </p:nvPr>
        </p:nvSpPr>
        <p:spPr/>
        <p:txBody>
          <a:bodyPr>
            <a:normAutofit fontScale="90000"/>
          </a:bodyPr>
          <a:lstStyle/>
          <a:p>
            <a:pPr algn="ctr"/>
            <a:r>
              <a:rPr lang="en-GB" b="1" i="1" dirty="0">
                <a:latin typeface="Arial" panose="020B0604020202020204" pitchFamily="34" charset="0"/>
                <a:cs typeface="Arial" panose="020B0604020202020204" pitchFamily="34" charset="0"/>
              </a:rPr>
              <a:t>CHALLENGES TO INDEPENDENCE AND</a:t>
            </a:r>
            <a:br>
              <a:rPr lang="en-GB" b="1" i="1" dirty="0">
                <a:latin typeface="Arial" panose="020B0604020202020204" pitchFamily="34" charset="0"/>
                <a:cs typeface="Arial" panose="020B0604020202020204" pitchFamily="34" charset="0"/>
              </a:rPr>
            </a:br>
            <a:r>
              <a:rPr lang="en-GB" b="1" i="1" dirty="0">
                <a:latin typeface="Arial" panose="020B0604020202020204" pitchFamily="34" charset="0"/>
                <a:cs typeface="Arial" panose="020B0604020202020204" pitchFamily="34" charset="0"/>
              </a:rPr>
              <a:t>FUNCTIONAL ABILITY</a:t>
            </a:r>
            <a:endParaRPr lang="en-GB" i="1" dirty="0"/>
          </a:p>
        </p:txBody>
      </p:sp>
      <p:sp>
        <p:nvSpPr>
          <p:cNvPr id="3" name="Content Placeholder 2">
            <a:extLst>
              <a:ext uri="{FF2B5EF4-FFF2-40B4-BE49-F238E27FC236}">
                <a16:creationId xmlns:a16="http://schemas.microsoft.com/office/drawing/2014/main" id="{7F5EAB14-9F5E-9907-3723-4CE3645073F2}"/>
              </a:ext>
            </a:extLst>
          </p:cNvPr>
          <p:cNvSpPr>
            <a:spLocks noGrp="1"/>
          </p:cNvSpPr>
          <p:nvPr>
            <p:ph idx="1"/>
          </p:nvPr>
        </p:nvSpPr>
        <p:spPr>
          <a:xfrm>
            <a:off x="838200" y="1690687"/>
            <a:ext cx="6477000" cy="5041189"/>
          </a:xfrm>
        </p:spPr>
        <p:txBody>
          <a:bodyPr>
            <a:noAutofit/>
          </a:bodyPr>
          <a:lstStyle/>
          <a:p>
            <a:pPr marL="0" indent="0">
              <a:buNone/>
            </a:pPr>
            <a:r>
              <a:rPr lang="en-GB" sz="1600" dirty="0">
                <a:latin typeface="Arial" panose="020B0604020202020204" pitchFamily="34" charset="0"/>
                <a:cs typeface="Arial" panose="020B0604020202020204" pitchFamily="34" charset="0"/>
              </a:rPr>
              <a:t>❑Inaccessible housing increases falls, hospital</a:t>
            </a:r>
          </a:p>
          <a:p>
            <a:pPr marL="0" indent="0">
              <a:buNone/>
            </a:pPr>
            <a:r>
              <a:rPr lang="en-GB" sz="1600" dirty="0">
                <a:latin typeface="Arial" panose="020B0604020202020204" pitchFamily="34" charset="0"/>
                <a:cs typeface="Arial" panose="020B0604020202020204" pitchFamily="34" charset="0"/>
              </a:rPr>
              <a:t>admissions and reduces independence among</a:t>
            </a:r>
          </a:p>
          <a:p>
            <a:pPr marL="0" indent="0">
              <a:buNone/>
            </a:pPr>
            <a:r>
              <a:rPr lang="en-GB" sz="1600" dirty="0">
                <a:latin typeface="Arial" panose="020B0604020202020204" pitchFamily="34" charset="0"/>
                <a:cs typeface="Arial" panose="020B0604020202020204" pitchFamily="34" charset="0"/>
              </a:rPr>
              <a:t>older adults (Centre for Ageing Better, 2021).</a:t>
            </a:r>
          </a:p>
          <a:p>
            <a:pPr marL="0" indent="0">
              <a:buNone/>
            </a:pPr>
            <a:endParaRPr lang="en-GB" sz="1600" dirty="0">
              <a:latin typeface="Arial" panose="020B0604020202020204" pitchFamily="34" charset="0"/>
              <a:cs typeface="Arial" panose="020B0604020202020204" pitchFamily="34" charset="0"/>
            </a:endParaRPr>
          </a:p>
          <a:p>
            <a:pPr marL="0" indent="0">
              <a:buNone/>
            </a:pPr>
            <a:r>
              <a:rPr lang="en-GB" sz="1600" dirty="0">
                <a:latin typeface="Arial" panose="020B0604020202020204" pitchFamily="34" charset="0"/>
                <a:cs typeface="Arial" panose="020B0604020202020204" pitchFamily="34" charset="0"/>
              </a:rPr>
              <a:t>❑Ageism limits engagement, autonomy and</a:t>
            </a:r>
          </a:p>
          <a:p>
            <a:pPr marL="0" indent="0">
              <a:buNone/>
            </a:pPr>
            <a:r>
              <a:rPr lang="en-GB" sz="1600" dirty="0">
                <a:latin typeface="Arial" panose="020B0604020202020204" pitchFamily="34" charset="0"/>
                <a:cs typeface="Arial" panose="020B0604020202020204" pitchFamily="34" charset="0"/>
              </a:rPr>
              <a:t>reinforces internalised dependency in later life</a:t>
            </a:r>
          </a:p>
          <a:p>
            <a:pPr marL="0" indent="0">
              <a:buNone/>
            </a:pPr>
            <a:r>
              <a:rPr lang="en-GB" sz="1600" dirty="0">
                <a:latin typeface="Arial" panose="020B0604020202020204" pitchFamily="34" charset="0"/>
                <a:cs typeface="Arial" panose="020B0604020202020204" pitchFamily="34" charset="0"/>
              </a:rPr>
              <a:t>(Abrams et al., 2015).</a:t>
            </a:r>
          </a:p>
          <a:p>
            <a:pPr marL="0" indent="0">
              <a:buNone/>
            </a:pPr>
            <a:endParaRPr lang="en-GB" sz="1600" dirty="0">
              <a:latin typeface="Arial" panose="020B0604020202020204" pitchFamily="34" charset="0"/>
              <a:cs typeface="Arial" panose="020B0604020202020204" pitchFamily="34" charset="0"/>
            </a:endParaRPr>
          </a:p>
          <a:p>
            <a:pPr marL="0" indent="0">
              <a:buNone/>
            </a:pPr>
            <a:r>
              <a:rPr lang="en-GB" sz="1600" dirty="0">
                <a:latin typeface="Arial" panose="020B0604020202020204" pitchFamily="34" charset="0"/>
                <a:cs typeface="Arial" panose="020B0604020202020204" pitchFamily="34" charset="0"/>
              </a:rPr>
              <a:t>❑Austerity and underfunding weaken social care</a:t>
            </a:r>
          </a:p>
          <a:p>
            <a:pPr marL="0" indent="0">
              <a:buNone/>
            </a:pPr>
            <a:r>
              <a:rPr lang="en-GB" sz="1600" dirty="0">
                <a:latin typeface="Arial" panose="020B0604020202020204" pitchFamily="34" charset="0"/>
                <a:cs typeface="Arial" panose="020B0604020202020204" pitchFamily="34" charset="0"/>
              </a:rPr>
              <a:t>access and preventive service provision (UK</a:t>
            </a:r>
          </a:p>
          <a:p>
            <a:pPr marL="0" indent="0">
              <a:buNone/>
            </a:pPr>
            <a:r>
              <a:rPr lang="en-GB" sz="1600" dirty="0">
                <a:latin typeface="Arial" panose="020B0604020202020204" pitchFamily="34" charset="0"/>
                <a:cs typeface="Arial" panose="020B0604020202020204" pitchFamily="34" charset="0"/>
              </a:rPr>
              <a:t>Parliament, 2025).</a:t>
            </a:r>
          </a:p>
          <a:p>
            <a:pPr marL="0" indent="0">
              <a:buNone/>
            </a:pPr>
            <a:endParaRPr lang="en-GB" sz="1600" dirty="0">
              <a:latin typeface="Arial" panose="020B0604020202020204" pitchFamily="34" charset="0"/>
              <a:cs typeface="Arial" panose="020B0604020202020204" pitchFamily="34" charset="0"/>
            </a:endParaRPr>
          </a:p>
          <a:p>
            <a:pPr marL="0" indent="0">
              <a:buNone/>
            </a:pPr>
            <a:r>
              <a:rPr lang="en-GB" sz="1600" dirty="0">
                <a:latin typeface="Arial" panose="020B0604020202020204" pitchFamily="34" charset="0"/>
                <a:cs typeface="Arial" panose="020B0604020202020204" pitchFamily="34" charset="0"/>
              </a:rPr>
              <a:t>❑Loss of autonomy reflects systemic failures</a:t>
            </a:r>
          </a:p>
          <a:p>
            <a:pPr marL="0" indent="0">
              <a:buNone/>
            </a:pPr>
            <a:r>
              <a:rPr lang="en-GB" sz="1600" dirty="0">
                <a:latin typeface="Arial" panose="020B0604020202020204" pitchFamily="34" charset="0"/>
                <a:cs typeface="Arial" panose="020B0604020202020204" pitchFamily="34" charset="0"/>
              </a:rPr>
              <a:t>rather than unavoidable consequences of</a:t>
            </a:r>
          </a:p>
          <a:p>
            <a:pPr marL="0" indent="0">
              <a:buNone/>
            </a:pPr>
            <a:r>
              <a:rPr lang="en-GB" sz="1600" dirty="0">
                <a:latin typeface="Arial" panose="020B0604020202020204" pitchFamily="34" charset="0"/>
                <a:cs typeface="Arial" panose="020B0604020202020204" pitchFamily="34" charset="0"/>
              </a:rPr>
              <a:t>biological ageing (Olsen, 2025).</a:t>
            </a:r>
          </a:p>
        </p:txBody>
      </p:sp>
      <p:pic>
        <p:nvPicPr>
          <p:cNvPr id="7170" name="Picture 2" descr="Ijerph 21 00664 g001">
            <a:extLst>
              <a:ext uri="{FF2B5EF4-FFF2-40B4-BE49-F238E27FC236}">
                <a16:creationId xmlns:a16="http://schemas.microsoft.com/office/drawing/2014/main" id="{EA2C5216-8833-E007-7518-1E68EB7216E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78618" y="1690686"/>
            <a:ext cx="4729655" cy="426966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9484B25-5753-4BB9-98A9-D1DFCE0A91C7}"/>
              </a:ext>
            </a:extLst>
          </p:cNvPr>
          <p:cNvSpPr txBox="1"/>
          <p:nvPr/>
        </p:nvSpPr>
        <p:spPr>
          <a:xfrm>
            <a:off x="6278618" y="6123543"/>
            <a:ext cx="6093372" cy="369332"/>
          </a:xfrm>
          <a:prstGeom prst="rect">
            <a:avLst/>
          </a:prstGeom>
          <a:noFill/>
        </p:spPr>
        <p:txBody>
          <a:bodyPr wrap="square">
            <a:spAutoFit/>
          </a:bodyPr>
          <a:lstStyle/>
          <a:p>
            <a:r>
              <a:rPr lang="en-GB" b="1" dirty="0">
                <a:latin typeface="Arial" panose="020B0604020202020204" pitchFamily="34" charset="0"/>
                <a:cs typeface="Arial" panose="020B0604020202020204" pitchFamily="34" charset="0"/>
              </a:rPr>
              <a:t>Horgan et al. (2024)</a:t>
            </a:r>
          </a:p>
        </p:txBody>
      </p:sp>
      <p:pic>
        <p:nvPicPr>
          <p:cNvPr id="4" name="Audio 3">
            <a:hlinkClick r:id="" action="ppaction://media"/>
            <a:extLst>
              <a:ext uri="{FF2B5EF4-FFF2-40B4-BE49-F238E27FC236}">
                <a16:creationId xmlns:a16="http://schemas.microsoft.com/office/drawing/2014/main" id="{80577B65-592E-0493-DC9A-1303ED064F97}"/>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0000" t="-90625" r="-200000" b="-90625"/>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1860275675"/>
      </p:ext>
    </p:extLst>
  </p:cSld>
  <p:clrMapOvr>
    <a:masterClrMapping/>
  </p:clrMapOvr>
  <mc:AlternateContent xmlns:mc="http://schemas.openxmlformats.org/markup-compatibility/2006">
    <mc:Choice xmlns:p14="http://schemas.microsoft.com/office/powerpoint/2010/main" Requires="p14">
      <p:transition spd="slow" p14:dur="2000" advTm="89548"/>
    </mc:Choice>
    <mc:Fallback>
      <p:transition spd="slow" advTm="895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11484F-A1F4-180C-7F1B-9E53BF09A0A1}"/>
              </a:ext>
            </a:extLst>
          </p:cNvPr>
          <p:cNvSpPr>
            <a:spLocks noGrp="1"/>
          </p:cNvSpPr>
          <p:nvPr>
            <p:ph type="title"/>
          </p:nvPr>
        </p:nvSpPr>
        <p:spPr/>
        <p:txBody>
          <a:bodyPr/>
          <a:lstStyle/>
          <a:p>
            <a:pPr algn="ctr"/>
            <a:r>
              <a:rPr lang="en-GB" b="1" i="1" dirty="0">
                <a:latin typeface="Arial" panose="020B0604020202020204" pitchFamily="34" charset="0"/>
                <a:cs typeface="Arial" panose="020B0604020202020204" pitchFamily="34" charset="0"/>
              </a:rPr>
              <a:t>RECOMMENDATIONS FOR IMPROVEMENT</a:t>
            </a:r>
            <a:endParaRPr lang="en-GB" i="1" dirty="0"/>
          </a:p>
        </p:txBody>
      </p:sp>
      <p:sp>
        <p:nvSpPr>
          <p:cNvPr id="3" name="Content Placeholder 2">
            <a:extLst>
              <a:ext uri="{FF2B5EF4-FFF2-40B4-BE49-F238E27FC236}">
                <a16:creationId xmlns:a16="http://schemas.microsoft.com/office/drawing/2014/main" id="{8DB557BD-E1C4-E726-790E-9A46BF278AA5}"/>
              </a:ext>
            </a:extLst>
          </p:cNvPr>
          <p:cNvSpPr>
            <a:spLocks noGrp="1"/>
          </p:cNvSpPr>
          <p:nvPr>
            <p:ph idx="1"/>
          </p:nvPr>
        </p:nvSpPr>
        <p:spPr>
          <a:xfrm>
            <a:off x="633248" y="1564564"/>
            <a:ext cx="5257800" cy="5293436"/>
          </a:xfrm>
        </p:spPr>
        <p:txBody>
          <a:bodyPr>
            <a:noAutofit/>
          </a:bodyPr>
          <a:lstStyle/>
          <a:p>
            <a:pPr marL="0" indent="0">
              <a:buNone/>
            </a:pPr>
            <a:r>
              <a:rPr lang="en-GB" sz="1600" dirty="0">
                <a:latin typeface="Arial" panose="020B0604020202020204" pitchFamily="34" charset="0"/>
                <a:cs typeface="Arial" panose="020B0604020202020204" pitchFamily="34" charset="0"/>
              </a:rPr>
              <a:t>❑Services should adopt preventative, person-centred</a:t>
            </a:r>
          </a:p>
          <a:p>
            <a:pPr marL="0" indent="0">
              <a:buNone/>
            </a:pPr>
            <a:r>
              <a:rPr lang="en-GB" sz="1600" dirty="0">
                <a:latin typeface="Arial" panose="020B0604020202020204" pitchFamily="34" charset="0"/>
                <a:cs typeface="Arial" panose="020B0604020202020204" pitchFamily="34" charset="0"/>
              </a:rPr>
              <a:t>and integrated care models for older adults (Care</a:t>
            </a:r>
          </a:p>
          <a:p>
            <a:pPr marL="0" indent="0">
              <a:buNone/>
            </a:pPr>
            <a:r>
              <a:rPr lang="en-GB" sz="1600" dirty="0">
                <a:latin typeface="Arial" panose="020B0604020202020204" pitchFamily="34" charset="0"/>
                <a:cs typeface="Arial" panose="020B0604020202020204" pitchFamily="34" charset="0"/>
              </a:rPr>
              <a:t>Act, 2014).</a:t>
            </a:r>
          </a:p>
          <a:p>
            <a:pPr marL="0" indent="0">
              <a:buNone/>
            </a:pPr>
            <a:endParaRPr lang="en-GB" sz="1600" dirty="0">
              <a:latin typeface="Arial" panose="020B0604020202020204" pitchFamily="34" charset="0"/>
              <a:cs typeface="Arial" panose="020B0604020202020204" pitchFamily="34" charset="0"/>
            </a:endParaRPr>
          </a:p>
          <a:p>
            <a:pPr marL="0" indent="0">
              <a:buNone/>
            </a:pPr>
            <a:r>
              <a:rPr lang="en-GB" sz="1600" dirty="0">
                <a:latin typeface="Arial" panose="020B0604020202020204" pitchFamily="34" charset="0"/>
                <a:cs typeface="Arial" panose="020B0604020202020204" pitchFamily="34" charset="0"/>
              </a:rPr>
              <a:t>❑Age-Friendly frameworks support autonomy, well-</a:t>
            </a:r>
          </a:p>
          <a:p>
            <a:pPr marL="0" indent="0">
              <a:buNone/>
            </a:pPr>
            <a:r>
              <a:rPr lang="en-GB" sz="1600" dirty="0">
                <a:latin typeface="Arial" panose="020B0604020202020204" pitchFamily="34" charset="0"/>
                <a:cs typeface="Arial" panose="020B0604020202020204" pitchFamily="34" charset="0"/>
              </a:rPr>
              <a:t>being and inclusion in older adult care practices (WHO, 2024).</a:t>
            </a:r>
          </a:p>
          <a:p>
            <a:pPr marL="0" indent="0">
              <a:buNone/>
            </a:pPr>
            <a:endParaRPr lang="en-GB" sz="1600" dirty="0">
              <a:latin typeface="Arial" panose="020B0604020202020204" pitchFamily="34" charset="0"/>
              <a:cs typeface="Arial" panose="020B0604020202020204" pitchFamily="34" charset="0"/>
            </a:endParaRPr>
          </a:p>
          <a:p>
            <a:pPr marL="0" indent="0">
              <a:buNone/>
            </a:pPr>
            <a:r>
              <a:rPr lang="en-GB" sz="1600" dirty="0">
                <a:latin typeface="Arial" panose="020B0604020202020204" pitchFamily="34" charset="0"/>
                <a:cs typeface="Arial" panose="020B0604020202020204" pitchFamily="34" charset="0"/>
              </a:rPr>
              <a:t>❑Reablement services reduce long-term care</a:t>
            </a:r>
          </a:p>
          <a:p>
            <a:pPr marL="0" indent="0">
              <a:buNone/>
            </a:pPr>
            <a:r>
              <a:rPr lang="en-GB" sz="1600" dirty="0">
                <a:latin typeface="Arial" panose="020B0604020202020204" pitchFamily="34" charset="0"/>
                <a:cs typeface="Arial" panose="020B0604020202020204" pitchFamily="34" charset="0"/>
              </a:rPr>
              <a:t>dependency and improve functional outcomes</a:t>
            </a:r>
          </a:p>
          <a:p>
            <a:pPr marL="0" indent="0">
              <a:buNone/>
            </a:pPr>
            <a:r>
              <a:rPr lang="en-GB" sz="1600" dirty="0">
                <a:latin typeface="Arial" panose="020B0604020202020204" pitchFamily="34" charset="0"/>
                <a:cs typeface="Arial" panose="020B0604020202020204" pitchFamily="34" charset="0"/>
              </a:rPr>
              <a:t>when provided early (Almeida et al., 2024).</a:t>
            </a:r>
          </a:p>
          <a:p>
            <a:pPr marL="0" indent="0">
              <a:buNone/>
            </a:pPr>
            <a:endParaRPr lang="en-GB" sz="1600" dirty="0">
              <a:latin typeface="Arial" panose="020B0604020202020204" pitchFamily="34" charset="0"/>
              <a:cs typeface="Arial" panose="020B0604020202020204" pitchFamily="34" charset="0"/>
            </a:endParaRPr>
          </a:p>
          <a:p>
            <a:pPr marL="0" indent="0">
              <a:buNone/>
            </a:pPr>
            <a:r>
              <a:rPr lang="en-GB" sz="1600" dirty="0">
                <a:latin typeface="Arial" panose="020B0604020202020204" pitchFamily="34" charset="0"/>
                <a:cs typeface="Arial" panose="020B0604020202020204" pitchFamily="34" charset="0"/>
              </a:rPr>
              <a:t>❑Community prevention programmes like social</a:t>
            </a:r>
          </a:p>
          <a:p>
            <a:pPr marL="0" indent="0">
              <a:buNone/>
            </a:pPr>
            <a:r>
              <a:rPr lang="en-GB" sz="1600" dirty="0">
                <a:latin typeface="Arial" panose="020B0604020202020204" pitchFamily="34" charset="0"/>
                <a:cs typeface="Arial" panose="020B0604020202020204" pitchFamily="34" charset="0"/>
              </a:rPr>
              <a:t>prescribing and fall prevention maintain</a:t>
            </a:r>
          </a:p>
          <a:p>
            <a:pPr marL="0" indent="0">
              <a:buNone/>
            </a:pPr>
            <a:r>
              <a:rPr lang="en-GB" sz="1600" dirty="0">
                <a:latin typeface="Arial" panose="020B0604020202020204" pitchFamily="34" charset="0"/>
                <a:cs typeface="Arial" panose="020B0604020202020204" pitchFamily="34" charset="0"/>
              </a:rPr>
              <a:t>independence and reduce hospitalisation (NHS</a:t>
            </a:r>
          </a:p>
          <a:p>
            <a:pPr marL="0" indent="0">
              <a:buNone/>
            </a:pPr>
            <a:r>
              <a:rPr lang="en-GB" sz="1600" dirty="0">
                <a:latin typeface="Arial" panose="020B0604020202020204" pitchFamily="34" charset="0"/>
                <a:cs typeface="Arial" panose="020B0604020202020204" pitchFamily="34" charset="0"/>
              </a:rPr>
              <a:t>England, 2025).</a:t>
            </a:r>
          </a:p>
        </p:txBody>
      </p:sp>
      <p:pic>
        <p:nvPicPr>
          <p:cNvPr id="8196" name="Picture 4">
            <a:extLst>
              <a:ext uri="{FF2B5EF4-FFF2-40B4-BE49-F238E27FC236}">
                <a16:creationId xmlns:a16="http://schemas.microsoft.com/office/drawing/2014/main" id="{97E56F0E-1A9A-5125-C1C0-59DD58F5D69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00952" y="1690688"/>
            <a:ext cx="5257800" cy="411874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DD89040-1A3D-5808-65EF-BBBAFD38B0AD}"/>
              </a:ext>
            </a:extLst>
          </p:cNvPr>
          <p:cNvSpPr txBox="1"/>
          <p:nvPr/>
        </p:nvSpPr>
        <p:spPr>
          <a:xfrm>
            <a:off x="6300952" y="5809429"/>
            <a:ext cx="6093372" cy="369332"/>
          </a:xfrm>
          <a:prstGeom prst="rect">
            <a:avLst/>
          </a:prstGeom>
          <a:noFill/>
        </p:spPr>
        <p:txBody>
          <a:bodyPr wrap="square">
            <a:spAutoFit/>
          </a:bodyPr>
          <a:lstStyle/>
          <a:p>
            <a:r>
              <a:rPr lang="en-GB" b="1" dirty="0" err="1">
                <a:latin typeface="Arial" panose="020B0604020202020204" pitchFamily="34" charset="0"/>
                <a:cs typeface="Arial" panose="020B0604020202020204" pitchFamily="34" charset="0"/>
              </a:rPr>
              <a:t>MuscHealth</a:t>
            </a:r>
            <a:r>
              <a:rPr lang="en-GB" b="1" dirty="0">
                <a:latin typeface="Arial" panose="020B0604020202020204" pitchFamily="34" charset="0"/>
                <a:cs typeface="Arial" panose="020B0604020202020204" pitchFamily="34" charset="0"/>
              </a:rPr>
              <a:t> (2025</a:t>
            </a:r>
            <a:r>
              <a:rPr lang="en-GB" dirty="0"/>
              <a:t>)</a:t>
            </a:r>
          </a:p>
        </p:txBody>
      </p:sp>
      <p:pic>
        <p:nvPicPr>
          <p:cNvPr id="4" name="Audio 3">
            <a:hlinkClick r:id="" action="ppaction://media"/>
            <a:extLst>
              <a:ext uri="{FF2B5EF4-FFF2-40B4-BE49-F238E27FC236}">
                <a16:creationId xmlns:a16="http://schemas.microsoft.com/office/drawing/2014/main" id="{4E40B014-D21A-307D-3956-544A6E9AE7C9}"/>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0000" t="-90625" r="-200000" b="-90625"/>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3919053467"/>
      </p:ext>
    </p:extLst>
  </p:cSld>
  <p:clrMapOvr>
    <a:masterClrMapping/>
  </p:clrMapOvr>
  <mc:AlternateContent xmlns:mc="http://schemas.openxmlformats.org/markup-compatibility/2006">
    <mc:Choice xmlns:p14="http://schemas.microsoft.com/office/powerpoint/2010/main" Requires="p14">
      <p:transition spd="slow" p14:dur="2000" advTm="97804"/>
    </mc:Choice>
    <mc:Fallback>
      <p:transition spd="slow" advTm="978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57C288-145B-0D83-D73C-7135F2561FD8}"/>
              </a:ext>
            </a:extLst>
          </p:cNvPr>
          <p:cNvSpPr>
            <a:spLocks noGrp="1"/>
          </p:cNvSpPr>
          <p:nvPr>
            <p:ph type="title"/>
          </p:nvPr>
        </p:nvSpPr>
        <p:spPr/>
        <p:txBody>
          <a:bodyPr/>
          <a:lstStyle/>
          <a:p>
            <a:pPr algn="ctr"/>
            <a:r>
              <a:rPr lang="en-GB" b="1" i="1" dirty="0">
                <a:latin typeface="Arial" panose="020B0604020202020204" pitchFamily="34" charset="0"/>
                <a:cs typeface="Arial" panose="020B0604020202020204" pitchFamily="34" charset="0"/>
              </a:rPr>
              <a:t>RECOMMENDATIONS FOR IMPROVEMENT</a:t>
            </a:r>
          </a:p>
        </p:txBody>
      </p:sp>
      <p:sp>
        <p:nvSpPr>
          <p:cNvPr id="3" name="Content Placeholder 2">
            <a:extLst>
              <a:ext uri="{FF2B5EF4-FFF2-40B4-BE49-F238E27FC236}">
                <a16:creationId xmlns:a16="http://schemas.microsoft.com/office/drawing/2014/main" id="{54DB3838-9DB6-7016-ACDD-64AE5EA8631E}"/>
              </a:ext>
            </a:extLst>
          </p:cNvPr>
          <p:cNvSpPr>
            <a:spLocks noGrp="1"/>
          </p:cNvSpPr>
          <p:nvPr>
            <p:ph idx="1"/>
          </p:nvPr>
        </p:nvSpPr>
        <p:spPr>
          <a:xfrm>
            <a:off x="838201" y="1690688"/>
            <a:ext cx="6477000" cy="5009657"/>
          </a:xfrm>
        </p:spPr>
        <p:txBody>
          <a:bodyPr>
            <a:noAutofit/>
          </a:bodyPr>
          <a:lstStyle/>
          <a:p>
            <a:pPr marL="0" indent="0">
              <a:buNone/>
            </a:pPr>
            <a:r>
              <a:rPr lang="en-GB" sz="1400" dirty="0">
                <a:latin typeface="Arial" panose="020B0604020202020204" pitchFamily="34" charset="0"/>
                <a:cs typeface="Arial" panose="020B0604020202020204" pitchFamily="34" charset="0"/>
              </a:rPr>
              <a:t>❑Long-term social care funding reduces labour</a:t>
            </a:r>
          </a:p>
          <a:p>
            <a:pPr marL="0" indent="0">
              <a:buNone/>
            </a:pPr>
            <a:r>
              <a:rPr lang="en-GB" sz="1400" dirty="0">
                <a:latin typeface="Arial" panose="020B0604020202020204" pitchFamily="34" charset="0"/>
                <a:cs typeface="Arial" panose="020B0604020202020204" pitchFamily="34" charset="0"/>
              </a:rPr>
              <a:t>shortages and ensures reliable personalised</a:t>
            </a:r>
          </a:p>
          <a:p>
            <a:pPr marL="0" indent="0">
              <a:buNone/>
            </a:pPr>
            <a:r>
              <a:rPr lang="en-GB" sz="1400" dirty="0">
                <a:latin typeface="Arial" panose="020B0604020202020204" pitchFamily="34" charset="0"/>
                <a:cs typeface="Arial" panose="020B0604020202020204" pitchFamily="34" charset="0"/>
              </a:rPr>
              <a:t>services (Legislation.gov.uk, 2023).</a:t>
            </a:r>
          </a:p>
          <a:p>
            <a:pPr marL="0" indent="0">
              <a:buNone/>
            </a:pPr>
            <a:endParaRPr lang="en-GB" sz="1400" dirty="0">
              <a:latin typeface="Arial" panose="020B0604020202020204" pitchFamily="34" charset="0"/>
              <a:cs typeface="Arial" panose="020B0604020202020204" pitchFamily="34" charset="0"/>
            </a:endParaRPr>
          </a:p>
          <a:p>
            <a:pPr marL="0" indent="0">
              <a:buNone/>
            </a:pPr>
            <a:r>
              <a:rPr lang="en-GB" sz="1400" dirty="0">
                <a:latin typeface="Arial" panose="020B0604020202020204" pitchFamily="34" charset="0"/>
                <a:cs typeface="Arial" panose="020B0604020202020204" pitchFamily="34" charset="0"/>
              </a:rPr>
              <a:t>❑Timely home adaptations decrease falls,</a:t>
            </a:r>
          </a:p>
          <a:p>
            <a:pPr marL="0" indent="0">
              <a:buNone/>
            </a:pPr>
            <a:r>
              <a:rPr lang="en-GB" sz="1400" dirty="0">
                <a:latin typeface="Arial" panose="020B0604020202020204" pitchFamily="34" charset="0"/>
                <a:cs typeface="Arial" panose="020B0604020202020204" pitchFamily="34" charset="0"/>
              </a:rPr>
              <a:t>institutional care and improve safety for older</a:t>
            </a:r>
          </a:p>
          <a:p>
            <a:pPr marL="0" indent="0">
              <a:buNone/>
            </a:pPr>
            <a:r>
              <a:rPr lang="en-GB" sz="1400" dirty="0">
                <a:latin typeface="Arial" panose="020B0604020202020204" pitchFamily="34" charset="0"/>
                <a:cs typeface="Arial" panose="020B0604020202020204" pitchFamily="34" charset="0"/>
              </a:rPr>
              <a:t>adults (Money et al., 2024).</a:t>
            </a:r>
          </a:p>
          <a:p>
            <a:pPr marL="0" indent="0">
              <a:buNone/>
            </a:pPr>
            <a:endParaRPr lang="en-GB" sz="1400" dirty="0">
              <a:latin typeface="Arial" panose="020B0604020202020204" pitchFamily="34" charset="0"/>
              <a:cs typeface="Arial" panose="020B0604020202020204" pitchFamily="34" charset="0"/>
            </a:endParaRPr>
          </a:p>
          <a:p>
            <a:pPr marL="0" indent="0">
              <a:buNone/>
            </a:pPr>
            <a:r>
              <a:rPr lang="en-GB" sz="1400" dirty="0">
                <a:latin typeface="Arial" panose="020B0604020202020204" pitchFamily="34" charset="0"/>
                <a:cs typeface="Arial" panose="020B0604020202020204" pitchFamily="34" charset="0"/>
              </a:rPr>
              <a:t>❑Digital inclusion programmes require user</a:t>
            </a:r>
          </a:p>
          <a:p>
            <a:pPr marL="0" indent="0">
              <a:buNone/>
            </a:pPr>
            <a:r>
              <a:rPr lang="en-GB" sz="1400" dirty="0">
                <a:latin typeface="Arial" panose="020B0604020202020204" pitchFamily="34" charset="0"/>
                <a:cs typeface="Arial" panose="020B0604020202020204" pitchFamily="34" charset="0"/>
              </a:rPr>
              <a:t>training and support to be effective in older</a:t>
            </a:r>
          </a:p>
          <a:p>
            <a:pPr marL="0" indent="0">
              <a:buNone/>
            </a:pPr>
            <a:r>
              <a:rPr lang="en-GB" sz="1400" dirty="0">
                <a:latin typeface="Arial" panose="020B0604020202020204" pitchFamily="34" charset="0"/>
                <a:cs typeface="Arial" panose="020B0604020202020204" pitchFamily="34" charset="0"/>
              </a:rPr>
              <a:t>populations (Centre for Ageing Better, 2024).</a:t>
            </a:r>
          </a:p>
          <a:p>
            <a:pPr marL="0" indent="0">
              <a:buNone/>
            </a:pPr>
            <a:endParaRPr lang="en-GB" sz="1400" dirty="0">
              <a:latin typeface="Arial" panose="020B0604020202020204" pitchFamily="34" charset="0"/>
              <a:cs typeface="Arial" panose="020B0604020202020204" pitchFamily="34" charset="0"/>
            </a:endParaRPr>
          </a:p>
          <a:p>
            <a:pPr marL="0" indent="0">
              <a:buNone/>
            </a:pPr>
            <a:r>
              <a:rPr lang="en-GB" sz="1400" dirty="0">
                <a:latin typeface="Arial" panose="020B0604020202020204" pitchFamily="34" charset="0"/>
                <a:cs typeface="Arial" panose="020B0604020202020204" pitchFamily="34" charset="0"/>
              </a:rPr>
              <a:t>❑Strengths-based, person-centred planning</a:t>
            </a:r>
          </a:p>
          <a:p>
            <a:pPr marL="0" indent="0">
              <a:buNone/>
            </a:pPr>
            <a:r>
              <a:rPr lang="en-GB" sz="1400" dirty="0">
                <a:latin typeface="Arial" panose="020B0604020202020204" pitchFamily="34" charset="0"/>
                <a:cs typeface="Arial" panose="020B0604020202020204" pitchFamily="34" charset="0"/>
              </a:rPr>
              <a:t>empowers older adults, promoting dignity, choice</a:t>
            </a:r>
          </a:p>
          <a:p>
            <a:pPr marL="0" indent="0">
              <a:buNone/>
            </a:pPr>
            <a:r>
              <a:rPr lang="en-GB" sz="1400" dirty="0">
                <a:latin typeface="Arial" panose="020B0604020202020204" pitchFamily="34" charset="0"/>
                <a:cs typeface="Arial" panose="020B0604020202020204" pitchFamily="34" charset="0"/>
              </a:rPr>
              <a:t>and active decision-making in care.</a:t>
            </a:r>
          </a:p>
        </p:txBody>
      </p:sp>
      <p:pic>
        <p:nvPicPr>
          <p:cNvPr id="9218" name="Picture 2">
            <a:extLst>
              <a:ext uri="{FF2B5EF4-FFF2-40B4-BE49-F238E27FC236}">
                <a16:creationId xmlns:a16="http://schemas.microsoft.com/office/drawing/2014/main" id="{A08175F0-B3B9-BFA9-BA09-A88B1DCE2C0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42006" y="1690688"/>
            <a:ext cx="4911793" cy="390705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CBBFABF-9C4C-9C0D-173A-2EE3627C5B6B}"/>
              </a:ext>
            </a:extLst>
          </p:cNvPr>
          <p:cNvSpPr txBox="1"/>
          <p:nvPr/>
        </p:nvSpPr>
        <p:spPr>
          <a:xfrm>
            <a:off x="6442006" y="5779712"/>
            <a:ext cx="6093372" cy="369332"/>
          </a:xfrm>
          <a:prstGeom prst="rect">
            <a:avLst/>
          </a:prstGeom>
          <a:noFill/>
        </p:spPr>
        <p:txBody>
          <a:bodyPr wrap="square">
            <a:spAutoFit/>
          </a:bodyPr>
          <a:lstStyle/>
          <a:p>
            <a:r>
              <a:rPr lang="en-GB" b="1" dirty="0">
                <a:latin typeface="Arial" panose="020B0604020202020204" pitchFamily="34" charset="0"/>
                <a:cs typeface="Arial" panose="020B0604020202020204" pitchFamily="34" charset="0"/>
              </a:rPr>
              <a:t>Jacobs (2024)</a:t>
            </a:r>
          </a:p>
        </p:txBody>
      </p:sp>
      <p:pic>
        <p:nvPicPr>
          <p:cNvPr id="4" name="Audio 3">
            <a:hlinkClick r:id="" action="ppaction://media"/>
            <a:extLst>
              <a:ext uri="{FF2B5EF4-FFF2-40B4-BE49-F238E27FC236}">
                <a16:creationId xmlns:a16="http://schemas.microsoft.com/office/drawing/2014/main" id="{450F3F57-9B93-70B4-5E28-9861EBF5471E}"/>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0000" t="-90625" r="-200000" b="-90625"/>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3215371807"/>
      </p:ext>
    </p:extLst>
  </p:cSld>
  <p:clrMapOvr>
    <a:masterClrMapping/>
  </p:clrMapOvr>
  <mc:AlternateContent xmlns:mc="http://schemas.openxmlformats.org/markup-compatibility/2006">
    <mc:Choice xmlns:p14="http://schemas.microsoft.com/office/powerpoint/2010/main" Requires="p14">
      <p:transition spd="slow" p14:dur="2000" advTm="70244"/>
    </mc:Choice>
    <mc:Fallback>
      <p:transition spd="slow" advTm="702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4597F6-FE93-8E56-5AB2-AA98500A8071}"/>
              </a:ext>
            </a:extLst>
          </p:cNvPr>
          <p:cNvSpPr>
            <a:spLocks noGrp="1"/>
          </p:cNvSpPr>
          <p:nvPr>
            <p:ph type="title"/>
          </p:nvPr>
        </p:nvSpPr>
        <p:spPr>
          <a:xfrm>
            <a:off x="838200" y="0"/>
            <a:ext cx="10515600" cy="1325563"/>
          </a:xfrm>
        </p:spPr>
        <p:txBody>
          <a:bodyPr/>
          <a:lstStyle/>
          <a:p>
            <a:pPr algn="ctr"/>
            <a:r>
              <a:rPr lang="en-GB" b="1" i="1" dirty="0">
                <a:latin typeface="Arial" panose="020B0604020202020204" pitchFamily="34" charset="0"/>
                <a:cs typeface="Arial" panose="020B0604020202020204" pitchFamily="34" charset="0"/>
              </a:rPr>
              <a:t>CONCLUSION</a:t>
            </a:r>
            <a:endParaRPr lang="en-GB" b="1" i="1" dirty="0"/>
          </a:p>
        </p:txBody>
      </p:sp>
      <p:sp>
        <p:nvSpPr>
          <p:cNvPr id="3" name="Content Placeholder 2">
            <a:extLst>
              <a:ext uri="{FF2B5EF4-FFF2-40B4-BE49-F238E27FC236}">
                <a16:creationId xmlns:a16="http://schemas.microsoft.com/office/drawing/2014/main" id="{2E1B847F-E1A9-9EF0-1336-7BC02A61CB4A}"/>
              </a:ext>
            </a:extLst>
          </p:cNvPr>
          <p:cNvSpPr>
            <a:spLocks noGrp="1"/>
          </p:cNvSpPr>
          <p:nvPr>
            <p:ph idx="1"/>
          </p:nvPr>
        </p:nvSpPr>
        <p:spPr>
          <a:xfrm>
            <a:off x="838200" y="1024759"/>
            <a:ext cx="5736021" cy="6069724"/>
          </a:xfrm>
        </p:spPr>
        <p:txBody>
          <a:bodyPr>
            <a:noAutofit/>
          </a:bodyPr>
          <a:lstStyle/>
          <a:p>
            <a:pPr marL="0" indent="0">
              <a:buNone/>
            </a:pPr>
            <a:r>
              <a:rPr lang="en-GB" sz="1800" dirty="0">
                <a:latin typeface="Arial" panose="020B0604020202020204" pitchFamily="34" charset="0"/>
                <a:cs typeface="Arial" panose="020B0604020202020204" pitchFamily="34" charset="0"/>
              </a:rPr>
              <a:t>❑Older adults’ wellbeing depends on physical,</a:t>
            </a:r>
          </a:p>
          <a:p>
            <a:pPr marL="0" indent="0">
              <a:buNone/>
            </a:pPr>
            <a:r>
              <a:rPr lang="en-GB" sz="1800" dirty="0">
                <a:latin typeface="Arial" panose="020B0604020202020204" pitchFamily="34" charset="0"/>
                <a:cs typeface="Arial" panose="020B0604020202020204" pitchFamily="34" charset="0"/>
              </a:rPr>
              <a:t>psychological, social and environmental factors,</a:t>
            </a:r>
          </a:p>
          <a:p>
            <a:pPr marL="0" indent="0">
              <a:buNone/>
            </a:pPr>
            <a:r>
              <a:rPr lang="en-GB" sz="1800" dirty="0">
                <a:latin typeface="Arial" panose="020B0604020202020204" pitchFamily="34" charset="0"/>
                <a:cs typeface="Arial" panose="020B0604020202020204" pitchFamily="34" charset="0"/>
              </a:rPr>
              <a:t>not only biomedical.</a:t>
            </a:r>
          </a:p>
          <a:p>
            <a:pPr marL="0" indent="0">
              <a:buNone/>
            </a:pPr>
            <a:endParaRPr lang="en-GB" sz="1800" dirty="0">
              <a:latin typeface="Arial" panose="020B0604020202020204" pitchFamily="34" charset="0"/>
              <a:cs typeface="Arial" panose="020B0604020202020204" pitchFamily="34" charset="0"/>
            </a:endParaRPr>
          </a:p>
          <a:p>
            <a:pPr marL="0" indent="0">
              <a:buNone/>
            </a:pPr>
            <a:r>
              <a:rPr lang="en-GB" sz="1800" dirty="0">
                <a:latin typeface="Arial" panose="020B0604020202020204" pitchFamily="34" charset="0"/>
                <a:cs typeface="Arial" panose="020B0604020202020204" pitchFamily="34" charset="0"/>
              </a:rPr>
              <a:t>❑Current UK policies promote person-centred,</a:t>
            </a:r>
          </a:p>
          <a:p>
            <a:pPr marL="0" indent="0">
              <a:buNone/>
            </a:pPr>
            <a:r>
              <a:rPr lang="en-GB" sz="1800" dirty="0">
                <a:latin typeface="Arial" panose="020B0604020202020204" pitchFamily="34" charset="0"/>
                <a:cs typeface="Arial" panose="020B0604020202020204" pitchFamily="34" charset="0"/>
              </a:rPr>
              <a:t>preventive and strengths-based care but face</a:t>
            </a:r>
          </a:p>
          <a:p>
            <a:pPr marL="0" indent="0">
              <a:buNone/>
            </a:pPr>
            <a:r>
              <a:rPr lang="en-GB" sz="1800" dirty="0">
                <a:latin typeface="Arial" panose="020B0604020202020204" pitchFamily="34" charset="0"/>
                <a:cs typeface="Arial" panose="020B0604020202020204" pitchFamily="34" charset="0"/>
              </a:rPr>
              <a:t>funding and workforce issues.</a:t>
            </a:r>
          </a:p>
          <a:p>
            <a:pPr marL="0" indent="0">
              <a:buNone/>
            </a:pPr>
            <a:endParaRPr lang="en-GB" sz="1800" dirty="0">
              <a:latin typeface="Arial" panose="020B0604020202020204" pitchFamily="34" charset="0"/>
              <a:cs typeface="Arial" panose="020B0604020202020204" pitchFamily="34" charset="0"/>
            </a:endParaRPr>
          </a:p>
          <a:p>
            <a:pPr marL="0" indent="0">
              <a:buNone/>
            </a:pPr>
            <a:r>
              <a:rPr lang="en-GB" sz="1800" dirty="0">
                <a:latin typeface="Arial" panose="020B0604020202020204" pitchFamily="34" charset="0"/>
                <a:cs typeface="Arial" panose="020B0604020202020204" pitchFamily="34" charset="0"/>
              </a:rPr>
              <a:t>❑Independence is hindered by structural barriers</a:t>
            </a:r>
          </a:p>
          <a:p>
            <a:pPr marL="0" indent="0">
              <a:buNone/>
            </a:pPr>
            <a:r>
              <a:rPr lang="en-GB" sz="1800" dirty="0">
                <a:latin typeface="Arial" panose="020B0604020202020204" pitchFamily="34" charset="0"/>
                <a:cs typeface="Arial" panose="020B0604020202020204" pitchFamily="34" charset="0"/>
              </a:rPr>
              <a:t>including poverty, ageism and unsuitable housing</a:t>
            </a:r>
          </a:p>
          <a:p>
            <a:pPr marL="0" indent="0">
              <a:buNone/>
            </a:pPr>
            <a:r>
              <a:rPr lang="en-GB" sz="1800" dirty="0">
                <a:latin typeface="Arial" panose="020B0604020202020204" pitchFamily="34" charset="0"/>
                <a:cs typeface="Arial" panose="020B0604020202020204" pitchFamily="34" charset="0"/>
              </a:rPr>
              <a:t>conditions.</a:t>
            </a:r>
          </a:p>
          <a:p>
            <a:pPr marL="0" indent="0">
              <a:buNone/>
            </a:pPr>
            <a:endParaRPr lang="en-GB" sz="1800" dirty="0">
              <a:latin typeface="Arial" panose="020B0604020202020204" pitchFamily="34" charset="0"/>
              <a:cs typeface="Arial" panose="020B0604020202020204" pitchFamily="34" charset="0"/>
            </a:endParaRPr>
          </a:p>
          <a:p>
            <a:pPr marL="0" indent="0">
              <a:buNone/>
            </a:pPr>
            <a:r>
              <a:rPr lang="en-GB" sz="1800" dirty="0">
                <a:latin typeface="Arial" panose="020B0604020202020204" pitchFamily="34" charset="0"/>
                <a:cs typeface="Arial" panose="020B0604020202020204" pitchFamily="34" charset="0"/>
              </a:rPr>
              <a:t>❑Future strategies should prioritise community</a:t>
            </a:r>
          </a:p>
          <a:p>
            <a:pPr marL="0" indent="0">
              <a:buNone/>
            </a:pPr>
            <a:r>
              <a:rPr lang="en-GB" sz="1800" dirty="0">
                <a:latin typeface="Arial" panose="020B0604020202020204" pitchFamily="34" charset="0"/>
                <a:cs typeface="Arial" panose="020B0604020202020204" pitchFamily="34" charset="0"/>
              </a:rPr>
              <a:t>support, rehabilitation and age-friendly</a:t>
            </a:r>
          </a:p>
          <a:p>
            <a:pPr marL="0" indent="0">
              <a:buNone/>
            </a:pPr>
            <a:r>
              <a:rPr lang="en-GB" sz="1800" dirty="0">
                <a:latin typeface="Arial" panose="020B0604020202020204" pitchFamily="34" charset="0"/>
                <a:cs typeface="Arial" panose="020B0604020202020204" pitchFamily="34" charset="0"/>
              </a:rPr>
              <a:t>environments for dignity and autonomy.</a:t>
            </a:r>
          </a:p>
        </p:txBody>
      </p:sp>
      <p:pic>
        <p:nvPicPr>
          <p:cNvPr id="10242" name="Picture 2" descr="A Cedarhurst independent living team member chats with three residents on a couch">
            <a:extLst>
              <a:ext uri="{FF2B5EF4-FFF2-40B4-BE49-F238E27FC236}">
                <a16:creationId xmlns:a16="http://schemas.microsoft.com/office/drawing/2014/main" id="{D468C99E-E8D3-8D9E-EF48-F5AC026B27D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94560" y="1245476"/>
            <a:ext cx="5138901" cy="385105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E689E974-336E-B34A-1E78-BC9CC39F966A}"/>
              </a:ext>
            </a:extLst>
          </p:cNvPr>
          <p:cNvSpPr txBox="1"/>
          <p:nvPr/>
        </p:nvSpPr>
        <p:spPr>
          <a:xfrm>
            <a:off x="6394560" y="5243192"/>
            <a:ext cx="6093372" cy="369332"/>
          </a:xfrm>
          <a:prstGeom prst="rect">
            <a:avLst/>
          </a:prstGeom>
          <a:noFill/>
        </p:spPr>
        <p:txBody>
          <a:bodyPr wrap="square">
            <a:spAutoFit/>
          </a:bodyPr>
          <a:lstStyle/>
          <a:p>
            <a:r>
              <a:rPr lang="en-GB" b="1" dirty="0">
                <a:latin typeface="Arial" panose="020B0604020202020204" pitchFamily="34" charset="0"/>
                <a:cs typeface="Arial" panose="020B0604020202020204" pitchFamily="34" charset="0"/>
              </a:rPr>
              <a:t>Living (2023)</a:t>
            </a:r>
          </a:p>
        </p:txBody>
      </p:sp>
      <p:pic>
        <p:nvPicPr>
          <p:cNvPr id="4" name="Audio 3">
            <a:hlinkClick r:id="" action="ppaction://media"/>
            <a:extLst>
              <a:ext uri="{FF2B5EF4-FFF2-40B4-BE49-F238E27FC236}">
                <a16:creationId xmlns:a16="http://schemas.microsoft.com/office/drawing/2014/main" id="{65F30295-C74B-5A43-D5E3-E3FFF1277E60}"/>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0000" t="-90625" r="-200000" b="-90625"/>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886040732"/>
      </p:ext>
    </p:extLst>
  </p:cSld>
  <p:clrMapOvr>
    <a:masterClrMapping/>
  </p:clrMapOvr>
  <mc:AlternateContent xmlns:mc="http://schemas.openxmlformats.org/markup-compatibility/2006">
    <mc:Choice xmlns:p14="http://schemas.microsoft.com/office/powerpoint/2010/main" Requires="p14">
      <p:transition spd="slow" p14:dur="2000" advTm="44870"/>
    </mc:Choice>
    <mc:Fallback>
      <p:transition spd="slow" advTm="4487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D77E7F-EF0C-92F6-9A27-71C3366718A1}"/>
              </a:ext>
            </a:extLst>
          </p:cNvPr>
          <p:cNvSpPr>
            <a:spLocks noGrp="1"/>
          </p:cNvSpPr>
          <p:nvPr>
            <p:ph type="title"/>
          </p:nvPr>
        </p:nvSpPr>
        <p:spPr/>
        <p:txBody>
          <a:bodyPr/>
          <a:lstStyle/>
          <a:p>
            <a:r>
              <a:rPr lang="en-GB" b="1" dirty="0">
                <a:latin typeface="Arial" panose="020B0604020202020204" pitchFamily="34" charset="0"/>
                <a:cs typeface="Arial" panose="020B0604020202020204" pitchFamily="34" charset="0"/>
              </a:rPr>
              <a:t>References </a:t>
            </a:r>
          </a:p>
        </p:txBody>
      </p:sp>
      <p:sp>
        <p:nvSpPr>
          <p:cNvPr id="3" name="Content Placeholder 2">
            <a:extLst>
              <a:ext uri="{FF2B5EF4-FFF2-40B4-BE49-F238E27FC236}">
                <a16:creationId xmlns:a16="http://schemas.microsoft.com/office/drawing/2014/main" id="{FFA4D286-2DD9-2924-11C2-E111EA67635C}"/>
              </a:ext>
            </a:extLst>
          </p:cNvPr>
          <p:cNvSpPr>
            <a:spLocks noGrp="1"/>
          </p:cNvSpPr>
          <p:nvPr>
            <p:ph idx="1"/>
          </p:nvPr>
        </p:nvSpPr>
        <p:spPr>
          <a:xfrm>
            <a:off x="838200" y="1321127"/>
            <a:ext cx="10515600" cy="5171748"/>
          </a:xfrm>
        </p:spPr>
        <p:txBody>
          <a:bodyPr>
            <a:normAutofit/>
          </a:bodyPr>
          <a:lstStyle/>
          <a:p>
            <a:pPr marL="0" indent="0">
              <a:buNone/>
            </a:pPr>
            <a:r>
              <a:rPr lang="en-GB" sz="1000" dirty="0">
                <a:latin typeface="Arial" panose="020B0604020202020204" pitchFamily="34" charset="0"/>
                <a:cs typeface="Arial" panose="020B0604020202020204" pitchFamily="34" charset="0"/>
              </a:rPr>
              <a:t>Age UK (2023). Loneliness research and impact. [online] Age UK. Available at: https://www.ageuk.org.uk/our-impact/policy-research/loneliness-research-and-resources/.</a:t>
            </a:r>
          </a:p>
          <a:p>
            <a:pPr marL="0" indent="0">
              <a:buNone/>
            </a:pPr>
            <a:endParaRPr lang="en-GB" sz="1000" dirty="0">
              <a:latin typeface="Arial" panose="020B0604020202020204" pitchFamily="34" charset="0"/>
              <a:cs typeface="Arial" panose="020B0604020202020204" pitchFamily="34" charset="0"/>
            </a:endParaRPr>
          </a:p>
          <a:p>
            <a:pPr marL="0" indent="0">
              <a:buNone/>
            </a:pPr>
            <a:r>
              <a:rPr lang="en-GB" sz="1000" dirty="0">
                <a:latin typeface="Arial" panose="020B0604020202020204" pitchFamily="34" charset="0"/>
                <a:cs typeface="Arial" panose="020B0604020202020204" pitchFamily="34" charset="0"/>
              </a:rPr>
              <a:t>Almeida, A. S., Paguia, A., and Neves, A. P. (2024). Nursing interventions to empower family caregivers to manage the risk of falling in older adults: A scoping review. International Journal of Environmental Research and Public Health, 21(3), 246.</a:t>
            </a:r>
          </a:p>
          <a:p>
            <a:pPr marL="0" indent="0">
              <a:buNone/>
            </a:pPr>
            <a:endParaRPr lang="en-GB" sz="1000" dirty="0">
              <a:latin typeface="Arial" panose="020B0604020202020204" pitchFamily="34" charset="0"/>
              <a:cs typeface="Arial" panose="020B0604020202020204" pitchFamily="34" charset="0"/>
            </a:endParaRPr>
          </a:p>
          <a:p>
            <a:pPr marL="0" indent="0">
              <a:buNone/>
            </a:pPr>
            <a:r>
              <a:rPr lang="en-GB" sz="1000" dirty="0">
                <a:latin typeface="Arial" panose="020B0604020202020204" pitchFamily="34" charset="0"/>
                <a:cs typeface="Arial" panose="020B0604020202020204" pitchFamily="34" charset="0"/>
              </a:rPr>
              <a:t>Alzheimer's Society (2024). How many people have dementia in the UK? [online] www.alzheimers.org.uk. Available at: </a:t>
            </a:r>
            <a:r>
              <a:rPr lang="en-GB" sz="1000" dirty="0">
                <a:latin typeface="Arial" panose="020B0604020202020204" pitchFamily="34" charset="0"/>
                <a:cs typeface="Arial" panose="020B0604020202020204" pitchFamily="34" charset="0"/>
                <a:hlinkClick r:id="rId4"/>
              </a:rPr>
              <a:t>https://www.alzheimers.org.uk/blog/how-many-people-have-dementia-uk</a:t>
            </a:r>
            <a:r>
              <a:rPr lang="en-GB" sz="1000" dirty="0">
                <a:latin typeface="Arial" panose="020B0604020202020204" pitchFamily="34" charset="0"/>
                <a:cs typeface="Arial" panose="020B0604020202020204" pitchFamily="34" charset="0"/>
              </a:rPr>
              <a:t>.</a:t>
            </a:r>
          </a:p>
          <a:p>
            <a:pPr marL="0" indent="0">
              <a:buNone/>
            </a:pPr>
            <a:endParaRPr lang="en-GB" sz="1000" dirty="0">
              <a:latin typeface="Arial" panose="020B0604020202020204" pitchFamily="34" charset="0"/>
              <a:cs typeface="Arial" panose="020B0604020202020204" pitchFamily="34" charset="0"/>
            </a:endParaRPr>
          </a:p>
          <a:p>
            <a:pPr marL="0" indent="0">
              <a:buNone/>
            </a:pPr>
            <a:r>
              <a:rPr lang="en-GB" sz="1000" dirty="0">
                <a:latin typeface="Arial" panose="020B0604020202020204" pitchFamily="34" charset="0"/>
                <a:cs typeface="Arial" panose="020B0604020202020204" pitchFamily="34" charset="0"/>
              </a:rPr>
              <a:t>Bitesize learning (2015) </a:t>
            </a:r>
            <a:r>
              <a:rPr lang="en-GB" sz="1000" dirty="0" err="1">
                <a:latin typeface="Arial" panose="020B0604020202020204" pitchFamily="34" charset="0"/>
                <a:cs typeface="Arial" panose="020B0604020202020204" pitchFamily="34" charset="0"/>
              </a:rPr>
              <a:t>Malsows</a:t>
            </a:r>
            <a:r>
              <a:rPr lang="en-GB" sz="1000" dirty="0">
                <a:latin typeface="Arial" panose="020B0604020202020204" pitchFamily="34" charset="0"/>
                <a:cs typeface="Arial" panose="020B0604020202020204" pitchFamily="34" charset="0"/>
              </a:rPr>
              <a:t> </a:t>
            </a:r>
            <a:r>
              <a:rPr lang="en-GB" sz="1000" dirty="0" err="1">
                <a:latin typeface="Arial" panose="020B0604020202020204" pitchFamily="34" charset="0"/>
                <a:cs typeface="Arial" panose="020B0604020202020204" pitchFamily="34" charset="0"/>
              </a:rPr>
              <a:t>Hierachy</a:t>
            </a:r>
            <a:r>
              <a:rPr lang="en-GB" sz="1000" dirty="0">
                <a:latin typeface="Arial" panose="020B0604020202020204" pitchFamily="34" charset="0"/>
                <a:cs typeface="Arial" panose="020B0604020202020204" pitchFamily="34" charset="0"/>
              </a:rPr>
              <a:t> .[online]. Available at; </a:t>
            </a:r>
            <a:r>
              <a:rPr lang="en-GB" sz="1000" dirty="0">
                <a:latin typeface="Arial" panose="020B0604020202020204" pitchFamily="34" charset="0"/>
                <a:cs typeface="Arial" panose="020B0604020202020204" pitchFamily="34" charset="0"/>
                <a:hlinkClick r:id="rId5"/>
              </a:rPr>
              <a:t>https://www.bitesizelearning.co.uk/resources/maslows-hierarchy-of-needs-theory</a:t>
            </a:r>
            <a:endParaRPr lang="en-GB" sz="1000" dirty="0">
              <a:latin typeface="Arial" panose="020B0604020202020204" pitchFamily="34" charset="0"/>
              <a:cs typeface="Arial" panose="020B0604020202020204" pitchFamily="34" charset="0"/>
            </a:endParaRPr>
          </a:p>
          <a:p>
            <a:pPr marL="0" indent="0">
              <a:buNone/>
            </a:pPr>
            <a:endParaRPr lang="en-GB" sz="1000" dirty="0">
              <a:latin typeface="Arial" panose="020B0604020202020204" pitchFamily="34" charset="0"/>
              <a:cs typeface="Arial" panose="020B0604020202020204" pitchFamily="34" charset="0"/>
            </a:endParaRPr>
          </a:p>
          <a:p>
            <a:pPr marL="0" indent="0">
              <a:buNone/>
            </a:pPr>
            <a:r>
              <a:rPr lang="en-GB" sz="1000" dirty="0">
                <a:latin typeface="Arial" panose="020B0604020202020204" pitchFamily="34" charset="0"/>
                <a:cs typeface="Arial" panose="020B0604020202020204" pitchFamily="34" charset="0"/>
              </a:rPr>
              <a:t>Borgen Project (2023). The Role of Government Aid in Reducing Canada’s Poverty Rate. [online] The Borgen Project. Available at: </a:t>
            </a:r>
            <a:r>
              <a:rPr lang="en-GB" sz="1000" dirty="0">
                <a:latin typeface="Arial" panose="020B0604020202020204" pitchFamily="34" charset="0"/>
                <a:cs typeface="Arial" panose="020B0604020202020204" pitchFamily="34" charset="0"/>
                <a:hlinkClick r:id="rId6"/>
              </a:rPr>
              <a:t>https://borgenproject.org/canadas-poverty-rate/</a:t>
            </a:r>
            <a:endParaRPr lang="en-GB" sz="1000" dirty="0">
              <a:latin typeface="Arial" panose="020B0604020202020204" pitchFamily="34" charset="0"/>
              <a:cs typeface="Arial" panose="020B0604020202020204" pitchFamily="34" charset="0"/>
            </a:endParaRPr>
          </a:p>
          <a:p>
            <a:pPr marL="0" indent="0">
              <a:buNone/>
            </a:pPr>
            <a:endParaRPr lang="en-GB" sz="1000" dirty="0">
              <a:latin typeface="Arial" panose="020B0604020202020204" pitchFamily="34" charset="0"/>
              <a:cs typeface="Arial" panose="020B0604020202020204" pitchFamily="34" charset="0"/>
            </a:endParaRPr>
          </a:p>
          <a:p>
            <a:pPr marL="0" indent="0">
              <a:buNone/>
            </a:pPr>
            <a:r>
              <a:rPr lang="en-GB" sz="1000" dirty="0">
                <a:latin typeface="Arial" panose="020B0604020202020204" pitchFamily="34" charset="0"/>
                <a:cs typeface="Arial" panose="020B0604020202020204" pitchFamily="34" charset="0"/>
              </a:rPr>
              <a:t>Buffel, T., Phillipson, C., and </a:t>
            </a:r>
            <a:r>
              <a:rPr lang="en-GB" sz="1000" dirty="0" err="1">
                <a:latin typeface="Arial" panose="020B0604020202020204" pitchFamily="34" charset="0"/>
                <a:cs typeface="Arial" panose="020B0604020202020204" pitchFamily="34" charset="0"/>
              </a:rPr>
              <a:t>Rémillard</a:t>
            </a:r>
            <a:r>
              <a:rPr lang="en-GB" sz="1000" dirty="0">
                <a:latin typeface="Arial" panose="020B0604020202020204" pitchFamily="34" charset="0"/>
                <a:cs typeface="Arial" panose="020B0604020202020204" pitchFamily="34" charset="0"/>
              </a:rPr>
              <a:t>-Boilard, S. (2022). Age-friendly cities and communities: New directions for research and policy. </a:t>
            </a:r>
            <a:r>
              <a:rPr lang="en-GB" sz="1000" dirty="0" err="1">
                <a:latin typeface="Arial" panose="020B0604020202020204" pitchFamily="34" charset="0"/>
                <a:cs typeface="Arial" panose="020B0604020202020204" pitchFamily="34" charset="0"/>
              </a:rPr>
              <a:t>Encyclopedia</a:t>
            </a:r>
            <a:r>
              <a:rPr lang="en-GB" sz="1000" dirty="0">
                <a:latin typeface="Arial" panose="020B0604020202020204" pitchFamily="34" charset="0"/>
                <a:cs typeface="Arial" panose="020B0604020202020204" pitchFamily="34" charset="0"/>
              </a:rPr>
              <a:t> of gerontology and population aging, 149-158.</a:t>
            </a:r>
          </a:p>
          <a:p>
            <a:pPr marL="0" indent="0">
              <a:buNone/>
            </a:pPr>
            <a:endParaRPr lang="en-GB" sz="1000" dirty="0">
              <a:latin typeface="Arial" panose="020B0604020202020204" pitchFamily="34" charset="0"/>
              <a:cs typeface="Arial" panose="020B0604020202020204" pitchFamily="34" charset="0"/>
            </a:endParaRPr>
          </a:p>
          <a:p>
            <a:pPr marL="0" indent="0">
              <a:buNone/>
            </a:pPr>
            <a:r>
              <a:rPr lang="en-GB" sz="1000" dirty="0">
                <a:latin typeface="Arial" panose="020B0604020202020204" pitchFamily="34" charset="0"/>
                <a:cs typeface="Arial" panose="020B0604020202020204" pitchFamily="34" charset="0"/>
              </a:rPr>
              <a:t>Centre for Ageing Better. (2023). The Impact of Poor Quality Housing on Older People. [online] Available at: </a:t>
            </a:r>
            <a:r>
              <a:rPr lang="en-GB" sz="1000" dirty="0">
                <a:latin typeface="Arial" panose="020B0604020202020204" pitchFamily="34" charset="0"/>
                <a:cs typeface="Arial" panose="020B0604020202020204" pitchFamily="34" charset="0"/>
                <a:hlinkClick r:id="rId7"/>
              </a:rPr>
              <a:t>https://ageing-better.org.uk/blogs/the-impact-poor-quality-housing-older-people</a:t>
            </a:r>
            <a:r>
              <a:rPr lang="en-GB" sz="1000" dirty="0">
                <a:latin typeface="Arial" panose="020B0604020202020204" pitchFamily="34" charset="0"/>
                <a:cs typeface="Arial" panose="020B0604020202020204" pitchFamily="34" charset="0"/>
              </a:rPr>
              <a:t>.</a:t>
            </a:r>
          </a:p>
          <a:p>
            <a:pPr marL="0" indent="0">
              <a:buNone/>
            </a:pPr>
            <a:endParaRPr lang="en-GB" sz="1000" dirty="0">
              <a:latin typeface="Arial" panose="020B0604020202020204" pitchFamily="34" charset="0"/>
              <a:cs typeface="Arial" panose="020B0604020202020204" pitchFamily="34" charset="0"/>
            </a:endParaRPr>
          </a:p>
          <a:p>
            <a:pPr marL="0" indent="0">
              <a:buNone/>
            </a:pPr>
            <a:r>
              <a:rPr lang="en-GB" sz="1000" dirty="0">
                <a:latin typeface="Arial" panose="020B0604020202020204" pitchFamily="34" charset="0"/>
                <a:cs typeface="Arial" panose="020B0604020202020204" pitchFamily="34" charset="0"/>
              </a:rPr>
              <a:t>Centre for Ageing Better. (2024). Accessible and adaptable homes. [online] Available at: https://ageing-better.org.uk/accessible-and-adaptable-homes.</a:t>
            </a:r>
          </a:p>
        </p:txBody>
      </p:sp>
      <p:pic>
        <p:nvPicPr>
          <p:cNvPr id="4" name="Audio 3">
            <a:hlinkClick r:id="" action="ppaction://media"/>
            <a:extLst>
              <a:ext uri="{FF2B5EF4-FFF2-40B4-BE49-F238E27FC236}">
                <a16:creationId xmlns:a16="http://schemas.microsoft.com/office/drawing/2014/main" id="{C99930D5-B994-CF7B-A6C7-9B06451485C2}"/>
              </a:ext>
            </a:extLst>
          </p:cNvPr>
          <p:cNvPicPr>
            <a:picLocks noChangeAspect="1"/>
          </p:cNvPicPr>
          <p:nvPr>
            <a:audioFile r:link="rId2"/>
            <p:extLst>
              <p:ext uri="{DAA4B4D4-6D71-4841-9C94-3DE7FCFB9230}">
                <p14:media xmlns:p14="http://schemas.microsoft.com/office/powerpoint/2010/main" r:embed="rId1"/>
              </p:ext>
            </p:extLst>
          </p:nvPr>
        </p:nvPicPr>
        <p:blipFill>
          <a:blip r:embed="rId8"/>
          <a:srcRect l="-200000" t="-90625" r="-200000" b="-90625"/>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2868258545"/>
      </p:ext>
    </p:extLst>
  </p:cSld>
  <p:clrMapOvr>
    <a:masterClrMapping/>
  </p:clrMapOvr>
  <mc:AlternateContent xmlns:mc="http://schemas.openxmlformats.org/markup-compatibility/2006">
    <mc:Choice xmlns:p14="http://schemas.microsoft.com/office/powerpoint/2010/main" Requires="p14">
      <p:transition spd="slow" p14:dur="2000" advTm="2642"/>
    </mc:Choice>
    <mc:Fallback>
      <p:transition spd="slow" advTm="26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52E451-C018-5891-C0AD-B25BD4FFC980}"/>
              </a:ext>
            </a:extLst>
          </p:cNvPr>
          <p:cNvSpPr>
            <a:spLocks noGrp="1"/>
          </p:cNvSpPr>
          <p:nvPr>
            <p:ph type="title"/>
          </p:nvPr>
        </p:nvSpPr>
        <p:spPr/>
        <p:txBody>
          <a:bodyPr/>
          <a:lstStyle/>
          <a:p>
            <a:r>
              <a:rPr lang="en-GB" b="1" dirty="0">
                <a:latin typeface="Arial" panose="020B0604020202020204" pitchFamily="34" charset="0"/>
                <a:cs typeface="Arial" panose="020B0604020202020204" pitchFamily="34" charset="0"/>
              </a:rPr>
              <a:t>References </a:t>
            </a:r>
            <a:endParaRPr lang="en-GB" dirty="0"/>
          </a:p>
        </p:txBody>
      </p:sp>
      <p:sp>
        <p:nvSpPr>
          <p:cNvPr id="3" name="Content Placeholder 2">
            <a:extLst>
              <a:ext uri="{FF2B5EF4-FFF2-40B4-BE49-F238E27FC236}">
                <a16:creationId xmlns:a16="http://schemas.microsoft.com/office/drawing/2014/main" id="{837A89A5-D975-8517-09ED-79415BCE1A83}"/>
              </a:ext>
            </a:extLst>
          </p:cNvPr>
          <p:cNvSpPr>
            <a:spLocks noGrp="1"/>
          </p:cNvSpPr>
          <p:nvPr>
            <p:ph idx="1"/>
          </p:nvPr>
        </p:nvSpPr>
        <p:spPr>
          <a:xfrm>
            <a:off x="838200" y="1920218"/>
            <a:ext cx="10515600" cy="4937781"/>
          </a:xfrm>
        </p:spPr>
        <p:txBody>
          <a:bodyPr>
            <a:noAutofit/>
          </a:bodyPr>
          <a:lstStyle/>
          <a:p>
            <a:pPr marL="0" indent="0">
              <a:buNone/>
            </a:pPr>
            <a:r>
              <a:rPr lang="en-GB" sz="1000" dirty="0" err="1">
                <a:latin typeface="Arial" panose="020B0604020202020204" pitchFamily="34" charset="0"/>
                <a:cs typeface="Arial" panose="020B0604020202020204" pitchFamily="34" charset="0"/>
              </a:rPr>
              <a:t>Corealberta</a:t>
            </a:r>
            <a:r>
              <a:rPr lang="en-GB" sz="1000" dirty="0">
                <a:latin typeface="Arial" panose="020B0604020202020204" pitchFamily="34" charset="0"/>
                <a:cs typeface="Arial" panose="020B0604020202020204" pitchFamily="34" charset="0"/>
              </a:rPr>
              <a:t> (2022). Social Prescribing in Alberta - Healthy Aging CORE Alberta. [online] corealberta.ca. Available at: </a:t>
            </a:r>
            <a:r>
              <a:rPr lang="en-GB" sz="1000" dirty="0">
                <a:latin typeface="Arial" panose="020B0604020202020204" pitchFamily="34" charset="0"/>
                <a:cs typeface="Arial" panose="020B0604020202020204" pitchFamily="34" charset="0"/>
                <a:hlinkClick r:id="rId4"/>
              </a:rPr>
              <a:t>https://corealberta.ca/resources/what-is-social-prescribing-in-alberta</a:t>
            </a:r>
            <a:r>
              <a:rPr lang="en-GB" sz="1000" dirty="0">
                <a:latin typeface="Arial" panose="020B0604020202020204" pitchFamily="34" charset="0"/>
                <a:cs typeface="Arial" panose="020B0604020202020204" pitchFamily="34" charset="0"/>
              </a:rPr>
              <a:t>.</a:t>
            </a:r>
          </a:p>
          <a:p>
            <a:pPr marL="0" indent="0">
              <a:buNone/>
            </a:pPr>
            <a:endParaRPr lang="en-GB" sz="1000" dirty="0">
              <a:latin typeface="Arial" panose="020B0604020202020204" pitchFamily="34" charset="0"/>
              <a:cs typeface="Arial" panose="020B0604020202020204" pitchFamily="34" charset="0"/>
            </a:endParaRPr>
          </a:p>
          <a:p>
            <a:pPr marL="0" indent="0">
              <a:buNone/>
            </a:pPr>
            <a:r>
              <a:rPr lang="en-GB" sz="1000" dirty="0">
                <a:latin typeface="Arial" panose="020B0604020202020204" pitchFamily="34" charset="0"/>
                <a:cs typeface="Arial" panose="020B0604020202020204" pitchFamily="34" charset="0"/>
              </a:rPr>
              <a:t>Department of Health and Social Care (2025). Strengths-based approach: Practice Framework and Practice Handbook Contents. [online] Available at: </a:t>
            </a:r>
            <a:r>
              <a:rPr lang="en-GB" sz="1000" dirty="0">
                <a:latin typeface="Arial" panose="020B0604020202020204" pitchFamily="34" charset="0"/>
                <a:cs typeface="Arial" panose="020B0604020202020204" pitchFamily="34" charset="0"/>
                <a:hlinkClick r:id="rId5"/>
              </a:rPr>
              <a:t>https://assets.publishing.service.gov.uk/media/5c62ae87ed915d04446a5739/stengths-based-approach-practice-framework-and-handbook.pdf</a:t>
            </a:r>
            <a:r>
              <a:rPr lang="en-GB" sz="1000" dirty="0">
                <a:latin typeface="Arial" panose="020B0604020202020204" pitchFamily="34" charset="0"/>
                <a:cs typeface="Arial" panose="020B0604020202020204" pitchFamily="34" charset="0"/>
              </a:rPr>
              <a:t>.</a:t>
            </a:r>
          </a:p>
          <a:p>
            <a:pPr marL="0" indent="0">
              <a:buNone/>
            </a:pPr>
            <a:endParaRPr lang="en-GB" sz="1000" dirty="0">
              <a:latin typeface="Arial" panose="020B0604020202020204" pitchFamily="34" charset="0"/>
              <a:cs typeface="Arial" panose="020B0604020202020204" pitchFamily="34" charset="0"/>
            </a:endParaRPr>
          </a:p>
          <a:p>
            <a:pPr marL="0" indent="0">
              <a:buNone/>
            </a:pPr>
            <a:r>
              <a:rPr lang="en-GB" sz="1000" dirty="0" err="1">
                <a:latin typeface="Arial" panose="020B0604020202020204" pitchFamily="34" charset="0"/>
                <a:cs typeface="Arial" panose="020B0604020202020204" pitchFamily="34" charset="0"/>
              </a:rPr>
              <a:t>everyLIFE</a:t>
            </a:r>
            <a:r>
              <a:rPr lang="en-GB" sz="1000" dirty="0">
                <a:latin typeface="Arial" panose="020B0604020202020204" pitchFamily="34" charset="0"/>
                <a:cs typeface="Arial" panose="020B0604020202020204" pitchFamily="34" charset="0"/>
              </a:rPr>
              <a:t> Technologies. (2024). Reablement Software | PASS Solutions | </a:t>
            </a:r>
            <a:r>
              <a:rPr lang="en-GB" sz="1000" dirty="0" err="1">
                <a:latin typeface="Arial" panose="020B0604020202020204" pitchFamily="34" charset="0"/>
                <a:cs typeface="Arial" panose="020B0604020202020204" pitchFamily="34" charset="0"/>
              </a:rPr>
              <a:t>everyLIFE</a:t>
            </a:r>
            <a:r>
              <a:rPr lang="en-GB" sz="1000" dirty="0">
                <a:latin typeface="Arial" panose="020B0604020202020204" pitchFamily="34" charset="0"/>
                <a:cs typeface="Arial" panose="020B0604020202020204" pitchFamily="34" charset="0"/>
              </a:rPr>
              <a:t> Technologies. [online] Available at: https://www.everylifetechnologies.com/pass-solutions/reablement-software/.</a:t>
            </a:r>
          </a:p>
          <a:p>
            <a:pPr marL="0" indent="0">
              <a:buNone/>
            </a:pPr>
            <a:endParaRPr lang="en-GB" sz="1000" dirty="0">
              <a:latin typeface="Arial" panose="020B0604020202020204" pitchFamily="34" charset="0"/>
              <a:cs typeface="Arial" panose="020B0604020202020204" pitchFamily="34" charset="0"/>
            </a:endParaRPr>
          </a:p>
          <a:p>
            <a:pPr marL="0" indent="0">
              <a:buNone/>
            </a:pPr>
            <a:r>
              <a:rPr lang="en-GB" sz="1000" dirty="0">
                <a:latin typeface="Arial" panose="020B0604020202020204" pitchFamily="34" charset="0"/>
                <a:cs typeface="Arial" panose="020B0604020202020204" pitchFamily="34" charset="0"/>
              </a:rPr>
              <a:t>HelpAge International (2025). Population ageing: Navigating the demographic shift. [online] HelpAge International. Available at: </a:t>
            </a:r>
            <a:r>
              <a:rPr lang="en-GB" sz="1000" dirty="0">
                <a:latin typeface="Arial" panose="020B0604020202020204" pitchFamily="34" charset="0"/>
                <a:cs typeface="Arial" panose="020B0604020202020204" pitchFamily="34" charset="0"/>
                <a:hlinkClick r:id="rId6"/>
              </a:rPr>
              <a:t>https://www.helpage.org/news/population-ageing-navigating-the-demographic-shift/</a:t>
            </a:r>
            <a:r>
              <a:rPr lang="en-GB" sz="1000" dirty="0">
                <a:latin typeface="Arial" panose="020B0604020202020204" pitchFamily="34" charset="0"/>
                <a:cs typeface="Arial" panose="020B0604020202020204" pitchFamily="34" charset="0"/>
              </a:rPr>
              <a:t>.</a:t>
            </a:r>
          </a:p>
          <a:p>
            <a:pPr marL="0" indent="0">
              <a:buNone/>
            </a:pPr>
            <a:endParaRPr lang="en-GB" sz="1000" dirty="0">
              <a:latin typeface="Arial" panose="020B0604020202020204" pitchFamily="34" charset="0"/>
              <a:cs typeface="Arial" panose="020B0604020202020204" pitchFamily="34" charset="0"/>
            </a:endParaRPr>
          </a:p>
          <a:p>
            <a:pPr marL="0" indent="0">
              <a:buNone/>
            </a:pPr>
            <a:r>
              <a:rPr lang="en-GB" sz="1000" dirty="0">
                <a:latin typeface="Arial" panose="020B0604020202020204" pitchFamily="34" charset="0"/>
                <a:cs typeface="Arial" panose="020B0604020202020204" pitchFamily="34" charset="0"/>
              </a:rPr>
              <a:t>Horgan, S., Prorok, J., Ellis, K., Mullaly, L., Cassidy, K.-L., Seitz, D. and </a:t>
            </a:r>
            <a:r>
              <a:rPr lang="en-GB" sz="1000" dirty="0" err="1">
                <a:latin typeface="Arial" panose="020B0604020202020204" pitchFamily="34" charset="0"/>
                <a:cs typeface="Arial" panose="020B0604020202020204" pitchFamily="34" charset="0"/>
              </a:rPr>
              <a:t>Checkland</a:t>
            </a:r>
            <a:r>
              <a:rPr lang="en-GB" sz="1000" dirty="0">
                <a:latin typeface="Arial" panose="020B0604020202020204" pitchFamily="34" charset="0"/>
                <a:cs typeface="Arial" panose="020B0604020202020204" pitchFamily="34" charset="0"/>
              </a:rPr>
              <a:t>, C. (2024). Optimizing Older Adult Mental Health in Support of Healthy Ageing: A Pluralistic Framework to Inform Transformative Change across Community and Healthcare Domains. International journal of environmental research and public health/International journal of environmental research and public health, 21(6), pp.664–664. </a:t>
            </a:r>
            <a:r>
              <a:rPr lang="en-GB" sz="1000" dirty="0" err="1">
                <a:latin typeface="Arial" panose="020B0604020202020204" pitchFamily="34" charset="0"/>
                <a:cs typeface="Arial" panose="020B0604020202020204" pitchFamily="34" charset="0"/>
              </a:rPr>
              <a:t>doi:https</a:t>
            </a:r>
            <a:r>
              <a:rPr lang="en-GB" sz="1000" dirty="0">
                <a:latin typeface="Arial" panose="020B0604020202020204" pitchFamily="34" charset="0"/>
                <a:cs typeface="Arial" panose="020B0604020202020204" pitchFamily="34" charset="0"/>
              </a:rPr>
              <a:t>://doi.org/10.3390/ijerph21060664.</a:t>
            </a:r>
          </a:p>
          <a:p>
            <a:pPr marL="0" indent="0">
              <a:buNone/>
            </a:pPr>
            <a:endParaRPr lang="en-GB" sz="1000" dirty="0">
              <a:latin typeface="Arial" panose="020B0604020202020204" pitchFamily="34" charset="0"/>
              <a:cs typeface="Arial" panose="020B0604020202020204" pitchFamily="34" charset="0"/>
            </a:endParaRPr>
          </a:p>
          <a:p>
            <a:pPr marL="0" indent="0">
              <a:buNone/>
            </a:pPr>
            <a:r>
              <a:rPr lang="en-GB" sz="1000" dirty="0">
                <a:latin typeface="Arial" panose="020B0604020202020204" pitchFamily="34" charset="0"/>
                <a:cs typeface="Arial" panose="020B0604020202020204" pitchFamily="34" charset="0"/>
              </a:rPr>
              <a:t>Hunt, J. (2024). Holistic or harmful? Examining socio-structural factors in the biopsychosocial model of chronic illness,' medically unexplained symptoms’ and disability. Disability &amp; Society, 39(4), 1032-1061.</a:t>
            </a:r>
          </a:p>
          <a:p>
            <a:pPr marL="0" indent="0">
              <a:buNone/>
            </a:pPr>
            <a:endParaRPr lang="en-GB" sz="1000" dirty="0">
              <a:latin typeface="Arial" panose="020B0604020202020204" pitchFamily="34" charset="0"/>
              <a:cs typeface="Arial" panose="020B0604020202020204" pitchFamily="34" charset="0"/>
            </a:endParaRPr>
          </a:p>
          <a:p>
            <a:pPr marL="0" indent="0">
              <a:buNone/>
            </a:pPr>
            <a:r>
              <a:rPr lang="en-GB" sz="1000" dirty="0">
                <a:latin typeface="Arial" panose="020B0604020202020204" pitchFamily="34" charset="0"/>
                <a:cs typeface="Arial" panose="020B0604020202020204" pitchFamily="34" charset="0"/>
              </a:rPr>
              <a:t>Jacobs, A. (2024). Government begins public consultation on new Aged Care Act. [online] Helloleaders.com.au. Available at: https://helloleaders.com.au/article/government-begins-public-consultation-on-new-aged-care-act</a:t>
            </a:r>
          </a:p>
        </p:txBody>
      </p:sp>
      <p:pic>
        <p:nvPicPr>
          <p:cNvPr id="4" name="Audio 3">
            <a:hlinkClick r:id="" action="ppaction://media"/>
            <a:extLst>
              <a:ext uri="{FF2B5EF4-FFF2-40B4-BE49-F238E27FC236}">
                <a16:creationId xmlns:a16="http://schemas.microsoft.com/office/drawing/2014/main" id="{DF0EEE14-4060-BACC-1645-ED7F66181D96}"/>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200000" t="-90625" r="-200000" b="-90625"/>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1336763078"/>
      </p:ext>
    </p:extLst>
  </p:cSld>
  <p:clrMapOvr>
    <a:masterClrMapping/>
  </p:clrMapOvr>
  <mc:AlternateContent xmlns:mc="http://schemas.openxmlformats.org/markup-compatibility/2006">
    <mc:Choice xmlns:p14="http://schemas.microsoft.com/office/powerpoint/2010/main" Requires="p14">
      <p:transition spd="slow" p14:dur="2000" advTm="380"/>
    </mc:Choice>
    <mc:Fallback>
      <p:transition spd="slow" advTm="3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3E636-9ED6-4F41-7CD8-A7649A971B85}"/>
              </a:ext>
            </a:extLst>
          </p:cNvPr>
          <p:cNvSpPr>
            <a:spLocks noGrp="1"/>
          </p:cNvSpPr>
          <p:nvPr>
            <p:ph type="title"/>
          </p:nvPr>
        </p:nvSpPr>
        <p:spPr>
          <a:xfrm>
            <a:off x="838200" y="-155137"/>
            <a:ext cx="10515600" cy="1325563"/>
          </a:xfrm>
        </p:spPr>
        <p:txBody>
          <a:bodyPr/>
          <a:lstStyle/>
          <a:p>
            <a:r>
              <a:rPr lang="en-GB" b="1" dirty="0">
                <a:latin typeface="Arial" panose="020B0604020202020204" pitchFamily="34" charset="0"/>
                <a:cs typeface="Arial" panose="020B0604020202020204" pitchFamily="34" charset="0"/>
              </a:rPr>
              <a:t>References </a:t>
            </a:r>
            <a:endParaRPr lang="en-GB" dirty="0"/>
          </a:p>
        </p:txBody>
      </p:sp>
      <p:sp>
        <p:nvSpPr>
          <p:cNvPr id="3" name="Content Placeholder 2">
            <a:extLst>
              <a:ext uri="{FF2B5EF4-FFF2-40B4-BE49-F238E27FC236}">
                <a16:creationId xmlns:a16="http://schemas.microsoft.com/office/drawing/2014/main" id="{08E9E0AD-354A-F3DF-F226-985A16BF7C0A}"/>
              </a:ext>
            </a:extLst>
          </p:cNvPr>
          <p:cNvSpPr>
            <a:spLocks noGrp="1"/>
          </p:cNvSpPr>
          <p:nvPr>
            <p:ph idx="1"/>
          </p:nvPr>
        </p:nvSpPr>
        <p:spPr>
          <a:xfrm>
            <a:off x="838200" y="911225"/>
            <a:ext cx="10515600" cy="5946775"/>
          </a:xfrm>
        </p:spPr>
        <p:txBody>
          <a:bodyPr>
            <a:noAutofit/>
          </a:bodyPr>
          <a:lstStyle/>
          <a:p>
            <a:pPr marL="0" indent="0">
              <a:buNone/>
            </a:pPr>
            <a:r>
              <a:rPr lang="en-GB" sz="1000" dirty="0">
                <a:latin typeface="Arial" panose="020B0604020202020204" pitchFamily="34" charset="0"/>
                <a:cs typeface="Arial" panose="020B0604020202020204" pitchFamily="34" charset="0"/>
              </a:rPr>
              <a:t>JPR Home (2024). Home Medical Equipment You Can Safely Use at Home in Dubai. [online] JPR Home Health Care. Available at: </a:t>
            </a:r>
            <a:r>
              <a:rPr lang="en-GB" sz="1000" dirty="0">
                <a:latin typeface="Arial" panose="020B0604020202020204" pitchFamily="34" charset="0"/>
                <a:cs typeface="Arial" panose="020B0604020202020204" pitchFamily="34" charset="0"/>
                <a:hlinkClick r:id="rId2"/>
              </a:rPr>
              <a:t>https://jprhomehealthcare.com/home-medical-equipment-you-can-safely-use-at-home-in-dubai/</a:t>
            </a:r>
            <a:endParaRPr lang="en-GB" sz="1000" dirty="0">
              <a:latin typeface="Arial" panose="020B0604020202020204" pitchFamily="34" charset="0"/>
              <a:cs typeface="Arial" panose="020B0604020202020204" pitchFamily="34" charset="0"/>
            </a:endParaRPr>
          </a:p>
          <a:p>
            <a:pPr marL="0" indent="0">
              <a:buNone/>
            </a:pPr>
            <a:endParaRPr lang="en-GB" sz="1000" dirty="0">
              <a:latin typeface="Arial" panose="020B0604020202020204" pitchFamily="34" charset="0"/>
              <a:cs typeface="Arial" panose="020B0604020202020204" pitchFamily="34" charset="0"/>
            </a:endParaRPr>
          </a:p>
          <a:p>
            <a:pPr marL="0" indent="0">
              <a:buNone/>
            </a:pPr>
            <a:r>
              <a:rPr lang="en-GB" sz="1000" dirty="0">
                <a:latin typeface="Arial" panose="020B0604020202020204" pitchFamily="34" charset="0"/>
                <a:cs typeface="Arial" panose="020B0604020202020204" pitchFamily="34" charset="0"/>
              </a:rPr>
              <a:t>Legislation.gov.uk. (2023). Care Act 2014. [online] Legislation.gov.uk. Available at: https://www.legislation.gov.uk/ukpga/20 14/23/contents.</a:t>
            </a:r>
          </a:p>
          <a:p>
            <a:pPr marL="0" indent="0">
              <a:buNone/>
            </a:pPr>
            <a:endParaRPr lang="en-GB" sz="1000" dirty="0">
              <a:latin typeface="Arial" panose="020B0604020202020204" pitchFamily="34" charset="0"/>
              <a:cs typeface="Arial" panose="020B0604020202020204" pitchFamily="34" charset="0"/>
            </a:endParaRPr>
          </a:p>
          <a:p>
            <a:pPr marL="0" indent="0">
              <a:buNone/>
            </a:pPr>
            <a:r>
              <a:rPr lang="en-GB" sz="1000" dirty="0">
                <a:latin typeface="Arial" panose="020B0604020202020204" pitchFamily="34" charset="0"/>
                <a:cs typeface="Arial" panose="020B0604020202020204" pitchFamily="34" charset="0"/>
              </a:rPr>
              <a:t>Living, C.S. (2023). A Day in the Life of an Independent Living Community Staff Member. [online] Cedarhurstliving.com. Available at: </a:t>
            </a:r>
            <a:r>
              <a:rPr lang="en-GB" sz="1000" dirty="0">
                <a:latin typeface="Arial" panose="020B0604020202020204" pitchFamily="34" charset="0"/>
                <a:cs typeface="Arial" panose="020B0604020202020204" pitchFamily="34" charset="0"/>
                <a:hlinkClick r:id="rId3"/>
              </a:rPr>
              <a:t>https://www.cedarhurstliving.com/senior-living-blog/day-life-independent-living-community-staff-member</a:t>
            </a:r>
            <a:endParaRPr lang="en-GB" sz="1000" dirty="0">
              <a:latin typeface="Arial" panose="020B0604020202020204" pitchFamily="34" charset="0"/>
              <a:cs typeface="Arial" panose="020B0604020202020204" pitchFamily="34" charset="0"/>
            </a:endParaRPr>
          </a:p>
          <a:p>
            <a:pPr marL="0" indent="0">
              <a:buNone/>
            </a:pPr>
            <a:endParaRPr lang="en-GB" sz="1000" dirty="0">
              <a:latin typeface="Arial" panose="020B0604020202020204" pitchFamily="34" charset="0"/>
              <a:cs typeface="Arial" panose="020B0604020202020204" pitchFamily="34" charset="0"/>
            </a:endParaRPr>
          </a:p>
          <a:p>
            <a:pPr marL="0" indent="0">
              <a:buNone/>
            </a:pPr>
            <a:r>
              <a:rPr lang="en-GB" sz="1000" dirty="0">
                <a:latin typeface="Arial" panose="020B0604020202020204" pitchFamily="34" charset="0"/>
                <a:cs typeface="Arial" panose="020B0604020202020204" pitchFamily="34" charset="0"/>
              </a:rPr>
              <a:t>Lorber, M., Mlinar </a:t>
            </a:r>
            <a:r>
              <a:rPr lang="en-GB" sz="1000" dirty="0" err="1">
                <a:latin typeface="Arial" panose="020B0604020202020204" pitchFamily="34" charset="0"/>
                <a:cs typeface="Arial" panose="020B0604020202020204" pitchFamily="34" charset="0"/>
              </a:rPr>
              <a:t>Reljić</a:t>
            </a:r>
            <a:r>
              <a:rPr lang="en-GB" sz="1000" dirty="0">
                <a:latin typeface="Arial" panose="020B0604020202020204" pitchFamily="34" charset="0"/>
                <a:cs typeface="Arial" panose="020B0604020202020204" pitchFamily="34" charset="0"/>
              </a:rPr>
              <a:t>, N., McCormack, B., and Kmetec, S. (2025). Person-Centred Care in Association with Psychological Well-Being of Older Adults. In Healthcare (Vol. 13, No. 12, p. 1379). MDPI.</a:t>
            </a:r>
          </a:p>
          <a:p>
            <a:pPr marL="0" indent="0">
              <a:buNone/>
            </a:pPr>
            <a:endParaRPr lang="en-GB" sz="1000" dirty="0">
              <a:latin typeface="Arial" panose="020B0604020202020204" pitchFamily="34" charset="0"/>
              <a:cs typeface="Arial" panose="020B0604020202020204" pitchFamily="34" charset="0"/>
            </a:endParaRPr>
          </a:p>
          <a:p>
            <a:pPr marL="0" indent="0">
              <a:buNone/>
            </a:pPr>
            <a:r>
              <a:rPr lang="en-GB" sz="1000" dirty="0">
                <a:latin typeface="Arial" panose="020B0604020202020204" pitchFamily="34" charset="0"/>
                <a:cs typeface="Arial" panose="020B0604020202020204" pitchFamily="34" charset="0"/>
              </a:rPr>
              <a:t>Money, A., Hall, A., Harris, D., </a:t>
            </a:r>
            <a:r>
              <a:rPr lang="en-GB" sz="1000" dirty="0" err="1">
                <a:latin typeface="Arial" panose="020B0604020202020204" pitchFamily="34" charset="0"/>
                <a:cs typeface="Arial" panose="020B0604020202020204" pitchFamily="34" charset="0"/>
              </a:rPr>
              <a:t>Eost</a:t>
            </a:r>
            <a:r>
              <a:rPr lang="en-GB" sz="1000" dirty="0">
                <a:latin typeface="Arial" panose="020B0604020202020204" pitchFamily="34" charset="0"/>
                <a:cs typeface="Arial" panose="020B0604020202020204" pitchFamily="34" charset="0"/>
              </a:rPr>
              <a:t>-Telling, C., McDermott, J., and Todd, C. (2024). Barriers to and facilitators of older people’s engagement with web-based services: qualitative study of adults aged&gt; 75 years. JMIR aging, 7, e46522.</a:t>
            </a:r>
          </a:p>
          <a:p>
            <a:pPr marL="0" indent="0">
              <a:buNone/>
            </a:pPr>
            <a:endParaRPr lang="en-GB" sz="1000" dirty="0">
              <a:latin typeface="Arial" panose="020B0604020202020204" pitchFamily="34" charset="0"/>
              <a:cs typeface="Arial" panose="020B0604020202020204" pitchFamily="34" charset="0"/>
            </a:endParaRPr>
          </a:p>
          <a:p>
            <a:pPr marL="0" indent="0">
              <a:buNone/>
            </a:pPr>
            <a:r>
              <a:rPr lang="en-GB" sz="1000" dirty="0" err="1">
                <a:latin typeface="Arial" panose="020B0604020202020204" pitchFamily="34" charset="0"/>
                <a:cs typeface="Arial" panose="020B0604020202020204" pitchFamily="34" charset="0"/>
              </a:rPr>
              <a:t>MuscHealth</a:t>
            </a:r>
            <a:r>
              <a:rPr lang="en-GB" sz="1000" dirty="0">
                <a:latin typeface="Arial" panose="020B0604020202020204" pitchFamily="34" charset="0"/>
                <a:cs typeface="Arial" panose="020B0604020202020204" pitchFamily="34" charset="0"/>
              </a:rPr>
              <a:t> (2025). Physical &amp; Occupational Therapy. [online] muschealth.org. Available at: </a:t>
            </a:r>
            <a:r>
              <a:rPr lang="en-GB" sz="1000" dirty="0">
                <a:latin typeface="Arial" panose="020B0604020202020204" pitchFamily="34" charset="0"/>
                <a:cs typeface="Arial" panose="020B0604020202020204" pitchFamily="34" charset="0"/>
                <a:hlinkClick r:id="rId4"/>
              </a:rPr>
              <a:t>https://muschealth.org/medical-services/pt-ot</a:t>
            </a:r>
            <a:r>
              <a:rPr lang="en-GB" sz="1000" dirty="0">
                <a:latin typeface="Arial" panose="020B0604020202020204" pitchFamily="34" charset="0"/>
                <a:cs typeface="Arial" panose="020B0604020202020204" pitchFamily="34" charset="0"/>
              </a:rPr>
              <a:t>.</a:t>
            </a:r>
          </a:p>
          <a:p>
            <a:pPr marL="0" indent="0">
              <a:buNone/>
            </a:pPr>
            <a:endParaRPr lang="en-GB" sz="1000" dirty="0">
              <a:latin typeface="Arial" panose="020B0604020202020204" pitchFamily="34" charset="0"/>
              <a:cs typeface="Arial" panose="020B0604020202020204" pitchFamily="34" charset="0"/>
            </a:endParaRPr>
          </a:p>
          <a:p>
            <a:pPr marL="0" indent="0">
              <a:buNone/>
            </a:pPr>
            <a:r>
              <a:rPr lang="en-GB" sz="1000" dirty="0">
                <a:latin typeface="Arial" panose="020B0604020202020204" pitchFamily="34" charset="0"/>
                <a:cs typeface="Arial" panose="020B0604020202020204" pitchFamily="34" charset="0"/>
              </a:rPr>
              <a:t>NHS England (2025). Improving Care for Older People. [online] NHS England. Available at: </a:t>
            </a:r>
            <a:r>
              <a:rPr lang="en-GB" sz="1000" dirty="0">
                <a:latin typeface="Arial" panose="020B0604020202020204" pitchFamily="34" charset="0"/>
                <a:cs typeface="Arial" panose="020B0604020202020204" pitchFamily="34" charset="0"/>
                <a:hlinkClick r:id="rId5"/>
              </a:rPr>
              <a:t>https://www.england.nhs.uk/ourwork/clinical-policy/older-people/improving-care-for-older-people/</a:t>
            </a:r>
            <a:r>
              <a:rPr lang="en-GB" sz="1000" dirty="0">
                <a:latin typeface="Arial" panose="020B0604020202020204" pitchFamily="34" charset="0"/>
                <a:cs typeface="Arial" panose="020B0604020202020204" pitchFamily="34" charset="0"/>
              </a:rPr>
              <a:t>.</a:t>
            </a:r>
          </a:p>
          <a:p>
            <a:pPr marL="0" indent="0">
              <a:buNone/>
            </a:pPr>
            <a:endParaRPr lang="en-GB" sz="1000" dirty="0">
              <a:latin typeface="Arial" panose="020B0604020202020204" pitchFamily="34" charset="0"/>
              <a:cs typeface="Arial" panose="020B0604020202020204" pitchFamily="34" charset="0"/>
            </a:endParaRPr>
          </a:p>
          <a:p>
            <a:pPr marL="0" indent="0">
              <a:buNone/>
            </a:pPr>
            <a:r>
              <a:rPr lang="en-GB" sz="1000" dirty="0">
                <a:latin typeface="Arial" panose="020B0604020202020204" pitchFamily="34" charset="0"/>
                <a:cs typeface="Arial" panose="020B0604020202020204" pitchFamily="34" charset="0"/>
              </a:rPr>
              <a:t>Ocean Healthcare (2025). Ocean Healthcare. [online] Oceanhealthcare.co.uk. Available at: </a:t>
            </a:r>
            <a:r>
              <a:rPr lang="en-GB" sz="1000" dirty="0">
                <a:latin typeface="Arial" panose="020B0604020202020204" pitchFamily="34" charset="0"/>
                <a:cs typeface="Arial" panose="020B0604020202020204" pitchFamily="34" charset="0"/>
                <a:hlinkClick r:id="rId6"/>
              </a:rPr>
              <a:t>https://oceanhealthcare.co.uk/blog/is-person-centred-care-the-key-to-better-healthcare</a:t>
            </a:r>
            <a:r>
              <a:rPr lang="en-GB" sz="1000" dirty="0">
                <a:latin typeface="Arial" panose="020B0604020202020204" pitchFamily="34" charset="0"/>
                <a:cs typeface="Arial" panose="020B0604020202020204" pitchFamily="34" charset="0"/>
              </a:rPr>
              <a:t>.</a:t>
            </a:r>
          </a:p>
          <a:p>
            <a:pPr marL="0" indent="0">
              <a:buNone/>
            </a:pPr>
            <a:endParaRPr lang="en-GB" sz="1000" dirty="0">
              <a:latin typeface="Arial" panose="020B0604020202020204" pitchFamily="34" charset="0"/>
              <a:cs typeface="Arial" panose="020B0604020202020204" pitchFamily="34" charset="0"/>
            </a:endParaRPr>
          </a:p>
          <a:p>
            <a:pPr marL="0" indent="0">
              <a:buNone/>
            </a:pPr>
            <a:r>
              <a:rPr lang="en-GB" sz="1000" dirty="0">
                <a:latin typeface="Arial" panose="020B0604020202020204" pitchFamily="34" charset="0"/>
                <a:cs typeface="Arial" panose="020B0604020202020204" pitchFamily="34" charset="0"/>
              </a:rPr>
              <a:t>OHID (2024). Social prescribing: applying All Our Health - Office for Health Improvement &amp; Disparities. [online] GOV.UK. Available at: </a:t>
            </a:r>
            <a:r>
              <a:rPr lang="en-GB" sz="1000" dirty="0">
                <a:latin typeface="Arial" panose="020B0604020202020204" pitchFamily="34" charset="0"/>
                <a:cs typeface="Arial" panose="020B0604020202020204" pitchFamily="34" charset="0"/>
                <a:hlinkClick r:id="rId7"/>
              </a:rPr>
              <a:t>https://www.gov.uk/government/publications/social-prescribing-applying-all-our-health/social-prescribing-applying-all-our-health</a:t>
            </a:r>
            <a:r>
              <a:rPr lang="en-GB" sz="1000" dirty="0">
                <a:latin typeface="Arial" panose="020B0604020202020204" pitchFamily="34" charset="0"/>
                <a:cs typeface="Arial" panose="020B0604020202020204" pitchFamily="34" charset="0"/>
              </a:rPr>
              <a:t>.</a:t>
            </a:r>
          </a:p>
          <a:p>
            <a:pPr marL="0" indent="0">
              <a:buNone/>
            </a:pPr>
            <a:r>
              <a:rPr lang="en-GB" sz="1000" dirty="0">
                <a:latin typeface="Arial" panose="020B0604020202020204" pitchFamily="34" charset="0"/>
                <a:cs typeface="Arial" panose="020B0604020202020204" pitchFamily="34" charset="0"/>
              </a:rPr>
              <a:t> </a:t>
            </a:r>
          </a:p>
          <a:p>
            <a:pPr marL="0" indent="0">
              <a:buNone/>
            </a:pPr>
            <a:r>
              <a:rPr lang="en-GB" sz="1000" dirty="0">
                <a:latin typeface="Arial" panose="020B0604020202020204" pitchFamily="34" charset="0"/>
                <a:cs typeface="Arial" panose="020B0604020202020204" pitchFamily="34" charset="0"/>
              </a:rPr>
              <a:t>Olsen, M. (2025). The view of persons with and without dementia: important aspects of home care service (Doctoral dissertation, Karolinska </a:t>
            </a:r>
            <a:r>
              <a:rPr lang="en-GB" sz="1000" dirty="0" err="1">
                <a:latin typeface="Arial" panose="020B0604020202020204" pitchFamily="34" charset="0"/>
                <a:cs typeface="Arial" panose="020B0604020202020204" pitchFamily="34" charset="0"/>
              </a:rPr>
              <a:t>Institutet</a:t>
            </a:r>
            <a:r>
              <a:rPr lang="en-GB" sz="10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1170849352"/>
      </p:ext>
    </p:extLst>
  </p:cSld>
  <p:clrMapOvr>
    <a:masterClrMapping/>
  </p:clrMapOvr>
  <mc:AlternateContent xmlns:mc="http://schemas.openxmlformats.org/markup-compatibility/2006">
    <mc:Choice xmlns:p14="http://schemas.microsoft.com/office/powerpoint/2010/main" Requires="p14">
      <p:transition spd="slow" p14:dur="2000" advTm="226"/>
    </mc:Choice>
    <mc:Fallback>
      <p:transition spd="slow" advTm="22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631DC-38E8-9D18-A036-C41DBA17B6EF}"/>
              </a:ext>
            </a:extLst>
          </p:cNvPr>
          <p:cNvSpPr>
            <a:spLocks noGrp="1"/>
          </p:cNvSpPr>
          <p:nvPr>
            <p:ph type="title"/>
          </p:nvPr>
        </p:nvSpPr>
        <p:spPr/>
        <p:txBody>
          <a:bodyPr/>
          <a:lstStyle/>
          <a:p>
            <a:r>
              <a:rPr lang="en-GB" b="1" dirty="0">
                <a:latin typeface="Arial" panose="020B0604020202020204" pitchFamily="34" charset="0"/>
                <a:cs typeface="Arial" panose="020B0604020202020204" pitchFamily="34" charset="0"/>
              </a:rPr>
              <a:t>References </a:t>
            </a:r>
            <a:endParaRPr lang="en-GB" dirty="0"/>
          </a:p>
        </p:txBody>
      </p:sp>
      <p:sp>
        <p:nvSpPr>
          <p:cNvPr id="3" name="Content Placeholder 2">
            <a:extLst>
              <a:ext uri="{FF2B5EF4-FFF2-40B4-BE49-F238E27FC236}">
                <a16:creationId xmlns:a16="http://schemas.microsoft.com/office/drawing/2014/main" id="{7111661E-DA34-2E3B-9BCD-868A933237FA}"/>
              </a:ext>
            </a:extLst>
          </p:cNvPr>
          <p:cNvSpPr>
            <a:spLocks noGrp="1"/>
          </p:cNvSpPr>
          <p:nvPr>
            <p:ph idx="1"/>
          </p:nvPr>
        </p:nvSpPr>
        <p:spPr/>
        <p:txBody>
          <a:bodyPr>
            <a:normAutofit fontScale="70000" lnSpcReduction="20000"/>
          </a:bodyPr>
          <a:lstStyle/>
          <a:p>
            <a:pPr marL="0" indent="0">
              <a:buNone/>
            </a:pPr>
            <a:r>
              <a:rPr lang="en-GB" sz="1400" dirty="0">
                <a:latin typeface="Arial" panose="020B0604020202020204" pitchFamily="34" charset="0"/>
                <a:cs typeface="Arial" panose="020B0604020202020204" pitchFamily="34" charset="0"/>
              </a:rPr>
              <a:t>Rony, M. K. K., Parvin, M. R., </a:t>
            </a:r>
            <a:r>
              <a:rPr lang="en-GB" sz="1400" dirty="0" err="1">
                <a:latin typeface="Arial" panose="020B0604020202020204" pitchFamily="34" charset="0"/>
                <a:cs typeface="Arial" panose="020B0604020202020204" pitchFamily="34" charset="0"/>
              </a:rPr>
              <a:t>Wahiduzzaman</a:t>
            </a:r>
            <a:r>
              <a:rPr lang="en-GB" sz="1400" dirty="0">
                <a:latin typeface="Arial" panose="020B0604020202020204" pitchFamily="34" charset="0"/>
                <a:cs typeface="Arial" panose="020B0604020202020204" pitchFamily="34" charset="0"/>
              </a:rPr>
              <a:t>, M., Akter, K., and Ullah, M. (2024). Challenges and advancements in the health‐related quality of life of older people. Advances in Public Health, 2024(1), 8839631.</a:t>
            </a:r>
          </a:p>
          <a:p>
            <a:pPr marL="0" indent="0">
              <a:buNone/>
            </a:pPr>
            <a:endParaRPr lang="en-GB" sz="1400" dirty="0">
              <a:latin typeface="Arial" panose="020B0604020202020204" pitchFamily="34" charset="0"/>
              <a:cs typeface="Arial" panose="020B0604020202020204" pitchFamily="34" charset="0"/>
            </a:endParaRPr>
          </a:p>
          <a:p>
            <a:pPr marL="0" indent="0">
              <a:buNone/>
            </a:pPr>
            <a:r>
              <a:rPr lang="en-GB" sz="1400" dirty="0" err="1">
                <a:latin typeface="Arial" panose="020B0604020202020204" pitchFamily="34" charset="0"/>
                <a:cs typeface="Arial" panose="020B0604020202020204" pitchFamily="34" charset="0"/>
              </a:rPr>
              <a:t>SeniorAdvice</a:t>
            </a:r>
            <a:r>
              <a:rPr lang="en-GB" sz="1400" dirty="0">
                <a:latin typeface="Arial" panose="020B0604020202020204" pitchFamily="34" charset="0"/>
                <a:cs typeface="Arial" panose="020B0604020202020204" pitchFamily="34" charset="0"/>
              </a:rPr>
              <a:t> (2025). Oklahoma City. [online] SeniorAdvice.com. Available at: </a:t>
            </a:r>
            <a:r>
              <a:rPr lang="en-GB" sz="1400" dirty="0">
                <a:latin typeface="Arial" panose="020B0604020202020204" pitchFamily="34" charset="0"/>
                <a:cs typeface="Arial" panose="020B0604020202020204" pitchFamily="34" charset="0"/>
                <a:hlinkClick r:id="rId2"/>
              </a:rPr>
              <a:t>https://www.senioradvice.com/pet-friendly-senior-living/oklahoma-city-ok</a:t>
            </a:r>
            <a:endParaRPr lang="en-GB" sz="1400" dirty="0">
              <a:latin typeface="Arial" panose="020B0604020202020204" pitchFamily="34" charset="0"/>
              <a:cs typeface="Arial" panose="020B0604020202020204" pitchFamily="34" charset="0"/>
            </a:endParaRPr>
          </a:p>
          <a:p>
            <a:pPr marL="0" indent="0">
              <a:buNone/>
            </a:pPr>
            <a:endParaRPr lang="en-GB" sz="1400" dirty="0">
              <a:latin typeface="Arial" panose="020B0604020202020204" pitchFamily="34" charset="0"/>
              <a:cs typeface="Arial" panose="020B0604020202020204" pitchFamily="34" charset="0"/>
            </a:endParaRPr>
          </a:p>
          <a:p>
            <a:pPr marL="0" indent="0">
              <a:buNone/>
            </a:pPr>
            <a:r>
              <a:rPr lang="en-GB" sz="1400" dirty="0" err="1">
                <a:latin typeface="Arial" panose="020B0604020202020204" pitchFamily="34" charset="0"/>
                <a:cs typeface="Arial" panose="020B0604020202020204" pitchFamily="34" charset="0"/>
              </a:rPr>
              <a:t>Sukenova</a:t>
            </a:r>
            <a:r>
              <a:rPr lang="en-GB" sz="1400" dirty="0">
                <a:latin typeface="Arial" panose="020B0604020202020204" pitchFamily="34" charset="0"/>
                <a:cs typeface="Arial" panose="020B0604020202020204" pitchFamily="34" charset="0"/>
              </a:rPr>
              <a:t>, D., Nikolic, D., </a:t>
            </a:r>
            <a:r>
              <a:rPr lang="en-GB" sz="1400" dirty="0" err="1">
                <a:latin typeface="Arial" panose="020B0604020202020204" pitchFamily="34" charset="0"/>
                <a:cs typeface="Arial" panose="020B0604020202020204" pitchFamily="34" charset="0"/>
              </a:rPr>
              <a:t>Izekenova</a:t>
            </a:r>
            <a:r>
              <a:rPr lang="en-GB" sz="1400" dirty="0">
                <a:latin typeface="Arial" panose="020B0604020202020204" pitchFamily="34" charset="0"/>
                <a:cs typeface="Arial" panose="020B0604020202020204" pitchFamily="34" charset="0"/>
              </a:rPr>
              <a:t>, A., </a:t>
            </a:r>
            <a:r>
              <a:rPr lang="en-GB" sz="1400" dirty="0" err="1">
                <a:latin typeface="Arial" panose="020B0604020202020204" pitchFamily="34" charset="0"/>
                <a:cs typeface="Arial" panose="020B0604020202020204" pitchFamily="34" charset="0"/>
              </a:rPr>
              <a:t>Nurbakyt</a:t>
            </a:r>
            <a:r>
              <a:rPr lang="en-GB" sz="1400" dirty="0">
                <a:latin typeface="Arial" panose="020B0604020202020204" pitchFamily="34" charset="0"/>
                <a:cs typeface="Arial" panose="020B0604020202020204" pitchFamily="34" charset="0"/>
              </a:rPr>
              <a:t>, A., </a:t>
            </a:r>
            <a:r>
              <a:rPr lang="en-GB" sz="1400" dirty="0" err="1">
                <a:latin typeface="Arial" panose="020B0604020202020204" pitchFamily="34" charset="0"/>
                <a:cs typeface="Arial" panose="020B0604020202020204" pitchFamily="34" charset="0"/>
              </a:rPr>
              <a:t>Izekenova</a:t>
            </a:r>
            <a:r>
              <a:rPr lang="en-GB" sz="1400" dirty="0">
                <a:latin typeface="Arial" panose="020B0604020202020204" pitchFamily="34" charset="0"/>
                <a:cs typeface="Arial" panose="020B0604020202020204" pitchFamily="34" charset="0"/>
              </a:rPr>
              <a:t>, A. and </a:t>
            </a:r>
            <a:r>
              <a:rPr lang="en-GB" sz="1400" dirty="0" err="1">
                <a:latin typeface="Arial" panose="020B0604020202020204" pitchFamily="34" charset="0"/>
                <a:cs typeface="Arial" panose="020B0604020202020204" pitchFamily="34" charset="0"/>
              </a:rPr>
              <a:t>Macijauskiene</a:t>
            </a:r>
            <a:r>
              <a:rPr lang="en-GB" sz="1400" dirty="0">
                <a:latin typeface="Arial" panose="020B0604020202020204" pitchFamily="34" charset="0"/>
                <a:cs typeface="Arial" panose="020B0604020202020204" pitchFamily="34" charset="0"/>
              </a:rPr>
              <a:t>, J. (2026). Ageing and Quality of Life in Older Adults: Updates and Perspectives of Psychosocial and Advanced Technological Interventions. Healthcare, [online] 14(2), p.217. </a:t>
            </a:r>
            <a:r>
              <a:rPr lang="en-GB" sz="1400" dirty="0" err="1">
                <a:latin typeface="Arial" panose="020B0604020202020204" pitchFamily="34" charset="0"/>
                <a:cs typeface="Arial" panose="020B0604020202020204" pitchFamily="34" charset="0"/>
              </a:rPr>
              <a:t>doi:https</a:t>
            </a:r>
            <a:r>
              <a:rPr lang="en-GB" sz="1400" dirty="0">
                <a:latin typeface="Arial" panose="020B0604020202020204" pitchFamily="34" charset="0"/>
                <a:cs typeface="Arial" panose="020B0604020202020204" pitchFamily="34" charset="0"/>
              </a:rPr>
              <a:t>://doi.org/10.3390/healthcare14020217.</a:t>
            </a:r>
          </a:p>
          <a:p>
            <a:pPr marL="0" indent="0">
              <a:buNone/>
            </a:pPr>
            <a:endParaRPr lang="en-GB" sz="1400" dirty="0">
              <a:latin typeface="Arial" panose="020B0604020202020204" pitchFamily="34" charset="0"/>
              <a:cs typeface="Arial" panose="020B0604020202020204" pitchFamily="34" charset="0"/>
            </a:endParaRPr>
          </a:p>
          <a:p>
            <a:pPr marL="0" indent="0">
              <a:buNone/>
            </a:pPr>
            <a:r>
              <a:rPr lang="en-GB" sz="1400" dirty="0">
                <a:latin typeface="Arial" panose="020B0604020202020204" pitchFamily="34" charset="0"/>
                <a:cs typeface="Arial" panose="020B0604020202020204" pitchFamily="34" charset="0"/>
              </a:rPr>
              <a:t>Tan, K. H. C., Lee, S. E., and Tham, K. W. (2025). Developing a residential well-being framework: A holistic approach integrating the residential environment and Maslow's hierarchy of needs. Building and Environment, 113552.</a:t>
            </a:r>
          </a:p>
          <a:p>
            <a:pPr marL="0" indent="0">
              <a:buNone/>
            </a:pPr>
            <a:endParaRPr lang="en-GB" sz="1400" dirty="0">
              <a:latin typeface="Arial" panose="020B0604020202020204" pitchFamily="34" charset="0"/>
              <a:cs typeface="Arial" panose="020B0604020202020204" pitchFamily="34" charset="0"/>
            </a:endParaRPr>
          </a:p>
          <a:p>
            <a:pPr marL="0" indent="0">
              <a:buNone/>
            </a:pPr>
            <a:r>
              <a:rPr lang="en-GB" sz="1400" dirty="0">
                <a:latin typeface="Arial" panose="020B0604020202020204" pitchFamily="34" charset="0"/>
                <a:cs typeface="Arial" panose="020B0604020202020204" pitchFamily="34" charset="0"/>
              </a:rPr>
              <a:t>UK Parliament (2025). STP0075 - Evidence on Integrated care: organisations, partnerships and systems. [online] Parliament.uk. Available at: </a:t>
            </a:r>
            <a:r>
              <a:rPr lang="en-GB" sz="1400" dirty="0">
                <a:latin typeface="Arial" panose="020B0604020202020204" pitchFamily="34" charset="0"/>
                <a:cs typeface="Arial" panose="020B0604020202020204" pitchFamily="34" charset="0"/>
                <a:hlinkClick r:id="rId3"/>
              </a:rPr>
              <a:t>https://committees.parliament.uk/writtenevidence/86140/html/</a:t>
            </a:r>
            <a:endParaRPr lang="en-GB" sz="1400" dirty="0">
              <a:latin typeface="Arial" panose="020B0604020202020204" pitchFamily="34" charset="0"/>
              <a:cs typeface="Arial" panose="020B0604020202020204" pitchFamily="34" charset="0"/>
            </a:endParaRPr>
          </a:p>
          <a:p>
            <a:pPr marL="0" indent="0">
              <a:buNone/>
            </a:pPr>
            <a:endParaRPr lang="en-GB" sz="1400" dirty="0">
              <a:latin typeface="Arial" panose="020B0604020202020204" pitchFamily="34" charset="0"/>
              <a:cs typeface="Arial" panose="020B0604020202020204" pitchFamily="34" charset="0"/>
            </a:endParaRPr>
          </a:p>
          <a:p>
            <a:pPr marL="0" indent="0">
              <a:buNone/>
            </a:pPr>
            <a:r>
              <a:rPr lang="en-GB" sz="1400" dirty="0">
                <a:latin typeface="Arial" panose="020B0604020202020204" pitchFamily="34" charset="0"/>
                <a:cs typeface="Arial" panose="020B0604020202020204" pitchFamily="34" charset="0"/>
              </a:rPr>
              <a:t>WHO (2024). Ageing and health. [online] World Health Organization. Available at: </a:t>
            </a:r>
            <a:r>
              <a:rPr lang="en-GB" sz="1400" dirty="0">
                <a:latin typeface="Arial" panose="020B0604020202020204" pitchFamily="34" charset="0"/>
                <a:cs typeface="Arial" panose="020B0604020202020204" pitchFamily="34" charset="0"/>
                <a:hlinkClick r:id="rId4"/>
              </a:rPr>
              <a:t>https://www.who.int/news-room/fact-sheets/detail/ageing-and-health</a:t>
            </a:r>
            <a:r>
              <a:rPr lang="en-GB" sz="1400" dirty="0">
                <a:latin typeface="Arial" panose="020B0604020202020204" pitchFamily="34" charset="0"/>
                <a:cs typeface="Arial" panose="020B0604020202020204" pitchFamily="34" charset="0"/>
              </a:rPr>
              <a:t>.</a:t>
            </a:r>
          </a:p>
          <a:p>
            <a:pPr marL="0" indent="0">
              <a:buNone/>
            </a:pPr>
            <a:endParaRPr lang="en-GB" sz="1400" dirty="0">
              <a:latin typeface="Arial" panose="020B0604020202020204" pitchFamily="34" charset="0"/>
              <a:cs typeface="Arial" panose="020B0604020202020204" pitchFamily="34" charset="0"/>
            </a:endParaRPr>
          </a:p>
          <a:p>
            <a:pPr marL="0" indent="0">
              <a:buNone/>
            </a:pPr>
            <a:r>
              <a:rPr lang="en-GB" sz="1400" dirty="0">
                <a:latin typeface="Arial" panose="020B0604020202020204" pitchFamily="34" charset="0"/>
                <a:cs typeface="Arial" panose="020B0604020202020204" pitchFamily="34" charset="0"/>
              </a:rPr>
              <a:t>Yadav, U. N., Paudel, G., Ghimire, S., Khatiwada, B., Gurung, A., </a:t>
            </a:r>
            <a:r>
              <a:rPr lang="en-GB" sz="1400" dirty="0" err="1">
                <a:latin typeface="Arial" panose="020B0604020202020204" pitchFamily="34" charset="0"/>
                <a:cs typeface="Arial" panose="020B0604020202020204" pitchFamily="34" charset="0"/>
              </a:rPr>
              <a:t>Parsekar</a:t>
            </a:r>
            <a:r>
              <a:rPr lang="en-GB" sz="1400" dirty="0">
                <a:latin typeface="Arial" panose="020B0604020202020204" pitchFamily="34" charset="0"/>
                <a:cs typeface="Arial" panose="020B0604020202020204" pitchFamily="34" charset="0"/>
              </a:rPr>
              <a:t>, S. S., and Mistry, S. K. (2024). A rapid review of opportunities and challenges in the implementation of social prescription interventions for addressing the unmet needs of individuals living with long-term chronic conditions.</a:t>
            </a:r>
          </a:p>
          <a:p>
            <a:pPr marL="0" indent="0">
              <a:buNone/>
            </a:pPr>
            <a:r>
              <a:rPr lang="en-GB" sz="1400" dirty="0">
                <a:latin typeface="Arial" panose="020B0604020202020204" pitchFamily="34" charset="0"/>
                <a:cs typeface="Arial" panose="020B0604020202020204" pitchFamily="34" charset="0"/>
              </a:rPr>
              <a:t>BMC public health, 24(1), 306.</a:t>
            </a:r>
          </a:p>
          <a:p>
            <a:pPr marL="0" indent="0">
              <a:buNone/>
            </a:pPr>
            <a:endParaRPr lang="en-GB" sz="1400" dirty="0">
              <a:latin typeface="Arial" panose="020B0604020202020204" pitchFamily="34" charset="0"/>
              <a:cs typeface="Arial" panose="020B0604020202020204" pitchFamily="34" charset="0"/>
            </a:endParaRPr>
          </a:p>
          <a:p>
            <a:pPr marL="0" indent="0">
              <a:buNone/>
            </a:pPr>
            <a:r>
              <a:rPr lang="en-GB" sz="1400" dirty="0">
                <a:latin typeface="Arial" panose="020B0604020202020204" pitchFamily="34" charset="0"/>
                <a:cs typeface="Arial" panose="020B0604020202020204" pitchFamily="34" charset="0"/>
              </a:rPr>
              <a:t>Zager Kocjan, G., Špes, T., Svetina, M., Plohl, N., </a:t>
            </a:r>
            <a:r>
              <a:rPr lang="en-GB" sz="1400" dirty="0" err="1">
                <a:latin typeface="Arial" panose="020B0604020202020204" pitchFamily="34" charset="0"/>
                <a:cs typeface="Arial" panose="020B0604020202020204" pitchFamily="34" charset="0"/>
              </a:rPr>
              <a:t>Smrke</a:t>
            </a:r>
            <a:r>
              <a:rPr lang="en-GB" sz="1400" dirty="0">
                <a:latin typeface="Arial" panose="020B0604020202020204" pitchFamily="34" charset="0"/>
                <a:cs typeface="Arial" panose="020B0604020202020204" pitchFamily="34" charset="0"/>
              </a:rPr>
              <a:t>, U., Mlakar, I., and Musil, B. (2023). Assistive digital technology to promote quality of life and independent living for older adults through improved self-regulation: a scoping review. Behaviour &amp; information technology, 42(16), 2832-2851.</a:t>
            </a:r>
          </a:p>
          <a:p>
            <a:pPr marL="0" indent="0">
              <a:buNone/>
            </a:pPr>
            <a:endParaRPr lang="en-GB" sz="1400" dirty="0"/>
          </a:p>
        </p:txBody>
      </p:sp>
    </p:spTree>
    <p:extLst>
      <p:ext uri="{BB962C8B-B14F-4D97-AF65-F5344CB8AC3E}">
        <p14:creationId xmlns:p14="http://schemas.microsoft.com/office/powerpoint/2010/main" val="1235282928"/>
      </p:ext>
    </p:extLst>
  </p:cSld>
  <p:clrMapOvr>
    <a:masterClrMapping/>
  </p:clrMapOvr>
  <mc:AlternateContent xmlns:mc="http://schemas.openxmlformats.org/markup-compatibility/2006">
    <mc:Choice xmlns:p14="http://schemas.microsoft.com/office/powerpoint/2010/main" Requires="p14">
      <p:transition spd="slow" p14:dur="2000" advTm="212"/>
    </mc:Choice>
    <mc:Fallback>
      <p:transition spd="slow" advTm="21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209</TotalTime>
  <Words>2385</Words>
  <Application>Microsoft Office PowerPoint</Application>
  <PresentationFormat>Widescreen</PresentationFormat>
  <Paragraphs>253</Paragraphs>
  <Slides>15</Slides>
  <Notes>0</Notes>
  <HiddenSlides>0</HiddenSlides>
  <MMClips>13</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Calibri Light</vt:lpstr>
      <vt:lpstr>Office Theme</vt:lpstr>
      <vt:lpstr>PowerPoint Presentation</vt:lpstr>
      <vt:lpstr>Introduction </vt:lpstr>
      <vt:lpstr>CARE, EMPOWERMENT AND SUPPORT NEEDS</vt:lpstr>
      <vt:lpstr>CARE, EMPOWERMENT AND SUPPORT NEEDS</vt:lpstr>
      <vt:lpstr>EFFECTIVENESS OF APPROACHES AND INTERVENTIONS</vt:lpstr>
      <vt:lpstr>EFFECTIVENESS OF APPROACHES AND INTERVENTIONS</vt:lpstr>
      <vt:lpstr>CHALLENGES TO INDEPENDENCE AND FUNCTIONAL ABILITY</vt:lpstr>
      <vt:lpstr>CHALLENGES TO INDEPENDENCE AND FUNCTIONAL ABILITY</vt:lpstr>
      <vt:lpstr>RECOMMENDATIONS FOR IMPROVEMENT</vt:lpstr>
      <vt:lpstr>RECOMMENDATIONS FOR IMPROVEMENT</vt:lpstr>
      <vt:lpstr>CONCLUSION</vt:lpstr>
      <vt:lpstr>References </vt:lpstr>
      <vt:lpstr>References </vt:lpstr>
      <vt:lpstr>References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Azra Bi (2312900)</dc:creator>
  <cp:lastModifiedBy>Azra Bi (2312900)</cp:lastModifiedBy>
  <cp:revision>9</cp:revision>
  <dcterms:created xsi:type="dcterms:W3CDTF">2026-02-08T23:41:33Z</dcterms:created>
  <dcterms:modified xsi:type="dcterms:W3CDTF">2026-02-28T15:02:58Z</dcterms:modified>
</cp:coreProperties>
</file>