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9" r:id="rId2"/>
    <p:sldId id="377" r:id="rId3"/>
    <p:sldId id="376" r:id="rId4"/>
    <p:sldId id="280" r:id="rId5"/>
    <p:sldId id="373" r:id="rId6"/>
    <p:sldId id="360" r:id="rId7"/>
    <p:sldId id="361" r:id="rId8"/>
    <p:sldId id="362" r:id="rId9"/>
    <p:sldId id="365" r:id="rId10"/>
    <p:sldId id="364" r:id="rId11"/>
    <p:sldId id="368" r:id="rId12"/>
    <p:sldId id="363" r:id="rId13"/>
    <p:sldId id="370" r:id="rId14"/>
    <p:sldId id="372" r:id="rId15"/>
    <p:sldId id="369" r:id="rId16"/>
    <p:sldId id="371" r:id="rId17"/>
    <p:sldId id="366" r:id="rId18"/>
    <p:sldId id="261" r:id="rId19"/>
    <p:sldId id="381" r:id="rId20"/>
    <p:sldId id="374" r:id="rId21"/>
    <p:sldId id="380" r:id="rId22"/>
    <p:sldId id="379" r:id="rId23"/>
    <p:sldId id="375"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81"/>
    <p:restoredTop sz="94366"/>
  </p:normalViewPr>
  <p:slideViewPr>
    <p:cSldViewPr snapToGrid="0" snapToObjects="1">
      <p:cViewPr varScale="1">
        <p:scale>
          <a:sx n="88" d="100"/>
          <a:sy n="88" d="100"/>
        </p:scale>
        <p:origin x="192" y="696"/>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B5010-3F4E-9D49-99A1-E95D976EDFD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EA2F74B-C4A7-1442-B98A-C22DE26372A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BCBE2A5-C7D2-224F-81D2-D1FAF7F1288E}"/>
              </a:ext>
            </a:extLst>
          </p:cNvPr>
          <p:cNvSpPr>
            <a:spLocks noGrp="1"/>
          </p:cNvSpPr>
          <p:nvPr>
            <p:ph type="dt" sz="half" idx="10"/>
          </p:nvPr>
        </p:nvSpPr>
        <p:spPr/>
        <p:txBody>
          <a:bodyPr/>
          <a:lstStyle/>
          <a:p>
            <a:fld id="{AD7ADC7F-1CC9-2E4E-9B3B-A413643CB5A5}" type="datetimeFigureOut">
              <a:rPr lang="en-GB" smtClean="0"/>
              <a:t>05/10/2022</a:t>
            </a:fld>
            <a:endParaRPr lang="en-GB"/>
          </a:p>
        </p:txBody>
      </p:sp>
      <p:sp>
        <p:nvSpPr>
          <p:cNvPr id="5" name="Footer Placeholder 4">
            <a:extLst>
              <a:ext uri="{FF2B5EF4-FFF2-40B4-BE49-F238E27FC236}">
                <a16:creationId xmlns:a16="http://schemas.microsoft.com/office/drawing/2014/main" id="{D4D94FAE-C39A-E64E-BF71-532E7763D9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B0BFF9-E175-0F42-A646-07BF60B7CF7E}"/>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5431140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907D1-E969-434C-93CA-03A22C05E1E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D2798FE-B92F-704B-9397-F791186A498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FEEA097-2092-3145-9528-D17CF02232E8}"/>
              </a:ext>
            </a:extLst>
          </p:cNvPr>
          <p:cNvSpPr>
            <a:spLocks noGrp="1"/>
          </p:cNvSpPr>
          <p:nvPr>
            <p:ph type="dt" sz="half" idx="10"/>
          </p:nvPr>
        </p:nvSpPr>
        <p:spPr/>
        <p:txBody>
          <a:bodyPr/>
          <a:lstStyle/>
          <a:p>
            <a:fld id="{AD7ADC7F-1CC9-2E4E-9B3B-A413643CB5A5}" type="datetimeFigureOut">
              <a:rPr lang="en-GB" smtClean="0"/>
              <a:t>05/10/2022</a:t>
            </a:fld>
            <a:endParaRPr lang="en-GB"/>
          </a:p>
        </p:txBody>
      </p:sp>
      <p:sp>
        <p:nvSpPr>
          <p:cNvPr id="5" name="Footer Placeholder 4">
            <a:extLst>
              <a:ext uri="{FF2B5EF4-FFF2-40B4-BE49-F238E27FC236}">
                <a16:creationId xmlns:a16="http://schemas.microsoft.com/office/drawing/2014/main" id="{A2FE60AD-3A6F-5941-B409-081153A886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78080F-46B9-9548-AE24-7EEDBCCB8138}"/>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259080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D2867-E639-2744-B08A-675C02E111D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498F9353-E84F-BF46-BE1F-26BD8CFF52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E3D09F6-DAED-D540-BFCD-24150B55173E}"/>
              </a:ext>
            </a:extLst>
          </p:cNvPr>
          <p:cNvSpPr>
            <a:spLocks noGrp="1"/>
          </p:cNvSpPr>
          <p:nvPr>
            <p:ph type="dt" sz="half" idx="10"/>
          </p:nvPr>
        </p:nvSpPr>
        <p:spPr/>
        <p:txBody>
          <a:bodyPr/>
          <a:lstStyle/>
          <a:p>
            <a:fld id="{AD7ADC7F-1CC9-2E4E-9B3B-A413643CB5A5}" type="datetimeFigureOut">
              <a:rPr lang="en-GB" smtClean="0"/>
              <a:t>05/10/2022</a:t>
            </a:fld>
            <a:endParaRPr lang="en-GB"/>
          </a:p>
        </p:txBody>
      </p:sp>
      <p:sp>
        <p:nvSpPr>
          <p:cNvPr id="5" name="Footer Placeholder 4">
            <a:extLst>
              <a:ext uri="{FF2B5EF4-FFF2-40B4-BE49-F238E27FC236}">
                <a16:creationId xmlns:a16="http://schemas.microsoft.com/office/drawing/2014/main" id="{CD781912-27E6-BB46-90B2-AA11E62B62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1277AD-5C72-4947-9445-BD3ACDBCC7E8}"/>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201949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7E35E-C49B-4644-A1BE-58E03138986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EC6AE55-9F7C-E049-A569-B4F75AB6111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7232B92-DF2D-0E4E-9B22-72A46E8128D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3C9C6CD1-74AE-B440-B92B-1D422AB87AB9}"/>
              </a:ext>
            </a:extLst>
          </p:cNvPr>
          <p:cNvSpPr>
            <a:spLocks noGrp="1"/>
          </p:cNvSpPr>
          <p:nvPr>
            <p:ph type="dt" sz="half" idx="10"/>
          </p:nvPr>
        </p:nvSpPr>
        <p:spPr/>
        <p:txBody>
          <a:bodyPr/>
          <a:lstStyle/>
          <a:p>
            <a:fld id="{AD7ADC7F-1CC9-2E4E-9B3B-A413643CB5A5}" type="datetimeFigureOut">
              <a:rPr lang="en-GB" smtClean="0"/>
              <a:t>05/10/2022</a:t>
            </a:fld>
            <a:endParaRPr lang="en-GB"/>
          </a:p>
        </p:txBody>
      </p:sp>
      <p:sp>
        <p:nvSpPr>
          <p:cNvPr id="6" name="Footer Placeholder 5">
            <a:extLst>
              <a:ext uri="{FF2B5EF4-FFF2-40B4-BE49-F238E27FC236}">
                <a16:creationId xmlns:a16="http://schemas.microsoft.com/office/drawing/2014/main" id="{0244343F-5BDA-AC4E-AB2F-B6D4B0C266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DFDCCE-96FD-654D-892F-70C843184451}"/>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2924663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3E118-1904-E548-95D6-FF2C36A60D44}"/>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595E8D4A-B692-BD42-8F37-808920C102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8CF9D45-FFD1-CF4A-8290-2DB59271602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42793D0-0B39-D348-A56B-4EDA1A2A77F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731CFFB-96BB-444E-82E8-42E5358A9D8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4D82877B-9AC0-D848-9264-995A46D246F5}"/>
              </a:ext>
            </a:extLst>
          </p:cNvPr>
          <p:cNvSpPr>
            <a:spLocks noGrp="1"/>
          </p:cNvSpPr>
          <p:nvPr>
            <p:ph type="dt" sz="half" idx="10"/>
          </p:nvPr>
        </p:nvSpPr>
        <p:spPr/>
        <p:txBody>
          <a:bodyPr/>
          <a:lstStyle/>
          <a:p>
            <a:fld id="{AD7ADC7F-1CC9-2E4E-9B3B-A413643CB5A5}" type="datetimeFigureOut">
              <a:rPr lang="en-GB" smtClean="0"/>
              <a:t>05/10/2022</a:t>
            </a:fld>
            <a:endParaRPr lang="en-GB"/>
          </a:p>
        </p:txBody>
      </p:sp>
      <p:sp>
        <p:nvSpPr>
          <p:cNvPr id="8" name="Footer Placeholder 7">
            <a:extLst>
              <a:ext uri="{FF2B5EF4-FFF2-40B4-BE49-F238E27FC236}">
                <a16:creationId xmlns:a16="http://schemas.microsoft.com/office/drawing/2014/main" id="{9607B329-46D3-BA42-BC53-95A688165B0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C0AC8F7-CD93-F04E-9B80-08A13334483B}"/>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787848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AF84E-5ADF-9A47-8194-0AD43374D9F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14C4169-E6BE-0144-9C7B-DF968F3378D2}"/>
              </a:ext>
            </a:extLst>
          </p:cNvPr>
          <p:cNvSpPr>
            <a:spLocks noGrp="1"/>
          </p:cNvSpPr>
          <p:nvPr>
            <p:ph type="dt" sz="half" idx="10"/>
          </p:nvPr>
        </p:nvSpPr>
        <p:spPr/>
        <p:txBody>
          <a:bodyPr/>
          <a:lstStyle/>
          <a:p>
            <a:fld id="{AD7ADC7F-1CC9-2E4E-9B3B-A413643CB5A5}" type="datetimeFigureOut">
              <a:rPr lang="en-GB" smtClean="0"/>
              <a:t>05/10/2022</a:t>
            </a:fld>
            <a:endParaRPr lang="en-GB"/>
          </a:p>
        </p:txBody>
      </p:sp>
      <p:sp>
        <p:nvSpPr>
          <p:cNvPr id="4" name="Footer Placeholder 3">
            <a:extLst>
              <a:ext uri="{FF2B5EF4-FFF2-40B4-BE49-F238E27FC236}">
                <a16:creationId xmlns:a16="http://schemas.microsoft.com/office/drawing/2014/main" id="{A74902B7-9023-134B-8E8A-A3BA150BAED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1820A69-17D9-7148-8C0F-A789AD6404D5}"/>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972292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94EC3C-0E73-8B45-A704-0197D3AD4CCA}"/>
              </a:ext>
            </a:extLst>
          </p:cNvPr>
          <p:cNvSpPr>
            <a:spLocks noGrp="1"/>
          </p:cNvSpPr>
          <p:nvPr>
            <p:ph type="dt" sz="half" idx="10"/>
          </p:nvPr>
        </p:nvSpPr>
        <p:spPr/>
        <p:txBody>
          <a:bodyPr/>
          <a:lstStyle/>
          <a:p>
            <a:fld id="{AD7ADC7F-1CC9-2E4E-9B3B-A413643CB5A5}" type="datetimeFigureOut">
              <a:rPr lang="en-GB" smtClean="0"/>
              <a:t>05/10/2022</a:t>
            </a:fld>
            <a:endParaRPr lang="en-GB"/>
          </a:p>
        </p:txBody>
      </p:sp>
      <p:sp>
        <p:nvSpPr>
          <p:cNvPr id="3" name="Footer Placeholder 2">
            <a:extLst>
              <a:ext uri="{FF2B5EF4-FFF2-40B4-BE49-F238E27FC236}">
                <a16:creationId xmlns:a16="http://schemas.microsoft.com/office/drawing/2014/main" id="{2CC2B636-CC92-FE41-926F-1B3A6CB20D3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20BDD64-9524-A54D-88F0-3D509A8F9616}"/>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2915146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EE705-1DB4-154F-99FA-4C31C9919AD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49AAFB9-84F7-7448-BD60-FCE94CE686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576CE80-E86E-9A4B-91E4-246C427B39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1EC1649-B6EE-1042-87B7-7D480F1B867B}"/>
              </a:ext>
            </a:extLst>
          </p:cNvPr>
          <p:cNvSpPr>
            <a:spLocks noGrp="1"/>
          </p:cNvSpPr>
          <p:nvPr>
            <p:ph type="dt" sz="half" idx="10"/>
          </p:nvPr>
        </p:nvSpPr>
        <p:spPr/>
        <p:txBody>
          <a:bodyPr/>
          <a:lstStyle/>
          <a:p>
            <a:fld id="{AD7ADC7F-1CC9-2E4E-9B3B-A413643CB5A5}" type="datetimeFigureOut">
              <a:rPr lang="en-GB" smtClean="0"/>
              <a:t>05/10/2022</a:t>
            </a:fld>
            <a:endParaRPr lang="en-GB"/>
          </a:p>
        </p:txBody>
      </p:sp>
      <p:sp>
        <p:nvSpPr>
          <p:cNvPr id="6" name="Footer Placeholder 5">
            <a:extLst>
              <a:ext uri="{FF2B5EF4-FFF2-40B4-BE49-F238E27FC236}">
                <a16:creationId xmlns:a16="http://schemas.microsoft.com/office/drawing/2014/main" id="{467F0D0F-C632-B84C-88AF-9A57C1EF96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F95488-49C6-0B43-B8A3-6ED0628FCA9A}"/>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1147378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8BA23-646A-BC4A-98B9-8F83BAAC949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07DC605-408B-E448-8A0F-40B1990239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9ABBB2-1FC2-CB4B-BAFB-E7000C89D5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A06E3A2-5446-A447-A06A-DA78CBC16127}"/>
              </a:ext>
            </a:extLst>
          </p:cNvPr>
          <p:cNvSpPr>
            <a:spLocks noGrp="1"/>
          </p:cNvSpPr>
          <p:nvPr>
            <p:ph type="dt" sz="half" idx="10"/>
          </p:nvPr>
        </p:nvSpPr>
        <p:spPr/>
        <p:txBody>
          <a:bodyPr/>
          <a:lstStyle/>
          <a:p>
            <a:fld id="{AD7ADC7F-1CC9-2E4E-9B3B-A413643CB5A5}" type="datetimeFigureOut">
              <a:rPr lang="en-GB" smtClean="0"/>
              <a:t>05/10/2022</a:t>
            </a:fld>
            <a:endParaRPr lang="en-GB"/>
          </a:p>
        </p:txBody>
      </p:sp>
      <p:sp>
        <p:nvSpPr>
          <p:cNvPr id="6" name="Footer Placeholder 5">
            <a:extLst>
              <a:ext uri="{FF2B5EF4-FFF2-40B4-BE49-F238E27FC236}">
                <a16:creationId xmlns:a16="http://schemas.microsoft.com/office/drawing/2014/main" id="{CF465BE8-147E-CC4F-B4D8-DD74696006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DFE738-B50A-C944-A4AC-626D617C6C7D}"/>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18370518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628D5-6A25-2D49-8EE4-40B77812785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E868446-23F5-BA45-81AE-E753D0C22C5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155DF8F-4479-874E-A25E-8EFB077338B7}"/>
              </a:ext>
            </a:extLst>
          </p:cNvPr>
          <p:cNvSpPr>
            <a:spLocks noGrp="1"/>
          </p:cNvSpPr>
          <p:nvPr>
            <p:ph type="dt" sz="half" idx="10"/>
          </p:nvPr>
        </p:nvSpPr>
        <p:spPr/>
        <p:txBody>
          <a:bodyPr/>
          <a:lstStyle/>
          <a:p>
            <a:fld id="{AD7ADC7F-1CC9-2E4E-9B3B-A413643CB5A5}" type="datetimeFigureOut">
              <a:rPr lang="en-GB" smtClean="0"/>
              <a:t>05/10/2022</a:t>
            </a:fld>
            <a:endParaRPr lang="en-GB"/>
          </a:p>
        </p:txBody>
      </p:sp>
      <p:sp>
        <p:nvSpPr>
          <p:cNvPr id="5" name="Footer Placeholder 4">
            <a:extLst>
              <a:ext uri="{FF2B5EF4-FFF2-40B4-BE49-F238E27FC236}">
                <a16:creationId xmlns:a16="http://schemas.microsoft.com/office/drawing/2014/main" id="{51E5FB83-2EC7-AE48-8F72-BB53EE871F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0709E4-0351-1946-BF03-2D4B591980E3}"/>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3847937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86B896-4B03-C54F-9728-26DF32F508F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4512C58C-C942-514B-BCA2-822AEFEC719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CF12786-4E76-9544-AB6B-F733C5B7D420}"/>
              </a:ext>
            </a:extLst>
          </p:cNvPr>
          <p:cNvSpPr>
            <a:spLocks noGrp="1"/>
          </p:cNvSpPr>
          <p:nvPr>
            <p:ph type="dt" sz="half" idx="10"/>
          </p:nvPr>
        </p:nvSpPr>
        <p:spPr/>
        <p:txBody>
          <a:bodyPr/>
          <a:lstStyle/>
          <a:p>
            <a:fld id="{AD7ADC7F-1CC9-2E4E-9B3B-A413643CB5A5}" type="datetimeFigureOut">
              <a:rPr lang="en-GB" smtClean="0"/>
              <a:t>05/10/2022</a:t>
            </a:fld>
            <a:endParaRPr lang="en-GB"/>
          </a:p>
        </p:txBody>
      </p:sp>
      <p:sp>
        <p:nvSpPr>
          <p:cNvPr id="5" name="Footer Placeholder 4">
            <a:extLst>
              <a:ext uri="{FF2B5EF4-FFF2-40B4-BE49-F238E27FC236}">
                <a16:creationId xmlns:a16="http://schemas.microsoft.com/office/drawing/2014/main" id="{E9F2E5DF-1F43-5C40-AB85-ADDB99F246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D94690-FF8B-4E43-BEAA-BBBEFFE1820B}"/>
              </a:ext>
            </a:extLst>
          </p:cNvPr>
          <p:cNvSpPr>
            <a:spLocks noGrp="1"/>
          </p:cNvSpPr>
          <p:nvPr>
            <p:ph type="sldNum" sz="quarter" idx="12"/>
          </p:nvPr>
        </p:nvSpPr>
        <p:spPr/>
        <p:txBody>
          <a:bodyPr/>
          <a:lstStyle/>
          <a:p>
            <a:fld id="{3FB20749-0BEE-4743-996F-40B5E64446D8}" type="slidenum">
              <a:rPr lang="en-GB" smtClean="0"/>
              <a:t>‹#›</a:t>
            </a:fld>
            <a:endParaRPr lang="en-GB"/>
          </a:p>
        </p:txBody>
      </p:sp>
    </p:spTree>
    <p:extLst>
      <p:ext uri="{BB962C8B-B14F-4D97-AF65-F5344CB8AC3E}">
        <p14:creationId xmlns:p14="http://schemas.microsoft.com/office/powerpoint/2010/main" val="2616847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B437BE-8168-CA43-9926-A159D639AB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299BA08-EB69-484A-BE68-9DEC419494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CDF2183-0840-3D4E-A176-04994E9283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7ADC7F-1CC9-2E4E-9B3B-A413643CB5A5}" type="datetimeFigureOut">
              <a:rPr lang="en-GB" smtClean="0"/>
              <a:t>05/10/2022</a:t>
            </a:fld>
            <a:endParaRPr lang="en-GB"/>
          </a:p>
        </p:txBody>
      </p:sp>
      <p:sp>
        <p:nvSpPr>
          <p:cNvPr id="5" name="Footer Placeholder 4">
            <a:extLst>
              <a:ext uri="{FF2B5EF4-FFF2-40B4-BE49-F238E27FC236}">
                <a16:creationId xmlns:a16="http://schemas.microsoft.com/office/drawing/2014/main" id="{1E59E3A0-75B5-4D40-B62C-DFFF5BB2D9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DA20A56-E73F-8748-98D3-780B12D485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B20749-0BEE-4743-996F-40B5E64446D8}" type="slidenum">
              <a:rPr lang="en-GB" smtClean="0"/>
              <a:t>‹#›</a:t>
            </a:fld>
            <a:endParaRPr lang="en-GB"/>
          </a:p>
        </p:txBody>
      </p:sp>
    </p:spTree>
    <p:extLst>
      <p:ext uri="{BB962C8B-B14F-4D97-AF65-F5344CB8AC3E}">
        <p14:creationId xmlns:p14="http://schemas.microsoft.com/office/powerpoint/2010/main" val="37778708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EAFE8D-F7D0-F140-8113-E01D2A41B7B5}"/>
              </a:ext>
            </a:extLst>
          </p:cNvPr>
          <p:cNvSpPr txBox="1"/>
          <p:nvPr/>
        </p:nvSpPr>
        <p:spPr>
          <a:xfrm>
            <a:off x="1164063" y="1539330"/>
            <a:ext cx="9863874" cy="3970318"/>
          </a:xfrm>
          <a:prstGeom prst="rect">
            <a:avLst/>
          </a:prstGeom>
          <a:noFill/>
        </p:spPr>
        <p:txBody>
          <a:bodyPr wrap="square" rtlCol="0">
            <a:spAutoFit/>
          </a:bodyPr>
          <a:lstStyle/>
          <a:p>
            <a:pPr algn="ctr"/>
            <a:r>
              <a:rPr lang="en-GB" sz="3600" dirty="0"/>
              <a:t>OME Electromagnetic Radiation</a:t>
            </a:r>
          </a:p>
          <a:p>
            <a:pPr algn="ctr"/>
            <a:r>
              <a:rPr lang="en-GB" sz="3600" dirty="0"/>
              <a:t> </a:t>
            </a:r>
          </a:p>
          <a:p>
            <a:pPr algn="ctr"/>
            <a:r>
              <a:rPr lang="en-GB" sz="3600" dirty="0"/>
              <a:t>Lecture 1</a:t>
            </a:r>
          </a:p>
          <a:p>
            <a:pPr algn="ctr"/>
            <a:endParaRPr lang="en-GB" sz="3600" dirty="0"/>
          </a:p>
          <a:p>
            <a:pPr algn="ctr"/>
            <a:r>
              <a:rPr lang="en-GB" sz="3600" dirty="0"/>
              <a:t>Introduction to the EM Spectrum</a:t>
            </a:r>
          </a:p>
          <a:p>
            <a:pPr algn="ctr"/>
            <a:endParaRPr lang="en-GB" sz="3600" dirty="0"/>
          </a:p>
          <a:p>
            <a:pPr algn="ctr"/>
            <a:endParaRPr lang="en-GB" sz="3600" dirty="0"/>
          </a:p>
        </p:txBody>
      </p:sp>
    </p:spTree>
    <p:extLst>
      <p:ext uri="{BB962C8B-B14F-4D97-AF65-F5344CB8AC3E}">
        <p14:creationId xmlns:p14="http://schemas.microsoft.com/office/powerpoint/2010/main" val="599110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24E200-E7A1-9843-91A3-18EE73942451}"/>
              </a:ext>
            </a:extLst>
          </p:cNvPr>
          <p:cNvSpPr/>
          <p:nvPr/>
        </p:nvSpPr>
        <p:spPr>
          <a:xfrm>
            <a:off x="1113308" y="1905506"/>
            <a:ext cx="9965384" cy="3046988"/>
          </a:xfrm>
          <a:prstGeom prst="rect">
            <a:avLst/>
          </a:prstGeom>
        </p:spPr>
        <p:txBody>
          <a:bodyPr wrap="square">
            <a:spAutoFit/>
          </a:bodyPr>
          <a:lstStyle/>
          <a:p>
            <a:r>
              <a:rPr lang="en-GB" sz="2400" dirty="0">
                <a:latin typeface="Calibri" panose="020F0502020204030204" pitchFamily="34" charset="0"/>
              </a:rPr>
              <a:t>Upon the successful completion of this module, the student should be able to:</a:t>
            </a:r>
          </a:p>
          <a:p>
            <a:r>
              <a:rPr lang="en-GB" sz="2400" dirty="0">
                <a:latin typeface="Calibri" panose="020F0502020204030204" pitchFamily="34" charset="0"/>
              </a:rPr>
              <a:t> </a:t>
            </a:r>
          </a:p>
          <a:p>
            <a:r>
              <a:rPr lang="en-GB" sz="2400" dirty="0">
                <a:latin typeface="Calibri" panose="020F0502020204030204" pitchFamily="34" charset="0"/>
              </a:rPr>
              <a:t>•        Provide evidence of a systematic understanding of the scientific concepts underpinning magneto-static and AC time-harmonic problems;</a:t>
            </a:r>
          </a:p>
          <a:p>
            <a:r>
              <a:rPr lang="en-GB" sz="2400" dirty="0">
                <a:latin typeface="Calibri" panose="020F0502020204030204" pitchFamily="34" charset="0"/>
              </a:rPr>
              <a:t> </a:t>
            </a:r>
          </a:p>
          <a:p>
            <a:r>
              <a:rPr lang="en-GB" sz="2400" dirty="0">
                <a:latin typeface="Calibri" panose="020F0502020204030204" pitchFamily="34" charset="0"/>
              </a:rPr>
              <a:t>•        Analyse results obtained from the application of specific electromagnetic modelling techniques and correlate those results with physical characteristics.</a:t>
            </a:r>
          </a:p>
          <a:p>
            <a:r>
              <a:rPr lang="en-GB" sz="2400" dirty="0">
                <a:latin typeface="Calibri" panose="020F0502020204030204" pitchFamily="34" charset="0"/>
              </a:rPr>
              <a:t> </a:t>
            </a:r>
          </a:p>
        </p:txBody>
      </p:sp>
      <p:sp>
        <p:nvSpPr>
          <p:cNvPr id="3" name="Rectangle 2">
            <a:extLst>
              <a:ext uri="{FF2B5EF4-FFF2-40B4-BE49-F238E27FC236}">
                <a16:creationId xmlns:a16="http://schemas.microsoft.com/office/drawing/2014/main" id="{878F4B76-B93E-544D-BD3E-A80C0BEE0599}"/>
              </a:ext>
            </a:extLst>
          </p:cNvPr>
          <p:cNvSpPr/>
          <p:nvPr/>
        </p:nvSpPr>
        <p:spPr>
          <a:xfrm>
            <a:off x="453624" y="552649"/>
            <a:ext cx="5489260" cy="584775"/>
          </a:xfrm>
          <a:prstGeom prst="rect">
            <a:avLst/>
          </a:prstGeom>
        </p:spPr>
        <p:txBody>
          <a:bodyPr wrap="none">
            <a:spAutoFit/>
          </a:bodyPr>
          <a:lstStyle/>
          <a:p>
            <a:pPr algn="ctr"/>
            <a:r>
              <a:rPr lang="en-GB" sz="3200" dirty="0"/>
              <a:t>OME Electromagnetic Radiation</a:t>
            </a:r>
          </a:p>
        </p:txBody>
      </p:sp>
    </p:spTree>
    <p:extLst>
      <p:ext uri="{BB962C8B-B14F-4D97-AF65-F5344CB8AC3E}">
        <p14:creationId xmlns:p14="http://schemas.microsoft.com/office/powerpoint/2010/main" val="3194234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CDD00D9-8693-284D-9218-91A5075BB182}"/>
              </a:ext>
            </a:extLst>
          </p:cNvPr>
          <p:cNvSpPr/>
          <p:nvPr/>
        </p:nvSpPr>
        <p:spPr>
          <a:xfrm>
            <a:off x="1232078" y="1421046"/>
            <a:ext cx="9071020" cy="4708981"/>
          </a:xfrm>
          <a:prstGeom prst="rect">
            <a:avLst/>
          </a:prstGeom>
        </p:spPr>
        <p:txBody>
          <a:bodyPr wrap="square">
            <a:spAutoFit/>
          </a:bodyPr>
          <a:lstStyle/>
          <a:p>
            <a:r>
              <a:rPr lang="en-GB" sz="2000" dirty="0">
                <a:latin typeface="Calibri" panose="020F0502020204030204" pitchFamily="34" charset="0"/>
              </a:rPr>
              <a:t>•        Electromagnetic Theory;</a:t>
            </a:r>
          </a:p>
          <a:p>
            <a:r>
              <a:rPr lang="en-GB" sz="2000" dirty="0">
                <a:latin typeface="Calibri" panose="020F0502020204030204" pitchFamily="34" charset="0"/>
              </a:rPr>
              <a:t>•        Electromagnetic spectrum;</a:t>
            </a:r>
          </a:p>
          <a:p>
            <a:r>
              <a:rPr lang="en-GB" sz="2000" dirty="0">
                <a:latin typeface="Calibri" panose="020F0502020204030204" pitchFamily="34" charset="0"/>
              </a:rPr>
              <a:t>•        Electromagnetic wave properties;</a:t>
            </a:r>
          </a:p>
          <a:p>
            <a:r>
              <a:rPr lang="en-GB" sz="2000" dirty="0">
                <a:latin typeface="Calibri" panose="020F0502020204030204" pitchFamily="34" charset="0"/>
              </a:rPr>
              <a:t>•        Wave guides;</a:t>
            </a:r>
          </a:p>
          <a:p>
            <a:r>
              <a:rPr lang="en-GB" sz="2000" dirty="0">
                <a:latin typeface="Calibri" panose="020F0502020204030204" pitchFamily="34" charset="0"/>
              </a:rPr>
              <a:t>•        Waves and beams, phased array systems, tracking systems;</a:t>
            </a:r>
          </a:p>
          <a:p>
            <a:pPr marL="538163" indent="-525463"/>
            <a:r>
              <a:rPr lang="en-GB" sz="2000" dirty="0">
                <a:latin typeface="Calibri" panose="020F0502020204030204" pitchFamily="34" charset="0"/>
              </a:rPr>
              <a:t>•        Material Properties, Magnetization and Hysteresis, Magnetic Circuit Theory, Electromagnetic Induction, Maxwell’s Equations, Complex Impedance and Transient Circuit Theory;</a:t>
            </a:r>
          </a:p>
          <a:p>
            <a:r>
              <a:rPr lang="en-GB" sz="2000" dirty="0">
                <a:latin typeface="Calibri" panose="020F0502020204030204" pitchFamily="34" charset="0"/>
              </a:rPr>
              <a:t>•        Electromagnetic compatibility testing;</a:t>
            </a:r>
          </a:p>
          <a:p>
            <a:r>
              <a:rPr lang="en-GB" sz="2000" dirty="0">
                <a:latin typeface="Calibri" panose="020F0502020204030204" pitchFamily="34" charset="0"/>
              </a:rPr>
              <a:t>•        Ionising and non-ionising radiation;</a:t>
            </a:r>
          </a:p>
          <a:p>
            <a:r>
              <a:rPr lang="en-GB" sz="2000" dirty="0">
                <a:latin typeface="Calibri" panose="020F0502020204030204" pitchFamily="34" charset="0"/>
              </a:rPr>
              <a:t>•        Radar Hardware;</a:t>
            </a:r>
          </a:p>
          <a:p>
            <a:r>
              <a:rPr lang="en-GB" sz="2000" dirty="0">
                <a:latin typeface="Calibri" panose="020F0502020204030204" pitchFamily="34" charset="0"/>
              </a:rPr>
              <a:t>•        Lasers: properties, hazards and selection;</a:t>
            </a:r>
          </a:p>
          <a:p>
            <a:r>
              <a:rPr lang="en-GB" sz="2000" dirty="0">
                <a:latin typeface="Calibri" panose="020F0502020204030204" pitchFamily="34" charset="0"/>
              </a:rPr>
              <a:t>•        Doppler effects;</a:t>
            </a:r>
          </a:p>
          <a:p>
            <a:r>
              <a:rPr lang="en-GB" sz="2000" dirty="0">
                <a:latin typeface="Calibri" panose="020F0502020204030204" pitchFamily="34" charset="0"/>
              </a:rPr>
              <a:t>•        Hazards, health and safety;</a:t>
            </a:r>
          </a:p>
          <a:p>
            <a:r>
              <a:rPr lang="en-GB" sz="2000" dirty="0">
                <a:latin typeface="Calibri" panose="020F0502020204030204" pitchFamily="34" charset="0"/>
              </a:rPr>
              <a:t>•        Issues arise with EMC.</a:t>
            </a:r>
          </a:p>
        </p:txBody>
      </p:sp>
      <p:sp>
        <p:nvSpPr>
          <p:cNvPr id="5" name="Rectangle 4">
            <a:extLst>
              <a:ext uri="{FF2B5EF4-FFF2-40B4-BE49-F238E27FC236}">
                <a16:creationId xmlns:a16="http://schemas.microsoft.com/office/drawing/2014/main" id="{0D889DD6-0F27-EB4F-AF01-D47C05A58234}"/>
              </a:ext>
            </a:extLst>
          </p:cNvPr>
          <p:cNvSpPr/>
          <p:nvPr/>
        </p:nvSpPr>
        <p:spPr>
          <a:xfrm>
            <a:off x="485784" y="543307"/>
            <a:ext cx="3176511" cy="584775"/>
          </a:xfrm>
          <a:prstGeom prst="rect">
            <a:avLst/>
          </a:prstGeom>
        </p:spPr>
        <p:txBody>
          <a:bodyPr wrap="none">
            <a:spAutoFit/>
          </a:bodyPr>
          <a:lstStyle/>
          <a:p>
            <a:r>
              <a:rPr lang="en-GB" sz="3200" dirty="0"/>
              <a:t>Indicative content</a:t>
            </a:r>
          </a:p>
        </p:txBody>
      </p:sp>
    </p:spTree>
    <p:extLst>
      <p:ext uri="{BB962C8B-B14F-4D97-AF65-F5344CB8AC3E}">
        <p14:creationId xmlns:p14="http://schemas.microsoft.com/office/powerpoint/2010/main" val="1113793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73908F4-91FF-B747-8FEB-6D18ED3AB0F7}"/>
              </a:ext>
            </a:extLst>
          </p:cNvPr>
          <p:cNvSpPr/>
          <p:nvPr/>
        </p:nvSpPr>
        <p:spPr>
          <a:xfrm>
            <a:off x="325090" y="497574"/>
            <a:ext cx="4654672" cy="584775"/>
          </a:xfrm>
          <a:prstGeom prst="rect">
            <a:avLst/>
          </a:prstGeom>
          <a:noFill/>
        </p:spPr>
        <p:txBody>
          <a:bodyPr wrap="none" rtlCol="0">
            <a:spAutoFit/>
          </a:bodyPr>
          <a:lstStyle/>
          <a:p>
            <a:r>
              <a:rPr lang="en-GB" sz="3200" dirty="0"/>
              <a:t>Electromagnetic spectrum </a:t>
            </a:r>
          </a:p>
        </p:txBody>
      </p:sp>
      <p:pic>
        <p:nvPicPr>
          <p:cNvPr id="5" name="Picture 4" descr="Diagram, timeline&#10;&#10;Description automatically generated">
            <a:extLst>
              <a:ext uri="{FF2B5EF4-FFF2-40B4-BE49-F238E27FC236}">
                <a16:creationId xmlns:a16="http://schemas.microsoft.com/office/drawing/2014/main" id="{5F40938F-FEA5-4B4B-8E5D-2F54E21A6BA9}"/>
              </a:ext>
            </a:extLst>
          </p:cNvPr>
          <p:cNvPicPr>
            <a:picLocks noChangeAspect="1"/>
          </p:cNvPicPr>
          <p:nvPr/>
        </p:nvPicPr>
        <p:blipFill>
          <a:blip r:embed="rId2"/>
          <a:stretch>
            <a:fillRect/>
          </a:stretch>
        </p:blipFill>
        <p:spPr>
          <a:xfrm>
            <a:off x="325090" y="1580606"/>
            <a:ext cx="11630363" cy="5146770"/>
          </a:xfrm>
          <a:prstGeom prst="rect">
            <a:avLst/>
          </a:prstGeom>
        </p:spPr>
      </p:pic>
    </p:spTree>
    <p:extLst>
      <p:ext uri="{BB962C8B-B14F-4D97-AF65-F5344CB8AC3E}">
        <p14:creationId xmlns:p14="http://schemas.microsoft.com/office/powerpoint/2010/main" val="165602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73908F4-91FF-B747-8FEB-6D18ED3AB0F7}"/>
              </a:ext>
            </a:extLst>
          </p:cNvPr>
          <p:cNvSpPr/>
          <p:nvPr/>
        </p:nvSpPr>
        <p:spPr>
          <a:xfrm>
            <a:off x="325091" y="497574"/>
            <a:ext cx="11187140" cy="1077218"/>
          </a:xfrm>
          <a:prstGeom prst="rect">
            <a:avLst/>
          </a:prstGeom>
          <a:noFill/>
        </p:spPr>
        <p:txBody>
          <a:bodyPr wrap="square" rtlCol="0">
            <a:spAutoFit/>
          </a:bodyPr>
          <a:lstStyle/>
          <a:p>
            <a:r>
              <a:rPr lang="en-GB" sz="3200" dirty="0"/>
              <a:t>Changes in properties of electromagnetic radiation from radio to gamma rays</a:t>
            </a:r>
          </a:p>
        </p:txBody>
      </p:sp>
      <p:sp>
        <p:nvSpPr>
          <p:cNvPr id="2" name="TextBox 1">
            <a:extLst>
              <a:ext uri="{FF2B5EF4-FFF2-40B4-BE49-F238E27FC236}">
                <a16:creationId xmlns:a16="http://schemas.microsoft.com/office/drawing/2014/main" id="{5225D78E-618F-1D4B-AB88-67D94695028C}"/>
              </a:ext>
            </a:extLst>
          </p:cNvPr>
          <p:cNvSpPr txBox="1"/>
          <p:nvPr/>
        </p:nvSpPr>
        <p:spPr>
          <a:xfrm>
            <a:off x="4251601" y="1706921"/>
            <a:ext cx="2997487" cy="4893647"/>
          </a:xfrm>
          <a:prstGeom prst="rect">
            <a:avLst/>
          </a:prstGeom>
          <a:noFill/>
        </p:spPr>
        <p:txBody>
          <a:bodyPr wrap="none" rtlCol="0">
            <a:spAutoFit/>
          </a:bodyPr>
          <a:lstStyle/>
          <a:p>
            <a:r>
              <a:rPr lang="en-GB" sz="2400" dirty="0"/>
              <a:t>Increase or decrease?</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wavelength;</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frequency;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velocity;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penetration;</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diffraction;</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energy</a:t>
            </a:r>
          </a:p>
        </p:txBody>
      </p:sp>
    </p:spTree>
    <p:extLst>
      <p:ext uri="{BB962C8B-B14F-4D97-AF65-F5344CB8AC3E}">
        <p14:creationId xmlns:p14="http://schemas.microsoft.com/office/powerpoint/2010/main" val="178543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558930" y="295325"/>
            <a:ext cx="1302344" cy="584775"/>
          </a:xfrm>
          <a:prstGeom prst="rect">
            <a:avLst/>
          </a:prstGeom>
          <a:noFill/>
        </p:spPr>
        <p:txBody>
          <a:bodyPr wrap="none" rtlCol="0">
            <a:spAutoFit/>
          </a:bodyPr>
          <a:lstStyle/>
          <a:p>
            <a:r>
              <a:rPr lang="en-GB" sz="3200" dirty="0"/>
              <a:t>Topics </a:t>
            </a:r>
          </a:p>
        </p:txBody>
      </p:sp>
      <p:sp>
        <p:nvSpPr>
          <p:cNvPr id="5" name="TextBox 4">
            <a:extLst>
              <a:ext uri="{FF2B5EF4-FFF2-40B4-BE49-F238E27FC236}">
                <a16:creationId xmlns:a16="http://schemas.microsoft.com/office/drawing/2014/main" id="{7DBB358C-04D3-6047-A96C-050BF95D5D09}"/>
              </a:ext>
            </a:extLst>
          </p:cNvPr>
          <p:cNvSpPr txBox="1"/>
          <p:nvPr/>
        </p:nvSpPr>
        <p:spPr>
          <a:xfrm>
            <a:off x="1861274" y="1080492"/>
            <a:ext cx="9041706" cy="4893647"/>
          </a:xfrm>
          <a:prstGeom prst="rect">
            <a:avLst/>
          </a:prstGeom>
          <a:noFill/>
        </p:spPr>
        <p:txBody>
          <a:bodyPr wrap="none" rtlCol="0">
            <a:spAutoFit/>
          </a:bodyPr>
          <a:lstStyle/>
          <a:p>
            <a:pPr marL="285750" indent="-285750">
              <a:buFont typeface="Arial" panose="020B0604020202020204" pitchFamily="34" charset="0"/>
              <a:buChar char="•"/>
            </a:pPr>
            <a:r>
              <a:rPr lang="en-GB" sz="2400" dirty="0"/>
              <a:t>Types of electromagnetic radiation;</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Propagation electromagnetic radiation in free-field and wave-guides;</a:t>
            </a:r>
          </a:p>
          <a:p>
            <a:endParaRPr lang="en-GB" sz="2400" dirty="0"/>
          </a:p>
          <a:p>
            <a:pPr marL="285750" indent="-285750">
              <a:buFont typeface="Arial" panose="020B0604020202020204" pitchFamily="34" charset="0"/>
              <a:buChar char="•"/>
            </a:pPr>
            <a:r>
              <a:rPr lang="en-GB" sz="2400" dirty="0"/>
              <a:t>Duality of electromagnetic radiation as particles or waves;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Fundamentals of an electromagnetic wave;</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Inverse Square Law;</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Energy of a photon;</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Discussion - effects of each region of EMR on primary explosive</a:t>
            </a:r>
          </a:p>
        </p:txBody>
      </p:sp>
    </p:spTree>
    <p:extLst>
      <p:ext uri="{BB962C8B-B14F-4D97-AF65-F5344CB8AC3E}">
        <p14:creationId xmlns:p14="http://schemas.microsoft.com/office/powerpoint/2010/main" val="3219256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73908F4-91FF-B747-8FEB-6D18ED3AB0F7}"/>
              </a:ext>
            </a:extLst>
          </p:cNvPr>
          <p:cNvSpPr/>
          <p:nvPr/>
        </p:nvSpPr>
        <p:spPr>
          <a:xfrm>
            <a:off x="325090" y="497574"/>
            <a:ext cx="6055312" cy="584775"/>
          </a:xfrm>
          <a:prstGeom prst="rect">
            <a:avLst/>
          </a:prstGeom>
          <a:noFill/>
        </p:spPr>
        <p:txBody>
          <a:bodyPr wrap="none" rtlCol="0">
            <a:spAutoFit/>
          </a:bodyPr>
          <a:lstStyle/>
          <a:p>
            <a:r>
              <a:rPr lang="en-GB" sz="3200" dirty="0"/>
              <a:t>Types of electromagnetic radiation </a:t>
            </a:r>
          </a:p>
        </p:txBody>
      </p:sp>
      <p:sp>
        <p:nvSpPr>
          <p:cNvPr id="2" name="TextBox 1">
            <a:extLst>
              <a:ext uri="{FF2B5EF4-FFF2-40B4-BE49-F238E27FC236}">
                <a16:creationId xmlns:a16="http://schemas.microsoft.com/office/drawing/2014/main" id="{5225D78E-618F-1D4B-AB88-67D94695028C}"/>
              </a:ext>
            </a:extLst>
          </p:cNvPr>
          <p:cNvSpPr txBox="1"/>
          <p:nvPr/>
        </p:nvSpPr>
        <p:spPr>
          <a:xfrm>
            <a:off x="1916262" y="1364843"/>
            <a:ext cx="7653249" cy="4893647"/>
          </a:xfrm>
          <a:prstGeom prst="rect">
            <a:avLst/>
          </a:prstGeom>
          <a:noFill/>
        </p:spPr>
        <p:txBody>
          <a:bodyPr wrap="none" rtlCol="0">
            <a:spAutoFit/>
          </a:bodyPr>
          <a:lstStyle/>
          <a:p>
            <a:pPr marL="285750" indent="-285750">
              <a:buFont typeface="Arial" panose="020B0604020202020204" pitchFamily="34" charset="0"/>
              <a:buChar char="•"/>
            </a:pPr>
            <a:r>
              <a:rPr lang="en-GB" sz="2400" dirty="0"/>
              <a:t>Radio waves: communication, navigation, remote control;</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Microwaves: data and heating;</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Infrared: invisible heat rays;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Visible light rays;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Ultraviolet waves: energetic light;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X-rays: penetrating radiation;</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Gamma rays: nuclear energy.</a:t>
            </a:r>
          </a:p>
        </p:txBody>
      </p:sp>
    </p:spTree>
    <p:extLst>
      <p:ext uri="{BB962C8B-B14F-4D97-AF65-F5344CB8AC3E}">
        <p14:creationId xmlns:p14="http://schemas.microsoft.com/office/powerpoint/2010/main" val="2435159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558931" y="295325"/>
            <a:ext cx="10891542" cy="584775"/>
          </a:xfrm>
          <a:prstGeom prst="rect">
            <a:avLst/>
          </a:prstGeom>
          <a:noFill/>
        </p:spPr>
        <p:txBody>
          <a:bodyPr wrap="square" rtlCol="0">
            <a:spAutoFit/>
          </a:bodyPr>
          <a:lstStyle/>
          <a:p>
            <a:r>
              <a:rPr lang="en-GB" sz="3200" dirty="0"/>
              <a:t>Propagation of electromagnetic radiation</a:t>
            </a:r>
          </a:p>
        </p:txBody>
      </p:sp>
      <p:sp>
        <p:nvSpPr>
          <p:cNvPr id="2" name="Rectangle 1">
            <a:extLst>
              <a:ext uri="{FF2B5EF4-FFF2-40B4-BE49-F238E27FC236}">
                <a16:creationId xmlns:a16="http://schemas.microsoft.com/office/drawing/2014/main" id="{45D801CB-0017-6548-BAA3-1D5BF40AC0AC}"/>
              </a:ext>
            </a:extLst>
          </p:cNvPr>
          <p:cNvSpPr/>
          <p:nvPr/>
        </p:nvSpPr>
        <p:spPr>
          <a:xfrm>
            <a:off x="1155510" y="1206269"/>
            <a:ext cx="9880979" cy="5016758"/>
          </a:xfrm>
          <a:prstGeom prst="rect">
            <a:avLst/>
          </a:prstGeom>
        </p:spPr>
        <p:txBody>
          <a:bodyPr wrap="square">
            <a:spAutoFit/>
          </a:bodyPr>
          <a:lstStyle/>
          <a:p>
            <a:endParaRPr lang="en-GB" sz="3200" dirty="0"/>
          </a:p>
          <a:p>
            <a:pPr marL="457200" indent="-457200">
              <a:buFont typeface="Arial" panose="020B0604020202020204" pitchFamily="34" charset="0"/>
              <a:buChar char="•"/>
            </a:pPr>
            <a:r>
              <a:rPr lang="en-GB" sz="3200" dirty="0"/>
              <a:t>Free field – energy attenuation is proportional to distance</a:t>
            </a:r>
            <a:r>
              <a:rPr lang="en-GB" sz="3200" baseline="30000" dirty="0"/>
              <a:t>2</a:t>
            </a:r>
            <a:r>
              <a:rPr lang="en-GB" sz="3200" dirty="0"/>
              <a:t>.  (‘Inverse square law’, 1/r</a:t>
            </a:r>
            <a:r>
              <a:rPr lang="en-GB" sz="3200" baseline="30000" dirty="0"/>
              <a:t>2</a:t>
            </a:r>
            <a:r>
              <a:rPr lang="en-GB" sz="3200" dirty="0"/>
              <a:t>)</a:t>
            </a:r>
          </a:p>
          <a:p>
            <a:pPr marL="457200" indent="-457200">
              <a:buFont typeface="Arial" panose="020B0604020202020204" pitchFamily="34" charset="0"/>
              <a:buChar char="•"/>
            </a:pPr>
            <a:endParaRPr lang="en-GB" sz="3200" dirty="0"/>
          </a:p>
          <a:p>
            <a:pPr marL="457200" indent="-457200">
              <a:buFont typeface="Arial" panose="020B0604020202020204" pitchFamily="34" charset="0"/>
              <a:buChar char="•"/>
            </a:pPr>
            <a:r>
              <a:rPr lang="en-GB" sz="3200" dirty="0"/>
              <a:t>Waveguide – energy attenuation is proportional to distance, but waves are dispersed according to wavelength.</a:t>
            </a:r>
          </a:p>
          <a:p>
            <a:endParaRPr lang="en-GB" sz="3200" dirty="0"/>
          </a:p>
          <a:p>
            <a:pPr marL="457200" indent="-457200">
              <a:buFont typeface="Arial" panose="020B0604020202020204" pitchFamily="34" charset="0"/>
              <a:buChar char="•"/>
            </a:pPr>
            <a:endParaRPr lang="en-GB" sz="3200" dirty="0"/>
          </a:p>
          <a:p>
            <a:r>
              <a:rPr lang="en-GB" sz="3200" dirty="0"/>
              <a:t>Analogy: shouting in open air cf. voice pipe</a:t>
            </a:r>
          </a:p>
        </p:txBody>
      </p:sp>
    </p:spTree>
    <p:extLst>
      <p:ext uri="{BB962C8B-B14F-4D97-AF65-F5344CB8AC3E}">
        <p14:creationId xmlns:p14="http://schemas.microsoft.com/office/powerpoint/2010/main" val="2209297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558930" y="295325"/>
            <a:ext cx="3375861" cy="584775"/>
          </a:xfrm>
          <a:prstGeom prst="rect">
            <a:avLst/>
          </a:prstGeom>
          <a:noFill/>
        </p:spPr>
        <p:txBody>
          <a:bodyPr wrap="none" rtlCol="0">
            <a:spAutoFit/>
          </a:bodyPr>
          <a:lstStyle/>
          <a:p>
            <a:r>
              <a:rPr lang="en-GB" sz="3200" dirty="0"/>
              <a:t>Inverse square law </a:t>
            </a:r>
          </a:p>
        </p:txBody>
      </p:sp>
      <p:pic>
        <p:nvPicPr>
          <p:cNvPr id="2052" name="Picture 4">
            <a:extLst>
              <a:ext uri="{FF2B5EF4-FFF2-40B4-BE49-F238E27FC236}">
                <a16:creationId xmlns:a16="http://schemas.microsoft.com/office/drawing/2014/main" id="{01F74DCF-5FE5-DF4B-8E30-3B3738CF633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83759" y="2030104"/>
            <a:ext cx="4724969" cy="314997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picture containing application&#10;&#10;Description automatically generated">
            <a:extLst>
              <a:ext uri="{FF2B5EF4-FFF2-40B4-BE49-F238E27FC236}">
                <a16:creationId xmlns:a16="http://schemas.microsoft.com/office/drawing/2014/main" id="{D895F41E-8B79-A34E-837D-409B6776B073}"/>
              </a:ext>
            </a:extLst>
          </p:cNvPr>
          <p:cNvPicPr>
            <a:picLocks noChangeAspect="1"/>
          </p:cNvPicPr>
          <p:nvPr/>
        </p:nvPicPr>
        <p:blipFill>
          <a:blip r:embed="rId3"/>
          <a:stretch>
            <a:fillRect/>
          </a:stretch>
        </p:blipFill>
        <p:spPr>
          <a:xfrm>
            <a:off x="6096000" y="1291799"/>
            <a:ext cx="5016500" cy="3073400"/>
          </a:xfrm>
          <a:prstGeom prst="rect">
            <a:avLst/>
          </a:prstGeom>
        </p:spPr>
      </p:pic>
    </p:spTree>
    <p:extLst>
      <p:ext uri="{BB962C8B-B14F-4D97-AF65-F5344CB8AC3E}">
        <p14:creationId xmlns:p14="http://schemas.microsoft.com/office/powerpoint/2010/main" val="41884969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D8522B-6617-C045-A341-DA05CD73D589}"/>
              </a:ext>
            </a:extLst>
          </p:cNvPr>
          <p:cNvSpPr/>
          <p:nvPr/>
        </p:nvSpPr>
        <p:spPr>
          <a:xfrm>
            <a:off x="558930" y="295325"/>
            <a:ext cx="6927666" cy="584775"/>
          </a:xfrm>
          <a:prstGeom prst="rect">
            <a:avLst/>
          </a:prstGeom>
          <a:noFill/>
        </p:spPr>
        <p:txBody>
          <a:bodyPr wrap="none" rtlCol="0">
            <a:spAutoFit/>
          </a:bodyPr>
          <a:lstStyle/>
          <a:p>
            <a:r>
              <a:rPr lang="en-GB" sz="3200" dirty="0"/>
              <a:t>Radio waves example - ‘trial of strength’ </a:t>
            </a:r>
          </a:p>
        </p:txBody>
      </p:sp>
      <p:sp>
        <p:nvSpPr>
          <p:cNvPr id="4" name="TextBox 3">
            <a:extLst>
              <a:ext uri="{FF2B5EF4-FFF2-40B4-BE49-F238E27FC236}">
                <a16:creationId xmlns:a16="http://schemas.microsoft.com/office/drawing/2014/main" id="{C38E8C22-3203-B248-91B9-F106037D9722}"/>
              </a:ext>
            </a:extLst>
          </p:cNvPr>
          <p:cNvSpPr txBox="1"/>
          <p:nvPr/>
        </p:nvSpPr>
        <p:spPr>
          <a:xfrm>
            <a:off x="4002375" y="1062300"/>
            <a:ext cx="6560294" cy="3416320"/>
          </a:xfrm>
          <a:prstGeom prst="rect">
            <a:avLst/>
          </a:prstGeom>
          <a:noFill/>
        </p:spPr>
        <p:txBody>
          <a:bodyPr wrap="square" rtlCol="0">
            <a:spAutoFit/>
          </a:bodyPr>
          <a:lstStyle/>
          <a:p>
            <a:r>
              <a:rPr lang="en-GB" dirty="0"/>
              <a:t>An insurgent armed with a handheld radio transceiver has positioned himself 100 m from a roadside IED.  The transceiver radiates 5 W of radio energy.</a:t>
            </a:r>
          </a:p>
          <a:p>
            <a:endParaRPr lang="en-GB" dirty="0"/>
          </a:p>
          <a:p>
            <a:r>
              <a:rPr lang="en-GB" dirty="0"/>
              <a:t>An approaching soldier is equipped with electronic countermeasures in the form a transmitter which radiates 10 W of radio energy.</a:t>
            </a:r>
          </a:p>
          <a:p>
            <a:endParaRPr lang="en-GB" dirty="0"/>
          </a:p>
          <a:p>
            <a:r>
              <a:rPr lang="en-GB" dirty="0"/>
              <a:t>Assume that the insurgent will not be able to fire the IED when the ECM radio power received by the IED exceeds the radio power received from the insurgent.  Assume that there is ideal hemispherical radiation from both transmitters.</a:t>
            </a:r>
          </a:p>
        </p:txBody>
      </p:sp>
      <p:pic>
        <p:nvPicPr>
          <p:cNvPr id="1026" name="Picture 2" descr="Icom IC-V8 (IC V 8 ICV8) transceiver">
            <a:extLst>
              <a:ext uri="{FF2B5EF4-FFF2-40B4-BE49-F238E27FC236}">
                <a16:creationId xmlns:a16="http://schemas.microsoft.com/office/drawing/2014/main" id="{49CA634F-D88C-814C-92CD-F2A25246F1F6}"/>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1020338" y="647908"/>
            <a:ext cx="618793" cy="278109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wo killed in Mohmand Agency IED blast">
            <a:extLst>
              <a:ext uri="{FF2B5EF4-FFF2-40B4-BE49-F238E27FC236}">
                <a16:creationId xmlns:a16="http://schemas.microsoft.com/office/drawing/2014/main" id="{6B5D04EA-5C6E-4443-8773-8C34D7499DC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799070" y="4254393"/>
            <a:ext cx="3081227" cy="231092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NDIVIDUAL ELECTRONIC COUNTER MEASURES (IECM) – Counter-IED Report">
            <a:extLst>
              <a:ext uri="{FF2B5EF4-FFF2-40B4-BE49-F238E27FC236}">
                <a16:creationId xmlns:a16="http://schemas.microsoft.com/office/drawing/2014/main" id="{148A7EBB-D943-1745-91CB-54428989AC70}"/>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311703" y="1322341"/>
            <a:ext cx="3328454" cy="421331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B792874-66A3-DC4F-8AA7-F1F446A52F2C}"/>
              </a:ext>
            </a:extLst>
          </p:cNvPr>
          <p:cNvSpPr txBox="1"/>
          <p:nvPr/>
        </p:nvSpPr>
        <p:spPr>
          <a:xfrm>
            <a:off x="4107305" y="5246557"/>
            <a:ext cx="4182256" cy="923330"/>
          </a:xfrm>
          <a:prstGeom prst="rect">
            <a:avLst/>
          </a:prstGeom>
          <a:noFill/>
        </p:spPr>
        <p:txBody>
          <a:bodyPr wrap="square" rtlCol="0">
            <a:spAutoFit/>
          </a:bodyPr>
          <a:lstStyle/>
          <a:p>
            <a:r>
              <a:rPr lang="en-GB" dirty="0"/>
              <a:t>Calculate the radius of the protective bubble around the soldier?</a:t>
            </a:r>
          </a:p>
          <a:p>
            <a:endParaRPr lang="en-GB" dirty="0"/>
          </a:p>
        </p:txBody>
      </p:sp>
    </p:spTree>
    <p:extLst>
      <p:ext uri="{BB962C8B-B14F-4D97-AF65-F5344CB8AC3E}">
        <p14:creationId xmlns:p14="http://schemas.microsoft.com/office/powerpoint/2010/main" val="12905860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2">
            <a:extLst>
              <a:ext uri="{FF2B5EF4-FFF2-40B4-BE49-F238E27FC236}">
                <a16:creationId xmlns:a16="http://schemas.microsoft.com/office/drawing/2014/main" id="{CD50563B-1247-974D-AA78-CDB22EEC4E96}"/>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105769" y="4032570"/>
            <a:ext cx="9678095" cy="2728398"/>
          </a:xfrm>
          <a:prstGeom prst="rect">
            <a:avLst/>
          </a:prstGeom>
          <a:noFill/>
          <a:ln w="12700">
            <a:solidFill>
              <a:srgbClr val="000000"/>
            </a:solidFill>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67ED2ED-6E65-6A44-886E-F2DC552E92DD}"/>
              </a:ext>
            </a:extLst>
          </p:cNvPr>
          <p:cNvSpPr txBox="1"/>
          <p:nvPr/>
        </p:nvSpPr>
        <p:spPr>
          <a:xfrm>
            <a:off x="315498" y="249888"/>
            <a:ext cx="4571508" cy="584775"/>
          </a:xfrm>
          <a:prstGeom prst="rect">
            <a:avLst/>
          </a:prstGeom>
          <a:noFill/>
        </p:spPr>
        <p:txBody>
          <a:bodyPr wrap="none" rtlCol="0">
            <a:spAutoFit/>
          </a:bodyPr>
          <a:lstStyle/>
          <a:p>
            <a:r>
              <a:rPr lang="en-GB" sz="3200" dirty="0"/>
              <a:t>Representations of a wave</a:t>
            </a:r>
          </a:p>
        </p:txBody>
      </p:sp>
      <p:pic>
        <p:nvPicPr>
          <p:cNvPr id="7" name="Picture 4" descr="Explain what is a Plane progressive harmonic wave class 11 physics CBSE">
            <a:extLst>
              <a:ext uri="{FF2B5EF4-FFF2-40B4-BE49-F238E27FC236}">
                <a16:creationId xmlns:a16="http://schemas.microsoft.com/office/drawing/2014/main" id="{5AB4FF3E-D8EB-E642-B595-5CF7AD2C676D}"/>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11753" y="1060355"/>
            <a:ext cx="9672112" cy="2643934"/>
          </a:xfrm>
          <a:prstGeom prst="rect">
            <a:avLst/>
          </a:prstGeom>
          <a:noFill/>
          <a:ln w="12700">
            <a:solidFill>
              <a:srgbClr val="000000"/>
            </a:solidFill>
          </a:ln>
          <a:extLst>
            <a:ext uri="{909E8E84-426E-40DD-AFC4-6F175D3DCCD1}">
              <a14:hiddenFill xmlns:a14="http://schemas.microsoft.com/office/drawing/2010/main">
                <a:solidFill>
                  <a:srgbClr val="FFFFFF"/>
                </a:solidFill>
              </a14:hiddenFill>
            </a:ext>
          </a:extLst>
        </p:spPr>
      </p:pic>
      <p:sp>
        <p:nvSpPr>
          <p:cNvPr id="8" name="Oval 7">
            <a:extLst>
              <a:ext uri="{FF2B5EF4-FFF2-40B4-BE49-F238E27FC236}">
                <a16:creationId xmlns:a16="http://schemas.microsoft.com/office/drawing/2014/main" id="{316CF74E-5339-624E-A12B-458B27371ECA}"/>
              </a:ext>
            </a:extLst>
          </p:cNvPr>
          <p:cNvSpPr/>
          <p:nvPr/>
        </p:nvSpPr>
        <p:spPr>
          <a:xfrm>
            <a:off x="9492656" y="2131407"/>
            <a:ext cx="1480144" cy="842038"/>
          </a:xfrm>
          <a:prstGeom prst="ellipse">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5E044996-EFDF-8346-B3B1-883921DF6525}"/>
              </a:ext>
            </a:extLst>
          </p:cNvPr>
          <p:cNvSpPr/>
          <p:nvPr/>
        </p:nvSpPr>
        <p:spPr>
          <a:xfrm>
            <a:off x="9736057" y="5065381"/>
            <a:ext cx="1480144" cy="842038"/>
          </a:xfrm>
          <a:prstGeom prst="ellipse">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47237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89D656D-DFF8-684C-A975-01A8DAF4CB3F}"/>
              </a:ext>
            </a:extLst>
          </p:cNvPr>
          <p:cNvSpPr txBox="1"/>
          <p:nvPr/>
        </p:nvSpPr>
        <p:spPr>
          <a:xfrm>
            <a:off x="308920" y="374878"/>
            <a:ext cx="4232056" cy="584775"/>
          </a:xfrm>
          <a:prstGeom prst="rect">
            <a:avLst/>
          </a:prstGeom>
          <a:noFill/>
        </p:spPr>
        <p:txBody>
          <a:bodyPr wrap="none" rtlCol="0">
            <a:spAutoFit/>
          </a:bodyPr>
          <a:lstStyle/>
          <a:p>
            <a:r>
              <a:rPr lang="en-GB" sz="3200" dirty="0"/>
              <a:t>Fundamentals of a wave</a:t>
            </a:r>
          </a:p>
        </p:txBody>
      </p:sp>
      <p:graphicFrame>
        <p:nvGraphicFramePr>
          <p:cNvPr id="6" name="Table 6">
            <a:extLst>
              <a:ext uri="{FF2B5EF4-FFF2-40B4-BE49-F238E27FC236}">
                <a16:creationId xmlns:a16="http://schemas.microsoft.com/office/drawing/2014/main" id="{F098741A-25DF-744B-8895-418B8CE57C28}"/>
              </a:ext>
            </a:extLst>
          </p:cNvPr>
          <p:cNvGraphicFramePr>
            <a:graphicFrameLocks noGrp="1"/>
          </p:cNvGraphicFramePr>
          <p:nvPr>
            <p:extLst>
              <p:ext uri="{D42A27DB-BD31-4B8C-83A1-F6EECF244321}">
                <p14:modId xmlns:p14="http://schemas.microsoft.com/office/powerpoint/2010/main" val="364089045"/>
              </p:ext>
            </p:extLst>
          </p:nvPr>
        </p:nvGraphicFramePr>
        <p:xfrm>
          <a:off x="5623816" y="1405630"/>
          <a:ext cx="4980593" cy="4074160"/>
        </p:xfrm>
        <a:graphic>
          <a:graphicData uri="http://schemas.openxmlformats.org/drawingml/2006/table">
            <a:tbl>
              <a:tblPr firstRow="1" bandRow="1">
                <a:tableStyleId>{5940675A-B579-460E-94D1-54222C63F5DA}</a:tableStyleId>
              </a:tblPr>
              <a:tblGrid>
                <a:gridCol w="2208480">
                  <a:extLst>
                    <a:ext uri="{9D8B030D-6E8A-4147-A177-3AD203B41FA5}">
                      <a16:colId xmlns:a16="http://schemas.microsoft.com/office/drawing/2014/main" val="1184174166"/>
                    </a:ext>
                  </a:extLst>
                </a:gridCol>
                <a:gridCol w="2772113">
                  <a:extLst>
                    <a:ext uri="{9D8B030D-6E8A-4147-A177-3AD203B41FA5}">
                      <a16:colId xmlns:a16="http://schemas.microsoft.com/office/drawing/2014/main" val="370322905"/>
                    </a:ext>
                  </a:extLst>
                </a:gridCol>
              </a:tblGrid>
              <a:tr h="3636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Quantity</a:t>
                      </a:r>
                    </a:p>
                  </a:txBody>
                  <a:tcPr/>
                </a:tc>
                <a:tc>
                  <a:txBody>
                    <a:bodyPr/>
                    <a:lstStyle/>
                    <a:p>
                      <a:pPr algn="ctr"/>
                      <a:r>
                        <a:rPr lang="en-GB" dirty="0"/>
                        <a:t>Units</a:t>
                      </a:r>
                    </a:p>
                  </a:txBody>
                  <a:tcPr/>
                </a:tc>
                <a:extLst>
                  <a:ext uri="{0D108BD9-81ED-4DB2-BD59-A6C34878D82A}">
                    <a16:rowId xmlns:a16="http://schemas.microsoft.com/office/drawing/2014/main" val="233302862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Amplitude, </a:t>
                      </a:r>
                      <a:r>
                        <a:rPr lang="en-GB" sz="1800" i="1" dirty="0"/>
                        <a:t>A, </a:t>
                      </a:r>
                      <a:r>
                        <a:rPr lang="en-GB" sz="1800" i="1" dirty="0" err="1"/>
                        <a:t>y</a:t>
                      </a:r>
                      <a:r>
                        <a:rPr lang="en-GB" sz="1800" i="1" baseline="-25000" dirty="0" err="1"/>
                        <a:t>max</a:t>
                      </a:r>
                      <a:endParaRPr lang="en-GB" sz="1800" i="1" baseline="-25000" dirty="0"/>
                    </a:p>
                  </a:txBody>
                  <a:tcPr/>
                </a:tc>
                <a:tc>
                  <a:txBody>
                    <a:bodyPr/>
                    <a:lstStyle/>
                    <a:p>
                      <a:r>
                        <a:rPr lang="en-GB" dirty="0"/>
                        <a:t>[m], [V], [Vm</a:t>
                      </a:r>
                      <a:r>
                        <a:rPr lang="en-GB" baseline="30000" dirty="0"/>
                        <a:t>-1</a:t>
                      </a:r>
                      <a:r>
                        <a:rPr lang="en-GB" dirty="0"/>
                        <a:t>], [T],…</a:t>
                      </a:r>
                    </a:p>
                  </a:txBody>
                  <a:tcPr/>
                </a:tc>
                <a:extLst>
                  <a:ext uri="{0D108BD9-81ED-4DB2-BD59-A6C34878D82A}">
                    <a16:rowId xmlns:a16="http://schemas.microsoft.com/office/drawing/2014/main" val="73475169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Displacement, </a:t>
                      </a:r>
                      <a:r>
                        <a:rPr lang="en-GB" sz="1800" i="1" dirty="0"/>
                        <a:t>y</a:t>
                      </a:r>
                    </a:p>
                  </a:txBody>
                  <a:tcPr/>
                </a:tc>
                <a:tc>
                  <a:txBody>
                    <a:bodyPr/>
                    <a:lstStyle/>
                    <a:p>
                      <a:r>
                        <a:rPr lang="en-GB" dirty="0"/>
                        <a:t>[m], [V], [Vm</a:t>
                      </a:r>
                      <a:r>
                        <a:rPr lang="en-GB" baseline="30000" dirty="0"/>
                        <a:t>-1</a:t>
                      </a:r>
                      <a:r>
                        <a:rPr lang="en-GB" dirty="0"/>
                        <a:t>], [T],…</a:t>
                      </a:r>
                    </a:p>
                  </a:txBody>
                  <a:tcPr/>
                </a:tc>
                <a:extLst>
                  <a:ext uri="{0D108BD9-81ED-4DB2-BD59-A6C34878D82A}">
                    <a16:rowId xmlns:a16="http://schemas.microsoft.com/office/drawing/2014/main" val="380477460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Wavelength, </a:t>
                      </a:r>
                      <a:r>
                        <a:rPr lang="el-GR" sz="1800" i="1" dirty="0"/>
                        <a:t>λ</a:t>
                      </a:r>
                      <a:endParaRPr lang="en-GB" sz="1800" i="1" dirty="0"/>
                    </a:p>
                  </a:txBody>
                  <a:tcPr/>
                </a:tc>
                <a:tc>
                  <a:txBody>
                    <a:bodyPr/>
                    <a:lstStyle/>
                    <a:p>
                      <a:r>
                        <a:rPr lang="en-GB" dirty="0"/>
                        <a:t>[m]</a:t>
                      </a:r>
                    </a:p>
                  </a:txBody>
                  <a:tcPr/>
                </a:tc>
                <a:extLst>
                  <a:ext uri="{0D108BD9-81ED-4DB2-BD59-A6C34878D82A}">
                    <a16:rowId xmlns:a16="http://schemas.microsoft.com/office/drawing/2014/main" val="47440444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Frequency, </a:t>
                      </a:r>
                      <a:r>
                        <a:rPr lang="en-GB" sz="1800" i="1" dirty="0"/>
                        <a:t>f, </a:t>
                      </a:r>
                      <a:r>
                        <a:rPr lang="el-GR" sz="1800" b="0" i="1" u="none" strike="noStrike" kern="1200" dirty="0">
                          <a:solidFill>
                            <a:schemeClr val="tx1"/>
                          </a:solidFill>
                          <a:effectLst/>
                          <a:latin typeface="+mn-lt"/>
                          <a:ea typeface="+mn-ea"/>
                          <a:cs typeface="+mn-cs"/>
                        </a:rPr>
                        <a:t>ν</a:t>
                      </a:r>
                      <a:r>
                        <a:rPr lang="en-GB" sz="1800" b="0" i="1" u="none" strike="noStrike" kern="1200" dirty="0">
                          <a:solidFill>
                            <a:schemeClr val="tx1"/>
                          </a:solidFill>
                          <a:effectLst/>
                          <a:latin typeface="+mn-lt"/>
                          <a:ea typeface="+mn-ea"/>
                          <a:cs typeface="+mn-cs"/>
                        </a:rPr>
                        <a:t> ‘nu’</a:t>
                      </a:r>
                      <a:endParaRPr lang="en-GB" sz="1800" i="1" dirty="0"/>
                    </a:p>
                  </a:txBody>
                  <a:tcPr/>
                </a:tc>
                <a:tc>
                  <a:txBody>
                    <a:bodyPr/>
                    <a:lstStyle/>
                    <a:p>
                      <a:r>
                        <a:rPr lang="en-GB" dirty="0"/>
                        <a:t>[s</a:t>
                      </a:r>
                      <a:r>
                        <a:rPr lang="en-GB" baseline="30000" dirty="0"/>
                        <a:t>-1</a:t>
                      </a:r>
                      <a:r>
                        <a:rPr lang="en-GB" baseline="0" dirty="0"/>
                        <a:t>] Hertz</a:t>
                      </a:r>
                      <a:endParaRPr lang="en-GB" baseline="30000" dirty="0"/>
                    </a:p>
                  </a:txBody>
                  <a:tcPr/>
                </a:tc>
                <a:extLst>
                  <a:ext uri="{0D108BD9-81ED-4DB2-BD59-A6C34878D82A}">
                    <a16:rowId xmlns:a16="http://schemas.microsoft.com/office/drawing/2014/main" val="221636239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Period, </a:t>
                      </a:r>
                      <a:r>
                        <a:rPr lang="en-GB" sz="1800" i="1" dirty="0"/>
                        <a:t>T</a:t>
                      </a:r>
                    </a:p>
                  </a:txBody>
                  <a:tcPr/>
                </a:tc>
                <a:tc>
                  <a:txBody>
                    <a:bodyPr/>
                    <a:lstStyle/>
                    <a:p>
                      <a:r>
                        <a:rPr lang="en-GB" dirty="0"/>
                        <a:t>[s]</a:t>
                      </a:r>
                    </a:p>
                  </a:txBody>
                  <a:tcPr/>
                </a:tc>
                <a:extLst>
                  <a:ext uri="{0D108BD9-81ED-4DB2-BD59-A6C34878D82A}">
                    <a16:rowId xmlns:a16="http://schemas.microsoft.com/office/drawing/2014/main" val="266585169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Angular frequency, </a:t>
                      </a:r>
                      <a:r>
                        <a:rPr lang="el-GR" sz="1800" i="1" dirty="0"/>
                        <a:t>ω</a:t>
                      </a:r>
                      <a:endParaRPr lang="en-GB" sz="1800" dirty="0"/>
                    </a:p>
                  </a:txBody>
                  <a:tcPr/>
                </a:tc>
                <a:tc>
                  <a:txBody>
                    <a:bodyPr/>
                    <a:lstStyle/>
                    <a:p>
                      <a:r>
                        <a:rPr lang="en-GB" dirty="0"/>
                        <a:t>[rads</a:t>
                      </a:r>
                      <a:r>
                        <a:rPr lang="en-GB" baseline="30000" dirty="0"/>
                        <a:t>-1</a:t>
                      </a:r>
                      <a:r>
                        <a:rPr lang="en-GB" dirty="0"/>
                        <a:t>]</a:t>
                      </a:r>
                    </a:p>
                  </a:txBody>
                  <a:tcPr/>
                </a:tc>
                <a:extLst>
                  <a:ext uri="{0D108BD9-81ED-4DB2-BD59-A6C34878D82A}">
                    <a16:rowId xmlns:a16="http://schemas.microsoft.com/office/drawing/2014/main" val="269305018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Wave velocity, </a:t>
                      </a:r>
                      <a:r>
                        <a:rPr lang="en-GB" sz="1800" b="0" i="1" u="none" strike="noStrike" kern="1200" dirty="0">
                          <a:solidFill>
                            <a:schemeClr val="tx1"/>
                          </a:solidFill>
                          <a:effectLst/>
                          <a:latin typeface="+mn-lt"/>
                          <a:ea typeface="+mn-ea"/>
                          <a:cs typeface="+mn-cs"/>
                        </a:rPr>
                        <a:t>v</a:t>
                      </a:r>
                      <a:endParaRPr lang="en-GB" sz="1800" dirty="0"/>
                    </a:p>
                  </a:txBody>
                  <a:tcPr/>
                </a:tc>
                <a:tc>
                  <a:txBody>
                    <a:bodyPr/>
                    <a:lstStyle/>
                    <a:p>
                      <a:r>
                        <a:rPr lang="en-GB" dirty="0"/>
                        <a:t>[ms</a:t>
                      </a:r>
                      <a:r>
                        <a:rPr lang="en-GB" baseline="30000" dirty="0"/>
                        <a:t>-1</a:t>
                      </a:r>
                      <a:r>
                        <a:rPr lang="en-GB" dirty="0"/>
                        <a:t>]</a:t>
                      </a:r>
                    </a:p>
                  </a:txBody>
                  <a:tcPr/>
                </a:tc>
                <a:extLst>
                  <a:ext uri="{0D108BD9-81ED-4DB2-BD59-A6C34878D82A}">
                    <a16:rowId xmlns:a16="http://schemas.microsoft.com/office/drawing/2014/main" val="195328759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Phase, </a:t>
                      </a:r>
                      <a:r>
                        <a:rPr lang="el-GR" sz="1800" i="1" kern="1200" dirty="0">
                          <a:solidFill>
                            <a:schemeClr val="tx1"/>
                          </a:solidFill>
                          <a:effectLst/>
                          <a:latin typeface="Arial" panose="020B0604020202020204" pitchFamily="34" charset="0"/>
                          <a:ea typeface="+mn-ea"/>
                          <a:cs typeface="Arial" panose="020B0604020202020204" pitchFamily="34" charset="0"/>
                        </a:rPr>
                        <a:t>θ</a:t>
                      </a:r>
                      <a:endParaRPr lang="el-GR" i="1" dirty="0">
                        <a:latin typeface="Arial" panose="020B0604020202020204" pitchFamily="34" charset="0"/>
                        <a:cs typeface="Arial" panose="020B0604020202020204" pitchFamily="34" charset="0"/>
                      </a:endParaRPr>
                    </a:p>
                  </a:txBody>
                  <a:tcPr/>
                </a:tc>
                <a:tc>
                  <a:txBody>
                    <a:bodyPr/>
                    <a:lstStyle/>
                    <a:p>
                      <a:r>
                        <a:rPr lang="en-GB" dirty="0"/>
                        <a:t>[rad]</a:t>
                      </a:r>
                    </a:p>
                  </a:txBody>
                  <a:tcPr/>
                </a:tc>
                <a:extLst>
                  <a:ext uri="{0D108BD9-81ED-4DB2-BD59-A6C34878D82A}">
                    <a16:rowId xmlns:a16="http://schemas.microsoft.com/office/drawing/2014/main" val="2309079845"/>
                  </a:ext>
                </a:extLst>
              </a:tr>
              <a:tr h="370840">
                <a:tc>
                  <a:txBody>
                    <a:bodyPr/>
                    <a:lstStyle/>
                    <a:p>
                      <a:r>
                        <a:rPr lang="en-GB" dirty="0"/>
                        <a:t>Polarisation, </a:t>
                      </a:r>
                      <a:r>
                        <a:rPr lang="en-GB" i="1" dirty="0"/>
                        <a:t>E</a:t>
                      </a:r>
                    </a:p>
                  </a:txBody>
                  <a:tcPr/>
                </a:tc>
                <a:tc>
                  <a:txBody>
                    <a:bodyPr/>
                    <a:lstStyle/>
                    <a:p>
                      <a:r>
                        <a:rPr lang="en-GB" dirty="0"/>
                        <a:t>[</a:t>
                      </a:r>
                      <a:r>
                        <a:rPr lang="en-GB" sz="1800" b="0" i="0" u="none" strike="noStrike" kern="1200" dirty="0">
                          <a:solidFill>
                            <a:schemeClr val="tx1"/>
                          </a:solidFill>
                          <a:effectLst/>
                          <a:latin typeface="+mn-lt"/>
                          <a:ea typeface="+mn-ea"/>
                          <a:cs typeface="+mn-cs"/>
                        </a:rPr>
                        <a:t>°</a:t>
                      </a:r>
                      <a:r>
                        <a:rPr lang="en-GB" dirty="0"/>
                        <a:t>] (angle from vertical)</a:t>
                      </a:r>
                    </a:p>
                  </a:txBody>
                  <a:tcPr/>
                </a:tc>
                <a:extLst>
                  <a:ext uri="{0D108BD9-81ED-4DB2-BD59-A6C34878D82A}">
                    <a16:rowId xmlns:a16="http://schemas.microsoft.com/office/drawing/2014/main" val="3827748210"/>
                  </a:ext>
                </a:extLst>
              </a:tr>
              <a:tr h="370840">
                <a:tc>
                  <a:txBody>
                    <a:bodyPr/>
                    <a:lstStyle/>
                    <a:p>
                      <a:r>
                        <a:rPr lang="en-GB" dirty="0"/>
                        <a:t>Energy, </a:t>
                      </a:r>
                      <a:r>
                        <a:rPr lang="en-GB" i="1" dirty="0"/>
                        <a:t>W</a:t>
                      </a:r>
                    </a:p>
                  </a:txBody>
                  <a:tcPr/>
                </a:tc>
                <a:tc>
                  <a:txBody>
                    <a:bodyPr/>
                    <a:lstStyle/>
                    <a:p>
                      <a:r>
                        <a:rPr lang="en-GB" dirty="0"/>
                        <a:t>[W]</a:t>
                      </a:r>
                    </a:p>
                  </a:txBody>
                  <a:tcPr/>
                </a:tc>
                <a:extLst>
                  <a:ext uri="{0D108BD9-81ED-4DB2-BD59-A6C34878D82A}">
                    <a16:rowId xmlns:a16="http://schemas.microsoft.com/office/drawing/2014/main" val="1760034134"/>
                  </a:ext>
                </a:extLst>
              </a:tr>
            </a:tbl>
          </a:graphicData>
        </a:graphic>
      </p:graphicFrame>
      <p:pic>
        <p:nvPicPr>
          <p:cNvPr id="6160" name="Picture 16" descr="Plot FFT using Python - FFT of sine wave &amp;amp;amp; cosine wave - GaussianWaves">
            <a:extLst>
              <a:ext uri="{FF2B5EF4-FFF2-40B4-BE49-F238E27FC236}">
                <a16:creationId xmlns:a16="http://schemas.microsoft.com/office/drawing/2014/main" id="{25391F57-5210-B448-BAB5-CDF67F45BAB0}"/>
              </a:ext>
            </a:extLst>
          </p:cNvPr>
          <p:cNvPicPr>
            <a:picLocks noChangeAspect="1" noChangeArrowheads="1"/>
          </p:cNvPicPr>
          <p:nvPr/>
        </p:nvPicPr>
        <p:blipFill rotWithShape="1">
          <a:blip r:embed="rId2" cstate="hqprint">
            <a:extLst>
              <a:ext uri="{28A0092B-C50C-407E-A947-70E740481C1C}">
                <a14:useLocalDpi xmlns:a14="http://schemas.microsoft.com/office/drawing/2010/main"/>
              </a:ext>
            </a:extLst>
          </a:blip>
          <a:srcRect l="13964" t="7216" r="9752" b="12561"/>
          <a:stretch/>
        </p:blipFill>
        <p:spPr bwMode="auto">
          <a:xfrm>
            <a:off x="607081" y="2249819"/>
            <a:ext cx="4385938" cy="2511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3365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89D656D-DFF8-684C-A975-01A8DAF4CB3F}"/>
              </a:ext>
            </a:extLst>
          </p:cNvPr>
          <p:cNvSpPr txBox="1"/>
          <p:nvPr/>
        </p:nvSpPr>
        <p:spPr>
          <a:xfrm>
            <a:off x="308920" y="374878"/>
            <a:ext cx="9803133" cy="584775"/>
          </a:xfrm>
          <a:prstGeom prst="rect">
            <a:avLst/>
          </a:prstGeom>
          <a:noFill/>
        </p:spPr>
        <p:txBody>
          <a:bodyPr wrap="none" rtlCol="0">
            <a:spAutoFit/>
          </a:bodyPr>
          <a:lstStyle/>
          <a:p>
            <a:r>
              <a:rPr lang="en-GB" sz="3200" dirty="0"/>
              <a:t>Duality of electromagnetic radiation as particles or waves </a:t>
            </a:r>
          </a:p>
        </p:txBody>
      </p:sp>
      <p:pic>
        <p:nvPicPr>
          <p:cNvPr id="3" name="Picture 2" descr="Diagram&#10;&#10;Description automatically generated">
            <a:extLst>
              <a:ext uri="{FF2B5EF4-FFF2-40B4-BE49-F238E27FC236}">
                <a16:creationId xmlns:a16="http://schemas.microsoft.com/office/drawing/2014/main" id="{53168528-248E-4A46-B387-0D0B4729A072}"/>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0" y="3495294"/>
            <a:ext cx="3255555" cy="1381998"/>
          </a:xfrm>
          <a:prstGeom prst="rect">
            <a:avLst/>
          </a:prstGeom>
        </p:spPr>
      </p:pic>
      <p:pic>
        <p:nvPicPr>
          <p:cNvPr id="6" name="Picture 5" descr="Shape&#10;&#10;Description automatically generated with medium confidence">
            <a:extLst>
              <a:ext uri="{FF2B5EF4-FFF2-40B4-BE49-F238E27FC236}">
                <a16:creationId xmlns:a16="http://schemas.microsoft.com/office/drawing/2014/main" id="{CE8E0DB1-E866-334C-B6E1-61C03E7E4CF1}"/>
              </a:ext>
            </a:extLst>
          </p:cNvPr>
          <p:cNvPicPr>
            <a:picLocks noChangeAspect="1"/>
          </p:cNvPicPr>
          <p:nvPr/>
        </p:nvPicPr>
        <p:blipFill>
          <a:blip r:embed="rId3"/>
          <a:stretch>
            <a:fillRect/>
          </a:stretch>
        </p:blipFill>
        <p:spPr>
          <a:xfrm>
            <a:off x="210509" y="1101075"/>
            <a:ext cx="11242515" cy="1892300"/>
          </a:xfrm>
          <a:prstGeom prst="rect">
            <a:avLst/>
          </a:prstGeom>
        </p:spPr>
      </p:pic>
      <p:sp>
        <p:nvSpPr>
          <p:cNvPr id="7" name="TextBox 6">
            <a:extLst>
              <a:ext uri="{FF2B5EF4-FFF2-40B4-BE49-F238E27FC236}">
                <a16:creationId xmlns:a16="http://schemas.microsoft.com/office/drawing/2014/main" id="{824ED054-E14E-7940-B57F-2BD2D15C5974}"/>
              </a:ext>
            </a:extLst>
          </p:cNvPr>
          <p:cNvSpPr txBox="1"/>
          <p:nvPr/>
        </p:nvSpPr>
        <p:spPr>
          <a:xfrm>
            <a:off x="473646" y="2993375"/>
            <a:ext cx="6218369" cy="369332"/>
          </a:xfrm>
          <a:prstGeom prst="rect">
            <a:avLst/>
          </a:prstGeom>
          <a:noFill/>
        </p:spPr>
        <p:txBody>
          <a:bodyPr wrap="none" rtlCol="0">
            <a:spAutoFit/>
          </a:bodyPr>
          <a:lstStyle/>
          <a:p>
            <a:r>
              <a:rPr lang="en-GB" dirty="0"/>
              <a:t>Continuous wave, e.g. radio wave produced by electronic circuit. </a:t>
            </a:r>
          </a:p>
        </p:txBody>
      </p:sp>
      <p:sp>
        <p:nvSpPr>
          <p:cNvPr id="13" name="TextBox 12">
            <a:extLst>
              <a:ext uri="{FF2B5EF4-FFF2-40B4-BE49-F238E27FC236}">
                <a16:creationId xmlns:a16="http://schemas.microsoft.com/office/drawing/2014/main" id="{7381D26E-1915-EB41-A1A9-95F3666C0325}"/>
              </a:ext>
            </a:extLst>
          </p:cNvPr>
          <p:cNvSpPr txBox="1"/>
          <p:nvPr/>
        </p:nvSpPr>
        <p:spPr>
          <a:xfrm>
            <a:off x="473646" y="6154068"/>
            <a:ext cx="8130559" cy="369332"/>
          </a:xfrm>
          <a:prstGeom prst="rect">
            <a:avLst/>
          </a:prstGeom>
          <a:noFill/>
        </p:spPr>
        <p:txBody>
          <a:bodyPr wrap="none" rtlCol="0">
            <a:spAutoFit/>
          </a:bodyPr>
          <a:lstStyle/>
          <a:p>
            <a:r>
              <a:rPr lang="en-GB" dirty="0"/>
              <a:t>Stream of particles, e.g. a ray of light, produced by discrete events at an atomic level.</a:t>
            </a:r>
          </a:p>
        </p:txBody>
      </p:sp>
      <p:pic>
        <p:nvPicPr>
          <p:cNvPr id="14" name="Picture 13" descr="Diagram&#10;&#10;Description automatically generated">
            <a:extLst>
              <a:ext uri="{FF2B5EF4-FFF2-40B4-BE49-F238E27FC236}">
                <a16:creationId xmlns:a16="http://schemas.microsoft.com/office/drawing/2014/main" id="{760ECEFD-D406-4641-AF9E-91A5C8CFA4A5}"/>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0" y="4735335"/>
            <a:ext cx="4606659" cy="1381998"/>
          </a:xfrm>
          <a:prstGeom prst="rect">
            <a:avLst/>
          </a:prstGeom>
        </p:spPr>
      </p:pic>
      <p:pic>
        <p:nvPicPr>
          <p:cNvPr id="15" name="Picture 14" descr="Diagram&#10;&#10;Description automatically generated">
            <a:extLst>
              <a:ext uri="{FF2B5EF4-FFF2-40B4-BE49-F238E27FC236}">
                <a16:creationId xmlns:a16="http://schemas.microsoft.com/office/drawing/2014/main" id="{D56E9B97-A436-3247-97A1-614FB8C29DB2}"/>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3561236" y="3797875"/>
            <a:ext cx="4606659" cy="1381998"/>
          </a:xfrm>
          <a:prstGeom prst="rect">
            <a:avLst/>
          </a:prstGeom>
        </p:spPr>
      </p:pic>
      <p:pic>
        <p:nvPicPr>
          <p:cNvPr id="16" name="Picture 15" descr="Diagram&#10;&#10;Description automatically generated">
            <a:extLst>
              <a:ext uri="{FF2B5EF4-FFF2-40B4-BE49-F238E27FC236}">
                <a16:creationId xmlns:a16="http://schemas.microsoft.com/office/drawing/2014/main" id="{8F451E05-B4E1-F143-821C-F05BC7344117}"/>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6930362" y="4698599"/>
            <a:ext cx="4606659" cy="1381998"/>
          </a:xfrm>
          <a:prstGeom prst="rect">
            <a:avLst/>
          </a:prstGeom>
        </p:spPr>
      </p:pic>
      <p:pic>
        <p:nvPicPr>
          <p:cNvPr id="17" name="Picture 16" descr="Diagram&#10;&#10;Description automatically generated">
            <a:extLst>
              <a:ext uri="{FF2B5EF4-FFF2-40B4-BE49-F238E27FC236}">
                <a16:creationId xmlns:a16="http://schemas.microsoft.com/office/drawing/2014/main" id="{D6A3FCB3-777E-BF47-AFF9-E0314B3EC11E}"/>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8834813" y="3450616"/>
            <a:ext cx="3357187" cy="1381998"/>
          </a:xfrm>
          <a:prstGeom prst="rect">
            <a:avLst/>
          </a:prstGeom>
        </p:spPr>
      </p:pic>
    </p:spTree>
    <p:extLst>
      <p:ext uri="{BB962C8B-B14F-4D97-AF65-F5344CB8AC3E}">
        <p14:creationId xmlns:p14="http://schemas.microsoft.com/office/powerpoint/2010/main" val="15918126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89D656D-DFF8-684C-A975-01A8DAF4CB3F}"/>
              </a:ext>
            </a:extLst>
          </p:cNvPr>
          <p:cNvSpPr txBox="1"/>
          <p:nvPr/>
        </p:nvSpPr>
        <p:spPr>
          <a:xfrm>
            <a:off x="308920" y="374878"/>
            <a:ext cx="6481646" cy="584775"/>
          </a:xfrm>
          <a:prstGeom prst="rect">
            <a:avLst/>
          </a:prstGeom>
          <a:noFill/>
        </p:spPr>
        <p:txBody>
          <a:bodyPr wrap="none" rtlCol="0">
            <a:spAutoFit/>
          </a:bodyPr>
          <a:lstStyle/>
          <a:p>
            <a:r>
              <a:rPr lang="en-GB" sz="3200" dirty="0"/>
              <a:t>Anatomy of an electromagnetic wave </a:t>
            </a:r>
          </a:p>
        </p:txBody>
      </p:sp>
      <p:pic>
        <p:nvPicPr>
          <p:cNvPr id="11266" name="Picture 2">
            <a:extLst>
              <a:ext uri="{FF2B5EF4-FFF2-40B4-BE49-F238E27FC236}">
                <a16:creationId xmlns:a16="http://schemas.microsoft.com/office/drawing/2014/main" id="{D63640E6-D1DE-EB45-9249-B50F9947F87C}"/>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664339" y="1290788"/>
            <a:ext cx="8483189" cy="4877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46568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89D656D-DFF8-684C-A975-01A8DAF4CB3F}"/>
              </a:ext>
            </a:extLst>
          </p:cNvPr>
          <p:cNvSpPr txBox="1"/>
          <p:nvPr/>
        </p:nvSpPr>
        <p:spPr>
          <a:xfrm>
            <a:off x="308920" y="374878"/>
            <a:ext cx="7520136" cy="584775"/>
          </a:xfrm>
          <a:prstGeom prst="rect">
            <a:avLst/>
          </a:prstGeom>
          <a:noFill/>
        </p:spPr>
        <p:txBody>
          <a:bodyPr wrap="none" rtlCol="0">
            <a:spAutoFit/>
          </a:bodyPr>
          <a:lstStyle/>
          <a:p>
            <a:r>
              <a:rPr lang="en-GB" sz="3200" dirty="0"/>
              <a:t>Time and frequency domain representation </a:t>
            </a:r>
          </a:p>
        </p:txBody>
      </p:sp>
      <p:pic>
        <p:nvPicPr>
          <p:cNvPr id="8194" name="Picture 2" descr="What are the differences between time domain and frequency domain solver in  CST? - Quora">
            <a:extLst>
              <a:ext uri="{FF2B5EF4-FFF2-40B4-BE49-F238E27FC236}">
                <a16:creationId xmlns:a16="http://schemas.microsoft.com/office/drawing/2014/main" id="{7340567A-AC75-DA4D-8CA4-5BBDC53EE588}"/>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220215" y="1288500"/>
            <a:ext cx="7620000" cy="5346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56092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89D656D-DFF8-684C-A975-01A8DAF4CB3F}"/>
              </a:ext>
            </a:extLst>
          </p:cNvPr>
          <p:cNvSpPr txBox="1"/>
          <p:nvPr/>
        </p:nvSpPr>
        <p:spPr>
          <a:xfrm>
            <a:off x="308920" y="374878"/>
            <a:ext cx="7520136" cy="584775"/>
          </a:xfrm>
          <a:prstGeom prst="rect">
            <a:avLst/>
          </a:prstGeom>
          <a:noFill/>
        </p:spPr>
        <p:txBody>
          <a:bodyPr wrap="none" rtlCol="0">
            <a:spAutoFit/>
          </a:bodyPr>
          <a:lstStyle/>
          <a:p>
            <a:r>
              <a:rPr lang="en-GB" sz="3200" dirty="0"/>
              <a:t>Time and frequency domain representation </a:t>
            </a:r>
          </a:p>
        </p:txBody>
      </p:sp>
      <p:pic>
        <p:nvPicPr>
          <p:cNvPr id="3" name="Graphic 2">
            <a:extLst>
              <a:ext uri="{FF2B5EF4-FFF2-40B4-BE49-F238E27FC236}">
                <a16:creationId xmlns:a16="http://schemas.microsoft.com/office/drawing/2014/main" id="{7B83B9CC-7C11-6E49-8C09-DA2755A42EB0}"/>
              </a:ext>
            </a:extLst>
          </p:cNvPr>
          <p:cNvPicPr>
            <a:picLocks noChangeAspect="1"/>
          </p:cNvPicPr>
          <p:nvPr/>
        </p:nvPicPr>
        <p:blipFill rotWithShape="1">
          <a:blip r:embed="rId2" cstate="hqprint">
            <a:extLst>
              <a:ext uri="{28A0092B-C50C-407E-A947-70E740481C1C}">
                <a14:useLocalDpi xmlns:a14="http://schemas.microsoft.com/office/drawing/2010/main"/>
              </a:ext>
              <a:ext uri="{96DAC541-7B7A-43D3-8B79-37D633B846F1}">
                <asvg:svgBlip xmlns:asvg="http://schemas.microsoft.com/office/drawing/2016/SVG/main" r:embed="rId3"/>
              </a:ext>
            </a:extLst>
          </a:blip>
          <a:srcRect t="16040"/>
          <a:stretch/>
        </p:blipFill>
        <p:spPr>
          <a:xfrm>
            <a:off x="124991" y="2361652"/>
            <a:ext cx="12019914" cy="2664258"/>
          </a:xfrm>
          <a:prstGeom prst="rect">
            <a:avLst/>
          </a:prstGeom>
        </p:spPr>
      </p:pic>
      <p:sp>
        <p:nvSpPr>
          <p:cNvPr id="5" name="TextBox 4">
            <a:extLst>
              <a:ext uri="{FF2B5EF4-FFF2-40B4-BE49-F238E27FC236}">
                <a16:creationId xmlns:a16="http://schemas.microsoft.com/office/drawing/2014/main" id="{D6215FD1-3950-4D4E-8EB5-97ADC94CD0A4}"/>
              </a:ext>
            </a:extLst>
          </p:cNvPr>
          <p:cNvSpPr txBox="1"/>
          <p:nvPr/>
        </p:nvSpPr>
        <p:spPr>
          <a:xfrm>
            <a:off x="855032" y="4795077"/>
            <a:ext cx="2880917" cy="461665"/>
          </a:xfrm>
          <a:prstGeom prst="rect">
            <a:avLst/>
          </a:prstGeom>
          <a:noFill/>
        </p:spPr>
        <p:txBody>
          <a:bodyPr wrap="none" rtlCol="0">
            <a:spAutoFit/>
          </a:bodyPr>
          <a:lstStyle/>
          <a:p>
            <a:r>
              <a:rPr lang="en-GB" sz="2400" dirty="0"/>
              <a:t>Signal in time domain</a:t>
            </a:r>
          </a:p>
        </p:txBody>
      </p:sp>
      <p:sp>
        <p:nvSpPr>
          <p:cNvPr id="9" name="TextBox 8">
            <a:extLst>
              <a:ext uri="{FF2B5EF4-FFF2-40B4-BE49-F238E27FC236}">
                <a16:creationId xmlns:a16="http://schemas.microsoft.com/office/drawing/2014/main" id="{3F07C70A-20F4-5646-A557-504052FE8E05}"/>
              </a:ext>
            </a:extLst>
          </p:cNvPr>
          <p:cNvSpPr txBox="1"/>
          <p:nvPr/>
        </p:nvSpPr>
        <p:spPr>
          <a:xfrm>
            <a:off x="8497634" y="4795076"/>
            <a:ext cx="3569375" cy="461665"/>
          </a:xfrm>
          <a:prstGeom prst="rect">
            <a:avLst/>
          </a:prstGeom>
          <a:noFill/>
        </p:spPr>
        <p:txBody>
          <a:bodyPr wrap="none" rtlCol="0">
            <a:spAutoFit/>
          </a:bodyPr>
          <a:lstStyle/>
          <a:p>
            <a:r>
              <a:rPr lang="en-GB" sz="2400" dirty="0"/>
              <a:t>Signal in frequency domain</a:t>
            </a:r>
          </a:p>
        </p:txBody>
      </p:sp>
    </p:spTree>
    <p:extLst>
      <p:ext uri="{BB962C8B-B14F-4D97-AF65-F5344CB8AC3E}">
        <p14:creationId xmlns:p14="http://schemas.microsoft.com/office/powerpoint/2010/main" val="922082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3DB3504-FCE1-8347-9207-6C9B953A42F5}"/>
              </a:ext>
            </a:extLst>
          </p:cNvPr>
          <p:cNvSpPr/>
          <p:nvPr/>
        </p:nvSpPr>
        <p:spPr>
          <a:xfrm>
            <a:off x="514591" y="5687283"/>
            <a:ext cx="5130507" cy="369332"/>
          </a:xfrm>
          <a:prstGeom prst="rect">
            <a:avLst/>
          </a:prstGeom>
        </p:spPr>
        <p:txBody>
          <a:bodyPr wrap="none">
            <a:spAutoFit/>
          </a:bodyPr>
          <a:lstStyle/>
          <a:p>
            <a:r>
              <a:rPr lang="en-GB" dirty="0"/>
              <a:t>https://</a:t>
            </a:r>
            <a:r>
              <a:rPr lang="en-GB" dirty="0" err="1"/>
              <a:t>www.youtube.com</a:t>
            </a:r>
            <a:r>
              <a:rPr lang="en-GB" dirty="0"/>
              <a:t>/</a:t>
            </a:r>
            <a:r>
              <a:rPr lang="en-GB" dirty="0" err="1"/>
              <a:t>watch?v</a:t>
            </a:r>
            <a:r>
              <a:rPr lang="en-GB" dirty="0"/>
              <a:t>=9WZM68aVnGk</a:t>
            </a:r>
          </a:p>
        </p:txBody>
      </p:sp>
      <p:sp>
        <p:nvSpPr>
          <p:cNvPr id="2" name="Rectangle 1">
            <a:extLst>
              <a:ext uri="{FF2B5EF4-FFF2-40B4-BE49-F238E27FC236}">
                <a16:creationId xmlns:a16="http://schemas.microsoft.com/office/drawing/2014/main" id="{74852DFE-937D-1046-8421-E3AACE0A270B}"/>
              </a:ext>
            </a:extLst>
          </p:cNvPr>
          <p:cNvSpPr/>
          <p:nvPr/>
        </p:nvSpPr>
        <p:spPr>
          <a:xfrm>
            <a:off x="1537593" y="2231258"/>
            <a:ext cx="4686732" cy="3477875"/>
          </a:xfrm>
          <a:prstGeom prst="rect">
            <a:avLst/>
          </a:prstGeom>
        </p:spPr>
        <p:txBody>
          <a:bodyPr wrap="none">
            <a:spAutoFit/>
          </a:bodyPr>
          <a:lstStyle/>
          <a:p>
            <a:r>
              <a:rPr lang="en-GB" sz="2000" dirty="0"/>
              <a:t>where:</a:t>
            </a:r>
          </a:p>
          <a:p>
            <a:endParaRPr lang="en-GB" sz="2000" dirty="0"/>
          </a:p>
          <a:p>
            <a:r>
              <a:rPr lang="en-GB" sz="2000" i="1" dirty="0"/>
              <a:t>y</a:t>
            </a:r>
            <a:r>
              <a:rPr lang="en-GB" sz="2000" i="1" baseline="-25000" dirty="0"/>
              <a:t>(</a:t>
            </a:r>
            <a:r>
              <a:rPr lang="en-GB" sz="2000" i="1" baseline="-25000" dirty="0" err="1"/>
              <a:t>x,t</a:t>
            </a:r>
            <a:r>
              <a:rPr lang="en-GB" sz="2000" i="1" baseline="-25000" dirty="0"/>
              <a:t>)</a:t>
            </a:r>
            <a:r>
              <a:rPr lang="en-GB" sz="2000" dirty="0"/>
              <a:t> = displacement at position </a:t>
            </a:r>
            <a:r>
              <a:rPr lang="en-GB" sz="2000" i="1" dirty="0"/>
              <a:t>x</a:t>
            </a:r>
            <a:r>
              <a:rPr lang="en-GB" sz="2000" dirty="0"/>
              <a:t> and time </a:t>
            </a:r>
            <a:r>
              <a:rPr lang="en-GB" sz="2000" i="1" dirty="0"/>
              <a:t>t</a:t>
            </a:r>
          </a:p>
          <a:p>
            <a:endParaRPr lang="en-GB" sz="2000" i="1" dirty="0"/>
          </a:p>
          <a:p>
            <a:r>
              <a:rPr lang="en-GB" sz="2000" i="1" dirty="0" err="1"/>
              <a:t>y</a:t>
            </a:r>
            <a:r>
              <a:rPr lang="en-GB" sz="2000" i="1" baseline="-25000" dirty="0" err="1"/>
              <a:t>max</a:t>
            </a:r>
            <a:r>
              <a:rPr lang="en-GB" sz="2000" i="1" baseline="-25000" dirty="0"/>
              <a:t> </a:t>
            </a:r>
            <a:r>
              <a:rPr lang="en-GB" sz="2000" dirty="0"/>
              <a:t>= amplitude</a:t>
            </a:r>
          </a:p>
          <a:p>
            <a:endParaRPr lang="en-GB" sz="2000" dirty="0"/>
          </a:p>
          <a:p>
            <a:r>
              <a:rPr lang="en-GB" sz="2000" i="1" dirty="0"/>
              <a:t>k</a:t>
            </a:r>
            <a:r>
              <a:rPr lang="en-GB" sz="2000" dirty="0"/>
              <a:t> = wave number = 2π/</a:t>
            </a:r>
            <a:r>
              <a:rPr lang="el-GR" sz="2000" b="0" i="0" u="none" strike="noStrike" dirty="0">
                <a:solidFill>
                  <a:srgbClr val="202124"/>
                </a:solidFill>
                <a:effectLst/>
                <a:latin typeface="arial" panose="020B0604020202020204" pitchFamily="34" charset="0"/>
              </a:rPr>
              <a:t>λ</a:t>
            </a:r>
            <a:endParaRPr lang="en-GB" sz="2000" dirty="0"/>
          </a:p>
          <a:p>
            <a:endParaRPr lang="en-GB" sz="2000" dirty="0"/>
          </a:p>
          <a:p>
            <a:r>
              <a:rPr lang="el-GR" sz="2000" i="1" dirty="0"/>
              <a:t>ω</a:t>
            </a:r>
            <a:r>
              <a:rPr lang="en-GB" sz="2000" i="1" dirty="0"/>
              <a:t> = </a:t>
            </a:r>
            <a:r>
              <a:rPr lang="en-GB" sz="2000" dirty="0"/>
              <a:t>angular frequency </a:t>
            </a:r>
          </a:p>
          <a:p>
            <a:endParaRPr lang="en-GB" sz="2000" dirty="0"/>
          </a:p>
          <a:p>
            <a:endParaRPr lang="en-GB" sz="2000" dirty="0"/>
          </a:p>
        </p:txBody>
      </p:sp>
      <p:sp>
        <p:nvSpPr>
          <p:cNvPr id="6" name="TextBox 5">
            <a:extLst>
              <a:ext uri="{FF2B5EF4-FFF2-40B4-BE49-F238E27FC236}">
                <a16:creationId xmlns:a16="http://schemas.microsoft.com/office/drawing/2014/main" id="{90516214-FE20-4A4F-B084-619A05CE4CD7}"/>
              </a:ext>
            </a:extLst>
          </p:cNvPr>
          <p:cNvSpPr txBox="1"/>
          <p:nvPr/>
        </p:nvSpPr>
        <p:spPr>
          <a:xfrm>
            <a:off x="308920" y="374878"/>
            <a:ext cx="3350597" cy="584775"/>
          </a:xfrm>
          <a:prstGeom prst="rect">
            <a:avLst/>
          </a:prstGeom>
          <a:noFill/>
        </p:spPr>
        <p:txBody>
          <a:bodyPr wrap="none" rtlCol="0">
            <a:spAutoFit/>
          </a:bodyPr>
          <a:lstStyle/>
          <a:p>
            <a:r>
              <a:rPr lang="en-GB" sz="3200" dirty="0"/>
              <a:t>The wave equation</a:t>
            </a:r>
          </a:p>
        </p:txBody>
      </p:sp>
      <p:sp>
        <p:nvSpPr>
          <p:cNvPr id="5" name="Rectangle 4">
            <a:extLst>
              <a:ext uri="{FF2B5EF4-FFF2-40B4-BE49-F238E27FC236}">
                <a16:creationId xmlns:a16="http://schemas.microsoft.com/office/drawing/2014/main" id="{C578FC16-ABEA-464C-B887-579C28D91400}"/>
              </a:ext>
            </a:extLst>
          </p:cNvPr>
          <p:cNvSpPr/>
          <p:nvPr/>
        </p:nvSpPr>
        <p:spPr>
          <a:xfrm>
            <a:off x="4140977" y="1591388"/>
            <a:ext cx="3910045" cy="584775"/>
          </a:xfrm>
          <a:prstGeom prst="rect">
            <a:avLst/>
          </a:prstGeom>
        </p:spPr>
        <p:txBody>
          <a:bodyPr wrap="none">
            <a:spAutoFit/>
          </a:bodyPr>
          <a:lstStyle/>
          <a:p>
            <a:r>
              <a:rPr lang="en-GB" sz="3200" i="1" dirty="0"/>
              <a:t>y</a:t>
            </a:r>
            <a:r>
              <a:rPr lang="en-GB" sz="3200" i="1" baseline="-25000" dirty="0"/>
              <a:t>(</a:t>
            </a:r>
            <a:r>
              <a:rPr lang="en-GB" sz="3200" i="1" baseline="-25000" dirty="0" err="1"/>
              <a:t>x,t</a:t>
            </a:r>
            <a:r>
              <a:rPr lang="en-GB" sz="3200" i="1" baseline="-25000" dirty="0"/>
              <a:t>)</a:t>
            </a:r>
            <a:r>
              <a:rPr lang="en-GB" sz="3200" i="1" dirty="0"/>
              <a:t> = </a:t>
            </a:r>
            <a:r>
              <a:rPr lang="en-GB" sz="3200" i="1" dirty="0" err="1"/>
              <a:t>y</a:t>
            </a:r>
            <a:r>
              <a:rPr lang="en-GB" sz="3200" i="1" baseline="-25000" dirty="0" err="1"/>
              <a:t>max</a:t>
            </a:r>
            <a:r>
              <a:rPr lang="en-GB" sz="3200" i="1" baseline="-25000" dirty="0"/>
              <a:t> </a:t>
            </a:r>
            <a:r>
              <a:rPr lang="en-GB" sz="3200" i="1" dirty="0"/>
              <a:t>sin (</a:t>
            </a:r>
            <a:r>
              <a:rPr lang="en-GB" sz="3200" i="1" dirty="0" err="1"/>
              <a:t>kx</a:t>
            </a:r>
            <a:r>
              <a:rPr lang="en-GB" sz="3200" i="1" dirty="0"/>
              <a:t> − </a:t>
            </a:r>
            <a:r>
              <a:rPr lang="el-GR" sz="3200" i="1" dirty="0"/>
              <a:t>ω</a:t>
            </a:r>
            <a:r>
              <a:rPr lang="en-GB" sz="3200" i="1" dirty="0"/>
              <a:t>t)</a:t>
            </a:r>
          </a:p>
        </p:txBody>
      </p:sp>
    </p:spTree>
    <p:extLst>
      <p:ext uri="{BB962C8B-B14F-4D97-AF65-F5344CB8AC3E}">
        <p14:creationId xmlns:p14="http://schemas.microsoft.com/office/powerpoint/2010/main" val="24217964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80F8361-D764-734D-A11C-C179ADEBF4B0}"/>
              </a:ext>
            </a:extLst>
          </p:cNvPr>
          <p:cNvSpPr/>
          <p:nvPr/>
        </p:nvSpPr>
        <p:spPr>
          <a:xfrm>
            <a:off x="1222014" y="1461230"/>
            <a:ext cx="9116705" cy="1077218"/>
          </a:xfrm>
          <a:prstGeom prst="rect">
            <a:avLst/>
          </a:prstGeom>
        </p:spPr>
        <p:txBody>
          <a:bodyPr wrap="square">
            <a:spAutoFit/>
          </a:bodyPr>
          <a:lstStyle/>
          <a:p>
            <a:r>
              <a:rPr lang="en-GB" sz="3200" dirty="0"/>
              <a:t>A photon's energy is equal to its frequency multiplied by the Planck constant. </a:t>
            </a:r>
          </a:p>
        </p:txBody>
      </p:sp>
      <p:pic>
        <p:nvPicPr>
          <p:cNvPr id="6" name="Picture 5" descr="Graphical user interface, text, application&#10;&#10;Description automatically generated">
            <a:extLst>
              <a:ext uri="{FF2B5EF4-FFF2-40B4-BE49-F238E27FC236}">
                <a16:creationId xmlns:a16="http://schemas.microsoft.com/office/drawing/2014/main" id="{38D454D4-ECF6-8847-8B02-8BEEE379809A}"/>
              </a:ext>
            </a:extLst>
          </p:cNvPr>
          <p:cNvPicPr>
            <a:picLocks noChangeAspect="1"/>
          </p:cNvPicPr>
          <p:nvPr/>
        </p:nvPicPr>
        <p:blipFill>
          <a:blip r:embed="rId2"/>
          <a:stretch>
            <a:fillRect/>
          </a:stretch>
        </p:blipFill>
        <p:spPr>
          <a:xfrm>
            <a:off x="1367198" y="3040025"/>
            <a:ext cx="3738038" cy="2486812"/>
          </a:xfrm>
          <a:prstGeom prst="rect">
            <a:avLst/>
          </a:prstGeom>
        </p:spPr>
      </p:pic>
      <p:sp>
        <p:nvSpPr>
          <p:cNvPr id="7" name="TextBox 6">
            <a:extLst>
              <a:ext uri="{FF2B5EF4-FFF2-40B4-BE49-F238E27FC236}">
                <a16:creationId xmlns:a16="http://schemas.microsoft.com/office/drawing/2014/main" id="{7744BDE1-65AF-BD44-B2D0-280475E9D38A}"/>
              </a:ext>
            </a:extLst>
          </p:cNvPr>
          <p:cNvSpPr txBox="1"/>
          <p:nvPr/>
        </p:nvSpPr>
        <p:spPr>
          <a:xfrm>
            <a:off x="308920" y="374878"/>
            <a:ext cx="3355342" cy="584775"/>
          </a:xfrm>
          <a:prstGeom prst="rect">
            <a:avLst/>
          </a:prstGeom>
          <a:noFill/>
        </p:spPr>
        <p:txBody>
          <a:bodyPr wrap="none" rtlCol="0">
            <a:spAutoFit/>
          </a:bodyPr>
          <a:lstStyle/>
          <a:p>
            <a:r>
              <a:rPr lang="en-GB" sz="3200" dirty="0"/>
              <a:t>Energy of a photon</a:t>
            </a:r>
          </a:p>
        </p:txBody>
      </p:sp>
    </p:spTree>
    <p:extLst>
      <p:ext uri="{BB962C8B-B14F-4D97-AF65-F5344CB8AC3E}">
        <p14:creationId xmlns:p14="http://schemas.microsoft.com/office/powerpoint/2010/main" val="1770031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3" name="Straight Connector 42">
            <a:extLst>
              <a:ext uri="{FF2B5EF4-FFF2-40B4-BE49-F238E27FC236}">
                <a16:creationId xmlns:a16="http://schemas.microsoft.com/office/drawing/2014/main" id="{EDC941C4-B010-199E-FD8A-83FA107B42CB}"/>
              </a:ext>
            </a:extLst>
          </p:cNvPr>
          <p:cNvCxnSpPr>
            <a:cxnSpLocks/>
          </p:cNvCxnSpPr>
          <p:nvPr/>
        </p:nvCxnSpPr>
        <p:spPr>
          <a:xfrm flipV="1">
            <a:off x="1661656" y="3252984"/>
            <a:ext cx="660690" cy="330895"/>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2CBB7076-C49F-BEA0-F4CD-39FE52FD03C1}"/>
              </a:ext>
            </a:extLst>
          </p:cNvPr>
          <p:cNvCxnSpPr/>
          <p:nvPr/>
        </p:nvCxnSpPr>
        <p:spPr>
          <a:xfrm>
            <a:off x="4618322" y="3103414"/>
            <a:ext cx="504100" cy="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pic>
        <p:nvPicPr>
          <p:cNvPr id="15" name="Picture 10" descr="http://eyedesign9.files.wordpress.com/2009/11/red_ball_01.jpg?w=640">
            <a:extLst>
              <a:ext uri="{FF2B5EF4-FFF2-40B4-BE49-F238E27FC236}">
                <a16:creationId xmlns:a16="http://schemas.microsoft.com/office/drawing/2014/main" id="{38C815AC-F5CB-E109-9BFD-50A8891510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2561" y="2869899"/>
            <a:ext cx="461935" cy="461935"/>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BDEB09AC-228A-ABDD-0066-815781CBDFB4}"/>
              </a:ext>
            </a:extLst>
          </p:cNvPr>
          <p:cNvSpPr/>
          <p:nvPr/>
        </p:nvSpPr>
        <p:spPr>
          <a:xfrm>
            <a:off x="1811176" y="3916397"/>
            <a:ext cx="457176" cy="523220"/>
          </a:xfrm>
          <a:prstGeom prst="rect">
            <a:avLst/>
          </a:prstGeom>
        </p:spPr>
        <p:txBody>
          <a:bodyPr wrap="none">
            <a:spAutoFit/>
          </a:bodyPr>
          <a:lstStyle/>
          <a:p>
            <a:r>
              <a:rPr lang="en-GB" sz="2800" dirty="0"/>
              <a:t>Cl</a:t>
            </a:r>
          </a:p>
        </p:txBody>
      </p:sp>
      <p:pic>
        <p:nvPicPr>
          <p:cNvPr id="26" name="Picture 5">
            <a:extLst>
              <a:ext uri="{FF2B5EF4-FFF2-40B4-BE49-F238E27FC236}">
                <a16:creationId xmlns:a16="http://schemas.microsoft.com/office/drawing/2014/main" id="{8B375E4B-EDD8-2998-B1A4-CDF8BCB80A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4346" y="2922089"/>
            <a:ext cx="661790" cy="6617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Rectangle 30">
            <a:extLst>
              <a:ext uri="{FF2B5EF4-FFF2-40B4-BE49-F238E27FC236}">
                <a16:creationId xmlns:a16="http://schemas.microsoft.com/office/drawing/2014/main" id="{D44C3FEF-4A06-CAAC-BE34-BB733B3E364A}"/>
              </a:ext>
            </a:extLst>
          </p:cNvPr>
          <p:cNvSpPr/>
          <p:nvPr/>
        </p:nvSpPr>
        <p:spPr>
          <a:xfrm>
            <a:off x="4959796" y="3285638"/>
            <a:ext cx="444352" cy="523220"/>
          </a:xfrm>
          <a:prstGeom prst="rect">
            <a:avLst/>
          </a:prstGeom>
        </p:spPr>
        <p:txBody>
          <a:bodyPr wrap="none">
            <a:spAutoFit/>
          </a:bodyPr>
          <a:lstStyle/>
          <a:p>
            <a:r>
              <a:rPr lang="en-GB" sz="2800" dirty="0"/>
              <a:t>H</a:t>
            </a:r>
          </a:p>
        </p:txBody>
      </p:sp>
      <p:pic>
        <p:nvPicPr>
          <p:cNvPr id="39" name="Picture 5">
            <a:extLst>
              <a:ext uri="{FF2B5EF4-FFF2-40B4-BE49-F238E27FC236}">
                <a16:creationId xmlns:a16="http://schemas.microsoft.com/office/drawing/2014/main" id="{9E012996-836D-F02A-FF6F-CC9891F2CC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3391" y="3330031"/>
            <a:ext cx="661790" cy="6617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 name="Picture 10" descr="http://eyedesign9.files.wordpress.com/2009/11/red_ball_01.jpg?w=640">
            <a:extLst>
              <a:ext uri="{FF2B5EF4-FFF2-40B4-BE49-F238E27FC236}">
                <a16:creationId xmlns:a16="http://schemas.microsoft.com/office/drawing/2014/main" id="{D3DC1B83-39C6-A925-FA3A-4E52D4C227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4061" y="2881329"/>
            <a:ext cx="461935" cy="461935"/>
          </a:xfrm>
          <a:prstGeom prst="rect">
            <a:avLst/>
          </a:prstGeom>
          <a:noFill/>
          <a:extLst>
            <a:ext uri="{909E8E84-426E-40DD-AFC4-6F175D3DCCD1}">
              <a14:hiddenFill xmlns:a14="http://schemas.microsoft.com/office/drawing/2010/main">
                <a:solidFill>
                  <a:srgbClr val="FFFFFF"/>
                </a:solidFill>
              </a14:hiddenFill>
            </a:ext>
          </a:extLst>
        </p:spPr>
      </p:pic>
      <p:sp>
        <p:nvSpPr>
          <p:cNvPr id="45" name="Rectangle 44">
            <a:extLst>
              <a:ext uri="{FF2B5EF4-FFF2-40B4-BE49-F238E27FC236}">
                <a16:creationId xmlns:a16="http://schemas.microsoft.com/office/drawing/2014/main" id="{BB102E60-DB08-10E5-E87D-CFF1FBF06389}"/>
              </a:ext>
            </a:extLst>
          </p:cNvPr>
          <p:cNvSpPr/>
          <p:nvPr/>
        </p:nvSpPr>
        <p:spPr>
          <a:xfrm>
            <a:off x="4359869" y="3288848"/>
            <a:ext cx="444352" cy="523220"/>
          </a:xfrm>
          <a:prstGeom prst="rect">
            <a:avLst/>
          </a:prstGeom>
        </p:spPr>
        <p:txBody>
          <a:bodyPr wrap="none">
            <a:spAutoFit/>
          </a:bodyPr>
          <a:lstStyle/>
          <a:p>
            <a:r>
              <a:rPr lang="en-GB" sz="2800" dirty="0"/>
              <a:t>H</a:t>
            </a:r>
          </a:p>
        </p:txBody>
      </p:sp>
      <p:sp>
        <p:nvSpPr>
          <p:cNvPr id="46" name="Rectangle 45">
            <a:extLst>
              <a:ext uri="{FF2B5EF4-FFF2-40B4-BE49-F238E27FC236}">
                <a16:creationId xmlns:a16="http://schemas.microsoft.com/office/drawing/2014/main" id="{188C0F4F-7AE5-9F73-25DD-F1C3DE62B1A2}"/>
              </a:ext>
            </a:extLst>
          </p:cNvPr>
          <p:cNvSpPr/>
          <p:nvPr/>
        </p:nvSpPr>
        <p:spPr>
          <a:xfrm>
            <a:off x="2731958" y="3343830"/>
            <a:ext cx="457176" cy="523220"/>
          </a:xfrm>
          <a:prstGeom prst="rect">
            <a:avLst/>
          </a:prstGeom>
        </p:spPr>
        <p:txBody>
          <a:bodyPr wrap="none">
            <a:spAutoFit/>
          </a:bodyPr>
          <a:lstStyle/>
          <a:p>
            <a:r>
              <a:rPr lang="en-GB" sz="2800" dirty="0"/>
              <a:t>Cl</a:t>
            </a:r>
          </a:p>
        </p:txBody>
      </p:sp>
      <p:cxnSp>
        <p:nvCxnSpPr>
          <p:cNvPr id="47" name="Straight Connector 46">
            <a:extLst>
              <a:ext uri="{FF2B5EF4-FFF2-40B4-BE49-F238E27FC236}">
                <a16:creationId xmlns:a16="http://schemas.microsoft.com/office/drawing/2014/main" id="{E775AE3F-4B42-BAA4-105F-05FA53683EE1}"/>
              </a:ext>
            </a:extLst>
          </p:cNvPr>
          <p:cNvCxnSpPr/>
          <p:nvPr/>
        </p:nvCxnSpPr>
        <p:spPr>
          <a:xfrm>
            <a:off x="2204935" y="5590025"/>
            <a:ext cx="504100" cy="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Rectangle 47">
            <a:extLst>
              <a:ext uri="{FF2B5EF4-FFF2-40B4-BE49-F238E27FC236}">
                <a16:creationId xmlns:a16="http://schemas.microsoft.com/office/drawing/2014/main" id="{7F3FE170-5CC9-62BA-B8F4-025F9A41AEEB}"/>
              </a:ext>
            </a:extLst>
          </p:cNvPr>
          <p:cNvSpPr/>
          <p:nvPr/>
        </p:nvSpPr>
        <p:spPr>
          <a:xfrm>
            <a:off x="2068007" y="5892883"/>
            <a:ext cx="457176" cy="523220"/>
          </a:xfrm>
          <a:prstGeom prst="rect">
            <a:avLst/>
          </a:prstGeom>
        </p:spPr>
        <p:txBody>
          <a:bodyPr wrap="none">
            <a:spAutoFit/>
          </a:bodyPr>
          <a:lstStyle/>
          <a:p>
            <a:r>
              <a:rPr lang="en-GB" sz="2800" dirty="0"/>
              <a:t>Cl</a:t>
            </a:r>
          </a:p>
        </p:txBody>
      </p:sp>
      <p:pic>
        <p:nvPicPr>
          <p:cNvPr id="50" name="Picture 5">
            <a:extLst>
              <a:ext uri="{FF2B5EF4-FFF2-40B4-BE49-F238E27FC236}">
                <a16:creationId xmlns:a16="http://schemas.microsoft.com/office/drawing/2014/main" id="{6B09C91F-320E-7D2D-4BEB-30799BE795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6093" y="5236270"/>
            <a:ext cx="661790" cy="6617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2" name="Straight Connector 51">
            <a:extLst>
              <a:ext uri="{FF2B5EF4-FFF2-40B4-BE49-F238E27FC236}">
                <a16:creationId xmlns:a16="http://schemas.microsoft.com/office/drawing/2014/main" id="{CE18AC9E-D865-7373-DE1D-DB6603056E46}"/>
              </a:ext>
            </a:extLst>
          </p:cNvPr>
          <p:cNvCxnSpPr/>
          <p:nvPr/>
        </p:nvCxnSpPr>
        <p:spPr>
          <a:xfrm>
            <a:off x="2904703" y="4762871"/>
            <a:ext cx="504100" cy="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a:extLst>
              <a:ext uri="{FF2B5EF4-FFF2-40B4-BE49-F238E27FC236}">
                <a16:creationId xmlns:a16="http://schemas.microsoft.com/office/drawing/2014/main" id="{733FB192-0C92-C8DE-D110-786D9D72609A}"/>
              </a:ext>
            </a:extLst>
          </p:cNvPr>
          <p:cNvSpPr/>
          <p:nvPr/>
        </p:nvSpPr>
        <p:spPr>
          <a:xfrm>
            <a:off x="3116120" y="5065729"/>
            <a:ext cx="457176" cy="523220"/>
          </a:xfrm>
          <a:prstGeom prst="rect">
            <a:avLst/>
          </a:prstGeom>
        </p:spPr>
        <p:txBody>
          <a:bodyPr wrap="none">
            <a:spAutoFit/>
          </a:bodyPr>
          <a:lstStyle/>
          <a:p>
            <a:r>
              <a:rPr lang="en-GB" sz="2800" dirty="0"/>
              <a:t>Cl</a:t>
            </a:r>
          </a:p>
        </p:txBody>
      </p:sp>
      <p:pic>
        <p:nvPicPr>
          <p:cNvPr id="54" name="Picture 5">
            <a:extLst>
              <a:ext uri="{FF2B5EF4-FFF2-40B4-BE49-F238E27FC236}">
                <a16:creationId xmlns:a16="http://schemas.microsoft.com/office/drawing/2014/main" id="{10D19B0C-F9D8-1382-6A21-31203A6908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4206" y="4409116"/>
            <a:ext cx="661790" cy="6617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Lightning Bolt 59">
            <a:extLst>
              <a:ext uri="{FF2B5EF4-FFF2-40B4-BE49-F238E27FC236}">
                <a16:creationId xmlns:a16="http://schemas.microsoft.com/office/drawing/2014/main" id="{1C0B4A7A-FEEE-95D6-2781-9CCC47C047F8}"/>
              </a:ext>
            </a:extLst>
          </p:cNvPr>
          <p:cNvSpPr/>
          <p:nvPr/>
        </p:nvSpPr>
        <p:spPr>
          <a:xfrm>
            <a:off x="812666" y="2260299"/>
            <a:ext cx="848990" cy="66179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3" name="Picture 62" descr="A picture containing indoor, green&#10;&#10;Description automatically generated">
            <a:extLst>
              <a:ext uri="{FF2B5EF4-FFF2-40B4-BE49-F238E27FC236}">
                <a16:creationId xmlns:a16="http://schemas.microsoft.com/office/drawing/2014/main" id="{8715E875-411D-B714-D5B1-0805F2768979}"/>
              </a:ext>
            </a:extLst>
          </p:cNvPr>
          <p:cNvPicPr>
            <a:picLocks noChangeAspect="1"/>
          </p:cNvPicPr>
          <p:nvPr/>
        </p:nvPicPr>
        <p:blipFill>
          <a:blip r:embed="rId4"/>
          <a:stretch>
            <a:fillRect/>
          </a:stretch>
        </p:blipFill>
        <p:spPr>
          <a:xfrm>
            <a:off x="7531032" y="342010"/>
            <a:ext cx="4419736" cy="3592297"/>
          </a:xfrm>
          <a:prstGeom prst="rect">
            <a:avLst/>
          </a:prstGeom>
        </p:spPr>
      </p:pic>
      <p:sp>
        <p:nvSpPr>
          <p:cNvPr id="64" name="TextBox 63">
            <a:extLst>
              <a:ext uri="{FF2B5EF4-FFF2-40B4-BE49-F238E27FC236}">
                <a16:creationId xmlns:a16="http://schemas.microsoft.com/office/drawing/2014/main" id="{36B6E747-C0A7-2CCC-DEFD-AE6164CA1766}"/>
              </a:ext>
            </a:extLst>
          </p:cNvPr>
          <p:cNvSpPr txBox="1"/>
          <p:nvPr/>
        </p:nvSpPr>
        <p:spPr>
          <a:xfrm>
            <a:off x="308920" y="374878"/>
            <a:ext cx="5156668" cy="1077218"/>
          </a:xfrm>
          <a:prstGeom prst="rect">
            <a:avLst/>
          </a:prstGeom>
          <a:noFill/>
        </p:spPr>
        <p:txBody>
          <a:bodyPr wrap="none" rtlCol="0">
            <a:spAutoFit/>
          </a:bodyPr>
          <a:lstStyle/>
          <a:p>
            <a:r>
              <a:rPr lang="en-GB" sz="3200" dirty="0"/>
              <a:t>Initiation of reaction between</a:t>
            </a:r>
          </a:p>
          <a:p>
            <a:r>
              <a:rPr lang="en-GB" sz="3200" dirty="0"/>
              <a:t>hydrogen and chlorine</a:t>
            </a:r>
          </a:p>
        </p:txBody>
      </p:sp>
      <p:cxnSp>
        <p:nvCxnSpPr>
          <p:cNvPr id="65" name="Straight Connector 64">
            <a:extLst>
              <a:ext uri="{FF2B5EF4-FFF2-40B4-BE49-F238E27FC236}">
                <a16:creationId xmlns:a16="http://schemas.microsoft.com/office/drawing/2014/main" id="{844EA887-5A0F-E183-777F-B178AA9CB611}"/>
              </a:ext>
            </a:extLst>
          </p:cNvPr>
          <p:cNvCxnSpPr>
            <a:cxnSpLocks/>
          </p:cNvCxnSpPr>
          <p:nvPr/>
        </p:nvCxnSpPr>
        <p:spPr>
          <a:xfrm>
            <a:off x="5854121" y="4970289"/>
            <a:ext cx="297880" cy="257039"/>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Rectangle 65">
            <a:extLst>
              <a:ext uri="{FF2B5EF4-FFF2-40B4-BE49-F238E27FC236}">
                <a16:creationId xmlns:a16="http://schemas.microsoft.com/office/drawing/2014/main" id="{D3FB4E6E-D0F1-7E98-4384-6396B13B80E2}"/>
              </a:ext>
            </a:extLst>
          </p:cNvPr>
          <p:cNvSpPr/>
          <p:nvPr/>
        </p:nvSpPr>
        <p:spPr>
          <a:xfrm>
            <a:off x="6671024" y="5432488"/>
            <a:ext cx="457176" cy="523220"/>
          </a:xfrm>
          <a:prstGeom prst="rect">
            <a:avLst/>
          </a:prstGeom>
        </p:spPr>
        <p:txBody>
          <a:bodyPr wrap="none">
            <a:spAutoFit/>
          </a:bodyPr>
          <a:lstStyle/>
          <a:p>
            <a:r>
              <a:rPr lang="en-GB" sz="2800" dirty="0"/>
              <a:t>Cl</a:t>
            </a:r>
          </a:p>
        </p:txBody>
      </p:sp>
      <p:pic>
        <p:nvPicPr>
          <p:cNvPr id="67" name="Picture 5">
            <a:extLst>
              <a:ext uri="{FF2B5EF4-FFF2-40B4-BE49-F238E27FC236}">
                <a16:creationId xmlns:a16="http://schemas.microsoft.com/office/drawing/2014/main" id="{B4BEB89B-9367-41FF-BE2B-1D8F52745B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420281">
            <a:off x="5989634" y="5105802"/>
            <a:ext cx="661790" cy="6617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 name="Picture 10" descr="http://eyedesign9.files.wordpress.com/2009/11/red_ball_01.jpg?w=640">
            <a:extLst>
              <a:ext uri="{FF2B5EF4-FFF2-40B4-BE49-F238E27FC236}">
                <a16:creationId xmlns:a16="http://schemas.microsoft.com/office/drawing/2014/main" id="{8B1F8F6A-0055-10DF-95FB-2BD4FB4358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53491">
            <a:off x="5576030" y="4642159"/>
            <a:ext cx="461935" cy="461935"/>
          </a:xfrm>
          <a:prstGeom prst="rect">
            <a:avLst/>
          </a:prstGeom>
          <a:noFill/>
          <a:extLst>
            <a:ext uri="{909E8E84-426E-40DD-AFC4-6F175D3DCCD1}">
              <a14:hiddenFill xmlns:a14="http://schemas.microsoft.com/office/drawing/2010/main">
                <a:solidFill>
                  <a:srgbClr val="FFFFFF"/>
                </a:solidFill>
              </a14:hiddenFill>
            </a:ext>
          </a:extLst>
        </p:spPr>
      </p:pic>
      <p:sp>
        <p:nvSpPr>
          <p:cNvPr id="69" name="Rectangle 68">
            <a:extLst>
              <a:ext uri="{FF2B5EF4-FFF2-40B4-BE49-F238E27FC236}">
                <a16:creationId xmlns:a16="http://schemas.microsoft.com/office/drawing/2014/main" id="{BB7ADC68-90F8-874D-B1CE-491E50A6A893}"/>
              </a:ext>
            </a:extLst>
          </p:cNvPr>
          <p:cNvSpPr/>
          <p:nvPr/>
        </p:nvSpPr>
        <p:spPr>
          <a:xfrm>
            <a:off x="6013919" y="4251418"/>
            <a:ext cx="444352" cy="523220"/>
          </a:xfrm>
          <a:prstGeom prst="rect">
            <a:avLst/>
          </a:prstGeom>
        </p:spPr>
        <p:txBody>
          <a:bodyPr wrap="none">
            <a:spAutoFit/>
          </a:bodyPr>
          <a:lstStyle/>
          <a:p>
            <a:r>
              <a:rPr lang="en-GB" sz="2800" dirty="0"/>
              <a:t>H</a:t>
            </a:r>
          </a:p>
        </p:txBody>
      </p:sp>
    </p:spTree>
    <p:extLst>
      <p:ext uri="{BB962C8B-B14F-4D97-AF65-F5344CB8AC3E}">
        <p14:creationId xmlns:p14="http://schemas.microsoft.com/office/powerpoint/2010/main" val="4140824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73908F4-91FF-B747-8FEB-6D18ED3AB0F7}"/>
              </a:ext>
            </a:extLst>
          </p:cNvPr>
          <p:cNvSpPr/>
          <p:nvPr/>
        </p:nvSpPr>
        <p:spPr>
          <a:xfrm>
            <a:off x="325090" y="497574"/>
            <a:ext cx="10023770" cy="584775"/>
          </a:xfrm>
          <a:prstGeom prst="rect">
            <a:avLst/>
          </a:prstGeom>
          <a:noFill/>
        </p:spPr>
        <p:txBody>
          <a:bodyPr wrap="none" rtlCol="0">
            <a:spAutoFit/>
          </a:bodyPr>
          <a:lstStyle/>
          <a:p>
            <a:r>
              <a:rPr lang="en-GB" sz="3200" dirty="0"/>
              <a:t>Effects of electromagnetic radiation on energetic materials </a:t>
            </a:r>
          </a:p>
        </p:txBody>
      </p:sp>
      <p:sp>
        <p:nvSpPr>
          <p:cNvPr id="2" name="TextBox 1">
            <a:extLst>
              <a:ext uri="{FF2B5EF4-FFF2-40B4-BE49-F238E27FC236}">
                <a16:creationId xmlns:a16="http://schemas.microsoft.com/office/drawing/2014/main" id="{5225D78E-618F-1D4B-AB88-67D94695028C}"/>
              </a:ext>
            </a:extLst>
          </p:cNvPr>
          <p:cNvSpPr txBox="1"/>
          <p:nvPr/>
        </p:nvSpPr>
        <p:spPr>
          <a:xfrm>
            <a:off x="3817424" y="1466779"/>
            <a:ext cx="2773067" cy="4893647"/>
          </a:xfrm>
          <a:prstGeom prst="rect">
            <a:avLst/>
          </a:prstGeom>
          <a:noFill/>
        </p:spPr>
        <p:txBody>
          <a:bodyPr wrap="none" rtlCol="0">
            <a:spAutoFit/>
          </a:bodyPr>
          <a:lstStyle/>
          <a:p>
            <a:pPr marL="285750" indent="-285750">
              <a:buFont typeface="Arial" panose="020B0604020202020204" pitchFamily="34" charset="0"/>
              <a:buChar char="•"/>
            </a:pPr>
            <a:r>
              <a:rPr lang="en-GB" sz="2400" dirty="0"/>
              <a:t>Radio waves;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Microwaves;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Infrared;</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Visible light rays;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Ultraviolet waves;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X-rays;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Gamma rays.</a:t>
            </a:r>
          </a:p>
        </p:txBody>
      </p:sp>
    </p:spTree>
    <p:extLst>
      <p:ext uri="{BB962C8B-B14F-4D97-AF65-F5344CB8AC3E}">
        <p14:creationId xmlns:p14="http://schemas.microsoft.com/office/powerpoint/2010/main" val="31649011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2158F31-E109-8C40-97A7-E0228A6E049F}"/>
              </a:ext>
            </a:extLst>
          </p:cNvPr>
          <p:cNvSpPr/>
          <p:nvPr/>
        </p:nvSpPr>
        <p:spPr>
          <a:xfrm>
            <a:off x="572322" y="1443841"/>
            <a:ext cx="10722820" cy="2862322"/>
          </a:xfrm>
          <a:prstGeom prst="rect">
            <a:avLst/>
          </a:prstGeom>
        </p:spPr>
        <p:txBody>
          <a:bodyPr wrap="square">
            <a:spAutoFit/>
          </a:bodyPr>
          <a:lstStyle/>
          <a:p>
            <a:r>
              <a:rPr lang="en-GB" dirty="0">
                <a:latin typeface="Helvetica Neue" panose="02000503000000020004" pitchFamily="2" charset="0"/>
              </a:rPr>
              <a:t>A radio transmitter placed on the surface of Mars radiates 1 watt of power </a:t>
            </a:r>
            <a:r>
              <a:rPr lang="en-GB" dirty="0" err="1">
                <a:latin typeface="Helvetica Neue" panose="02000503000000020004" pitchFamily="2" charset="0"/>
              </a:rPr>
              <a:t>hemispherircally</a:t>
            </a:r>
            <a:r>
              <a:rPr lang="en-GB" dirty="0">
                <a:latin typeface="Helvetica Neue" panose="02000503000000020004" pitchFamily="2" charset="0"/>
              </a:rPr>
              <a:t> to send data back to earth.  </a:t>
            </a:r>
          </a:p>
          <a:p>
            <a:endParaRPr lang="en-GB" dirty="0">
              <a:latin typeface="Helvetica Neue" panose="02000503000000020004" pitchFamily="2" charset="0"/>
            </a:endParaRPr>
          </a:p>
          <a:p>
            <a:r>
              <a:rPr lang="en-GB" dirty="0">
                <a:latin typeface="Helvetica Neue" panose="02000503000000020004" pitchFamily="2" charset="0"/>
              </a:rPr>
              <a:t>Q1.  How much power will be received by a 10 m diameter dish on Earth?</a:t>
            </a:r>
          </a:p>
          <a:p>
            <a:endParaRPr lang="en-GB" dirty="0">
              <a:latin typeface="Helvetica Neue" panose="02000503000000020004" pitchFamily="2" charset="0"/>
            </a:endParaRPr>
          </a:p>
          <a:p>
            <a:r>
              <a:rPr lang="en-GB" dirty="0">
                <a:latin typeface="Helvetica Neue" panose="02000503000000020004" pitchFamily="2" charset="0"/>
              </a:rPr>
              <a:t>At the frequency being detected, the noise from space is 2 x 10</a:t>
            </a:r>
            <a:r>
              <a:rPr lang="en-GB" baseline="30000" dirty="0">
                <a:latin typeface="Helvetica Neue" panose="02000503000000020004" pitchFamily="2" charset="0"/>
              </a:rPr>
              <a:t>-23</a:t>
            </a:r>
            <a:r>
              <a:rPr lang="en-GB" dirty="0">
                <a:latin typeface="Helvetica Neue" panose="02000503000000020004" pitchFamily="2" charset="0"/>
              </a:rPr>
              <a:t> Wm</a:t>
            </a:r>
            <a:r>
              <a:rPr lang="en-GB" baseline="30000" dirty="0">
                <a:latin typeface="Helvetica Neue" panose="02000503000000020004" pitchFamily="2" charset="0"/>
              </a:rPr>
              <a:t>-2</a:t>
            </a:r>
            <a:r>
              <a:rPr lang="en-GB" dirty="0">
                <a:latin typeface="Helvetica Neue" panose="02000503000000020004" pitchFamily="2" charset="0"/>
              </a:rPr>
              <a:t>.</a:t>
            </a:r>
          </a:p>
          <a:p>
            <a:endParaRPr lang="en-GB" dirty="0">
              <a:latin typeface="Helvetica Neue" panose="02000503000000020004" pitchFamily="2" charset="0"/>
            </a:endParaRPr>
          </a:p>
          <a:p>
            <a:r>
              <a:rPr lang="en-GB" dirty="0">
                <a:latin typeface="Helvetica Neue" panose="02000503000000020004" pitchFamily="2" charset="0"/>
              </a:rPr>
              <a:t>Q2.  What issue does this present and what might be done to remedy </a:t>
            </a:r>
          </a:p>
          <a:p>
            <a:endParaRPr lang="en-GB" dirty="0">
              <a:latin typeface="Helvetica Neue" panose="02000503000000020004" pitchFamily="2" charset="0"/>
            </a:endParaRPr>
          </a:p>
          <a:p>
            <a:endParaRPr lang="en-GB" dirty="0">
              <a:solidFill>
                <a:srgbClr val="FF0000"/>
              </a:solidFill>
              <a:effectLst/>
              <a:latin typeface="Helvetica Neue" panose="02000503000000020004" pitchFamily="2" charset="0"/>
            </a:endParaRPr>
          </a:p>
        </p:txBody>
      </p:sp>
      <p:sp>
        <p:nvSpPr>
          <p:cNvPr id="4" name="Rectangle 3">
            <a:extLst>
              <a:ext uri="{FF2B5EF4-FFF2-40B4-BE49-F238E27FC236}">
                <a16:creationId xmlns:a16="http://schemas.microsoft.com/office/drawing/2014/main" id="{7D3D35B5-D7E1-9642-894A-CF5F8F92BAF6}"/>
              </a:ext>
            </a:extLst>
          </p:cNvPr>
          <p:cNvSpPr/>
          <p:nvPr/>
        </p:nvSpPr>
        <p:spPr>
          <a:xfrm>
            <a:off x="442308" y="343252"/>
            <a:ext cx="7083927" cy="461665"/>
          </a:xfrm>
          <a:prstGeom prst="rect">
            <a:avLst/>
          </a:prstGeom>
        </p:spPr>
        <p:txBody>
          <a:bodyPr wrap="none">
            <a:spAutoFit/>
          </a:bodyPr>
          <a:lstStyle/>
          <a:p>
            <a:r>
              <a:rPr lang="en-GB" sz="2400" dirty="0"/>
              <a:t>Example exam question (open book and access on-line)</a:t>
            </a:r>
          </a:p>
        </p:txBody>
      </p:sp>
    </p:spTree>
    <p:extLst>
      <p:ext uri="{BB962C8B-B14F-4D97-AF65-F5344CB8AC3E}">
        <p14:creationId xmlns:p14="http://schemas.microsoft.com/office/powerpoint/2010/main" val="14776268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2158F31-E109-8C40-97A7-E0228A6E049F}"/>
              </a:ext>
            </a:extLst>
          </p:cNvPr>
          <p:cNvSpPr/>
          <p:nvPr/>
        </p:nvSpPr>
        <p:spPr>
          <a:xfrm>
            <a:off x="572322" y="1443841"/>
            <a:ext cx="10722820" cy="4801314"/>
          </a:xfrm>
          <a:prstGeom prst="rect">
            <a:avLst/>
          </a:prstGeom>
        </p:spPr>
        <p:txBody>
          <a:bodyPr wrap="square">
            <a:spAutoFit/>
          </a:bodyPr>
          <a:lstStyle/>
          <a:p>
            <a:r>
              <a:rPr lang="en-GB" dirty="0">
                <a:latin typeface="Helvetica Neue" panose="02000503000000020004" pitchFamily="2" charset="0"/>
              </a:rPr>
              <a:t>A radio transmitter placed on the surface of Mars radiates 1 watt of power </a:t>
            </a:r>
            <a:r>
              <a:rPr lang="en-GB" dirty="0" err="1">
                <a:latin typeface="Helvetica Neue" panose="02000503000000020004" pitchFamily="2" charset="0"/>
              </a:rPr>
              <a:t>hemispherircally</a:t>
            </a:r>
            <a:r>
              <a:rPr lang="en-GB" dirty="0">
                <a:latin typeface="Helvetica Neue" panose="02000503000000020004" pitchFamily="2" charset="0"/>
              </a:rPr>
              <a:t> to send data back to earth.  </a:t>
            </a:r>
          </a:p>
          <a:p>
            <a:endParaRPr lang="en-GB" dirty="0">
              <a:latin typeface="Helvetica Neue" panose="02000503000000020004" pitchFamily="2" charset="0"/>
            </a:endParaRPr>
          </a:p>
          <a:p>
            <a:r>
              <a:rPr lang="en-GB" dirty="0">
                <a:latin typeface="Helvetica Neue" panose="02000503000000020004" pitchFamily="2" charset="0"/>
              </a:rPr>
              <a:t>Q1.  How much power will be received by a 10 m diameter dish on Earth?</a:t>
            </a:r>
          </a:p>
          <a:p>
            <a:endParaRPr lang="en-GB" dirty="0">
              <a:latin typeface="Helvetica Neue" panose="02000503000000020004" pitchFamily="2" charset="0"/>
            </a:endParaRPr>
          </a:p>
          <a:p>
            <a:r>
              <a:rPr lang="en-GB" dirty="0">
                <a:latin typeface="Helvetica Neue" panose="02000503000000020004" pitchFamily="2" charset="0"/>
              </a:rPr>
              <a:t>At the frequency being detected, the noise from space is 2 x 10</a:t>
            </a:r>
            <a:r>
              <a:rPr lang="en-GB" baseline="30000" dirty="0">
                <a:latin typeface="Helvetica Neue" panose="02000503000000020004" pitchFamily="2" charset="0"/>
              </a:rPr>
              <a:t>-23</a:t>
            </a:r>
            <a:r>
              <a:rPr lang="en-GB" dirty="0">
                <a:latin typeface="Helvetica Neue" panose="02000503000000020004" pitchFamily="2" charset="0"/>
              </a:rPr>
              <a:t> Wm</a:t>
            </a:r>
            <a:r>
              <a:rPr lang="en-GB" baseline="30000" dirty="0">
                <a:latin typeface="Helvetica Neue" panose="02000503000000020004" pitchFamily="2" charset="0"/>
              </a:rPr>
              <a:t>-2</a:t>
            </a:r>
            <a:r>
              <a:rPr lang="en-GB" dirty="0">
                <a:latin typeface="Helvetica Neue" panose="02000503000000020004" pitchFamily="2" charset="0"/>
              </a:rPr>
              <a:t>.</a:t>
            </a:r>
          </a:p>
          <a:p>
            <a:endParaRPr lang="en-GB" dirty="0">
              <a:latin typeface="Helvetica Neue" panose="02000503000000020004" pitchFamily="2" charset="0"/>
            </a:endParaRPr>
          </a:p>
          <a:p>
            <a:r>
              <a:rPr lang="en-GB" dirty="0">
                <a:latin typeface="Helvetica Neue" panose="02000503000000020004" pitchFamily="2" charset="0"/>
              </a:rPr>
              <a:t>Q2.  What issue does this present and what might be done to remedy </a:t>
            </a:r>
          </a:p>
          <a:p>
            <a:endParaRPr lang="en-GB" dirty="0">
              <a:latin typeface="Helvetica Neue" panose="02000503000000020004" pitchFamily="2" charset="0"/>
            </a:endParaRPr>
          </a:p>
          <a:p>
            <a:r>
              <a:rPr lang="en-GB" dirty="0">
                <a:solidFill>
                  <a:srgbClr val="FF0000"/>
                </a:solidFill>
                <a:latin typeface="Helvetica Neue" panose="02000503000000020004" pitchFamily="2" charset="0"/>
              </a:rPr>
              <a:t>Area of hemisphere = 2 * </a:t>
            </a:r>
            <a:r>
              <a:rPr lang="el-GR" dirty="0">
                <a:solidFill>
                  <a:srgbClr val="FF0000"/>
                </a:solidFill>
                <a:latin typeface="Helvetica Neue" panose="02000503000000020004" pitchFamily="2" charset="0"/>
              </a:rPr>
              <a:t>π * </a:t>
            </a:r>
            <a:r>
              <a:rPr lang="en-GB" dirty="0">
                <a:solidFill>
                  <a:srgbClr val="FF0000"/>
                </a:solidFill>
                <a:latin typeface="Helvetica Neue" panose="02000503000000020004" pitchFamily="2" charset="0"/>
              </a:rPr>
              <a:t>r².  I</a:t>
            </a:r>
            <a:r>
              <a:rPr lang="en-GB" baseline="-25000" dirty="0">
                <a:solidFill>
                  <a:srgbClr val="FF0000"/>
                </a:solidFill>
                <a:latin typeface="Helvetica Neue" panose="02000503000000020004" pitchFamily="2" charset="0"/>
              </a:rPr>
              <a:t>1</a:t>
            </a:r>
            <a:r>
              <a:rPr lang="en-GB" dirty="0">
                <a:solidFill>
                  <a:srgbClr val="FF0000"/>
                </a:solidFill>
                <a:latin typeface="Helvetica Neue" panose="02000503000000020004" pitchFamily="2" charset="0"/>
              </a:rPr>
              <a:t>  = 0.159 Wm</a:t>
            </a:r>
            <a:r>
              <a:rPr lang="en-GB" baseline="30000" dirty="0">
                <a:solidFill>
                  <a:srgbClr val="FF0000"/>
                </a:solidFill>
                <a:latin typeface="Helvetica Neue" panose="02000503000000020004" pitchFamily="2" charset="0"/>
              </a:rPr>
              <a:t>-2</a:t>
            </a:r>
            <a:r>
              <a:rPr lang="en-GB" dirty="0">
                <a:solidFill>
                  <a:srgbClr val="FF0000"/>
                </a:solidFill>
                <a:latin typeface="Helvetica Neue" panose="02000503000000020004" pitchFamily="2" charset="0"/>
              </a:rPr>
              <a:t>.</a:t>
            </a:r>
          </a:p>
          <a:p>
            <a:endParaRPr lang="en-GB" dirty="0">
              <a:solidFill>
                <a:srgbClr val="FF0000"/>
              </a:solidFill>
              <a:latin typeface="Helvetica Neue" panose="02000503000000020004" pitchFamily="2" charset="0"/>
            </a:endParaRPr>
          </a:p>
          <a:p>
            <a:r>
              <a:rPr lang="en-GB" dirty="0">
                <a:solidFill>
                  <a:srgbClr val="FF0000"/>
                </a:solidFill>
                <a:latin typeface="Helvetica Neue" panose="02000503000000020004" pitchFamily="2" charset="0"/>
              </a:rPr>
              <a:t>I</a:t>
            </a:r>
            <a:r>
              <a:rPr lang="en-GB" baseline="-25000" dirty="0">
                <a:solidFill>
                  <a:srgbClr val="FF0000"/>
                </a:solidFill>
                <a:latin typeface="Helvetica Neue" panose="02000503000000020004" pitchFamily="2" charset="0"/>
              </a:rPr>
              <a:t>2 </a:t>
            </a:r>
            <a:r>
              <a:rPr lang="en-GB" dirty="0">
                <a:solidFill>
                  <a:srgbClr val="FF0000"/>
                </a:solidFill>
                <a:latin typeface="Helvetica Neue" panose="02000503000000020004" pitchFamily="2" charset="0"/>
              </a:rPr>
              <a:t>= I</a:t>
            </a:r>
            <a:r>
              <a:rPr lang="en-GB" baseline="-25000" dirty="0">
                <a:solidFill>
                  <a:srgbClr val="FF0000"/>
                </a:solidFill>
                <a:latin typeface="Helvetica Neue" panose="02000503000000020004" pitchFamily="2" charset="0"/>
              </a:rPr>
              <a:t>1 </a:t>
            </a:r>
            <a:r>
              <a:rPr lang="en-GB" dirty="0">
                <a:solidFill>
                  <a:srgbClr val="FF0000"/>
                </a:solidFill>
                <a:latin typeface="Helvetica Neue" panose="02000503000000020004" pitchFamily="2" charset="0"/>
              </a:rPr>
              <a:t> x  d</a:t>
            </a:r>
            <a:r>
              <a:rPr lang="en-GB" baseline="-25000" dirty="0">
                <a:solidFill>
                  <a:srgbClr val="FF0000"/>
                </a:solidFill>
                <a:latin typeface="Helvetica Neue" panose="02000503000000020004" pitchFamily="2" charset="0"/>
              </a:rPr>
              <a:t>1</a:t>
            </a:r>
            <a:r>
              <a:rPr lang="en-GB" dirty="0">
                <a:solidFill>
                  <a:srgbClr val="FF0000"/>
                </a:solidFill>
                <a:latin typeface="Helvetica Neue" panose="02000503000000020004" pitchFamily="2" charset="0"/>
              </a:rPr>
              <a:t>^2 / d</a:t>
            </a:r>
            <a:r>
              <a:rPr lang="en-GB" baseline="-25000" dirty="0">
                <a:solidFill>
                  <a:srgbClr val="FF0000"/>
                </a:solidFill>
                <a:latin typeface="Helvetica Neue" panose="02000503000000020004" pitchFamily="2" charset="0"/>
              </a:rPr>
              <a:t>2</a:t>
            </a:r>
            <a:r>
              <a:rPr lang="en-GB" dirty="0">
                <a:solidFill>
                  <a:srgbClr val="FF0000"/>
                </a:solidFill>
                <a:latin typeface="Helvetica Neue" panose="02000503000000020004" pitchFamily="2" charset="0"/>
              </a:rPr>
              <a:t>^2  = 1.173 x 10 </a:t>
            </a:r>
            <a:r>
              <a:rPr lang="en-GB" baseline="30000" dirty="0">
                <a:solidFill>
                  <a:srgbClr val="FF0000"/>
                </a:solidFill>
                <a:latin typeface="Helvetica Neue" panose="02000503000000020004" pitchFamily="2" charset="0"/>
              </a:rPr>
              <a:t>-23 </a:t>
            </a:r>
            <a:r>
              <a:rPr lang="en-GB" dirty="0">
                <a:solidFill>
                  <a:srgbClr val="FF0000"/>
                </a:solidFill>
                <a:latin typeface="Helvetica Neue" panose="02000503000000020004" pitchFamily="2" charset="0"/>
              </a:rPr>
              <a:t>Wm</a:t>
            </a:r>
            <a:r>
              <a:rPr lang="en-GB" baseline="30000" dirty="0">
                <a:solidFill>
                  <a:srgbClr val="FF0000"/>
                </a:solidFill>
                <a:latin typeface="Helvetica Neue" panose="02000503000000020004" pitchFamily="2" charset="0"/>
              </a:rPr>
              <a:t>-2</a:t>
            </a:r>
            <a:r>
              <a:rPr lang="en-GB" dirty="0">
                <a:solidFill>
                  <a:srgbClr val="FF0000"/>
                </a:solidFill>
                <a:latin typeface="Helvetica Neue" panose="02000503000000020004" pitchFamily="2" charset="0"/>
              </a:rPr>
              <a:t>.</a:t>
            </a:r>
          </a:p>
          <a:p>
            <a:endParaRPr lang="en-GB" dirty="0">
              <a:solidFill>
                <a:srgbClr val="FF0000"/>
              </a:solidFill>
              <a:latin typeface="Helvetica Neue" panose="02000503000000020004" pitchFamily="2" charset="0"/>
            </a:endParaRPr>
          </a:p>
          <a:p>
            <a:r>
              <a:rPr lang="en-GB" dirty="0">
                <a:solidFill>
                  <a:srgbClr val="FF0000"/>
                </a:solidFill>
                <a:latin typeface="Helvetica Neue" panose="02000503000000020004" pitchFamily="2" charset="0"/>
              </a:rPr>
              <a:t>For 10 m dish x 3.142 x 25 = 9.21 x 10</a:t>
            </a:r>
            <a:r>
              <a:rPr lang="en-GB" baseline="30000" dirty="0">
                <a:solidFill>
                  <a:srgbClr val="FF0000"/>
                </a:solidFill>
                <a:latin typeface="Helvetica Neue" panose="02000503000000020004" pitchFamily="2" charset="0"/>
              </a:rPr>
              <a:t>-22</a:t>
            </a:r>
          </a:p>
          <a:p>
            <a:endParaRPr lang="en-GB" dirty="0">
              <a:solidFill>
                <a:srgbClr val="FF0000"/>
              </a:solidFill>
              <a:latin typeface="Helvetica Neue" panose="02000503000000020004" pitchFamily="2" charset="0"/>
            </a:endParaRPr>
          </a:p>
          <a:p>
            <a:r>
              <a:rPr lang="en-GB" dirty="0">
                <a:solidFill>
                  <a:srgbClr val="FF0000"/>
                </a:solidFill>
                <a:latin typeface="Helvetica Neue" panose="02000503000000020004" pitchFamily="2" charset="0"/>
              </a:rPr>
              <a:t>Signal cannot be heard above noise floor.  More transmitter power, focus power, </a:t>
            </a:r>
            <a:r>
              <a:rPr lang="en-GB">
                <a:solidFill>
                  <a:srgbClr val="FF0000"/>
                </a:solidFill>
                <a:latin typeface="Helvetica Neue" panose="02000503000000020004" pitchFamily="2" charset="0"/>
              </a:rPr>
              <a:t>signal processing.   </a:t>
            </a:r>
            <a:endParaRPr lang="en-GB" dirty="0">
              <a:solidFill>
                <a:srgbClr val="FF0000"/>
              </a:solidFill>
              <a:latin typeface="Helvetica Neue" panose="02000503000000020004" pitchFamily="2" charset="0"/>
            </a:endParaRPr>
          </a:p>
          <a:p>
            <a:endParaRPr lang="en-GB" dirty="0">
              <a:solidFill>
                <a:srgbClr val="FF0000"/>
              </a:solidFill>
              <a:effectLst/>
              <a:latin typeface="Helvetica Neue" panose="02000503000000020004" pitchFamily="2" charset="0"/>
            </a:endParaRPr>
          </a:p>
        </p:txBody>
      </p:sp>
      <p:sp>
        <p:nvSpPr>
          <p:cNvPr id="4" name="Rectangle 3">
            <a:extLst>
              <a:ext uri="{FF2B5EF4-FFF2-40B4-BE49-F238E27FC236}">
                <a16:creationId xmlns:a16="http://schemas.microsoft.com/office/drawing/2014/main" id="{7D3D35B5-D7E1-9642-894A-CF5F8F92BAF6}"/>
              </a:ext>
            </a:extLst>
          </p:cNvPr>
          <p:cNvSpPr/>
          <p:nvPr/>
        </p:nvSpPr>
        <p:spPr>
          <a:xfrm>
            <a:off x="442308" y="343252"/>
            <a:ext cx="7083927" cy="461665"/>
          </a:xfrm>
          <a:prstGeom prst="rect">
            <a:avLst/>
          </a:prstGeom>
        </p:spPr>
        <p:txBody>
          <a:bodyPr wrap="none">
            <a:spAutoFit/>
          </a:bodyPr>
          <a:lstStyle/>
          <a:p>
            <a:r>
              <a:rPr lang="en-GB" sz="2400" dirty="0"/>
              <a:t>Example exam question (open book and access on-line)</a:t>
            </a:r>
          </a:p>
        </p:txBody>
      </p:sp>
    </p:spTree>
    <p:extLst>
      <p:ext uri="{BB962C8B-B14F-4D97-AF65-F5344CB8AC3E}">
        <p14:creationId xmlns:p14="http://schemas.microsoft.com/office/powerpoint/2010/main" val="33436555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2158F31-E109-8C40-97A7-E0228A6E049F}"/>
              </a:ext>
            </a:extLst>
          </p:cNvPr>
          <p:cNvSpPr/>
          <p:nvPr/>
        </p:nvSpPr>
        <p:spPr>
          <a:xfrm>
            <a:off x="572322" y="1443841"/>
            <a:ext cx="10722820" cy="2585323"/>
          </a:xfrm>
          <a:prstGeom prst="rect">
            <a:avLst/>
          </a:prstGeom>
        </p:spPr>
        <p:txBody>
          <a:bodyPr wrap="square">
            <a:spAutoFit/>
          </a:bodyPr>
          <a:lstStyle/>
          <a:p>
            <a:r>
              <a:rPr lang="en-GB" dirty="0">
                <a:latin typeface="Helvetica Neue" panose="02000503000000020004" pitchFamily="2" charset="0"/>
              </a:rPr>
              <a:t>A certain travelling wave has frequency (f) of 200 Hz, a wavelength (</a:t>
            </a:r>
            <a:r>
              <a:rPr lang="el-GR" dirty="0">
                <a:latin typeface="Helvetica Neue" panose="02000503000000020004" pitchFamily="2" charset="0"/>
              </a:rPr>
              <a:t>λ) </a:t>
            </a:r>
            <a:r>
              <a:rPr lang="en-GB" dirty="0">
                <a:latin typeface="Helvetica Neue" panose="02000503000000020004" pitchFamily="2" charset="0"/>
              </a:rPr>
              <a:t>of 2m and an amplitude (a) of 0.02 m.</a:t>
            </a:r>
          </a:p>
          <a:p>
            <a:endParaRPr lang="en-GB" dirty="0">
              <a:latin typeface="Helvetica Neue" panose="02000503000000020004" pitchFamily="2" charset="0"/>
            </a:endParaRPr>
          </a:p>
          <a:p>
            <a:r>
              <a:rPr lang="en-GB" dirty="0">
                <a:latin typeface="Helvetica Neue" panose="02000503000000020004" pitchFamily="2" charset="0"/>
              </a:rPr>
              <a:t>Q1.  What is the velocity of the wave?</a:t>
            </a:r>
            <a:endParaRPr lang="en-GB" dirty="0">
              <a:solidFill>
                <a:srgbClr val="FF0000"/>
              </a:solidFill>
              <a:latin typeface="Helvetica Neue" panose="02000503000000020004" pitchFamily="2" charset="0"/>
            </a:endParaRPr>
          </a:p>
          <a:p>
            <a:endParaRPr lang="en-GB" dirty="0">
              <a:solidFill>
                <a:srgbClr val="FF0000"/>
              </a:solidFill>
              <a:latin typeface="Helvetica Neue" panose="02000503000000020004" pitchFamily="2" charset="0"/>
            </a:endParaRPr>
          </a:p>
          <a:p>
            <a:r>
              <a:rPr lang="en-GB" dirty="0">
                <a:latin typeface="Helvetica Neue" panose="02000503000000020004" pitchFamily="2" charset="0"/>
              </a:rPr>
              <a:t>Q2.  What is the period of the wave?</a:t>
            </a:r>
            <a:endParaRPr lang="en-GB" dirty="0">
              <a:solidFill>
                <a:srgbClr val="FF0000"/>
              </a:solidFill>
              <a:latin typeface="Helvetica Neue" panose="02000503000000020004" pitchFamily="2" charset="0"/>
            </a:endParaRPr>
          </a:p>
          <a:p>
            <a:endParaRPr lang="en-GB" dirty="0">
              <a:latin typeface="Helvetica Neue" panose="02000503000000020004" pitchFamily="2" charset="0"/>
            </a:endParaRPr>
          </a:p>
          <a:p>
            <a:r>
              <a:rPr lang="en-GB" dirty="0">
                <a:latin typeface="Helvetica Neue" panose="02000503000000020004" pitchFamily="2" charset="0"/>
              </a:rPr>
              <a:t>Q3.  Calculate the displacement (y) at a point 0.3m from the origin</a:t>
            </a:r>
          </a:p>
          <a:p>
            <a:endParaRPr lang="en-GB" dirty="0">
              <a:solidFill>
                <a:srgbClr val="FF0000"/>
              </a:solidFill>
              <a:effectLst/>
              <a:latin typeface="Helvetica Neue" panose="02000503000000020004" pitchFamily="2" charset="0"/>
            </a:endParaRPr>
          </a:p>
        </p:txBody>
      </p:sp>
      <p:sp>
        <p:nvSpPr>
          <p:cNvPr id="4" name="Rectangle 3">
            <a:extLst>
              <a:ext uri="{FF2B5EF4-FFF2-40B4-BE49-F238E27FC236}">
                <a16:creationId xmlns:a16="http://schemas.microsoft.com/office/drawing/2014/main" id="{7D3D35B5-D7E1-9642-894A-CF5F8F92BAF6}"/>
              </a:ext>
            </a:extLst>
          </p:cNvPr>
          <p:cNvSpPr/>
          <p:nvPr/>
        </p:nvSpPr>
        <p:spPr>
          <a:xfrm>
            <a:off x="442308" y="343252"/>
            <a:ext cx="7083927" cy="461665"/>
          </a:xfrm>
          <a:prstGeom prst="rect">
            <a:avLst/>
          </a:prstGeom>
        </p:spPr>
        <p:txBody>
          <a:bodyPr wrap="none">
            <a:spAutoFit/>
          </a:bodyPr>
          <a:lstStyle/>
          <a:p>
            <a:r>
              <a:rPr lang="en-GB" sz="2400" dirty="0"/>
              <a:t>Example exam question (open book and access on-line)</a:t>
            </a:r>
          </a:p>
        </p:txBody>
      </p:sp>
    </p:spTree>
    <p:extLst>
      <p:ext uri="{BB962C8B-B14F-4D97-AF65-F5344CB8AC3E}">
        <p14:creationId xmlns:p14="http://schemas.microsoft.com/office/powerpoint/2010/main" val="22345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6446</TotalTime>
  <Words>1035</Words>
  <Application>Microsoft Macintosh PowerPoint</Application>
  <PresentationFormat>Widescreen</PresentationFormat>
  <Paragraphs>187</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Arial</vt:lpstr>
      <vt:lpstr>Calibri</vt:lpstr>
      <vt:lpstr>Calibri Light</vt:lpstr>
      <vt:lpstr>Helvetica Neue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Owen</dc:creator>
  <cp:lastModifiedBy>Chris Owen</cp:lastModifiedBy>
  <cp:revision>210</cp:revision>
  <cp:lastPrinted>2022-10-05T06:32:20Z</cp:lastPrinted>
  <dcterms:created xsi:type="dcterms:W3CDTF">2021-02-08T22:52:00Z</dcterms:created>
  <dcterms:modified xsi:type="dcterms:W3CDTF">2022-10-05T06:37:26Z</dcterms:modified>
</cp:coreProperties>
</file>