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8" r:id="rId12"/>
    <p:sldId id="266" r:id="rId13"/>
    <p:sldId id="269" r:id="rId14"/>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B876781-419E-4DA6-B811-692DBB70B880}" v="2" dt="2025-11-05T09:23:41.87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969" autoAdjust="0"/>
    <p:restoredTop sz="84965" autoAdjust="0"/>
  </p:normalViewPr>
  <p:slideViewPr>
    <p:cSldViewPr snapToGrid="0">
      <p:cViewPr varScale="1">
        <p:scale>
          <a:sx n="54" d="100"/>
          <a:sy n="54" d="100"/>
        </p:scale>
        <p:origin x="950" y="3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DE98FD5-F39F-4052-AAF0-EEE9231E11C7}" type="datetimeFigureOut">
              <a:t>11/5/2025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221EB3A-C7B6-4878-BA60-990F2E2FFC00}" type="slidenum">
              <a:t>‹#›</a:t>
            </a:fld>
            <a:endParaRPr lang="en-GB"/>
          </a:p>
        </p:txBody>
      </p:sp>
    </p:spTree>
    <p:extLst>
      <p:ext uri="{BB962C8B-B14F-4D97-AF65-F5344CB8AC3E}">
        <p14:creationId xmlns:p14="http://schemas.microsoft.com/office/powerpoint/2010/main" val="18926379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In the given task, the chosen theme highlights the mounting financial pressure faced by the hospitality and hotel industry. This has been a result of various aspects that include operational costs, shortage of labour and reduced spending, among others. This theme is important as, despite resilience, there are major challenges such as economic uncertainty and regulatory shifts. Despite the climate, it has been noted that the presence of long-term stability associated with the hospitality industry has been challenged in the discussion.</a:t>
            </a:r>
            <a:endParaRPr lang="en-US" dirty="0"/>
          </a:p>
        </p:txBody>
      </p:sp>
      <p:sp>
        <p:nvSpPr>
          <p:cNvPr id="4" name="Slide Number Placeholder 3"/>
          <p:cNvSpPr>
            <a:spLocks noGrp="1"/>
          </p:cNvSpPr>
          <p:nvPr>
            <p:ph type="sldNum" sz="quarter" idx="5"/>
          </p:nvPr>
        </p:nvSpPr>
        <p:spPr/>
        <p:txBody>
          <a:bodyPr/>
          <a:lstStyle/>
          <a:p>
            <a:fld id="{8221EB3A-C7B6-4878-BA60-990F2E2FFC00}" type="slidenum">
              <a:t>2</a:t>
            </a:fld>
            <a:endParaRPr lang="en-GB"/>
          </a:p>
        </p:txBody>
      </p:sp>
    </p:spTree>
    <p:extLst>
      <p:ext uri="{BB962C8B-B14F-4D97-AF65-F5344CB8AC3E}">
        <p14:creationId xmlns:p14="http://schemas.microsoft.com/office/powerpoint/2010/main" val="87756781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hospitality industry within the UK has its history embedded in the taverns and medieval inns. The hospitality industry is one of the largest sectors in the region that brings in considerable revenue numbers. This root has gradually evolved into the massive sector including pubs, hotels, restaurants, inns and other forms of businesses. The industry has brought in about £45.85 billion in 2025 and is expected to reach revenue of £54.49 billion by 2030. Despite the flourishing radiance, this industry is currently facing issues.</a:t>
            </a:r>
            <a:endParaRPr lang="en-US" dirty="0"/>
          </a:p>
        </p:txBody>
      </p:sp>
      <p:sp>
        <p:nvSpPr>
          <p:cNvPr id="4" name="Slide Number Placeholder 3"/>
          <p:cNvSpPr>
            <a:spLocks noGrp="1"/>
          </p:cNvSpPr>
          <p:nvPr>
            <p:ph type="sldNum" sz="quarter" idx="5"/>
          </p:nvPr>
        </p:nvSpPr>
        <p:spPr/>
        <p:txBody>
          <a:bodyPr/>
          <a:lstStyle/>
          <a:p>
            <a:fld id="{8221EB3A-C7B6-4878-BA60-990F2E2FFC00}" type="slidenum">
              <a:rPr lang="en-GB"/>
              <a:t>3</a:t>
            </a:fld>
            <a:endParaRPr lang="en-GB"/>
          </a:p>
        </p:txBody>
      </p:sp>
    </p:spTree>
    <p:extLst>
      <p:ext uri="{BB962C8B-B14F-4D97-AF65-F5344CB8AC3E}">
        <p14:creationId xmlns:p14="http://schemas.microsoft.com/office/powerpoint/2010/main" val="259156682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One of the key theories associated with the given case will include innovation diffusion theory. The incorporation of the Diffusion of Innovation Theory sector involves the five distinct steps through which an innovation can be introduced, accepted, and spread across a firm. This theory comprises five distinct stages, namely Innovators, Early Adopters, Early Majority, Late Majority and Laggards. Individuals are categorised into these stages based on their ability to accept, adopt and implement an innovation (Dale, McEwan and Bohan, 2021). The metrics of the inclusion of individuals into the segments are innovators (2.5%), early adopters (13.5%), early majority (34%), late majority (34%) and laggards (16%).</a:t>
            </a:r>
          </a:p>
        </p:txBody>
      </p:sp>
      <p:sp>
        <p:nvSpPr>
          <p:cNvPr id="4" name="Slide Number Placeholder 3"/>
          <p:cNvSpPr>
            <a:spLocks noGrp="1"/>
          </p:cNvSpPr>
          <p:nvPr>
            <p:ph type="sldNum" sz="quarter" idx="5"/>
          </p:nvPr>
        </p:nvSpPr>
        <p:spPr/>
        <p:txBody>
          <a:bodyPr/>
          <a:lstStyle/>
          <a:p>
            <a:fld id="{8221EB3A-C7B6-4878-BA60-990F2E2FFC00}" type="slidenum">
              <a:rPr lang="en-GB"/>
              <a:t>4</a:t>
            </a:fld>
            <a:endParaRPr lang="en-GB"/>
          </a:p>
        </p:txBody>
      </p:sp>
    </p:spTree>
    <p:extLst>
      <p:ext uri="{BB962C8B-B14F-4D97-AF65-F5344CB8AC3E}">
        <p14:creationId xmlns:p14="http://schemas.microsoft.com/office/powerpoint/2010/main" val="148556028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Technology Acceptance Model (TAM) theory can be considered in the given case, which can help in highlighting the use of technology. The model includes the perception of the guests and employees towards the acceptance of various forms of technologies. This will dictate how a technology can be accepted based on the perceived usefulness and ease of the key drivers of adoption.</a:t>
            </a:r>
          </a:p>
        </p:txBody>
      </p:sp>
      <p:sp>
        <p:nvSpPr>
          <p:cNvPr id="4" name="Slide Number Placeholder 3"/>
          <p:cNvSpPr>
            <a:spLocks noGrp="1"/>
          </p:cNvSpPr>
          <p:nvPr>
            <p:ph type="sldNum" sz="quarter" idx="5"/>
          </p:nvPr>
        </p:nvSpPr>
        <p:spPr/>
        <p:txBody>
          <a:bodyPr/>
          <a:lstStyle/>
          <a:p>
            <a:fld id="{8221EB3A-C7B6-4878-BA60-990F2E2FFC00}" type="slidenum">
              <a:rPr lang="en-GB"/>
              <a:t>5</a:t>
            </a:fld>
            <a:endParaRPr lang="en-GB"/>
          </a:p>
        </p:txBody>
      </p:sp>
    </p:spTree>
    <p:extLst>
      <p:ext uri="{BB962C8B-B14F-4D97-AF65-F5344CB8AC3E}">
        <p14:creationId xmlns:p14="http://schemas.microsoft.com/office/powerpoint/2010/main" val="311892208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findings of Isayas (2021) highlight that due to financial strain, businesses can face losses. On the other hand, the studies of Ogbonnaya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(2022) have highlighted that due to higher initial costs, businesses can cut staff associated with the operations. These changes can shift the way an industry functions, as they can lead to job shortages within the industry.</a:t>
            </a:r>
          </a:p>
        </p:txBody>
      </p:sp>
      <p:sp>
        <p:nvSpPr>
          <p:cNvPr id="4" name="Slide Number Placeholder 3"/>
          <p:cNvSpPr>
            <a:spLocks noGrp="1"/>
          </p:cNvSpPr>
          <p:nvPr>
            <p:ph type="sldNum" sz="quarter" idx="5"/>
          </p:nvPr>
        </p:nvSpPr>
        <p:spPr/>
        <p:txBody>
          <a:bodyPr/>
          <a:lstStyle/>
          <a:p>
            <a:fld id="{8221EB3A-C7B6-4878-BA60-990F2E2FFC00}" type="slidenum">
              <a:rPr lang="en-GB"/>
              <a:t>6</a:t>
            </a:fld>
            <a:endParaRPr lang="en-GB"/>
          </a:p>
        </p:txBody>
      </p:sp>
    </p:spTree>
    <p:extLst>
      <p:ext uri="{BB962C8B-B14F-4D97-AF65-F5344CB8AC3E}">
        <p14:creationId xmlns:p14="http://schemas.microsoft.com/office/powerpoint/2010/main" val="144653292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Changes in economic conditions can affect the overall profitability associated with businesses of various types and sizes. The government can help businesses by revising taxation policies and offering subsidies. Furthermore, businesses can reduce operational costs by using automation and streamlining workflows. This can be implemented along with human staff in the payroll.</a:t>
            </a:r>
            <a:endParaRPr lang="en-US" dirty="0">
              <a:ea typeface="Calibri"/>
              <a:cs typeface="Calibri"/>
            </a:endParaRPr>
          </a:p>
        </p:txBody>
      </p:sp>
      <p:sp>
        <p:nvSpPr>
          <p:cNvPr id="4" name="Slide Number Placeholder 3"/>
          <p:cNvSpPr>
            <a:spLocks noGrp="1"/>
          </p:cNvSpPr>
          <p:nvPr>
            <p:ph type="sldNum" sz="quarter" idx="5"/>
          </p:nvPr>
        </p:nvSpPr>
        <p:spPr/>
        <p:txBody>
          <a:bodyPr/>
          <a:lstStyle/>
          <a:p>
            <a:fld id="{8221EB3A-C7B6-4878-BA60-990F2E2FFC00}" type="slidenum">
              <a:rPr lang="en-GB"/>
              <a:t>7</a:t>
            </a:fld>
            <a:endParaRPr lang="en-GB"/>
          </a:p>
        </p:txBody>
      </p:sp>
    </p:spTree>
    <p:extLst>
      <p:ext uri="{BB962C8B-B14F-4D97-AF65-F5344CB8AC3E}">
        <p14:creationId xmlns:p14="http://schemas.microsoft.com/office/powerpoint/2010/main" val="144428614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PESTLE analysis highlights the shifts in consumer behaviour due to external factors such as inflation. The investment made by businesses due to the rise in energy costs has been highlighted as well (</a:t>
            </a:r>
            <a:r>
              <a:rPr lang="en-GB" sz="1200" kern="1200" dirty="0" err="1">
                <a:solidFill>
                  <a:schemeClr val="tx1"/>
                </a:solidFill>
                <a:effectLst/>
                <a:latin typeface="+mn-lt"/>
                <a:ea typeface="+mn-ea"/>
                <a:cs typeface="+mn-cs"/>
              </a:rPr>
              <a:t>Sovacool</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et al., </a:t>
            </a:r>
            <a:r>
              <a:rPr lang="en-GB" sz="1200" kern="1200" dirty="0">
                <a:solidFill>
                  <a:schemeClr val="tx1"/>
                </a:solidFill>
                <a:effectLst/>
                <a:latin typeface="+mn-lt"/>
                <a:ea typeface="+mn-ea"/>
                <a:cs typeface="+mn-cs"/>
              </a:rPr>
              <a:t>2023). The need to follow relevant legislation has increased costs due to the energy price surge. The hospitality business owners need to abide by laws associated with public safety, like Martyn's law and have been forced to include changes which can help offset the impact of rising energy costs.</a:t>
            </a:r>
          </a:p>
        </p:txBody>
      </p:sp>
      <p:sp>
        <p:nvSpPr>
          <p:cNvPr id="4" name="Slide Number Placeholder 3"/>
          <p:cNvSpPr>
            <a:spLocks noGrp="1"/>
          </p:cNvSpPr>
          <p:nvPr>
            <p:ph type="sldNum" sz="quarter" idx="5"/>
          </p:nvPr>
        </p:nvSpPr>
        <p:spPr/>
        <p:txBody>
          <a:bodyPr/>
          <a:lstStyle/>
          <a:p>
            <a:fld id="{8221EB3A-C7B6-4878-BA60-990F2E2FFC00}" type="slidenum">
              <a:rPr lang="en-GB"/>
              <a:t>8</a:t>
            </a:fld>
            <a:endParaRPr lang="en-GB"/>
          </a:p>
        </p:txBody>
      </p:sp>
    </p:spTree>
    <p:extLst>
      <p:ext uri="{BB962C8B-B14F-4D97-AF65-F5344CB8AC3E}">
        <p14:creationId xmlns:p14="http://schemas.microsoft.com/office/powerpoint/2010/main" val="411439832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 dirty="0"/>
              <a:t>Hospitality business owners have been facing losses due to higher operational costs due to and they need to continue working with the government in the future. This can be done with the help of an elected body of representatives which can reach out to the government. They can invest in automated technologies and use techniques like menu engineering that can yield maximum profits.</a:t>
            </a:r>
            <a:endParaRPr lang="en-US" dirty="0"/>
          </a:p>
        </p:txBody>
      </p:sp>
      <p:sp>
        <p:nvSpPr>
          <p:cNvPr id="4" name="Slide Number Placeholder 3"/>
          <p:cNvSpPr>
            <a:spLocks noGrp="1"/>
          </p:cNvSpPr>
          <p:nvPr>
            <p:ph type="sldNum" sz="quarter" idx="5"/>
          </p:nvPr>
        </p:nvSpPr>
        <p:spPr/>
        <p:txBody>
          <a:bodyPr/>
          <a:lstStyle/>
          <a:p>
            <a:fld id="{8221EB3A-C7B6-4878-BA60-990F2E2FFC00}" type="slidenum">
              <a:rPr lang="en-GB"/>
              <a:t>9</a:t>
            </a:fld>
            <a:endParaRPr lang="en-GB"/>
          </a:p>
        </p:txBody>
      </p:sp>
    </p:spTree>
    <p:extLst>
      <p:ext uri="{BB962C8B-B14F-4D97-AF65-F5344CB8AC3E}">
        <p14:creationId xmlns:p14="http://schemas.microsoft.com/office/powerpoint/2010/main" val="215182961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UK government has revised its taxation policies, which include changes for hospitality businesses. The hospitality business owners have also revised their operations based on the new leeway provided in taxes. These are useful as government policies can help in reducing operational costs of a hospitality business, which in turn has reduced the prices of services. However, it is important to note that these internal changes might not be effective in controlling external factors like political instability and inflation.</a:t>
            </a:r>
            <a:endParaRPr lang="en-US" dirty="0">
              <a:ea typeface="Calibri"/>
              <a:cs typeface="Calibri"/>
            </a:endParaRPr>
          </a:p>
        </p:txBody>
      </p:sp>
      <p:sp>
        <p:nvSpPr>
          <p:cNvPr id="4" name="Slide Number Placeholder 3"/>
          <p:cNvSpPr>
            <a:spLocks noGrp="1"/>
          </p:cNvSpPr>
          <p:nvPr>
            <p:ph type="sldNum" sz="quarter" idx="5"/>
          </p:nvPr>
        </p:nvSpPr>
        <p:spPr/>
        <p:txBody>
          <a:bodyPr/>
          <a:lstStyle/>
          <a:p>
            <a:fld id="{8221EB3A-C7B6-4878-BA60-990F2E2FFC00}" type="slidenum">
              <a:rPr lang="en-GB"/>
              <a:t>10</a:t>
            </a:fld>
            <a:endParaRPr lang="en-GB"/>
          </a:p>
        </p:txBody>
      </p:sp>
    </p:spTree>
    <p:extLst>
      <p:ext uri="{BB962C8B-B14F-4D97-AF65-F5344CB8AC3E}">
        <p14:creationId xmlns:p14="http://schemas.microsoft.com/office/powerpoint/2010/main" val="108515458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Hospitality business owners have been facing losses due to higher operational costs, and they need to continue working with the government in the future. This can be done with the help of an elected body of representatives, which can reach out to the government. They can invest in automated technologies and use techniques like menu engineering that can yield maximum profits</a:t>
            </a:r>
            <a:endParaRPr lang="en-US" dirty="0">
              <a:ea typeface="Calibri"/>
              <a:cs typeface="Calibri"/>
            </a:endParaRPr>
          </a:p>
        </p:txBody>
      </p:sp>
      <p:sp>
        <p:nvSpPr>
          <p:cNvPr id="4" name="Slide Number Placeholder 3"/>
          <p:cNvSpPr>
            <a:spLocks noGrp="1"/>
          </p:cNvSpPr>
          <p:nvPr>
            <p:ph type="sldNum" sz="quarter" idx="5"/>
          </p:nvPr>
        </p:nvSpPr>
        <p:spPr/>
        <p:txBody>
          <a:bodyPr/>
          <a:lstStyle/>
          <a:p>
            <a:fld id="{8221EB3A-C7B6-4878-BA60-990F2E2FFC00}" type="slidenum">
              <a:rPr lang="en-GB"/>
              <a:t>11</a:t>
            </a:fld>
            <a:endParaRPr lang="en-GB"/>
          </a:p>
        </p:txBody>
      </p:sp>
    </p:spTree>
    <p:extLst>
      <p:ext uri="{BB962C8B-B14F-4D97-AF65-F5344CB8AC3E}">
        <p14:creationId xmlns:p14="http://schemas.microsoft.com/office/powerpoint/2010/main" val="394879532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05/11/2025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05/11/2025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05/11/2025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05/11/2025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05/11/2025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05/11/2025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05/11/2025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05/11/2025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05/11/2025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05/11/2025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05/11/2025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05/11/2025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hyperlink" Target="http://www.jinlovestoeat.com/2015/07/home-hotel-daan.html"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hyperlink" Target="http://belleabouttown.com/travel-and-leisure/grand-hotel-in-eastbourne-seafront-luxury-with-a-heart/"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hyperlink" Target="https://www.closedpubs.co.uk/lincolnshire/scunthorpe_crosbyhotel.html"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image" Target="../media/image11.png"/><Relationship Id="rId4" Type="http://schemas.openxmlformats.org/officeDocument/2006/relationships/hyperlink" Target="https://freepngimg.com/png/32476-technology-transparent-image"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634E5E7C-1976-4C3E-A934-9425D4F2BF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9" name="Rectangle 18">
            <a:extLst>
              <a:ext uri="{FF2B5EF4-FFF2-40B4-BE49-F238E27FC236}">
                <a16:creationId xmlns:a16="http://schemas.microsoft.com/office/drawing/2014/main" id="{78D323F3-5366-46A1-A430-A21785CACE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03615" y="4638503"/>
            <a:ext cx="8384770" cy="1332634"/>
          </a:xfrm>
          <a:prstGeom prst="rect">
            <a:avLst/>
          </a:prstGeom>
          <a:ln w="12700">
            <a:solidFill>
              <a:srgbClr val="E1E1E1"/>
            </a:solidFill>
          </a:ln>
          <a:effectLst>
            <a:outerShdw blurRad="50800" dist="38100" dir="2700000" algn="tl" rotWithShape="0">
              <a:schemeClr val="bg2">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ctrTitle"/>
          </p:nvPr>
        </p:nvSpPr>
        <p:spPr>
          <a:xfrm>
            <a:off x="2103120" y="4727448"/>
            <a:ext cx="7982712" cy="868680"/>
          </a:xfrm>
        </p:spPr>
        <p:txBody>
          <a:bodyPr anchor="ctr">
            <a:normAutofit/>
          </a:bodyPr>
          <a:lstStyle/>
          <a:p>
            <a:r>
              <a:rPr lang="en-GB" sz="2800" b="1" dirty="0">
                <a:latin typeface="Times New Roman"/>
                <a:ea typeface="+mj-lt"/>
                <a:cs typeface="+mj-lt"/>
              </a:rPr>
              <a:t>Contemporary Themes in the Hotel and</a:t>
            </a:r>
            <a:endParaRPr lang="en-US" sz="2800" b="1" dirty="0">
              <a:latin typeface="Times New Roman"/>
              <a:cs typeface="Times New Roman"/>
            </a:endParaRPr>
          </a:p>
          <a:p>
            <a:r>
              <a:rPr lang="en-GB" sz="2800" b="1" dirty="0">
                <a:latin typeface="Times New Roman"/>
                <a:ea typeface="+mj-lt"/>
                <a:cs typeface="+mj-lt"/>
              </a:rPr>
              <a:t>Hospitality Sector</a:t>
            </a:r>
            <a:endParaRPr lang="en-GB" sz="2800" b="1" dirty="0">
              <a:latin typeface="Times New Roman"/>
              <a:cs typeface="Times New Roman"/>
            </a:endParaRPr>
          </a:p>
        </p:txBody>
      </p:sp>
      <p:sp>
        <p:nvSpPr>
          <p:cNvPr id="14" name="Rectangle: Rounded Corners 13">
            <a:extLst>
              <a:ext uri="{FF2B5EF4-FFF2-40B4-BE49-F238E27FC236}">
                <a16:creationId xmlns:a16="http://schemas.microsoft.com/office/drawing/2014/main" id="{F94368A0-A606-4A85-99C2-5DEC95FCC9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83110" y="5628237"/>
            <a:ext cx="7225780" cy="685800"/>
          </a:xfrm>
          <a:prstGeom prst="roundRect">
            <a:avLst>
              <a:gd name="adj" fmla="val 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Avenir Next LT Pro"/>
            </a:endParaRPr>
          </a:p>
        </p:txBody>
      </p:sp>
      <p:sp>
        <p:nvSpPr>
          <p:cNvPr id="3" name="Subtitle 2"/>
          <p:cNvSpPr>
            <a:spLocks noGrp="1"/>
          </p:cNvSpPr>
          <p:nvPr>
            <p:ph type="subTitle" idx="1"/>
          </p:nvPr>
        </p:nvSpPr>
        <p:spPr>
          <a:xfrm>
            <a:off x="2615184" y="5678424"/>
            <a:ext cx="6958584" cy="603504"/>
          </a:xfrm>
        </p:spPr>
        <p:txBody>
          <a:bodyPr vert="horz" lIns="91440" tIns="45720" rIns="91440" bIns="45720" rtlCol="0" anchor="ctr">
            <a:normAutofit lnSpcReduction="10000"/>
          </a:bodyPr>
          <a:lstStyle/>
          <a:p>
            <a:r>
              <a:rPr lang="en-GB" sz="2000" b="1">
                <a:solidFill>
                  <a:schemeClr val="bg1"/>
                </a:solidFill>
                <a:latin typeface="Times New Roman"/>
                <a:cs typeface="Times New Roman"/>
              </a:rPr>
              <a:t>The mounting financial pressures faced by the hospitality industry</a:t>
            </a:r>
            <a:endParaRPr lang="en-US" sz="2000" b="1" dirty="0">
              <a:solidFill>
                <a:schemeClr val="bg1"/>
              </a:solidFill>
              <a:latin typeface="Times New Roman"/>
              <a:cs typeface="Times New Roman"/>
            </a:endParaRPr>
          </a:p>
        </p:txBody>
      </p:sp>
      <p:pic>
        <p:nvPicPr>
          <p:cNvPr id="4" name="Picture 3" descr="Personalization: Key to Enhancing Guest Experience - Hospitality ...">
            <a:extLst>
              <a:ext uri="{FF2B5EF4-FFF2-40B4-BE49-F238E27FC236}">
                <a16:creationId xmlns:a16="http://schemas.microsoft.com/office/drawing/2014/main" id="{827086C3-68E1-EE54-A9A4-D11AD62EAA95}"/>
              </a:ext>
            </a:extLst>
          </p:cNvPr>
          <p:cNvPicPr>
            <a:picLocks noChangeAspect="1"/>
          </p:cNvPicPr>
          <p:nvPr/>
        </p:nvPicPr>
        <p:blipFill>
          <a:blip r:embed="rId2"/>
          <a:srcRect l="22408" r="123" b="-1"/>
          <a:stretch>
            <a:fillRect/>
          </a:stretch>
        </p:blipFill>
        <p:spPr>
          <a:xfrm>
            <a:off x="20" y="10"/>
            <a:ext cx="5989300" cy="4426159"/>
          </a:xfrm>
          <a:prstGeom prst="rect">
            <a:avLst/>
          </a:prstGeom>
        </p:spPr>
      </p:pic>
      <p:pic>
        <p:nvPicPr>
          <p:cNvPr id="5" name="Picture 4" descr="Hospitality Management Careers: Top 10 Positions within a Hotel">
            <a:extLst>
              <a:ext uri="{FF2B5EF4-FFF2-40B4-BE49-F238E27FC236}">
                <a16:creationId xmlns:a16="http://schemas.microsoft.com/office/drawing/2014/main" id="{B0235CD4-C1EA-AD41-DD5F-4C85FF05E96E}"/>
              </a:ext>
            </a:extLst>
          </p:cNvPr>
          <p:cNvPicPr>
            <a:picLocks noChangeAspect="1"/>
          </p:cNvPicPr>
          <p:nvPr/>
        </p:nvPicPr>
        <p:blipFill>
          <a:blip r:embed="rId3"/>
          <a:srcRect l="5460" r="4557" b="2"/>
          <a:stretch>
            <a:fillRect/>
          </a:stretch>
        </p:blipFill>
        <p:spPr>
          <a:xfrm>
            <a:off x="6202680" y="10"/>
            <a:ext cx="5989320" cy="4426159"/>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Hospitality Meaning (What is the Hospitality Industry?) - Above + Beyond">
            <a:extLst>
              <a:ext uri="{FF2B5EF4-FFF2-40B4-BE49-F238E27FC236}">
                <a16:creationId xmlns:a16="http://schemas.microsoft.com/office/drawing/2014/main" id="{F5F20677-720A-DCBA-85BC-A1290FFBE657}"/>
              </a:ext>
            </a:extLst>
          </p:cNvPr>
          <p:cNvPicPr>
            <a:picLocks noChangeAspect="1"/>
          </p:cNvPicPr>
          <p:nvPr/>
        </p:nvPicPr>
        <p:blipFill>
          <a:blip r:embed="rId3"/>
          <a:srcRect l="19156" r="1532"/>
          <a:stretch>
            <a:fillRect/>
          </a:stretch>
        </p:blipFill>
        <p:spPr>
          <a:xfrm>
            <a:off x="2522356" y="10"/>
            <a:ext cx="9669642" cy="6857990"/>
          </a:xfrm>
          <a:prstGeom prst="rect">
            <a:avLst/>
          </a:prstGeom>
        </p:spPr>
      </p:pic>
      <p:sp>
        <p:nvSpPr>
          <p:cNvPr id="35" name="Rectangle 34">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FAF370D-21A5-D850-3D30-F24182D51075}"/>
              </a:ext>
            </a:extLst>
          </p:cNvPr>
          <p:cNvSpPr>
            <a:spLocks noGrp="1"/>
          </p:cNvSpPr>
          <p:nvPr>
            <p:ph type="title"/>
          </p:nvPr>
        </p:nvSpPr>
        <p:spPr>
          <a:xfrm>
            <a:off x="838200" y="198869"/>
            <a:ext cx="3822189" cy="1899912"/>
          </a:xfrm>
        </p:spPr>
        <p:txBody>
          <a:bodyPr>
            <a:normAutofit/>
          </a:bodyPr>
          <a:lstStyle/>
          <a:p>
            <a:r>
              <a:rPr lang="en-GB" sz="4800" b="1" dirty="0">
                <a:latin typeface="Times New Roman"/>
                <a:cs typeface="Times New Roman"/>
              </a:rPr>
              <a:t>Introduction</a:t>
            </a:r>
          </a:p>
        </p:txBody>
      </p:sp>
      <p:sp>
        <p:nvSpPr>
          <p:cNvPr id="28" name="Content Placeholder 27">
            <a:extLst>
              <a:ext uri="{FF2B5EF4-FFF2-40B4-BE49-F238E27FC236}">
                <a16:creationId xmlns:a16="http://schemas.microsoft.com/office/drawing/2014/main" id="{0741BFE4-FADB-E0C0-4D12-0D14B3177E63}"/>
              </a:ext>
            </a:extLst>
          </p:cNvPr>
          <p:cNvSpPr>
            <a:spLocks noGrp="1"/>
          </p:cNvSpPr>
          <p:nvPr>
            <p:ph idx="1"/>
          </p:nvPr>
        </p:nvSpPr>
        <p:spPr>
          <a:xfrm>
            <a:off x="838200" y="2434201"/>
            <a:ext cx="3822189" cy="3742762"/>
          </a:xfrm>
        </p:spPr>
        <p:txBody>
          <a:bodyPr vert="horz" lIns="91440" tIns="45720" rIns="91440" bIns="45720" rtlCol="0" anchor="t">
            <a:normAutofit/>
          </a:bodyPr>
          <a:lstStyle/>
          <a:p>
            <a:endParaRPr lang="en" sz="2000" dirty="0"/>
          </a:p>
          <a:p>
            <a:pPr marL="0" indent="0">
              <a:buNone/>
            </a:pPr>
            <a:endParaRPr lang="en-GB" sz="2000"/>
          </a:p>
        </p:txBody>
      </p:sp>
      <p:sp>
        <p:nvSpPr>
          <p:cNvPr id="31" name="TextBox 30">
            <a:extLst>
              <a:ext uri="{FF2B5EF4-FFF2-40B4-BE49-F238E27FC236}">
                <a16:creationId xmlns:a16="http://schemas.microsoft.com/office/drawing/2014/main" id="{85E0A8E6-37C9-67B9-1796-50C20ABF7A4D}"/>
              </a:ext>
            </a:extLst>
          </p:cNvPr>
          <p:cNvSpPr txBox="1"/>
          <p:nvPr/>
        </p:nvSpPr>
        <p:spPr>
          <a:xfrm>
            <a:off x="436418" y="1727281"/>
            <a:ext cx="4536948" cy="415498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lvl="0" indent="-342900" algn="just">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The assignment emphasises the concept of fiscal coercion based on the surmounting operational expenses.</a:t>
            </a:r>
          </a:p>
          <a:p>
            <a:pPr marL="342900" lvl="0" indent="-342900" algn="just">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The hospitality industry has faced multiple challenges other than climate change.</a:t>
            </a:r>
          </a:p>
          <a:p>
            <a:pPr marL="342900" lvl="0" indent="-342900" algn="just">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 Effective mitigation of the challenges evident in the sector can ensure profitability within the firm.</a:t>
            </a:r>
          </a:p>
        </p:txBody>
      </p:sp>
    </p:spTree>
    <p:extLst>
      <p:ext uri="{BB962C8B-B14F-4D97-AF65-F5344CB8AC3E}">
        <p14:creationId xmlns:p14="http://schemas.microsoft.com/office/powerpoint/2010/main" val="34844034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9B5E9BC-092E-7827-CF66-F3C13B3B313D}"/>
              </a:ext>
            </a:extLst>
          </p:cNvPr>
          <p:cNvSpPr>
            <a:spLocks noGrp="1"/>
          </p:cNvSpPr>
          <p:nvPr>
            <p:ph type="title"/>
          </p:nvPr>
        </p:nvSpPr>
        <p:spPr>
          <a:xfrm>
            <a:off x="640080" y="325369"/>
            <a:ext cx="4368602" cy="1956841"/>
          </a:xfrm>
        </p:spPr>
        <p:txBody>
          <a:bodyPr anchor="b">
            <a:normAutofit/>
          </a:bodyPr>
          <a:lstStyle/>
          <a:p>
            <a:r>
              <a:rPr lang="en-GB" sz="5400" b="1" dirty="0">
                <a:latin typeface="Times New Roman"/>
                <a:cs typeface="Times New Roman"/>
              </a:rPr>
              <a:t>Background</a:t>
            </a:r>
            <a:endParaRPr lang="en-GB" sz="5400" dirty="0">
              <a:latin typeface="Times New Roman"/>
              <a:cs typeface="Times New Roman"/>
            </a:endParaRP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EBE5AEC-CC35-32B4-05EF-EE466A07AA8B}"/>
              </a:ext>
            </a:extLst>
          </p:cNvPr>
          <p:cNvSpPr>
            <a:spLocks noGrp="1"/>
          </p:cNvSpPr>
          <p:nvPr>
            <p:ph idx="1"/>
          </p:nvPr>
        </p:nvSpPr>
        <p:spPr>
          <a:xfrm>
            <a:off x="640080" y="2872899"/>
            <a:ext cx="4465320" cy="3641444"/>
          </a:xfrm>
        </p:spPr>
        <p:txBody>
          <a:bodyPr vert="horz" lIns="91440" tIns="45720" rIns="91440" bIns="45720" rtlCol="0">
            <a:normAutofit fontScale="92500" lnSpcReduction="10000"/>
          </a:bodyPr>
          <a:lstStyle/>
          <a:p>
            <a:pPr lvl="0" algn="just"/>
            <a:r>
              <a:rPr lang="en-GB" dirty="0">
                <a:latin typeface="Times New Roman" panose="02020603050405020304" pitchFamily="18" charset="0"/>
                <a:cs typeface="Times New Roman" panose="02020603050405020304" pitchFamily="18" charset="0"/>
              </a:rPr>
              <a:t>The UK hospitality industry is one of the largest sectors in the region</a:t>
            </a:r>
          </a:p>
          <a:p>
            <a:pPr lvl="0" algn="just"/>
            <a:r>
              <a:rPr lang="en-GB" dirty="0">
                <a:latin typeface="Times New Roman" panose="02020603050405020304" pitchFamily="18" charset="0"/>
                <a:cs typeface="Times New Roman" panose="02020603050405020304" pitchFamily="18" charset="0"/>
              </a:rPr>
              <a:t>This includes various businesses like pubs, restaurants, inns and others.</a:t>
            </a:r>
          </a:p>
          <a:p>
            <a:pPr lvl="0" algn="just"/>
            <a:r>
              <a:rPr lang="en-GB" dirty="0">
                <a:latin typeface="Times New Roman" panose="02020603050405020304" pitchFamily="18" charset="0"/>
                <a:cs typeface="Times New Roman" panose="02020603050405020304" pitchFamily="18" charset="0"/>
              </a:rPr>
              <a:t>The industry generated £45.85 billion in 2025 (Mordorintelligence.com, 2025). </a:t>
            </a:r>
          </a:p>
        </p:txBody>
      </p:sp>
      <p:pic>
        <p:nvPicPr>
          <p:cNvPr id="4" name="Picture 3" descr="Top Universities to study Hospitality Management in Australia 2020 ...">
            <a:extLst>
              <a:ext uri="{FF2B5EF4-FFF2-40B4-BE49-F238E27FC236}">
                <a16:creationId xmlns:a16="http://schemas.microsoft.com/office/drawing/2014/main" id="{3D21FC14-D803-4EB1-400C-2E00E66BA301}"/>
              </a:ext>
            </a:extLst>
          </p:cNvPr>
          <p:cNvPicPr>
            <a:picLocks noChangeAspect="1"/>
          </p:cNvPicPr>
          <p:nvPr/>
        </p:nvPicPr>
        <p:blipFill>
          <a:blip r:embed="rId3"/>
          <a:srcRect l="19295" r="13752" b="-1"/>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6652973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Creating a culture of innovation: Nurturing creativity for corporate ...">
            <a:extLst>
              <a:ext uri="{FF2B5EF4-FFF2-40B4-BE49-F238E27FC236}">
                <a16:creationId xmlns:a16="http://schemas.microsoft.com/office/drawing/2014/main" id="{758F3678-FA4A-DE43-9931-1913DC786C5A}"/>
              </a:ext>
            </a:extLst>
          </p:cNvPr>
          <p:cNvPicPr>
            <a:picLocks noChangeAspect="1"/>
          </p:cNvPicPr>
          <p:nvPr/>
        </p:nvPicPr>
        <p:blipFill>
          <a:blip r:embed="rId3"/>
          <a:srcRect l="5884" r="-1" b="-1"/>
          <a:stretch>
            <a:fillRect/>
          </a:stretch>
        </p:blipFill>
        <p:spPr>
          <a:xfrm>
            <a:off x="2522356"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69562DF-1671-06A5-8589-30DE3B7A57FB}"/>
              </a:ext>
            </a:extLst>
          </p:cNvPr>
          <p:cNvSpPr>
            <a:spLocks noGrp="1"/>
          </p:cNvSpPr>
          <p:nvPr>
            <p:ph type="title"/>
          </p:nvPr>
        </p:nvSpPr>
        <p:spPr>
          <a:xfrm>
            <a:off x="838200" y="365125"/>
            <a:ext cx="3822189" cy="1899912"/>
          </a:xfrm>
        </p:spPr>
        <p:txBody>
          <a:bodyPr>
            <a:normAutofit/>
          </a:bodyPr>
          <a:lstStyle/>
          <a:p>
            <a:r>
              <a:rPr lang="en-GB" b="1" dirty="0">
                <a:latin typeface="Times New Roman"/>
                <a:cs typeface="Times New Roman"/>
              </a:rPr>
              <a:t>Literature Review</a:t>
            </a:r>
            <a:endParaRPr lang="en-US" dirty="0"/>
          </a:p>
        </p:txBody>
      </p:sp>
      <p:sp>
        <p:nvSpPr>
          <p:cNvPr id="3" name="Content Placeholder 2">
            <a:extLst>
              <a:ext uri="{FF2B5EF4-FFF2-40B4-BE49-F238E27FC236}">
                <a16:creationId xmlns:a16="http://schemas.microsoft.com/office/drawing/2014/main" id="{D54687BD-BB34-1C80-EBF1-65FE574E80A3}"/>
              </a:ext>
            </a:extLst>
          </p:cNvPr>
          <p:cNvSpPr>
            <a:spLocks noGrp="1"/>
          </p:cNvSpPr>
          <p:nvPr>
            <p:ph idx="1"/>
          </p:nvPr>
        </p:nvSpPr>
        <p:spPr>
          <a:xfrm>
            <a:off x="250372" y="2434201"/>
            <a:ext cx="4626429" cy="3742762"/>
          </a:xfrm>
        </p:spPr>
        <p:txBody>
          <a:bodyPr vert="horz" lIns="91440" tIns="45720" rIns="91440" bIns="45720" rtlCol="0" anchor="t">
            <a:normAutofit fontScale="92500" lnSpcReduction="10000"/>
          </a:bodyPr>
          <a:lstStyle/>
          <a:p>
            <a:pPr lvl="0" algn="just"/>
            <a:r>
              <a:rPr lang="en-GB" dirty="0">
                <a:latin typeface="Times New Roman" panose="02020603050405020304" pitchFamily="18" charset="0"/>
                <a:cs typeface="Times New Roman" panose="02020603050405020304" pitchFamily="18" charset="0"/>
              </a:rPr>
              <a:t>The study will critically assess the Diffusion of Innovation Theory. </a:t>
            </a:r>
          </a:p>
          <a:p>
            <a:pPr lvl="0" algn="just"/>
            <a:r>
              <a:rPr lang="en-GB" dirty="0">
                <a:latin typeface="Times New Roman" panose="02020603050405020304" pitchFamily="18" charset="0"/>
                <a:cs typeface="Times New Roman" panose="02020603050405020304" pitchFamily="18" charset="0"/>
              </a:rPr>
              <a:t>This highlights the rate of diffusion in innovation based on the adoption rate. </a:t>
            </a:r>
          </a:p>
          <a:p>
            <a:pPr lvl="0" algn="just"/>
            <a:r>
              <a:rPr lang="en-GB" dirty="0">
                <a:latin typeface="Times New Roman" panose="02020603050405020304" pitchFamily="18" charset="0"/>
                <a:cs typeface="Times New Roman" panose="02020603050405020304" pitchFamily="18" charset="0"/>
              </a:rPr>
              <a:t>The type of users includes innovators, early adopters, early majority, late majority and laggards. </a:t>
            </a:r>
          </a:p>
        </p:txBody>
      </p:sp>
    </p:spTree>
    <p:extLst>
      <p:ext uri="{BB962C8B-B14F-4D97-AF65-F5344CB8AC3E}">
        <p14:creationId xmlns:p14="http://schemas.microsoft.com/office/powerpoint/2010/main" val="26385772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Getting Things Done with Technology">
            <a:extLst>
              <a:ext uri="{FF2B5EF4-FFF2-40B4-BE49-F238E27FC236}">
                <a16:creationId xmlns:a16="http://schemas.microsoft.com/office/drawing/2014/main" id="{61DC93FC-8734-6DA9-BEA0-FD715E77929B}"/>
              </a:ext>
            </a:extLst>
          </p:cNvPr>
          <p:cNvPicPr>
            <a:picLocks noChangeAspect="1"/>
          </p:cNvPicPr>
          <p:nvPr/>
        </p:nvPicPr>
        <p:blipFill>
          <a:blip r:embed="rId3"/>
          <a:srcRect r="6237"/>
          <a:stretch>
            <a:fillRect/>
          </a:stretch>
        </p:blipFill>
        <p:spPr>
          <a:xfrm>
            <a:off x="1"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9896746-2080-C797-4926-7535BE937A87}"/>
              </a:ext>
            </a:extLst>
          </p:cNvPr>
          <p:cNvSpPr>
            <a:spLocks noGrp="1"/>
          </p:cNvSpPr>
          <p:nvPr>
            <p:ph type="title"/>
          </p:nvPr>
        </p:nvSpPr>
        <p:spPr>
          <a:xfrm>
            <a:off x="8892326" y="365125"/>
            <a:ext cx="2624761" cy="1899912"/>
          </a:xfrm>
        </p:spPr>
        <p:txBody>
          <a:bodyPr>
            <a:normAutofit/>
          </a:bodyPr>
          <a:lstStyle/>
          <a:p>
            <a:r>
              <a:rPr lang="en-GB" sz="4000" b="1" dirty="0">
                <a:latin typeface="Times New Roman"/>
                <a:cs typeface="Times New Roman"/>
              </a:rPr>
              <a:t>Literature Review</a:t>
            </a:r>
            <a:endParaRPr lang="en-GB" sz="4000" dirty="0">
              <a:latin typeface="Times New Roman"/>
              <a:cs typeface="Times New Roman"/>
            </a:endParaRPr>
          </a:p>
        </p:txBody>
      </p:sp>
      <p:sp>
        <p:nvSpPr>
          <p:cNvPr id="3" name="Content Placeholder 2">
            <a:extLst>
              <a:ext uri="{FF2B5EF4-FFF2-40B4-BE49-F238E27FC236}">
                <a16:creationId xmlns:a16="http://schemas.microsoft.com/office/drawing/2014/main" id="{1D5B52D0-09C1-AFD1-FA06-A8378C8552C3}"/>
              </a:ext>
            </a:extLst>
          </p:cNvPr>
          <p:cNvSpPr>
            <a:spLocks noGrp="1"/>
          </p:cNvSpPr>
          <p:nvPr>
            <p:ph idx="1"/>
          </p:nvPr>
        </p:nvSpPr>
        <p:spPr>
          <a:xfrm>
            <a:off x="8375906" y="2265037"/>
            <a:ext cx="3657600" cy="3742762"/>
          </a:xfrm>
        </p:spPr>
        <p:txBody>
          <a:bodyPr vert="horz" lIns="91440" tIns="45720" rIns="91440" bIns="45720" rtlCol="0">
            <a:normAutofit fontScale="85000" lnSpcReduction="20000"/>
          </a:bodyPr>
          <a:lstStyle/>
          <a:p>
            <a:pPr lvl="0" algn="just"/>
            <a:r>
              <a:rPr lang="en-GB" dirty="0">
                <a:latin typeface="Times New Roman" panose="02020603050405020304" pitchFamily="18" charset="0"/>
                <a:cs typeface="Times New Roman" panose="02020603050405020304" pitchFamily="18" charset="0"/>
              </a:rPr>
              <a:t>The technology acceptance model (TAM) highlights how a technology is accepted by users (</a:t>
            </a:r>
            <a:r>
              <a:rPr lang="en-GB" dirty="0" err="1">
                <a:latin typeface="Times New Roman" panose="02020603050405020304" pitchFamily="18" charset="0"/>
                <a:cs typeface="Times New Roman" panose="02020603050405020304" pitchFamily="18" charset="0"/>
              </a:rPr>
              <a:t>Mogaji</a:t>
            </a:r>
            <a:r>
              <a:rPr lang="en-GB" dirty="0">
                <a:latin typeface="Times New Roman" panose="02020603050405020304" pitchFamily="18" charset="0"/>
                <a:cs typeface="Times New Roman" panose="02020603050405020304" pitchFamily="18" charset="0"/>
              </a:rPr>
              <a:t> </a:t>
            </a:r>
            <a:r>
              <a:rPr lang="en-GB" i="1" dirty="0">
                <a:latin typeface="Times New Roman" panose="02020603050405020304" pitchFamily="18" charset="0"/>
                <a:cs typeface="Times New Roman" panose="02020603050405020304" pitchFamily="18" charset="0"/>
              </a:rPr>
              <a:t>et al., </a:t>
            </a:r>
            <a:r>
              <a:rPr lang="en-GB" dirty="0">
                <a:latin typeface="Times New Roman" panose="02020603050405020304" pitchFamily="18" charset="0"/>
                <a:cs typeface="Times New Roman" panose="02020603050405020304" pitchFamily="18" charset="0"/>
              </a:rPr>
              <a:t>2024).</a:t>
            </a:r>
          </a:p>
          <a:p>
            <a:pPr lvl="0" algn="just"/>
            <a:r>
              <a:rPr lang="en-GB" dirty="0">
                <a:latin typeface="Times New Roman" panose="02020603050405020304" pitchFamily="18" charset="0"/>
                <a:cs typeface="Times New Roman" panose="02020603050405020304" pitchFamily="18" charset="0"/>
              </a:rPr>
              <a:t>The model includes the perception of the users towards the use of technologies. </a:t>
            </a:r>
          </a:p>
          <a:p>
            <a:pPr lvl="0" algn="just"/>
            <a:r>
              <a:rPr lang="en-GB" dirty="0">
                <a:latin typeface="Times New Roman" panose="02020603050405020304" pitchFamily="18" charset="0"/>
                <a:cs typeface="Times New Roman" panose="02020603050405020304" pitchFamily="18" charset="0"/>
              </a:rPr>
              <a:t>This dictates how technology can be adopted within a business.</a:t>
            </a:r>
          </a:p>
        </p:txBody>
      </p:sp>
    </p:spTree>
    <p:extLst>
      <p:ext uri="{BB962C8B-B14F-4D97-AF65-F5344CB8AC3E}">
        <p14:creationId xmlns:p14="http://schemas.microsoft.com/office/powerpoint/2010/main" val="17988313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person standing at a reception desk in a hotel&#10;&#10;AI-generated content may be incorrect.">
            <a:extLst>
              <a:ext uri="{FF2B5EF4-FFF2-40B4-BE49-F238E27FC236}">
                <a16:creationId xmlns:a16="http://schemas.microsoft.com/office/drawing/2014/main" id="{95A34AD6-68DE-A146-A76C-75AB5DBBBD3E}"/>
              </a:ext>
            </a:extLst>
          </p:cNvPr>
          <p:cNvPicPr>
            <a:picLocks noChangeAspect="1"/>
          </p:cNvPicPr>
          <p:nvPr/>
        </p:nvPicPr>
        <p:blipFill>
          <a:blip r:embed="rId3">
            <a:extLst>
              <a:ext uri="{837473B0-CC2E-450A-ABE3-18F120FF3D39}">
                <a1611:picAttrSrcUrl xmlns:a1611="http://schemas.microsoft.com/office/drawing/2016/11/main" r:id="rId4"/>
              </a:ext>
            </a:extLst>
          </a:blip>
          <a:srcRect l="5884" r="-1" b="-1"/>
          <a:stretch>
            <a:fillRect/>
          </a:stretch>
        </p:blipFill>
        <p:spPr>
          <a:xfrm>
            <a:off x="2522356" y="10"/>
            <a:ext cx="9669642" cy="6857990"/>
          </a:xfrm>
          <a:prstGeom prst="rect">
            <a:avLst/>
          </a:prstGeom>
        </p:spPr>
      </p:pic>
      <p:sp>
        <p:nvSpPr>
          <p:cNvPr id="12" name="Rectangle 1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029FED7-736F-1735-9CB3-DC5203ADDA07}"/>
              </a:ext>
            </a:extLst>
          </p:cNvPr>
          <p:cNvSpPr>
            <a:spLocks noGrp="1"/>
          </p:cNvSpPr>
          <p:nvPr>
            <p:ph type="title"/>
          </p:nvPr>
        </p:nvSpPr>
        <p:spPr>
          <a:xfrm>
            <a:off x="838200" y="365125"/>
            <a:ext cx="3822189" cy="1899912"/>
          </a:xfrm>
        </p:spPr>
        <p:txBody>
          <a:bodyPr>
            <a:normAutofit/>
          </a:bodyPr>
          <a:lstStyle/>
          <a:p>
            <a:r>
              <a:rPr lang="en-GB" sz="4000" b="1" dirty="0">
                <a:latin typeface="Times New Roman"/>
                <a:cs typeface="Times New Roman"/>
              </a:rPr>
              <a:t>Literature Review</a:t>
            </a:r>
            <a:endParaRPr lang="en-GB" sz="4000" dirty="0">
              <a:latin typeface="Times New Roman"/>
              <a:cs typeface="Times New Roman"/>
            </a:endParaRPr>
          </a:p>
        </p:txBody>
      </p:sp>
      <p:sp>
        <p:nvSpPr>
          <p:cNvPr id="3" name="Content Placeholder 2">
            <a:extLst>
              <a:ext uri="{FF2B5EF4-FFF2-40B4-BE49-F238E27FC236}">
                <a16:creationId xmlns:a16="http://schemas.microsoft.com/office/drawing/2014/main" id="{E6F52A64-99F3-3DD9-09D0-8EDDF4C46FC7}"/>
              </a:ext>
            </a:extLst>
          </p:cNvPr>
          <p:cNvSpPr>
            <a:spLocks noGrp="1"/>
          </p:cNvSpPr>
          <p:nvPr>
            <p:ph idx="1"/>
          </p:nvPr>
        </p:nvSpPr>
        <p:spPr>
          <a:xfrm>
            <a:off x="272142" y="2140287"/>
            <a:ext cx="3822189" cy="3742762"/>
          </a:xfrm>
        </p:spPr>
        <p:txBody>
          <a:bodyPr vert="horz" lIns="91440" tIns="45720" rIns="91440" bIns="45720" rtlCol="0">
            <a:normAutofit fontScale="92500"/>
          </a:bodyPr>
          <a:lstStyle/>
          <a:p>
            <a:pPr lvl="0" algn="just"/>
            <a:r>
              <a:rPr lang="en-GB" dirty="0">
                <a:latin typeface="Times New Roman" panose="02020603050405020304" pitchFamily="18" charset="0"/>
                <a:cs typeface="Times New Roman" panose="02020603050405020304" pitchFamily="18" charset="0"/>
              </a:rPr>
              <a:t>Due to financial strain, businesses are more than likely to face losses. </a:t>
            </a:r>
          </a:p>
          <a:p>
            <a:pPr lvl="0" algn="just"/>
            <a:r>
              <a:rPr lang="en-GB" dirty="0">
                <a:latin typeface="Times New Roman" panose="02020603050405020304" pitchFamily="18" charset="0"/>
                <a:cs typeface="Times New Roman" panose="02020603050405020304" pitchFamily="18" charset="0"/>
              </a:rPr>
              <a:t>The studies highlight that businesses can cut staff in operations. </a:t>
            </a:r>
          </a:p>
          <a:p>
            <a:pPr algn="just"/>
            <a:r>
              <a:rPr lang="en-GB" dirty="0">
                <a:latin typeface="Times New Roman" panose="02020603050405020304" pitchFamily="18" charset="0"/>
                <a:cs typeface="Times New Roman" panose="02020603050405020304" pitchFamily="18" charset="0"/>
              </a:rPr>
              <a:t>This can lead to job shortages in the industry in the long term.</a:t>
            </a:r>
            <a:endParaRPr lang="en-GB"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0817640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4" name="Picture 3" descr="A pool in front of a building&#10;&#10;AI-generated content may be incorrect.">
            <a:extLst>
              <a:ext uri="{FF2B5EF4-FFF2-40B4-BE49-F238E27FC236}">
                <a16:creationId xmlns:a16="http://schemas.microsoft.com/office/drawing/2014/main" id="{6CBBAF7D-D0E2-3C31-1E9C-27F75EB6D258}"/>
              </a:ext>
            </a:extLst>
          </p:cNvPr>
          <p:cNvPicPr>
            <a:picLocks noChangeAspect="1"/>
          </p:cNvPicPr>
          <p:nvPr/>
        </p:nvPicPr>
        <p:blipFill>
          <a:blip r:embed="rId3">
            <a:extLst>
              <a:ext uri="{837473B0-CC2E-450A-ABE3-18F120FF3D39}">
                <a1611:picAttrSrcUrl xmlns:a1611="http://schemas.microsoft.com/office/drawing/2016/11/main" r:id="rId4"/>
              </a:ext>
            </a:extLst>
          </a:blip>
          <a:srcRect l="3546"/>
          <a:stretch>
            <a:fillRect/>
          </a:stretch>
        </p:blipFill>
        <p:spPr>
          <a:xfrm>
            <a:off x="20" y="10"/>
            <a:ext cx="9947062" cy="6857990"/>
          </a:xfrm>
          <a:prstGeom prst="rect">
            <a:avLst/>
          </a:prstGeom>
        </p:spPr>
      </p:pic>
      <p:sp>
        <p:nvSpPr>
          <p:cNvPr id="12" name="Freeform: Shape 11">
            <a:extLst>
              <a:ext uri="{FF2B5EF4-FFF2-40B4-BE49-F238E27FC236}">
                <a16:creationId xmlns:a16="http://schemas.microsoft.com/office/drawing/2014/main" id="{5871FC61-DD4E-47D4-81FD-8A7E7D12B3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86049"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useBgFill="1">
        <p:nvSpPr>
          <p:cNvPr id="14" name="Freeform: Shape 13">
            <a:extLst>
              <a:ext uri="{FF2B5EF4-FFF2-40B4-BE49-F238E27FC236}">
                <a16:creationId xmlns:a16="http://schemas.microsoft.com/office/drawing/2014/main" id="{F9EC3F91-A75C-4F74-867E-E4C28C135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48226" y="0"/>
            <a:ext cx="5043774" cy="6858000"/>
          </a:xfrm>
          <a:custGeom>
            <a:avLst/>
            <a:gdLst>
              <a:gd name="connsiteX0" fmla="*/ 1648981 w 5043774"/>
              <a:gd name="connsiteY0" fmla="*/ 0 h 6858000"/>
              <a:gd name="connsiteX1" fmla="*/ 2759699 w 5043774"/>
              <a:gd name="connsiteY1" fmla="*/ 0 h 6858000"/>
              <a:gd name="connsiteX2" fmla="*/ 3379301 w 5043774"/>
              <a:gd name="connsiteY2" fmla="*/ 0 h 6858000"/>
              <a:gd name="connsiteX3" fmla="*/ 3552342 w 5043774"/>
              <a:gd name="connsiteY3" fmla="*/ 0 h 6858000"/>
              <a:gd name="connsiteX4" fmla="*/ 4617166 w 5043774"/>
              <a:gd name="connsiteY4" fmla="*/ 0 h 6858000"/>
              <a:gd name="connsiteX5" fmla="*/ 4786130 w 5043774"/>
              <a:gd name="connsiteY5" fmla="*/ 0 h 6858000"/>
              <a:gd name="connsiteX6" fmla="*/ 4980168 w 5043774"/>
              <a:gd name="connsiteY6" fmla="*/ 0 h 6858000"/>
              <a:gd name="connsiteX7" fmla="*/ 5043774 w 5043774"/>
              <a:gd name="connsiteY7" fmla="*/ 0 h 6858000"/>
              <a:gd name="connsiteX8" fmla="*/ 5043774 w 5043774"/>
              <a:gd name="connsiteY8" fmla="*/ 6858000 h 6858000"/>
              <a:gd name="connsiteX9" fmla="*/ 4980168 w 5043774"/>
              <a:gd name="connsiteY9" fmla="*/ 6858000 h 6858000"/>
              <a:gd name="connsiteX10" fmla="*/ 4786130 w 5043774"/>
              <a:gd name="connsiteY10" fmla="*/ 6858000 h 6858000"/>
              <a:gd name="connsiteX11" fmla="*/ 4617166 w 5043774"/>
              <a:gd name="connsiteY11" fmla="*/ 6858000 h 6858000"/>
              <a:gd name="connsiteX12" fmla="*/ 3552342 w 5043774"/>
              <a:gd name="connsiteY12" fmla="*/ 6858000 h 6858000"/>
              <a:gd name="connsiteX13" fmla="*/ 3379301 w 5043774"/>
              <a:gd name="connsiteY13" fmla="*/ 6858000 h 6858000"/>
              <a:gd name="connsiteX14" fmla="*/ 2759699 w 5043774"/>
              <a:gd name="connsiteY14" fmla="*/ 6858000 h 6858000"/>
              <a:gd name="connsiteX15" fmla="*/ 2542782 w 5043774"/>
              <a:gd name="connsiteY15" fmla="*/ 6858000 h 6858000"/>
              <a:gd name="connsiteX16" fmla="*/ 2429239 w 5043774"/>
              <a:gd name="connsiteY16" fmla="*/ 6780599 h 6858000"/>
              <a:gd name="connsiteX17" fmla="*/ 1904328 w 5043774"/>
              <a:gd name="connsiteY17" fmla="*/ 6374814 h 6858000"/>
              <a:gd name="connsiteX18" fmla="*/ 0 w 5043774"/>
              <a:gd name="connsiteY18" fmla="*/ 3621656 h 6858000"/>
              <a:gd name="connsiteX19" fmla="*/ 1626503 w 5043774"/>
              <a:gd name="connsiteY19"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043774" h="6858000">
                <a:moveTo>
                  <a:pt x="1648981" y="0"/>
                </a:moveTo>
                <a:lnTo>
                  <a:pt x="2759699" y="0"/>
                </a:lnTo>
                <a:lnTo>
                  <a:pt x="3379301" y="0"/>
                </a:lnTo>
                <a:lnTo>
                  <a:pt x="3552342" y="0"/>
                </a:lnTo>
                <a:lnTo>
                  <a:pt x="4617166" y="0"/>
                </a:lnTo>
                <a:lnTo>
                  <a:pt x="4786130" y="0"/>
                </a:lnTo>
                <a:lnTo>
                  <a:pt x="4980168" y="0"/>
                </a:lnTo>
                <a:lnTo>
                  <a:pt x="5043774" y="0"/>
                </a:lnTo>
                <a:lnTo>
                  <a:pt x="5043774" y="6858000"/>
                </a:lnTo>
                <a:lnTo>
                  <a:pt x="4980168" y="6858000"/>
                </a:lnTo>
                <a:lnTo>
                  <a:pt x="4786130" y="6858000"/>
                </a:lnTo>
                <a:lnTo>
                  <a:pt x="4617166" y="6858000"/>
                </a:lnTo>
                <a:lnTo>
                  <a:pt x="3552342" y="6858000"/>
                </a:lnTo>
                <a:lnTo>
                  <a:pt x="3379301" y="6858000"/>
                </a:lnTo>
                <a:lnTo>
                  <a:pt x="2759699" y="6858000"/>
                </a:lnTo>
                <a:lnTo>
                  <a:pt x="2542782" y="6858000"/>
                </a:lnTo>
                <a:lnTo>
                  <a:pt x="2429239" y="6780599"/>
                </a:lnTo>
                <a:cubicBezTo>
                  <a:pt x="2252641" y="6653108"/>
                  <a:pt x="2079285" y="6515397"/>
                  <a:pt x="1904328" y="6374814"/>
                </a:cubicBezTo>
                <a:cubicBezTo>
                  <a:pt x="943579" y="5602839"/>
                  <a:pt x="0" y="4969131"/>
                  <a:pt x="0" y="3621656"/>
                </a:cubicBezTo>
                <a:cubicBezTo>
                  <a:pt x="0" y="2093192"/>
                  <a:pt x="582912" y="754641"/>
                  <a:pt x="1626503" y="14997"/>
                </a:cubicBezTo>
                <a:close/>
              </a:path>
            </a:pathLst>
          </a:cu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Meiryo"/>
            </a:endParaRPr>
          </a:p>
        </p:txBody>
      </p:sp>
      <p:sp>
        <p:nvSpPr>
          <p:cNvPr id="16" name="Freeform: Shape 15">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97013"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alpha val="7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1560EDFC-124A-2BED-3E35-C11D0B86A9F9}"/>
              </a:ext>
            </a:extLst>
          </p:cNvPr>
          <p:cNvSpPr>
            <a:spLocks noGrp="1"/>
          </p:cNvSpPr>
          <p:nvPr>
            <p:ph type="title"/>
          </p:nvPr>
        </p:nvSpPr>
        <p:spPr>
          <a:xfrm>
            <a:off x="8923758" y="719026"/>
            <a:ext cx="2430043" cy="1588422"/>
          </a:xfrm>
        </p:spPr>
        <p:txBody>
          <a:bodyPr anchor="b">
            <a:normAutofit/>
          </a:bodyPr>
          <a:lstStyle/>
          <a:p>
            <a:r>
              <a:rPr lang="en-GB" sz="3600" b="1" dirty="0">
                <a:latin typeface="Times New Roman"/>
                <a:cs typeface="Times New Roman"/>
              </a:rPr>
              <a:t>Literature Review</a:t>
            </a:r>
            <a:endParaRPr lang="en-GB" sz="3600" dirty="0">
              <a:latin typeface="Times New Roman"/>
              <a:cs typeface="Times New Roman"/>
            </a:endParaRPr>
          </a:p>
        </p:txBody>
      </p:sp>
      <p:sp>
        <p:nvSpPr>
          <p:cNvPr id="3" name="Content Placeholder 2">
            <a:extLst>
              <a:ext uri="{FF2B5EF4-FFF2-40B4-BE49-F238E27FC236}">
                <a16:creationId xmlns:a16="http://schemas.microsoft.com/office/drawing/2014/main" id="{029C7E9B-467A-AC82-0CAD-864A6664C755}"/>
              </a:ext>
            </a:extLst>
          </p:cNvPr>
          <p:cNvSpPr>
            <a:spLocks noGrp="1"/>
          </p:cNvSpPr>
          <p:nvPr>
            <p:ph idx="1"/>
          </p:nvPr>
        </p:nvSpPr>
        <p:spPr>
          <a:xfrm>
            <a:off x="8373293" y="2722728"/>
            <a:ext cx="3633747" cy="3525671"/>
          </a:xfrm>
        </p:spPr>
        <p:txBody>
          <a:bodyPr vert="horz" lIns="91440" tIns="45720" rIns="91440" bIns="45720" rtlCol="0">
            <a:normAutofit fontScale="92500"/>
          </a:bodyPr>
          <a:lstStyle/>
          <a:p>
            <a:pPr lvl="0" algn="just"/>
            <a:r>
              <a:rPr lang="en-GB" sz="2400" dirty="0">
                <a:latin typeface="Times New Roman" panose="02020603050405020304" pitchFamily="18" charset="0"/>
                <a:cs typeface="Times New Roman" panose="02020603050405020304" pitchFamily="18" charset="0"/>
              </a:rPr>
              <a:t>The government plays a significant role in helping hospitality businesses</a:t>
            </a:r>
          </a:p>
          <a:p>
            <a:pPr lvl="0" algn="just"/>
            <a:r>
              <a:rPr lang="en-GB" sz="2400" dirty="0">
                <a:latin typeface="Times New Roman" panose="02020603050405020304" pitchFamily="18" charset="0"/>
                <a:cs typeface="Times New Roman" panose="02020603050405020304" pitchFamily="18" charset="0"/>
              </a:rPr>
              <a:t>They can reduce taxes and offer subsidies to business owners. </a:t>
            </a:r>
          </a:p>
          <a:p>
            <a:pPr lvl="0" algn="just"/>
            <a:r>
              <a:rPr lang="en-GB" sz="2400" dirty="0">
                <a:latin typeface="Times New Roman" panose="02020603050405020304" pitchFamily="18" charset="0"/>
                <a:cs typeface="Times New Roman" panose="02020603050405020304" pitchFamily="18" charset="0"/>
              </a:rPr>
              <a:t>Apart from this, business owners can include automation in their workflow functions as well. </a:t>
            </a:r>
          </a:p>
        </p:txBody>
      </p:sp>
    </p:spTree>
    <p:extLst>
      <p:ext uri="{BB962C8B-B14F-4D97-AF65-F5344CB8AC3E}">
        <p14:creationId xmlns:p14="http://schemas.microsoft.com/office/powerpoint/2010/main" val="206957253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4" name="Picture 3" descr="A building with a chimney&#10;&#10;AI-generated content may be incorrect.">
            <a:extLst>
              <a:ext uri="{FF2B5EF4-FFF2-40B4-BE49-F238E27FC236}">
                <a16:creationId xmlns:a16="http://schemas.microsoft.com/office/drawing/2014/main" id="{8431B72C-3694-BAD8-6CC1-46FEA8336E4A}"/>
              </a:ext>
            </a:extLst>
          </p:cNvPr>
          <p:cNvPicPr>
            <a:picLocks noChangeAspect="1"/>
          </p:cNvPicPr>
          <p:nvPr/>
        </p:nvPicPr>
        <p:blipFill>
          <a:blip r:embed="rId3">
            <a:extLst>
              <a:ext uri="{837473B0-CC2E-450A-ABE3-18F120FF3D39}">
                <a1611:picAttrSrcUrl xmlns:a1611="http://schemas.microsoft.com/office/drawing/2016/11/main" r:id="rId4"/>
              </a:ext>
            </a:extLst>
          </a:blip>
          <a:srcRect r="3546"/>
          <a:stretch>
            <a:fillRect/>
          </a:stretch>
        </p:blipFill>
        <p:spPr>
          <a:xfrm>
            <a:off x="20" y="10"/>
            <a:ext cx="9947062" cy="6857990"/>
          </a:xfrm>
          <a:prstGeom prst="rect">
            <a:avLst/>
          </a:prstGeom>
        </p:spPr>
      </p:pic>
      <p:sp>
        <p:nvSpPr>
          <p:cNvPr id="11" name="Freeform: Shape 10">
            <a:extLst>
              <a:ext uri="{FF2B5EF4-FFF2-40B4-BE49-F238E27FC236}">
                <a16:creationId xmlns:a16="http://schemas.microsoft.com/office/drawing/2014/main" id="{5871FC61-DD4E-47D4-81FD-8A7E7D12B3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86049"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useBgFill="1">
        <p:nvSpPr>
          <p:cNvPr id="13" name="Freeform: Shape 12">
            <a:extLst>
              <a:ext uri="{FF2B5EF4-FFF2-40B4-BE49-F238E27FC236}">
                <a16:creationId xmlns:a16="http://schemas.microsoft.com/office/drawing/2014/main" id="{F9EC3F91-A75C-4F74-867E-E4C28C135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48226" y="0"/>
            <a:ext cx="5043774" cy="6858000"/>
          </a:xfrm>
          <a:custGeom>
            <a:avLst/>
            <a:gdLst>
              <a:gd name="connsiteX0" fmla="*/ 1648981 w 5043774"/>
              <a:gd name="connsiteY0" fmla="*/ 0 h 6858000"/>
              <a:gd name="connsiteX1" fmla="*/ 2759699 w 5043774"/>
              <a:gd name="connsiteY1" fmla="*/ 0 h 6858000"/>
              <a:gd name="connsiteX2" fmla="*/ 3379301 w 5043774"/>
              <a:gd name="connsiteY2" fmla="*/ 0 h 6858000"/>
              <a:gd name="connsiteX3" fmla="*/ 3552342 w 5043774"/>
              <a:gd name="connsiteY3" fmla="*/ 0 h 6858000"/>
              <a:gd name="connsiteX4" fmla="*/ 4617166 w 5043774"/>
              <a:gd name="connsiteY4" fmla="*/ 0 h 6858000"/>
              <a:gd name="connsiteX5" fmla="*/ 4786130 w 5043774"/>
              <a:gd name="connsiteY5" fmla="*/ 0 h 6858000"/>
              <a:gd name="connsiteX6" fmla="*/ 4980168 w 5043774"/>
              <a:gd name="connsiteY6" fmla="*/ 0 h 6858000"/>
              <a:gd name="connsiteX7" fmla="*/ 5043774 w 5043774"/>
              <a:gd name="connsiteY7" fmla="*/ 0 h 6858000"/>
              <a:gd name="connsiteX8" fmla="*/ 5043774 w 5043774"/>
              <a:gd name="connsiteY8" fmla="*/ 6858000 h 6858000"/>
              <a:gd name="connsiteX9" fmla="*/ 4980168 w 5043774"/>
              <a:gd name="connsiteY9" fmla="*/ 6858000 h 6858000"/>
              <a:gd name="connsiteX10" fmla="*/ 4786130 w 5043774"/>
              <a:gd name="connsiteY10" fmla="*/ 6858000 h 6858000"/>
              <a:gd name="connsiteX11" fmla="*/ 4617166 w 5043774"/>
              <a:gd name="connsiteY11" fmla="*/ 6858000 h 6858000"/>
              <a:gd name="connsiteX12" fmla="*/ 3552342 w 5043774"/>
              <a:gd name="connsiteY12" fmla="*/ 6858000 h 6858000"/>
              <a:gd name="connsiteX13" fmla="*/ 3379301 w 5043774"/>
              <a:gd name="connsiteY13" fmla="*/ 6858000 h 6858000"/>
              <a:gd name="connsiteX14" fmla="*/ 2759699 w 5043774"/>
              <a:gd name="connsiteY14" fmla="*/ 6858000 h 6858000"/>
              <a:gd name="connsiteX15" fmla="*/ 2542782 w 5043774"/>
              <a:gd name="connsiteY15" fmla="*/ 6858000 h 6858000"/>
              <a:gd name="connsiteX16" fmla="*/ 2429239 w 5043774"/>
              <a:gd name="connsiteY16" fmla="*/ 6780599 h 6858000"/>
              <a:gd name="connsiteX17" fmla="*/ 1904328 w 5043774"/>
              <a:gd name="connsiteY17" fmla="*/ 6374814 h 6858000"/>
              <a:gd name="connsiteX18" fmla="*/ 0 w 5043774"/>
              <a:gd name="connsiteY18" fmla="*/ 3621656 h 6858000"/>
              <a:gd name="connsiteX19" fmla="*/ 1626503 w 5043774"/>
              <a:gd name="connsiteY19"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043774" h="6858000">
                <a:moveTo>
                  <a:pt x="1648981" y="0"/>
                </a:moveTo>
                <a:lnTo>
                  <a:pt x="2759699" y="0"/>
                </a:lnTo>
                <a:lnTo>
                  <a:pt x="3379301" y="0"/>
                </a:lnTo>
                <a:lnTo>
                  <a:pt x="3552342" y="0"/>
                </a:lnTo>
                <a:lnTo>
                  <a:pt x="4617166" y="0"/>
                </a:lnTo>
                <a:lnTo>
                  <a:pt x="4786130" y="0"/>
                </a:lnTo>
                <a:lnTo>
                  <a:pt x="4980168" y="0"/>
                </a:lnTo>
                <a:lnTo>
                  <a:pt x="5043774" y="0"/>
                </a:lnTo>
                <a:lnTo>
                  <a:pt x="5043774" y="6858000"/>
                </a:lnTo>
                <a:lnTo>
                  <a:pt x="4980168" y="6858000"/>
                </a:lnTo>
                <a:lnTo>
                  <a:pt x="4786130" y="6858000"/>
                </a:lnTo>
                <a:lnTo>
                  <a:pt x="4617166" y="6858000"/>
                </a:lnTo>
                <a:lnTo>
                  <a:pt x="3552342" y="6858000"/>
                </a:lnTo>
                <a:lnTo>
                  <a:pt x="3379301" y="6858000"/>
                </a:lnTo>
                <a:lnTo>
                  <a:pt x="2759699" y="6858000"/>
                </a:lnTo>
                <a:lnTo>
                  <a:pt x="2542782" y="6858000"/>
                </a:lnTo>
                <a:lnTo>
                  <a:pt x="2429239" y="6780599"/>
                </a:lnTo>
                <a:cubicBezTo>
                  <a:pt x="2252641" y="6653108"/>
                  <a:pt x="2079285" y="6515397"/>
                  <a:pt x="1904328" y="6374814"/>
                </a:cubicBezTo>
                <a:cubicBezTo>
                  <a:pt x="943579" y="5602839"/>
                  <a:pt x="0" y="4969131"/>
                  <a:pt x="0" y="3621656"/>
                </a:cubicBezTo>
                <a:cubicBezTo>
                  <a:pt x="0" y="2093192"/>
                  <a:pt x="582912" y="754641"/>
                  <a:pt x="1626503" y="14997"/>
                </a:cubicBezTo>
                <a:close/>
              </a:path>
            </a:pathLst>
          </a:cu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Meiryo"/>
            </a:endParaRPr>
          </a:p>
        </p:txBody>
      </p:sp>
      <p:sp>
        <p:nvSpPr>
          <p:cNvPr id="15" name="Freeform: Shape 14">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97013"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alpha val="7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109B223E-B382-0D58-5226-93DCD9D29E9C}"/>
              </a:ext>
            </a:extLst>
          </p:cNvPr>
          <p:cNvSpPr>
            <a:spLocks noGrp="1"/>
          </p:cNvSpPr>
          <p:nvPr>
            <p:ph type="title"/>
          </p:nvPr>
        </p:nvSpPr>
        <p:spPr>
          <a:xfrm>
            <a:off x="8046720" y="1045597"/>
            <a:ext cx="3633746" cy="717889"/>
          </a:xfrm>
        </p:spPr>
        <p:txBody>
          <a:bodyPr anchor="b">
            <a:normAutofit/>
          </a:bodyPr>
          <a:lstStyle/>
          <a:p>
            <a:r>
              <a:rPr lang="en-GB" sz="3600" b="1" dirty="0">
                <a:latin typeface="Times New Roman"/>
                <a:cs typeface="Times New Roman"/>
              </a:rPr>
              <a:t>Method</a:t>
            </a:r>
          </a:p>
        </p:txBody>
      </p:sp>
      <p:sp>
        <p:nvSpPr>
          <p:cNvPr id="3" name="Content Placeholder 2">
            <a:extLst>
              <a:ext uri="{FF2B5EF4-FFF2-40B4-BE49-F238E27FC236}">
                <a16:creationId xmlns:a16="http://schemas.microsoft.com/office/drawing/2014/main" id="{F563C9FF-459A-F645-6EA6-DE0FEBD0182A}"/>
              </a:ext>
            </a:extLst>
          </p:cNvPr>
          <p:cNvSpPr>
            <a:spLocks noGrp="1"/>
          </p:cNvSpPr>
          <p:nvPr>
            <p:ph idx="1"/>
          </p:nvPr>
        </p:nvSpPr>
        <p:spPr>
          <a:xfrm>
            <a:off x="7881259" y="2166257"/>
            <a:ext cx="4049485" cy="3341914"/>
          </a:xfrm>
        </p:spPr>
        <p:txBody>
          <a:bodyPr vert="horz" lIns="91440" tIns="45720" rIns="91440" bIns="45720" rtlCol="0" anchor="t">
            <a:normAutofit fontScale="92500" lnSpcReduction="10000"/>
          </a:bodyPr>
          <a:lstStyle/>
          <a:p>
            <a:pPr lvl="0" algn="just"/>
            <a:r>
              <a:rPr lang="en-GB" dirty="0">
                <a:latin typeface="Times New Roman" panose="02020603050405020304" pitchFamily="18" charset="0"/>
                <a:cs typeface="Times New Roman" panose="02020603050405020304" pitchFamily="18" charset="0"/>
              </a:rPr>
              <a:t>This also highlights the need for cost-cutting due to high energy prices. </a:t>
            </a:r>
          </a:p>
          <a:p>
            <a:pPr lvl="0" algn="just"/>
            <a:r>
              <a:rPr lang="en-GB" dirty="0">
                <a:latin typeface="Times New Roman" panose="02020603050405020304" pitchFamily="18" charset="0"/>
                <a:cs typeface="Times New Roman" panose="02020603050405020304" pitchFamily="18" charset="0"/>
              </a:rPr>
              <a:t>The business owners need to abide by laws, which include Martyn's law. </a:t>
            </a:r>
          </a:p>
          <a:p>
            <a:pPr algn="just"/>
            <a:r>
              <a:rPr lang="en-GB" dirty="0">
                <a:latin typeface="Times New Roman" panose="02020603050405020304" pitchFamily="18" charset="0"/>
                <a:cs typeface="Times New Roman" panose="02020603050405020304" pitchFamily="18" charset="0"/>
              </a:rPr>
              <a:t>A rise in energy costs is considered by businesses as well.</a:t>
            </a:r>
            <a:endParaRPr lang="en" sz="1600" dirty="0">
              <a:latin typeface="Times New Roman" panose="02020603050405020304" pitchFamily="18" charset="0"/>
              <a:ea typeface="+mn-lt"/>
              <a:cs typeface="Times New Roman" panose="02020603050405020304" pitchFamily="18" charset="0"/>
            </a:endParaRPr>
          </a:p>
        </p:txBody>
      </p:sp>
    </p:spTree>
    <p:extLst>
      <p:ext uri="{BB962C8B-B14F-4D97-AF65-F5344CB8AC3E}">
        <p14:creationId xmlns:p14="http://schemas.microsoft.com/office/powerpoint/2010/main" val="280001893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4F2FC05-7D27-410F-BDA9-ADF4831368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9080D120-BD54-46E1-BA37-82F5E8089E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9573" y="633619"/>
            <a:ext cx="5457817" cy="5495925"/>
          </a:xfrm>
          <a:prstGeom prst="rect">
            <a:avLst/>
          </a:prstGeom>
          <a:ln w="9525">
            <a:solidFill>
              <a:srgbClr val="DEDEDE"/>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9E8829E-7659-93FC-93A5-D470DC5AD565}"/>
              </a:ext>
            </a:extLst>
          </p:cNvPr>
          <p:cNvSpPr>
            <a:spLocks noGrp="1"/>
          </p:cNvSpPr>
          <p:nvPr>
            <p:ph type="title"/>
          </p:nvPr>
        </p:nvSpPr>
        <p:spPr>
          <a:xfrm>
            <a:off x="838198" y="978408"/>
            <a:ext cx="4607052" cy="1106424"/>
          </a:xfrm>
        </p:spPr>
        <p:txBody>
          <a:bodyPr>
            <a:normAutofit/>
          </a:bodyPr>
          <a:lstStyle/>
          <a:p>
            <a:r>
              <a:rPr lang="en-GB" sz="4800" b="1" dirty="0">
                <a:latin typeface="Times New Roman"/>
                <a:cs typeface="Times New Roman"/>
              </a:rPr>
              <a:t>Method</a:t>
            </a:r>
            <a:endParaRPr lang="en-GB" sz="4800" dirty="0">
              <a:latin typeface="Times New Roman"/>
              <a:cs typeface="Times New Roman"/>
            </a:endParaRPr>
          </a:p>
        </p:txBody>
      </p:sp>
      <p:sp>
        <p:nvSpPr>
          <p:cNvPr id="14" name="Rectangle 13">
            <a:extLst>
              <a:ext uri="{FF2B5EF4-FFF2-40B4-BE49-F238E27FC236}">
                <a16:creationId xmlns:a16="http://schemas.microsoft.com/office/drawing/2014/main" id="{81D83946-74FA-498A-AC80-9926F041B5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5565" y="1181536"/>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6" name="Rectangle 15">
            <a:extLst>
              <a:ext uri="{FF2B5EF4-FFF2-40B4-BE49-F238E27FC236}">
                <a16:creationId xmlns:a16="http://schemas.microsoft.com/office/drawing/2014/main" id="{5060D983-8B52-443A-8183-2A1DE0561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7456" y="2185416"/>
            <a:ext cx="4446484" cy="9144"/>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624B6B30-6B4C-CFBC-DF38-B90414B5ACB1}"/>
              </a:ext>
            </a:extLst>
          </p:cNvPr>
          <p:cNvSpPr>
            <a:spLocks noGrp="1"/>
          </p:cNvSpPr>
          <p:nvPr>
            <p:ph idx="1"/>
          </p:nvPr>
        </p:nvSpPr>
        <p:spPr>
          <a:xfrm>
            <a:off x="841246" y="2368296"/>
            <a:ext cx="4607052" cy="3502152"/>
          </a:xfrm>
        </p:spPr>
        <p:txBody>
          <a:bodyPr vert="horz" lIns="91440" tIns="45720" rIns="91440" bIns="45720" rtlCol="0">
            <a:normAutofit fontScale="92500" lnSpcReduction="20000"/>
          </a:bodyPr>
          <a:lstStyle/>
          <a:p>
            <a:pPr lvl="0" algn="just"/>
            <a:r>
              <a:rPr lang="en-GB" sz="2400" dirty="0">
                <a:latin typeface="Times New Roman" panose="02020603050405020304" pitchFamily="18" charset="0"/>
                <a:cs typeface="Times New Roman" panose="02020603050405020304" pitchFamily="18" charset="0"/>
              </a:rPr>
              <a:t>Diffusion of Innovation Theory highlights the strategies through which costs can be reduced in initial stages (</a:t>
            </a:r>
            <a:r>
              <a:rPr lang="en-GB" sz="2400" dirty="0" err="1">
                <a:latin typeface="Times New Roman" panose="02020603050405020304" pitchFamily="18" charset="0"/>
                <a:cs typeface="Times New Roman" panose="02020603050405020304" pitchFamily="18" charset="0"/>
              </a:rPr>
              <a:t>Alyoubi</a:t>
            </a:r>
            <a:r>
              <a:rPr lang="en-GB" sz="2400" dirty="0">
                <a:latin typeface="Times New Roman" panose="02020603050405020304" pitchFamily="18" charset="0"/>
                <a:cs typeface="Times New Roman" panose="02020603050405020304" pitchFamily="18" charset="0"/>
              </a:rPr>
              <a:t> and Yamin, 2021). </a:t>
            </a:r>
          </a:p>
          <a:p>
            <a:pPr lvl="0" algn="just"/>
            <a:r>
              <a:rPr lang="en-GB" sz="2400" dirty="0">
                <a:latin typeface="Times New Roman" panose="02020603050405020304" pitchFamily="18" charset="0"/>
                <a:cs typeface="Times New Roman" panose="02020603050405020304" pitchFamily="18" charset="0"/>
              </a:rPr>
              <a:t>The Technology Acceptance Model highlights how the rate of technology adoption can reduce costs through ease of service (</a:t>
            </a:r>
            <a:r>
              <a:rPr lang="en-GB" sz="2400" dirty="0" err="1">
                <a:latin typeface="Times New Roman" panose="02020603050405020304" pitchFamily="18" charset="0"/>
                <a:cs typeface="Times New Roman" panose="02020603050405020304" pitchFamily="18" charset="0"/>
              </a:rPr>
              <a:t>Sorce</a:t>
            </a:r>
            <a:r>
              <a:rPr lang="en-GB" sz="2400" dirty="0">
                <a:latin typeface="Times New Roman" panose="02020603050405020304" pitchFamily="18" charset="0"/>
                <a:cs typeface="Times New Roman" panose="02020603050405020304" pitchFamily="18" charset="0"/>
              </a:rPr>
              <a:t> and Issa, 2021). </a:t>
            </a:r>
          </a:p>
          <a:p>
            <a:pPr algn="just"/>
            <a:r>
              <a:rPr lang="en-GB" sz="2400" dirty="0">
                <a:latin typeface="Times New Roman" panose="02020603050405020304" pitchFamily="18" charset="0"/>
                <a:cs typeface="Times New Roman" panose="02020603050405020304" pitchFamily="18" charset="0"/>
              </a:rPr>
              <a:t>Both theories underline the reduction or control of costs with the use of technology.</a:t>
            </a:r>
            <a:endParaRPr lang="en" sz="2400" dirty="0">
              <a:latin typeface="Times New Roman" panose="02020603050405020304" pitchFamily="18" charset="0"/>
              <a:ea typeface="+mn-lt"/>
              <a:cs typeface="Times New Roman" panose="02020603050405020304" pitchFamily="18" charset="0"/>
            </a:endParaRPr>
          </a:p>
        </p:txBody>
      </p:sp>
      <p:pic>
        <p:nvPicPr>
          <p:cNvPr id="4" name="Picture 3" descr="A blue globe and laptops&#10;&#10;AI-generated content may be incorrect.">
            <a:extLst>
              <a:ext uri="{FF2B5EF4-FFF2-40B4-BE49-F238E27FC236}">
                <a16:creationId xmlns:a16="http://schemas.microsoft.com/office/drawing/2014/main" id="{1DEE19EB-4D71-A115-B3CC-B03C4C7EA211}"/>
              </a:ext>
            </a:extLst>
          </p:cNvPr>
          <p:cNvPicPr>
            <a:picLocks noChangeAspect="1"/>
          </p:cNvPicPr>
          <p:nvPr/>
        </p:nvPicPr>
        <p:blipFill>
          <a:blip r:embed="rId3">
            <a:extLst>
              <a:ext uri="{837473B0-CC2E-450A-ABE3-18F120FF3D39}">
                <a1611:picAttrSrcUrl xmlns:a1611="http://schemas.microsoft.com/office/drawing/2016/11/main" r:id="rId4"/>
              </a:ext>
            </a:extLst>
          </a:blip>
          <a:srcRect r="3" b="18467"/>
          <a:stretch>
            <a:fillRect/>
          </a:stretch>
        </p:blipFill>
        <p:spPr>
          <a:xfrm>
            <a:off x="6324599" y="10"/>
            <a:ext cx="5457817" cy="3337549"/>
          </a:xfrm>
          <a:prstGeom prst="rect">
            <a:avLst/>
          </a:prstGeom>
        </p:spPr>
      </p:pic>
      <p:pic>
        <p:nvPicPr>
          <p:cNvPr id="5" name="Picture 4">
            <a:extLst>
              <a:ext uri="{FF2B5EF4-FFF2-40B4-BE49-F238E27FC236}">
                <a16:creationId xmlns:a16="http://schemas.microsoft.com/office/drawing/2014/main" id="{41CC620A-F7D3-DFB9-FF65-855116C35A8F}"/>
              </a:ext>
            </a:extLst>
          </p:cNvPr>
          <p:cNvPicPr>
            <a:picLocks noChangeAspect="1"/>
          </p:cNvPicPr>
          <p:nvPr/>
        </p:nvPicPr>
        <p:blipFill>
          <a:blip r:embed="rId5"/>
          <a:srcRect t="17637" r="3" b="830"/>
          <a:stretch>
            <a:fillRect/>
          </a:stretch>
        </p:blipFill>
        <p:spPr>
          <a:xfrm>
            <a:off x="6324590" y="3520439"/>
            <a:ext cx="5457817" cy="3337561"/>
          </a:xfrm>
          <a:prstGeom prst="rect">
            <a:avLst/>
          </a:prstGeom>
        </p:spPr>
      </p:pic>
    </p:spTree>
    <p:extLst>
      <p:ext uri="{BB962C8B-B14F-4D97-AF65-F5344CB8AC3E}">
        <p14:creationId xmlns:p14="http://schemas.microsoft.com/office/powerpoint/2010/main" val="1550828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D9391CA-7B0E-E3FA-B985-923943E1DC40}"/>
              </a:ext>
            </a:extLst>
          </p:cNvPr>
          <p:cNvSpPr>
            <a:spLocks noGrp="1"/>
          </p:cNvSpPr>
          <p:nvPr>
            <p:ph type="title"/>
          </p:nvPr>
        </p:nvSpPr>
        <p:spPr>
          <a:xfrm>
            <a:off x="640080" y="325369"/>
            <a:ext cx="4368602" cy="1956841"/>
          </a:xfrm>
        </p:spPr>
        <p:txBody>
          <a:bodyPr anchor="b">
            <a:normAutofit/>
          </a:bodyPr>
          <a:lstStyle/>
          <a:p>
            <a:r>
              <a:rPr lang="en-GB" sz="5400" b="1" dirty="0">
                <a:latin typeface="Times New Roman"/>
                <a:cs typeface="Times New Roman"/>
              </a:rPr>
              <a:t>Method</a:t>
            </a:r>
            <a:endParaRPr lang="en-GB" sz="5400" dirty="0">
              <a:latin typeface="Times New Roman"/>
              <a:cs typeface="Times New Roman"/>
            </a:endParaRP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0BC3A13-109E-FD62-601B-08A454FAEBBA}"/>
              </a:ext>
            </a:extLst>
          </p:cNvPr>
          <p:cNvSpPr>
            <a:spLocks noGrp="1"/>
          </p:cNvSpPr>
          <p:nvPr>
            <p:ph idx="1"/>
          </p:nvPr>
        </p:nvSpPr>
        <p:spPr>
          <a:xfrm>
            <a:off x="370114" y="2872899"/>
            <a:ext cx="4833257" cy="3727326"/>
          </a:xfrm>
        </p:spPr>
        <p:txBody>
          <a:bodyPr vert="horz" lIns="91440" tIns="45720" rIns="91440" bIns="45720" rtlCol="0" anchor="t">
            <a:normAutofit fontScale="92500" lnSpcReduction="20000"/>
          </a:bodyPr>
          <a:lstStyle/>
          <a:p>
            <a:pPr lvl="0" algn="just"/>
            <a:r>
              <a:rPr lang="en-GB" dirty="0">
                <a:latin typeface="Times New Roman" panose="02020603050405020304" pitchFamily="18" charset="0"/>
                <a:cs typeface="Times New Roman" panose="02020603050405020304" pitchFamily="18" charset="0"/>
              </a:rPr>
              <a:t>The government has included a reduction in VAT for business owners (Heffer-</a:t>
            </a:r>
            <a:r>
              <a:rPr lang="en-GB" dirty="0" err="1">
                <a:latin typeface="Times New Roman" panose="02020603050405020304" pitchFamily="18" charset="0"/>
                <a:cs typeface="Times New Roman" panose="02020603050405020304" pitchFamily="18" charset="0"/>
              </a:rPr>
              <a:t>Flaata</a:t>
            </a:r>
            <a:r>
              <a:rPr lang="en-GB" dirty="0">
                <a:latin typeface="Times New Roman" panose="02020603050405020304" pitchFamily="18" charset="0"/>
                <a:cs typeface="Times New Roman" panose="02020603050405020304" pitchFamily="18" charset="0"/>
              </a:rPr>
              <a:t>, </a:t>
            </a:r>
            <a:r>
              <a:rPr lang="en-GB" dirty="0" err="1">
                <a:latin typeface="Times New Roman" panose="02020603050405020304" pitchFamily="18" charset="0"/>
                <a:cs typeface="Times New Roman" panose="02020603050405020304" pitchFamily="18" charset="0"/>
              </a:rPr>
              <a:t>Voltes</a:t>
            </a:r>
            <a:r>
              <a:rPr lang="en-GB" dirty="0">
                <a:latin typeface="Times New Roman" panose="02020603050405020304" pitchFamily="18" charset="0"/>
                <a:cs typeface="Times New Roman" panose="02020603050405020304" pitchFamily="18" charset="0"/>
              </a:rPr>
              <a:t>-Dorta and </a:t>
            </a:r>
            <a:r>
              <a:rPr lang="en-GB" dirty="0" err="1">
                <a:latin typeface="Times New Roman" panose="02020603050405020304" pitchFamily="18" charset="0"/>
                <a:cs typeface="Times New Roman" panose="02020603050405020304" pitchFamily="18" charset="0"/>
              </a:rPr>
              <a:t>Suau</a:t>
            </a:r>
            <a:r>
              <a:rPr lang="en-GB" dirty="0">
                <a:latin typeface="Times New Roman" panose="02020603050405020304" pitchFamily="18" charset="0"/>
                <a:cs typeface="Times New Roman" panose="02020603050405020304" pitchFamily="18" charset="0"/>
              </a:rPr>
              <a:t>-Sanchez, 2021). </a:t>
            </a:r>
          </a:p>
          <a:p>
            <a:pPr lvl="0" algn="just"/>
            <a:r>
              <a:rPr lang="en-GB" dirty="0">
                <a:latin typeface="Times New Roman" panose="02020603050405020304" pitchFamily="18" charset="0"/>
                <a:cs typeface="Times New Roman" panose="02020603050405020304" pitchFamily="18" charset="0"/>
              </a:rPr>
              <a:t>These are helpful as they offer support in saving up revenues (Prideaux, Laws and Faulkner, 2007). </a:t>
            </a:r>
          </a:p>
          <a:p>
            <a:pPr algn="just"/>
            <a:r>
              <a:rPr lang="en-GB" dirty="0">
                <a:latin typeface="Times New Roman" panose="02020603050405020304" pitchFamily="18" charset="0"/>
                <a:cs typeface="Times New Roman" panose="02020603050405020304" pitchFamily="18" charset="0"/>
              </a:rPr>
              <a:t>However, they might be less effective in controlling external threats like inflation. </a:t>
            </a:r>
            <a:endParaRPr lang="en" sz="1400" dirty="0">
              <a:latin typeface="Times New Roman" panose="02020603050405020304" pitchFamily="18" charset="0"/>
              <a:ea typeface="+mn-lt"/>
              <a:cs typeface="Times New Roman" panose="02020603050405020304" pitchFamily="18" charset="0"/>
            </a:endParaRPr>
          </a:p>
        </p:txBody>
      </p:sp>
      <p:pic>
        <p:nvPicPr>
          <p:cNvPr id="4" name="Picture 3" descr="The most popular hotel in London for the super-rich is..">
            <a:extLst>
              <a:ext uri="{FF2B5EF4-FFF2-40B4-BE49-F238E27FC236}">
                <a16:creationId xmlns:a16="http://schemas.microsoft.com/office/drawing/2014/main" id="{09126583-6030-0D07-FF86-C728E936E8EC}"/>
              </a:ext>
            </a:extLst>
          </p:cNvPr>
          <p:cNvPicPr>
            <a:picLocks noChangeAspect="1"/>
          </p:cNvPicPr>
          <p:nvPr/>
        </p:nvPicPr>
        <p:blipFill>
          <a:blip r:embed="rId3"/>
          <a:srcRect l="10046" r="22753" b="2"/>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95218543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CAB1E8-8195-4748-BE71-FF806D8689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text rectangle">
            <a:extLst>
              <a:ext uri="{FF2B5EF4-FFF2-40B4-BE49-F238E27FC236}">
                <a16:creationId xmlns:a16="http://schemas.microsoft.com/office/drawing/2014/main" id="{57F6BDD4-E066-4008-8011-6CC31AEB45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9575" y="633619"/>
            <a:ext cx="4279383" cy="5495925"/>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FC2CE59-B82C-4354-E5D9-30B98FF6A65F}"/>
              </a:ext>
            </a:extLst>
          </p:cNvPr>
          <p:cNvSpPr>
            <a:spLocks noGrp="1"/>
          </p:cNvSpPr>
          <p:nvPr>
            <p:ph type="title"/>
          </p:nvPr>
        </p:nvSpPr>
        <p:spPr>
          <a:xfrm>
            <a:off x="841247" y="978619"/>
            <a:ext cx="3410712" cy="1106424"/>
          </a:xfrm>
        </p:spPr>
        <p:txBody>
          <a:bodyPr>
            <a:normAutofit/>
          </a:bodyPr>
          <a:lstStyle/>
          <a:p>
            <a:r>
              <a:rPr lang="en-GB" sz="4000" b="1" dirty="0">
                <a:latin typeface="Times New Roman"/>
                <a:cs typeface="Times New Roman"/>
              </a:rPr>
              <a:t>Conclusion</a:t>
            </a:r>
            <a:endParaRPr lang="en-US" sz="4000" b="1" dirty="0">
              <a:latin typeface="Times New Roman"/>
              <a:cs typeface="Times New Roman"/>
            </a:endParaRPr>
          </a:p>
        </p:txBody>
      </p:sp>
      <p:sp>
        <p:nvSpPr>
          <p:cNvPr id="13" name="!!accent">
            <a:extLst>
              <a:ext uri="{FF2B5EF4-FFF2-40B4-BE49-F238E27FC236}">
                <a16:creationId xmlns:a16="http://schemas.microsoft.com/office/drawing/2014/main" id="{2711A8FB-68FC-45FC-B01E-38F809E2D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5567" y="117043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2A865FE3-5FC9-4049-87CF-30019C46C0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7459" y="2121408"/>
            <a:ext cx="3328416" cy="9144"/>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DFF0B2CF-2580-8051-DE8E-92591FAA5B48}"/>
              </a:ext>
            </a:extLst>
          </p:cNvPr>
          <p:cNvSpPr>
            <a:spLocks noGrp="1"/>
          </p:cNvSpPr>
          <p:nvPr>
            <p:ph idx="1"/>
          </p:nvPr>
        </p:nvSpPr>
        <p:spPr>
          <a:xfrm>
            <a:off x="841247" y="2359152"/>
            <a:ext cx="3708982" cy="3425043"/>
          </a:xfrm>
        </p:spPr>
        <p:txBody>
          <a:bodyPr vert="horz" lIns="91440" tIns="45720" rIns="91440" bIns="45720" rtlCol="0">
            <a:normAutofit fontScale="92500"/>
          </a:bodyPr>
          <a:lstStyle/>
          <a:p>
            <a:pPr lvl="0"/>
            <a:r>
              <a:rPr lang="en-GB" sz="2400" dirty="0">
                <a:latin typeface="Times New Roman" panose="02020603050405020304" pitchFamily="18" charset="0"/>
                <a:cs typeface="Times New Roman" panose="02020603050405020304" pitchFamily="18" charset="0"/>
              </a:rPr>
              <a:t>Business owners have been observed to work with the government to offset costs.</a:t>
            </a:r>
          </a:p>
          <a:p>
            <a:pPr lvl="0"/>
            <a:r>
              <a:rPr lang="en-GB" sz="2400" dirty="0">
                <a:latin typeface="Times New Roman" panose="02020603050405020304" pitchFamily="18" charset="0"/>
                <a:cs typeface="Times New Roman" panose="02020603050405020304" pitchFamily="18" charset="0"/>
              </a:rPr>
              <a:t>This has been done with the help of an elected body of representatives. </a:t>
            </a:r>
          </a:p>
          <a:p>
            <a:pPr lvl="0"/>
            <a:r>
              <a:rPr lang="en-GB" sz="2400" dirty="0">
                <a:latin typeface="Times New Roman" panose="02020603050405020304" pitchFamily="18" charset="0"/>
                <a:cs typeface="Times New Roman" panose="02020603050405020304" pitchFamily="18" charset="0"/>
              </a:rPr>
              <a:t>They have invested in automated technologies and use techniques namely menu engineering.</a:t>
            </a:r>
          </a:p>
        </p:txBody>
      </p:sp>
      <p:pic>
        <p:nvPicPr>
          <p:cNvPr id="4" name="Picture 3" descr="What is Hospitality Interior Design">
            <a:extLst>
              <a:ext uri="{FF2B5EF4-FFF2-40B4-BE49-F238E27FC236}">
                <a16:creationId xmlns:a16="http://schemas.microsoft.com/office/drawing/2014/main" id="{412EDE3A-0A67-FF29-151D-618DD737CF77}"/>
              </a:ext>
            </a:extLst>
          </p:cNvPr>
          <p:cNvPicPr>
            <a:picLocks noChangeAspect="1"/>
          </p:cNvPicPr>
          <p:nvPr/>
        </p:nvPicPr>
        <p:blipFill>
          <a:blip r:embed="rId3"/>
          <a:srcRect l="21455" r="10097" b="1"/>
          <a:stretch>
            <a:fillRect/>
          </a:stretch>
        </p:blipFill>
        <p:spPr>
          <a:xfrm>
            <a:off x="5124450" y="634382"/>
            <a:ext cx="6657213" cy="5495162"/>
          </a:xfrm>
          <a:prstGeom prst="rect">
            <a:avLst/>
          </a:prstGeom>
        </p:spPr>
      </p:pic>
    </p:spTree>
    <p:extLst>
      <p:ext uri="{BB962C8B-B14F-4D97-AF65-F5344CB8AC3E}">
        <p14:creationId xmlns:p14="http://schemas.microsoft.com/office/powerpoint/2010/main" val="8026990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32F60C3-7870-39A3-E1B4-881AF5F5E8B5}"/>
              </a:ext>
            </a:extLst>
          </p:cNvPr>
          <p:cNvSpPr>
            <a:spLocks noGrp="1"/>
          </p:cNvSpPr>
          <p:nvPr>
            <p:ph type="title"/>
          </p:nvPr>
        </p:nvSpPr>
        <p:spPr>
          <a:xfrm>
            <a:off x="841248" y="548640"/>
            <a:ext cx="3600860" cy="5431536"/>
          </a:xfrm>
        </p:spPr>
        <p:txBody>
          <a:bodyPr>
            <a:normAutofit/>
          </a:bodyPr>
          <a:lstStyle/>
          <a:p>
            <a:r>
              <a:rPr lang="en-GB" sz="5400" b="1">
                <a:latin typeface="Times New Roman"/>
                <a:cs typeface="Times New Roman"/>
              </a:rPr>
              <a:t>References</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9582709-A0D4-9BF5-5FA2-EA3138615241}"/>
              </a:ext>
            </a:extLst>
          </p:cNvPr>
          <p:cNvSpPr>
            <a:spLocks noGrp="1"/>
          </p:cNvSpPr>
          <p:nvPr>
            <p:ph idx="1"/>
          </p:nvPr>
        </p:nvSpPr>
        <p:spPr>
          <a:xfrm>
            <a:off x="4811695" y="20334"/>
            <a:ext cx="7180443" cy="6728809"/>
          </a:xfrm>
        </p:spPr>
        <p:txBody>
          <a:bodyPr vert="horz" lIns="91440" tIns="45720" rIns="91440" bIns="45720" rtlCol="0" anchor="ctr">
            <a:noAutofit/>
          </a:bodyPr>
          <a:lstStyle/>
          <a:p>
            <a:pPr algn="just"/>
            <a:r>
              <a:rPr lang="en-GB" sz="1200" dirty="0" err="1">
                <a:latin typeface="Times New Roman" panose="02020603050405020304" pitchFamily="18" charset="0"/>
                <a:cs typeface="Times New Roman" panose="02020603050405020304" pitchFamily="18" charset="0"/>
              </a:rPr>
              <a:t>Alyoubi</a:t>
            </a:r>
            <a:r>
              <a:rPr lang="en-GB" sz="1200" dirty="0">
                <a:latin typeface="Times New Roman" panose="02020603050405020304" pitchFamily="18" charset="0"/>
                <a:cs typeface="Times New Roman" panose="02020603050405020304" pitchFamily="18" charset="0"/>
              </a:rPr>
              <a:t>, B.A. and Yamin, M.A. (2021). ‘Extending the role of diffusion of innovation theory (DOI) in achieving the strategic goal of the firm with the moderating effect of cost leadership’. </a:t>
            </a:r>
            <a:r>
              <a:rPr lang="en-GB" sz="1200" i="1" dirty="0">
                <a:latin typeface="Times New Roman" panose="02020603050405020304" pitchFamily="18" charset="0"/>
                <a:cs typeface="Times New Roman" panose="02020603050405020304" pitchFamily="18" charset="0"/>
              </a:rPr>
              <a:t>International Journal of System Dynamics Applications (IJSDA)</a:t>
            </a:r>
            <a:r>
              <a:rPr lang="en-GB" sz="1200" dirty="0">
                <a:latin typeface="Times New Roman" panose="02020603050405020304" pitchFamily="18" charset="0"/>
                <a:cs typeface="Times New Roman" panose="02020603050405020304" pitchFamily="18" charset="0"/>
              </a:rPr>
              <a:t>, </a:t>
            </a:r>
            <a:r>
              <a:rPr lang="en-GB" sz="1200" i="1" dirty="0">
                <a:latin typeface="Times New Roman" panose="02020603050405020304" pitchFamily="18" charset="0"/>
                <a:cs typeface="Times New Roman" panose="02020603050405020304" pitchFamily="18" charset="0"/>
              </a:rPr>
              <a:t>10</a:t>
            </a:r>
            <a:r>
              <a:rPr lang="en-GB" sz="1200" dirty="0">
                <a:latin typeface="Times New Roman" panose="02020603050405020304" pitchFamily="18" charset="0"/>
                <a:cs typeface="Times New Roman" panose="02020603050405020304" pitchFamily="18" charset="0"/>
              </a:rPr>
              <a:t>(4), pp.1-22. Available at: https://www.igi-global.com/article/extending-the-role-of-diffusion-of-innovation-theory-doi-in-achieving-the-strategic-goal-of-the-firm-with-the-moderating-effect-of-cost-leadership/273140.</a:t>
            </a:r>
          </a:p>
          <a:p>
            <a:pPr algn="just"/>
            <a:r>
              <a:rPr lang="en-GB" sz="1200" dirty="0">
                <a:latin typeface="Times New Roman" panose="02020603050405020304" pitchFamily="18" charset="0"/>
                <a:cs typeface="Times New Roman" panose="02020603050405020304" pitchFamily="18" charset="0"/>
              </a:rPr>
              <a:t>Dale, V., McEwan, M. and Bohan, J. (2021). ‘Early adopters versus the majority: Characteristics and implications for academic development and institutional change’. Journal of Perspectives in Applied Academic Practice, 9(2), pp.54-67. Available at: https://doi.org/10.14297/jpaap.v9i2.483. </a:t>
            </a:r>
          </a:p>
          <a:p>
            <a:pPr algn="just"/>
            <a:r>
              <a:rPr lang="en-GB" sz="1200" dirty="0">
                <a:latin typeface="Times New Roman" panose="02020603050405020304" pitchFamily="18" charset="0"/>
                <a:cs typeface="Times New Roman" panose="02020603050405020304" pitchFamily="18" charset="0"/>
              </a:rPr>
              <a:t>Heffer-</a:t>
            </a:r>
            <a:r>
              <a:rPr lang="en-GB" sz="1200" dirty="0" err="1">
                <a:latin typeface="Times New Roman" panose="02020603050405020304" pitchFamily="18" charset="0"/>
                <a:cs typeface="Times New Roman" panose="02020603050405020304" pitchFamily="18" charset="0"/>
              </a:rPr>
              <a:t>Flaata</a:t>
            </a:r>
            <a:r>
              <a:rPr lang="en-GB" sz="1200" dirty="0">
                <a:latin typeface="Times New Roman" panose="02020603050405020304" pitchFamily="18" charset="0"/>
                <a:cs typeface="Times New Roman" panose="02020603050405020304" pitchFamily="18" charset="0"/>
              </a:rPr>
              <a:t>, H., </a:t>
            </a:r>
            <a:r>
              <a:rPr lang="en-GB" sz="1200" dirty="0" err="1">
                <a:latin typeface="Times New Roman" panose="02020603050405020304" pitchFamily="18" charset="0"/>
                <a:cs typeface="Times New Roman" panose="02020603050405020304" pitchFamily="18" charset="0"/>
              </a:rPr>
              <a:t>Voltes</a:t>
            </a:r>
            <a:r>
              <a:rPr lang="en-GB" sz="1200" dirty="0">
                <a:latin typeface="Times New Roman" panose="02020603050405020304" pitchFamily="18" charset="0"/>
                <a:cs typeface="Times New Roman" panose="02020603050405020304" pitchFamily="18" charset="0"/>
              </a:rPr>
              <a:t>-Dorta, A. and </a:t>
            </a:r>
            <a:r>
              <a:rPr lang="en-GB" sz="1200" dirty="0" err="1">
                <a:latin typeface="Times New Roman" panose="02020603050405020304" pitchFamily="18" charset="0"/>
                <a:cs typeface="Times New Roman" panose="02020603050405020304" pitchFamily="18" charset="0"/>
              </a:rPr>
              <a:t>Suau</a:t>
            </a:r>
            <a:r>
              <a:rPr lang="en-GB" sz="1200" dirty="0">
                <a:latin typeface="Times New Roman" panose="02020603050405020304" pitchFamily="18" charset="0"/>
                <a:cs typeface="Times New Roman" panose="02020603050405020304" pitchFamily="18" charset="0"/>
              </a:rPr>
              <a:t>-Sanchez, P. (2021). ‘The impact of accommodation taxes on outbound travel demand from the United Kingdom to European destinations’. </a:t>
            </a:r>
            <a:r>
              <a:rPr lang="en-GB" sz="1200" i="1" dirty="0">
                <a:latin typeface="Times New Roman" panose="02020603050405020304" pitchFamily="18" charset="0"/>
                <a:cs typeface="Times New Roman" panose="02020603050405020304" pitchFamily="18" charset="0"/>
              </a:rPr>
              <a:t>Journal of Travel Research</a:t>
            </a:r>
            <a:r>
              <a:rPr lang="en-GB" sz="1200" dirty="0">
                <a:latin typeface="Times New Roman" panose="02020603050405020304" pitchFamily="18" charset="0"/>
                <a:cs typeface="Times New Roman" panose="02020603050405020304" pitchFamily="18" charset="0"/>
              </a:rPr>
              <a:t>, </a:t>
            </a:r>
            <a:r>
              <a:rPr lang="en-GB" sz="1200" i="1" dirty="0">
                <a:latin typeface="Times New Roman" panose="02020603050405020304" pitchFamily="18" charset="0"/>
                <a:cs typeface="Times New Roman" panose="02020603050405020304" pitchFamily="18" charset="0"/>
              </a:rPr>
              <a:t>60</a:t>
            </a:r>
            <a:r>
              <a:rPr lang="en-GB" sz="1200" dirty="0">
                <a:latin typeface="Times New Roman" panose="02020603050405020304" pitchFamily="18" charset="0"/>
                <a:cs typeface="Times New Roman" panose="02020603050405020304" pitchFamily="18" charset="0"/>
              </a:rPr>
              <a:t>(4), pp.749-760. Available at: https://doi.org/10.1177/0047287520908931. </a:t>
            </a:r>
          </a:p>
          <a:p>
            <a:pPr algn="just"/>
            <a:r>
              <a:rPr lang="en-GB" sz="1200" dirty="0">
                <a:latin typeface="Times New Roman" panose="02020603050405020304" pitchFamily="18" charset="0"/>
                <a:cs typeface="Times New Roman" panose="02020603050405020304" pitchFamily="18" charset="0"/>
              </a:rPr>
              <a:t>Isayas, Y.N. (2021). ‘Financial distress and its determinants: Evidence from insurance companies in Ethiopia’. </a:t>
            </a:r>
            <a:r>
              <a:rPr lang="en-GB" sz="1200" i="1" dirty="0">
                <a:latin typeface="Times New Roman" panose="02020603050405020304" pitchFamily="18" charset="0"/>
                <a:cs typeface="Times New Roman" panose="02020603050405020304" pitchFamily="18" charset="0"/>
              </a:rPr>
              <a:t>Cogent Business &amp; Management</a:t>
            </a:r>
            <a:r>
              <a:rPr lang="en-GB" sz="1200" dirty="0">
                <a:latin typeface="Times New Roman" panose="02020603050405020304" pitchFamily="18" charset="0"/>
                <a:cs typeface="Times New Roman" panose="02020603050405020304" pitchFamily="18" charset="0"/>
              </a:rPr>
              <a:t>, </a:t>
            </a:r>
            <a:r>
              <a:rPr lang="en-GB" sz="1200" i="1" dirty="0">
                <a:latin typeface="Times New Roman" panose="02020603050405020304" pitchFamily="18" charset="0"/>
                <a:cs typeface="Times New Roman" panose="02020603050405020304" pitchFamily="18" charset="0"/>
              </a:rPr>
              <a:t>8</a:t>
            </a:r>
            <a:r>
              <a:rPr lang="en-GB" sz="1200" dirty="0">
                <a:latin typeface="Times New Roman" panose="02020603050405020304" pitchFamily="18" charset="0"/>
                <a:cs typeface="Times New Roman" panose="02020603050405020304" pitchFamily="18" charset="0"/>
              </a:rPr>
              <a:t>(1), p.1951110. Available at: https://doi.org/10.1080/23311975.2021.1951110. </a:t>
            </a:r>
          </a:p>
          <a:p>
            <a:pPr algn="just"/>
            <a:r>
              <a:rPr lang="en-GB" sz="1200" dirty="0" err="1">
                <a:latin typeface="Times New Roman" panose="02020603050405020304" pitchFamily="18" charset="0"/>
                <a:cs typeface="Times New Roman" panose="02020603050405020304" pitchFamily="18" charset="0"/>
              </a:rPr>
              <a:t>Mogaji</a:t>
            </a:r>
            <a:r>
              <a:rPr lang="en-GB" sz="1200" dirty="0">
                <a:latin typeface="Times New Roman" panose="02020603050405020304" pitchFamily="18" charset="0"/>
                <a:cs typeface="Times New Roman" panose="02020603050405020304" pitchFamily="18" charset="0"/>
              </a:rPr>
              <a:t>, E., </a:t>
            </a:r>
            <a:r>
              <a:rPr lang="en-GB" sz="1200" dirty="0" err="1">
                <a:latin typeface="Times New Roman" panose="02020603050405020304" pitchFamily="18" charset="0"/>
                <a:cs typeface="Times New Roman" panose="02020603050405020304" pitchFamily="18" charset="0"/>
              </a:rPr>
              <a:t>Viglia</a:t>
            </a:r>
            <a:r>
              <a:rPr lang="en-GB" sz="1200" dirty="0">
                <a:latin typeface="Times New Roman" panose="02020603050405020304" pitchFamily="18" charset="0"/>
                <a:cs typeface="Times New Roman" panose="02020603050405020304" pitchFamily="18" charset="0"/>
              </a:rPr>
              <a:t>, G., Srivastava, P. and Dwivedi, Y.K. (2024). ‘Is it the end of the technology acceptance model in the era of generative artificial intelligence?’. </a:t>
            </a:r>
            <a:r>
              <a:rPr lang="en-GB" sz="1200" i="1" dirty="0">
                <a:latin typeface="Times New Roman" panose="02020603050405020304" pitchFamily="18" charset="0"/>
                <a:cs typeface="Times New Roman" panose="02020603050405020304" pitchFamily="18" charset="0"/>
              </a:rPr>
              <a:t>International Journal of Contemporary Hospitality Management</a:t>
            </a:r>
            <a:r>
              <a:rPr lang="en-GB" sz="1200" dirty="0">
                <a:latin typeface="Times New Roman" panose="02020603050405020304" pitchFamily="18" charset="0"/>
                <a:cs typeface="Times New Roman" panose="02020603050405020304" pitchFamily="18" charset="0"/>
              </a:rPr>
              <a:t>, </a:t>
            </a:r>
            <a:r>
              <a:rPr lang="en-GB" sz="1200" i="1" dirty="0">
                <a:latin typeface="Times New Roman" panose="02020603050405020304" pitchFamily="18" charset="0"/>
                <a:cs typeface="Times New Roman" panose="02020603050405020304" pitchFamily="18" charset="0"/>
              </a:rPr>
              <a:t>36</a:t>
            </a:r>
            <a:r>
              <a:rPr lang="en-GB" sz="1200" dirty="0">
                <a:latin typeface="Times New Roman" panose="02020603050405020304" pitchFamily="18" charset="0"/>
                <a:cs typeface="Times New Roman" panose="02020603050405020304" pitchFamily="18" charset="0"/>
              </a:rPr>
              <a:t>(10), pp.3324-3339. Available at: https://doi.org/10.1108/IJCHM-08-2023-1271. </a:t>
            </a:r>
          </a:p>
          <a:p>
            <a:pPr algn="just"/>
            <a:r>
              <a:rPr lang="en-GB" sz="1200" dirty="0">
                <a:latin typeface="Times New Roman" panose="02020603050405020304" pitchFamily="18" charset="0"/>
                <a:cs typeface="Times New Roman" panose="02020603050405020304" pitchFamily="18" charset="0"/>
              </a:rPr>
              <a:t>Mordorintelligence.com (2025). ‘</a:t>
            </a:r>
            <a:r>
              <a:rPr lang="en-GB" sz="1200" i="1" dirty="0">
                <a:latin typeface="Times New Roman" panose="02020603050405020304" pitchFamily="18" charset="0"/>
                <a:cs typeface="Times New Roman" panose="02020603050405020304" pitchFamily="18" charset="0"/>
              </a:rPr>
              <a:t>UK Hospitality Industry Size &amp; Share Analysis - Growth Trends &amp; Forecasts (2025 - 2030)</a:t>
            </a:r>
            <a:r>
              <a:rPr lang="en-GB" sz="1200" dirty="0">
                <a:latin typeface="Times New Roman" panose="02020603050405020304" pitchFamily="18" charset="0"/>
                <a:cs typeface="Times New Roman" panose="02020603050405020304" pitchFamily="18" charset="0"/>
              </a:rPr>
              <a:t>’. Available at: https://www.mordorintelligence.com/industry-reports/hospitality-industry-in-the-united-kingdom (Accessed: 15 October 2025).</a:t>
            </a:r>
          </a:p>
          <a:p>
            <a:pPr algn="just"/>
            <a:r>
              <a:rPr lang="en-GB" sz="1200" dirty="0">
                <a:latin typeface="Times New Roman" panose="02020603050405020304" pitchFamily="18" charset="0"/>
                <a:cs typeface="Times New Roman" panose="02020603050405020304" pitchFamily="18" charset="0"/>
              </a:rPr>
              <a:t>Ogbonnaya, C., Dhir, A., Maxwell-Cole, A. and Gorny, T. (2022). ‘Cost-cutting actions, employment relations and workplace grievances: Lessons from the 2008 financial crisis’. </a:t>
            </a:r>
            <a:r>
              <a:rPr lang="en-GB" sz="1200" i="1" dirty="0">
                <a:latin typeface="Times New Roman" panose="02020603050405020304" pitchFamily="18" charset="0"/>
                <a:cs typeface="Times New Roman" panose="02020603050405020304" pitchFamily="18" charset="0"/>
              </a:rPr>
              <a:t>Journal of Business Research</a:t>
            </a:r>
            <a:r>
              <a:rPr lang="en-GB" sz="1200" dirty="0">
                <a:latin typeface="Times New Roman" panose="02020603050405020304" pitchFamily="18" charset="0"/>
                <a:cs typeface="Times New Roman" panose="02020603050405020304" pitchFamily="18" charset="0"/>
              </a:rPr>
              <a:t>, </a:t>
            </a:r>
            <a:r>
              <a:rPr lang="en-GB" sz="1200" i="1" dirty="0">
                <a:latin typeface="Times New Roman" panose="02020603050405020304" pitchFamily="18" charset="0"/>
                <a:cs typeface="Times New Roman" panose="02020603050405020304" pitchFamily="18" charset="0"/>
              </a:rPr>
              <a:t>152</a:t>
            </a:r>
            <a:r>
              <a:rPr lang="en-GB" sz="1200" dirty="0">
                <a:latin typeface="Times New Roman" panose="02020603050405020304" pitchFamily="18" charset="0"/>
                <a:cs typeface="Times New Roman" panose="02020603050405020304" pitchFamily="18" charset="0"/>
              </a:rPr>
              <a:t>, pp.265-275. Available at: https://doi.org/10.1016/j.jbusres.2022.07.055. </a:t>
            </a:r>
          </a:p>
          <a:p>
            <a:pPr algn="just"/>
            <a:r>
              <a:rPr lang="en-GB" sz="1200" dirty="0">
                <a:latin typeface="Times New Roman" panose="02020603050405020304" pitchFamily="18" charset="0"/>
                <a:cs typeface="Times New Roman" panose="02020603050405020304" pitchFamily="18" charset="0"/>
              </a:rPr>
              <a:t>Prideaux, B., Laws, E. and Faulkner, B. (2007). ‘Events in Indonesia: Exploring the limits to formal tourism trends forecasting methods in complex crisis situations’. In Crisis management in tourism (pp. 353-374). Wallingford UK: CABI. Available at: https://doi.org/10.1016/S0261-5177(02)00115-2.</a:t>
            </a:r>
          </a:p>
          <a:p>
            <a:pPr algn="just"/>
            <a:r>
              <a:rPr lang="en-GB" sz="1200" dirty="0" err="1">
                <a:latin typeface="Times New Roman" panose="02020603050405020304" pitchFamily="18" charset="0"/>
                <a:cs typeface="Times New Roman" panose="02020603050405020304" pitchFamily="18" charset="0"/>
              </a:rPr>
              <a:t>Sorce</a:t>
            </a:r>
            <a:r>
              <a:rPr lang="en-GB" sz="1200" dirty="0">
                <a:latin typeface="Times New Roman" panose="02020603050405020304" pitchFamily="18" charset="0"/>
                <a:cs typeface="Times New Roman" panose="02020603050405020304" pitchFamily="18" charset="0"/>
              </a:rPr>
              <a:t>, J. and Issa, R.R. (2021). ‘Extended Technology Acceptance Model (TAM) for adoption of Information and Communications Technology (ICT) in the US Construction Industry’. </a:t>
            </a:r>
            <a:r>
              <a:rPr lang="en-GB" sz="1200" i="1" dirty="0">
                <a:latin typeface="Times New Roman" panose="02020603050405020304" pitchFamily="18" charset="0"/>
                <a:cs typeface="Times New Roman" panose="02020603050405020304" pitchFamily="18" charset="0"/>
              </a:rPr>
              <a:t>Journal of information technology in construction</a:t>
            </a:r>
            <a:r>
              <a:rPr lang="en-GB" sz="1200" dirty="0">
                <a:latin typeface="Times New Roman" panose="02020603050405020304" pitchFamily="18" charset="0"/>
                <a:cs typeface="Times New Roman" panose="02020603050405020304" pitchFamily="18" charset="0"/>
              </a:rPr>
              <a:t>, </a:t>
            </a:r>
            <a:r>
              <a:rPr lang="en-GB" sz="1200" i="1" dirty="0">
                <a:latin typeface="Times New Roman" panose="02020603050405020304" pitchFamily="18" charset="0"/>
                <a:cs typeface="Times New Roman" panose="02020603050405020304" pitchFamily="18" charset="0"/>
              </a:rPr>
              <a:t>26</a:t>
            </a:r>
            <a:r>
              <a:rPr lang="en-GB" sz="1200" dirty="0">
                <a:latin typeface="Times New Roman" panose="02020603050405020304" pitchFamily="18" charset="0"/>
                <a:cs typeface="Times New Roman" panose="02020603050405020304" pitchFamily="18" charset="0"/>
              </a:rPr>
              <a:t>. Available at: https://dx.doi.org/10.36680/j.itcon.2021.013. </a:t>
            </a:r>
          </a:p>
          <a:p>
            <a:pPr algn="just"/>
            <a:r>
              <a:rPr lang="en-GB" sz="1200" dirty="0" err="1">
                <a:latin typeface="Times New Roman" panose="02020603050405020304" pitchFamily="18" charset="0"/>
                <a:cs typeface="Times New Roman" panose="02020603050405020304" pitchFamily="18" charset="0"/>
              </a:rPr>
              <a:t>Sovacool</a:t>
            </a:r>
            <a:r>
              <a:rPr lang="en-GB" sz="1200" dirty="0">
                <a:latin typeface="Times New Roman" panose="02020603050405020304" pitchFamily="18" charset="0"/>
                <a:cs typeface="Times New Roman" panose="02020603050405020304" pitchFamily="18" charset="0"/>
              </a:rPr>
              <a:t>, B.K., Upham, P., </a:t>
            </a:r>
            <a:r>
              <a:rPr lang="en-GB" sz="1200" dirty="0" err="1">
                <a:latin typeface="Times New Roman" panose="02020603050405020304" pitchFamily="18" charset="0"/>
                <a:cs typeface="Times New Roman" panose="02020603050405020304" pitchFamily="18" charset="0"/>
              </a:rPr>
              <a:t>Martiskainen</a:t>
            </a:r>
            <a:r>
              <a:rPr lang="en-GB" sz="1200" dirty="0">
                <a:latin typeface="Times New Roman" panose="02020603050405020304" pitchFamily="18" charset="0"/>
                <a:cs typeface="Times New Roman" panose="02020603050405020304" pitchFamily="18" charset="0"/>
              </a:rPr>
              <a:t>, M., Jenkins, K.E., Torres Contreras, G.A. and Simcock, N. (2023). Policy prescriptions to address energy and transport poverty in the United Kingdom. </a:t>
            </a:r>
            <a:r>
              <a:rPr lang="en-GB" sz="1200" i="1" dirty="0">
                <a:latin typeface="Times New Roman" panose="02020603050405020304" pitchFamily="18" charset="0"/>
                <a:cs typeface="Times New Roman" panose="02020603050405020304" pitchFamily="18" charset="0"/>
              </a:rPr>
              <a:t>Nature Energy</a:t>
            </a:r>
            <a:r>
              <a:rPr lang="en-GB" sz="1200" dirty="0">
                <a:latin typeface="Times New Roman" panose="02020603050405020304" pitchFamily="18" charset="0"/>
                <a:cs typeface="Times New Roman" panose="02020603050405020304" pitchFamily="18" charset="0"/>
              </a:rPr>
              <a:t>, </a:t>
            </a:r>
            <a:r>
              <a:rPr lang="en-GB" sz="1200" i="1" dirty="0">
                <a:latin typeface="Times New Roman" panose="02020603050405020304" pitchFamily="18" charset="0"/>
                <a:cs typeface="Times New Roman" panose="02020603050405020304" pitchFamily="18" charset="0"/>
              </a:rPr>
              <a:t>8</a:t>
            </a:r>
            <a:r>
              <a:rPr lang="en-GB" sz="1200" dirty="0">
                <a:latin typeface="Times New Roman" panose="02020603050405020304" pitchFamily="18" charset="0"/>
                <a:cs typeface="Times New Roman" panose="02020603050405020304" pitchFamily="18" charset="0"/>
              </a:rPr>
              <a:t>(3), pp.273-283. Available at: https://doi.org/10.1038/s41560-023-01196-w.</a:t>
            </a:r>
          </a:p>
        </p:txBody>
      </p:sp>
    </p:spTree>
    <p:extLst>
      <p:ext uri="{BB962C8B-B14F-4D97-AF65-F5344CB8AC3E}">
        <p14:creationId xmlns:p14="http://schemas.microsoft.com/office/powerpoint/2010/main" val="106709538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5D9FC6AC-4A12-4825-8ABE-0732B8EF4D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Free Hotel PowerPoint Template">
            <a:extLst>
              <a:ext uri="{FF2B5EF4-FFF2-40B4-BE49-F238E27FC236}">
                <a16:creationId xmlns:a16="http://schemas.microsoft.com/office/drawing/2014/main" id="{DAB1FF16-333D-E65E-CB12-992EB0757CD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r="2701"/>
          <a:stretch>
            <a:fillRect/>
          </a:stretch>
        </p:blipFill>
        <p:spPr bwMode="auto">
          <a:xfrm>
            <a:off x="1" y="10"/>
            <a:ext cx="11862683" cy="6857990"/>
          </a:xfrm>
          <a:custGeom>
            <a:avLst/>
            <a:gdLst/>
            <a:ahLst/>
            <a:cxnLst/>
            <a:rect l="l" t="t" r="r" b="b"/>
            <a:pathLst>
              <a:path w="11862683" h="6858000">
                <a:moveTo>
                  <a:pt x="0" y="0"/>
                </a:moveTo>
                <a:lnTo>
                  <a:pt x="4038600" y="0"/>
                </a:lnTo>
                <a:lnTo>
                  <a:pt x="4114800" y="0"/>
                </a:lnTo>
                <a:lnTo>
                  <a:pt x="4282294" y="0"/>
                </a:lnTo>
                <a:lnTo>
                  <a:pt x="6139260" y="0"/>
                </a:lnTo>
                <a:lnTo>
                  <a:pt x="6362810" y="0"/>
                </a:lnTo>
                <a:lnTo>
                  <a:pt x="7272221" y="0"/>
                </a:lnTo>
                <a:lnTo>
                  <a:pt x="10815342" y="0"/>
                </a:lnTo>
                <a:cubicBezTo>
                  <a:pt x="10709672" y="35571"/>
                  <a:pt x="10607020" y="78255"/>
                  <a:pt x="10501350" y="110269"/>
                </a:cubicBezTo>
                <a:cubicBezTo>
                  <a:pt x="10516447" y="145839"/>
                  <a:pt x="10531542" y="138725"/>
                  <a:pt x="10546639" y="135168"/>
                </a:cubicBezTo>
                <a:cubicBezTo>
                  <a:pt x="10637212" y="120941"/>
                  <a:pt x="10730806" y="110269"/>
                  <a:pt x="10818360" y="71141"/>
                </a:cubicBezTo>
                <a:cubicBezTo>
                  <a:pt x="10839496" y="64027"/>
                  <a:pt x="10863648" y="64027"/>
                  <a:pt x="10872705" y="88927"/>
                </a:cubicBezTo>
                <a:cubicBezTo>
                  <a:pt x="10887801" y="124497"/>
                  <a:pt x="10866668" y="145839"/>
                  <a:pt x="10845532" y="163625"/>
                </a:cubicBezTo>
                <a:cubicBezTo>
                  <a:pt x="10809304" y="195638"/>
                  <a:pt x="10767036" y="188525"/>
                  <a:pt x="10727787" y="192082"/>
                </a:cubicBezTo>
                <a:cubicBezTo>
                  <a:pt x="10619098" y="209867"/>
                  <a:pt x="10567772" y="259665"/>
                  <a:pt x="10543619" y="373491"/>
                </a:cubicBezTo>
                <a:cubicBezTo>
                  <a:pt x="10637212" y="327250"/>
                  <a:pt x="10730806" y="384162"/>
                  <a:pt x="10821380" y="352148"/>
                </a:cubicBezTo>
                <a:cubicBezTo>
                  <a:pt x="10845532" y="345034"/>
                  <a:pt x="10881763" y="355706"/>
                  <a:pt x="10869686" y="394834"/>
                </a:cubicBezTo>
                <a:cubicBezTo>
                  <a:pt x="10857610" y="430405"/>
                  <a:pt x="10818360" y="458860"/>
                  <a:pt x="10887801" y="451747"/>
                </a:cubicBezTo>
                <a:cubicBezTo>
                  <a:pt x="10939127" y="448189"/>
                  <a:pt x="10954222" y="405504"/>
                  <a:pt x="10969318" y="359262"/>
                </a:cubicBezTo>
                <a:cubicBezTo>
                  <a:pt x="10981394" y="334364"/>
                  <a:pt x="11014605" y="320135"/>
                  <a:pt x="11038758" y="334364"/>
                </a:cubicBezTo>
                <a:cubicBezTo>
                  <a:pt x="11068949" y="348592"/>
                  <a:pt x="11059892" y="387720"/>
                  <a:pt x="11059892" y="416176"/>
                </a:cubicBezTo>
                <a:cubicBezTo>
                  <a:pt x="11062912" y="469532"/>
                  <a:pt x="11038758" y="494431"/>
                  <a:pt x="10996491" y="505101"/>
                </a:cubicBezTo>
                <a:cubicBezTo>
                  <a:pt x="10945164" y="519330"/>
                  <a:pt x="10893840" y="537116"/>
                  <a:pt x="10827418" y="558458"/>
                </a:cubicBezTo>
                <a:cubicBezTo>
                  <a:pt x="10899878" y="594028"/>
                  <a:pt x="10954222" y="586915"/>
                  <a:pt x="11008566" y="558458"/>
                </a:cubicBezTo>
                <a:cubicBezTo>
                  <a:pt x="11074988" y="526444"/>
                  <a:pt x="11162542" y="483759"/>
                  <a:pt x="11216886" y="522887"/>
                </a:cubicBezTo>
                <a:cubicBezTo>
                  <a:pt x="11298403" y="579800"/>
                  <a:pt x="11364824" y="544229"/>
                  <a:pt x="11437284" y="533558"/>
                </a:cubicBezTo>
                <a:cubicBezTo>
                  <a:pt x="11588242" y="512216"/>
                  <a:pt x="11494648" y="480203"/>
                  <a:pt x="11645605" y="462417"/>
                </a:cubicBezTo>
                <a:cubicBezTo>
                  <a:pt x="11705988" y="455303"/>
                  <a:pt x="11769390" y="426847"/>
                  <a:pt x="11856944" y="465975"/>
                </a:cubicBezTo>
                <a:cubicBezTo>
                  <a:pt x="11461437" y="672284"/>
                  <a:pt x="11274250" y="658055"/>
                  <a:pt x="10921012" y="910606"/>
                </a:cubicBezTo>
                <a:cubicBezTo>
                  <a:pt x="10936107" y="935506"/>
                  <a:pt x="10951202" y="924835"/>
                  <a:pt x="10966299" y="921277"/>
                </a:cubicBezTo>
                <a:cubicBezTo>
                  <a:pt x="10990452" y="917720"/>
                  <a:pt x="11020644" y="903491"/>
                  <a:pt x="11026682" y="949734"/>
                </a:cubicBezTo>
                <a:cubicBezTo>
                  <a:pt x="11029702" y="985305"/>
                  <a:pt x="11011585" y="1003089"/>
                  <a:pt x="10981394" y="1006647"/>
                </a:cubicBezTo>
                <a:cubicBezTo>
                  <a:pt x="10893840" y="1020875"/>
                  <a:pt x="10815342" y="1070674"/>
                  <a:pt x="10736844" y="1113358"/>
                </a:cubicBezTo>
                <a:cubicBezTo>
                  <a:pt x="10700615" y="1131144"/>
                  <a:pt x="10661366" y="1156043"/>
                  <a:pt x="10676462" y="1220069"/>
                </a:cubicBezTo>
                <a:cubicBezTo>
                  <a:pt x="10706652" y="1237855"/>
                  <a:pt x="10727787" y="1212955"/>
                  <a:pt x="10751940" y="1209399"/>
                </a:cubicBezTo>
                <a:cubicBezTo>
                  <a:pt x="10776093" y="1205842"/>
                  <a:pt x="10833457" y="1220069"/>
                  <a:pt x="10818360" y="1230741"/>
                </a:cubicBezTo>
                <a:cubicBezTo>
                  <a:pt x="10748920" y="1269868"/>
                  <a:pt x="10875724" y="1365909"/>
                  <a:pt x="10791190" y="1365909"/>
                </a:cubicBezTo>
                <a:cubicBezTo>
                  <a:pt x="10652309" y="1365909"/>
                  <a:pt x="10576830" y="1536647"/>
                  <a:pt x="10443988" y="1540204"/>
                </a:cubicBezTo>
                <a:cubicBezTo>
                  <a:pt x="10422854" y="1540204"/>
                  <a:pt x="10413797" y="1572219"/>
                  <a:pt x="10413797" y="1597117"/>
                </a:cubicBezTo>
                <a:cubicBezTo>
                  <a:pt x="10413797" y="1629132"/>
                  <a:pt x="10434930" y="1632688"/>
                  <a:pt x="10456064" y="1636245"/>
                </a:cubicBezTo>
                <a:cubicBezTo>
                  <a:pt x="10489275" y="1639802"/>
                  <a:pt x="10525504" y="1597117"/>
                  <a:pt x="10567772" y="1657587"/>
                </a:cubicBezTo>
                <a:cubicBezTo>
                  <a:pt x="10489275" y="1693158"/>
                  <a:pt x="10407758" y="1728729"/>
                  <a:pt x="10410777" y="1849668"/>
                </a:cubicBezTo>
                <a:cubicBezTo>
                  <a:pt x="10410777" y="1881683"/>
                  <a:pt x="10377566" y="1895910"/>
                  <a:pt x="10353413" y="1903025"/>
                </a:cubicBezTo>
                <a:cubicBezTo>
                  <a:pt x="10311146" y="1917252"/>
                  <a:pt x="10277935" y="1938595"/>
                  <a:pt x="10253782" y="1984836"/>
                </a:cubicBezTo>
                <a:cubicBezTo>
                  <a:pt x="10253782" y="1995507"/>
                  <a:pt x="10253782" y="2002622"/>
                  <a:pt x="10253782" y="2013292"/>
                </a:cubicBezTo>
                <a:cubicBezTo>
                  <a:pt x="10259820" y="2123562"/>
                  <a:pt x="10320202" y="2120004"/>
                  <a:pt x="10386624" y="2102219"/>
                </a:cubicBezTo>
                <a:cubicBezTo>
                  <a:pt x="10465122" y="2080877"/>
                  <a:pt x="10543619" y="2038192"/>
                  <a:pt x="10628156" y="2077320"/>
                </a:cubicBezTo>
                <a:cubicBezTo>
                  <a:pt x="10510408" y="2130676"/>
                  <a:pt x="10380586" y="2134233"/>
                  <a:pt x="10271896" y="2208931"/>
                </a:cubicBezTo>
                <a:cubicBezTo>
                  <a:pt x="10676462" y="2223159"/>
                  <a:pt x="11032720" y="1984836"/>
                  <a:pt x="11425208" y="1892353"/>
                </a:cubicBezTo>
                <a:cubicBezTo>
                  <a:pt x="11413131" y="1952823"/>
                  <a:pt x="11379920" y="1967051"/>
                  <a:pt x="11352748" y="1974165"/>
                </a:cubicBezTo>
                <a:cubicBezTo>
                  <a:pt x="11207830" y="2020407"/>
                  <a:pt x="11081026" y="2112891"/>
                  <a:pt x="10948184" y="2191146"/>
                </a:cubicBezTo>
                <a:cubicBezTo>
                  <a:pt x="10893840" y="2223159"/>
                  <a:pt x="10854590" y="2258731"/>
                  <a:pt x="10833457" y="2326314"/>
                </a:cubicBezTo>
                <a:cubicBezTo>
                  <a:pt x="10815342" y="2390340"/>
                  <a:pt x="10779112" y="2418796"/>
                  <a:pt x="10712690" y="2401012"/>
                </a:cubicBezTo>
                <a:cubicBezTo>
                  <a:pt x="10658346" y="2386784"/>
                  <a:pt x="10600982" y="2393898"/>
                  <a:pt x="10543619" y="2401012"/>
                </a:cubicBezTo>
                <a:cubicBezTo>
                  <a:pt x="10480218" y="2408126"/>
                  <a:pt x="10407758" y="2479267"/>
                  <a:pt x="10422854" y="2518395"/>
                </a:cubicBezTo>
                <a:cubicBezTo>
                  <a:pt x="10453044" y="2582422"/>
                  <a:pt x="10504370" y="2550408"/>
                  <a:pt x="10546639" y="2543294"/>
                </a:cubicBezTo>
                <a:cubicBezTo>
                  <a:pt x="10597964" y="2536181"/>
                  <a:pt x="10691556" y="2518395"/>
                  <a:pt x="10691556" y="2525509"/>
                </a:cubicBezTo>
                <a:cubicBezTo>
                  <a:pt x="10724768" y="2685576"/>
                  <a:pt x="10800246" y="2564636"/>
                  <a:pt x="10854590" y="2564636"/>
                </a:cubicBezTo>
                <a:cubicBezTo>
                  <a:pt x="10905916" y="2564636"/>
                  <a:pt x="10957241" y="2546851"/>
                  <a:pt x="11005548" y="2532623"/>
                </a:cubicBezTo>
                <a:cubicBezTo>
                  <a:pt x="11068949" y="2514837"/>
                  <a:pt x="11126312" y="2546851"/>
                  <a:pt x="11186696" y="2553965"/>
                </a:cubicBezTo>
                <a:cubicBezTo>
                  <a:pt x="11241040" y="2561080"/>
                  <a:pt x="11210850" y="2653563"/>
                  <a:pt x="11244060" y="2692689"/>
                </a:cubicBezTo>
                <a:cubicBezTo>
                  <a:pt x="11250097" y="2703362"/>
                  <a:pt x="11256136" y="2703362"/>
                  <a:pt x="11262174" y="2703362"/>
                </a:cubicBezTo>
                <a:cubicBezTo>
                  <a:pt x="11280289" y="2980812"/>
                  <a:pt x="11597299" y="2913227"/>
                  <a:pt x="11597299" y="2923898"/>
                </a:cubicBezTo>
                <a:cubicBezTo>
                  <a:pt x="11624471" y="2941684"/>
                  <a:pt x="11657682" y="2899000"/>
                  <a:pt x="11690892" y="2941684"/>
                </a:cubicBezTo>
                <a:cubicBezTo>
                  <a:pt x="11548993" y="3137322"/>
                  <a:pt x="11331614" y="3183563"/>
                  <a:pt x="11138390" y="3329402"/>
                </a:cubicBezTo>
                <a:cubicBezTo>
                  <a:pt x="11298403" y="3379202"/>
                  <a:pt x="11391998" y="3208463"/>
                  <a:pt x="11509744" y="3229805"/>
                </a:cubicBezTo>
                <a:cubicBezTo>
                  <a:pt x="11567107" y="3283162"/>
                  <a:pt x="11395016" y="3368530"/>
                  <a:pt x="11561068" y="3393429"/>
                </a:cubicBezTo>
                <a:cubicBezTo>
                  <a:pt x="11488610" y="3439672"/>
                  <a:pt x="11437284" y="3485914"/>
                  <a:pt x="11385959" y="3539269"/>
                </a:cubicBezTo>
                <a:cubicBezTo>
                  <a:pt x="11298403" y="3635309"/>
                  <a:pt x="11280289" y="3699337"/>
                  <a:pt x="11322556" y="3827390"/>
                </a:cubicBezTo>
                <a:cubicBezTo>
                  <a:pt x="11349730" y="3912759"/>
                  <a:pt x="11388978" y="3991015"/>
                  <a:pt x="11352748" y="4090612"/>
                </a:cubicBezTo>
                <a:cubicBezTo>
                  <a:pt x="11328595" y="4158196"/>
                  <a:pt x="11337653" y="4204438"/>
                  <a:pt x="11428226" y="4172424"/>
                </a:cubicBezTo>
                <a:cubicBezTo>
                  <a:pt x="11524840" y="4140411"/>
                  <a:pt x="11561068" y="4200882"/>
                  <a:pt x="11536915" y="4321821"/>
                </a:cubicBezTo>
                <a:cubicBezTo>
                  <a:pt x="11521821" y="4400076"/>
                  <a:pt x="11536915" y="4424975"/>
                  <a:pt x="11603338" y="4414305"/>
                </a:cubicBezTo>
                <a:cubicBezTo>
                  <a:pt x="11675796" y="4403633"/>
                  <a:pt x="11745236" y="4353835"/>
                  <a:pt x="11835811" y="4378734"/>
                </a:cubicBezTo>
                <a:cubicBezTo>
                  <a:pt x="11763352" y="4521016"/>
                  <a:pt x="11609374" y="4478331"/>
                  <a:pt x="11524840" y="4613499"/>
                </a:cubicBezTo>
                <a:cubicBezTo>
                  <a:pt x="11624471" y="4613499"/>
                  <a:pt x="11702969" y="4613499"/>
                  <a:pt x="11775427" y="4585042"/>
                </a:cubicBezTo>
                <a:cubicBezTo>
                  <a:pt x="11805619" y="4574373"/>
                  <a:pt x="11838830" y="4560144"/>
                  <a:pt x="11856944" y="4602828"/>
                </a:cubicBezTo>
                <a:cubicBezTo>
                  <a:pt x="11878080" y="4652628"/>
                  <a:pt x="11835811" y="4670412"/>
                  <a:pt x="11811658" y="4677526"/>
                </a:cubicBezTo>
                <a:cubicBezTo>
                  <a:pt x="11742216" y="4702425"/>
                  <a:pt x="11687874" y="4759339"/>
                  <a:pt x="11627490" y="4805580"/>
                </a:cubicBezTo>
                <a:cubicBezTo>
                  <a:pt x="11497668" y="4905177"/>
                  <a:pt x="11355767" y="4990547"/>
                  <a:pt x="11247078" y="5154171"/>
                </a:cubicBezTo>
                <a:cubicBezTo>
                  <a:pt x="11382940" y="5111487"/>
                  <a:pt x="11485590" y="5011889"/>
                  <a:pt x="11615414" y="4994104"/>
                </a:cubicBezTo>
                <a:cubicBezTo>
                  <a:pt x="11503704" y="5143500"/>
                  <a:pt x="11361806" y="5243097"/>
                  <a:pt x="11228964" y="5353367"/>
                </a:cubicBezTo>
                <a:cubicBezTo>
                  <a:pt x="11189714" y="5385379"/>
                  <a:pt x="11150466" y="5406721"/>
                  <a:pt x="11144428" y="5474306"/>
                </a:cubicBezTo>
                <a:cubicBezTo>
                  <a:pt x="11126312" y="5605917"/>
                  <a:pt x="11078008" y="5712629"/>
                  <a:pt x="10969318" y="5769542"/>
                </a:cubicBezTo>
                <a:cubicBezTo>
                  <a:pt x="10969318" y="5769542"/>
                  <a:pt x="10975356" y="5790884"/>
                  <a:pt x="10978374" y="5801555"/>
                </a:cubicBezTo>
                <a:cubicBezTo>
                  <a:pt x="11044797" y="5805112"/>
                  <a:pt x="11096122" y="5726858"/>
                  <a:pt x="11177639" y="5755314"/>
                </a:cubicBezTo>
                <a:cubicBezTo>
                  <a:pt x="11096122" y="5862025"/>
                  <a:pt x="11029702" y="5954508"/>
                  <a:pt x="10917992" y="6004307"/>
                </a:cubicBezTo>
                <a:cubicBezTo>
                  <a:pt x="10827418" y="6043434"/>
                  <a:pt x="10715710" y="6068335"/>
                  <a:pt x="10649289" y="6196388"/>
                </a:cubicBezTo>
                <a:cubicBezTo>
                  <a:pt x="10724768" y="6221287"/>
                  <a:pt x="10782132" y="6189274"/>
                  <a:pt x="10839496" y="6167932"/>
                </a:cubicBezTo>
                <a:cubicBezTo>
                  <a:pt x="10927050" y="6132361"/>
                  <a:pt x="11014605" y="6093234"/>
                  <a:pt x="11102160" y="6057663"/>
                </a:cubicBezTo>
                <a:cubicBezTo>
                  <a:pt x="11135372" y="6043434"/>
                  <a:pt x="11171600" y="6036320"/>
                  <a:pt x="11192734" y="6100347"/>
                </a:cubicBezTo>
                <a:cubicBezTo>
                  <a:pt x="11081026" y="6114575"/>
                  <a:pt x="11014605" y="6199945"/>
                  <a:pt x="10945164" y="6281757"/>
                </a:cubicBezTo>
                <a:cubicBezTo>
                  <a:pt x="10905916" y="6327999"/>
                  <a:pt x="10872705" y="6388469"/>
                  <a:pt x="10803265" y="6367127"/>
                </a:cubicBezTo>
                <a:cubicBezTo>
                  <a:pt x="10767036" y="6356456"/>
                  <a:pt x="10742882" y="6388469"/>
                  <a:pt x="10745901" y="6431153"/>
                </a:cubicBezTo>
                <a:cubicBezTo>
                  <a:pt x="10760998" y="6580550"/>
                  <a:pt x="10673442" y="6630349"/>
                  <a:pt x="10582868" y="6658805"/>
                </a:cubicBezTo>
                <a:cubicBezTo>
                  <a:pt x="10450026" y="6701489"/>
                  <a:pt x="10332280" y="6786859"/>
                  <a:pt x="10208496" y="6858000"/>
                </a:cubicBezTo>
                <a:lnTo>
                  <a:pt x="7272221" y="6858000"/>
                </a:lnTo>
                <a:lnTo>
                  <a:pt x="6362810" y="6858000"/>
                </a:lnTo>
                <a:lnTo>
                  <a:pt x="6139260" y="6858000"/>
                </a:lnTo>
                <a:lnTo>
                  <a:pt x="4282294" y="6858000"/>
                </a:lnTo>
                <a:lnTo>
                  <a:pt x="4114800" y="6858000"/>
                </a:lnTo>
                <a:lnTo>
                  <a:pt x="4038600" y="6858000"/>
                </a:lnTo>
                <a:lnTo>
                  <a:pt x="0" y="6858000"/>
                </a:ln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5226624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56</TotalTime>
  <Words>1926</Words>
  <Application>Microsoft Office PowerPoint</Application>
  <PresentationFormat>Widescreen</PresentationFormat>
  <Paragraphs>74</Paragraphs>
  <Slides>13</Slides>
  <Notes>10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13</vt:i4>
      </vt:variant>
    </vt:vector>
  </HeadingPairs>
  <TitlesOfParts>
    <vt:vector size="21" baseType="lpstr">
      <vt:lpstr>Meiryo</vt:lpstr>
      <vt:lpstr>Aptos</vt:lpstr>
      <vt:lpstr>Aptos Display</vt:lpstr>
      <vt:lpstr>Arial</vt:lpstr>
      <vt:lpstr>Avenir Next LT Pro</vt:lpstr>
      <vt:lpstr>Calibri</vt:lpstr>
      <vt:lpstr>Times New Roman</vt:lpstr>
      <vt:lpstr>office theme</vt:lpstr>
      <vt:lpstr>Contemporary Themes in the Hotel and Hospitality Sector</vt:lpstr>
      <vt:lpstr>Introduction</vt:lpstr>
      <vt:lpstr>Background</vt:lpstr>
      <vt:lpstr>Literature Review</vt:lpstr>
      <vt:lpstr>Literature Review</vt:lpstr>
      <vt:lpstr>Literature Review</vt:lpstr>
      <vt:lpstr>Literature Review</vt:lpstr>
      <vt:lpstr>Method</vt:lpstr>
      <vt:lpstr>Method</vt:lpstr>
      <vt:lpstr>Method</vt:lpstr>
      <vt:lpstr>Conclusion</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2223648@student.uwtsd.ac.uk</dc:creator>
  <cp:lastModifiedBy>Alecu Mihaela</cp:lastModifiedBy>
  <cp:revision>176</cp:revision>
  <dcterms:created xsi:type="dcterms:W3CDTF">2025-10-16T06:24:36Z</dcterms:created>
  <dcterms:modified xsi:type="dcterms:W3CDTF">2025-11-05T09:31:52Z</dcterms:modified>
</cp:coreProperties>
</file>