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theme/themeOverride3.xml" ContentType="application/vnd.openxmlformats-officedocument.themeOverride+xml"/>
  <Override PartName="/ppt/drawings/drawing1.xml" ContentType="application/vnd.openxmlformats-officedocument.drawingml.chartshapes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63" r:id="rId6"/>
    <p:sldId id="264" r:id="rId7"/>
    <p:sldId id="259" r:id="rId8"/>
    <p:sldId id="267" r:id="rId9"/>
    <p:sldId id="266" r:id="rId10"/>
    <p:sldId id="268" r:id="rId11"/>
    <p:sldId id="269" r:id="rId12"/>
    <p:sldId id="270" r:id="rId13"/>
    <p:sldId id="273" r:id="rId14"/>
    <p:sldId id="260" r:id="rId15"/>
    <p:sldId id="261" r:id="rId16"/>
    <p:sldId id="262" r:id="rId17"/>
    <p:sldId id="271" r:id="rId18"/>
    <p:sldId id="272" r:id="rId19"/>
    <p:sldId id="276" r:id="rId20"/>
    <p:sldId id="275" r:id="rId21"/>
    <p:sldId id="279" r:id="rId22"/>
    <p:sldId id="274" r:id="rId23"/>
    <p:sldId id="277" r:id="rId24"/>
    <p:sldId id="27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.xlsx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2.xlsx"/><Relationship Id="rId1" Type="http://schemas.openxmlformats.org/officeDocument/2006/relationships/themeOverride" Target="../theme/themeOverrid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package" Target="../embeddings/Microsoft_Excel_Worksheet3.xlsx"/><Relationship Id="rId1" Type="http://schemas.openxmlformats.org/officeDocument/2006/relationships/themeOverride" Target="../theme/themeOverride3.xm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1.bin"/><Relationship Id="rId1" Type="http://schemas.openxmlformats.org/officeDocument/2006/relationships/themeOverride" Target="../theme/themeOverrid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2777406045792891"/>
          <c:y val="5.2165556228548356E-2"/>
          <c:w val="0.59160749815677049"/>
          <c:h val="0.80009484681882193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'Manu Phase by type'!$C$3</c:f>
              <c:strCache>
                <c:ptCount val="1"/>
                <c:pt idx="0">
                  <c:v>Alloying Additions</c:v>
                </c:pt>
              </c:strCache>
            </c:strRef>
          </c:tx>
          <c:invertIfNegative val="0"/>
          <c:cat>
            <c:strRef>
              <c:f>'Manu Phase by type'!$B$4:$B$11</c:f>
              <c:strCache>
                <c:ptCount val="7"/>
                <c:pt idx="0">
                  <c:v>UHSS</c:v>
                </c:pt>
                <c:pt idx="2">
                  <c:v>AHSS</c:v>
                </c:pt>
                <c:pt idx="4">
                  <c:v>Conventional HSS</c:v>
                </c:pt>
                <c:pt idx="6">
                  <c:v>Mild Steel</c:v>
                </c:pt>
              </c:strCache>
            </c:strRef>
          </c:cat>
          <c:val>
            <c:numRef>
              <c:f>'Manu Phase by type'!$C$4:$C$11</c:f>
              <c:numCache>
                <c:formatCode>General</c:formatCode>
                <c:ptCount val="8"/>
                <c:pt idx="0" formatCode="0.00000">
                  <c:v>7.5794915636397259E-2</c:v>
                </c:pt>
                <c:pt idx="2" formatCode="0.00000">
                  <c:v>0.24631919169082517</c:v>
                </c:pt>
                <c:pt idx="4" formatCode="0.00000">
                  <c:v>1.2622598885321853E-2</c:v>
                </c:pt>
                <c:pt idx="6">
                  <c:v>0</c:v>
                </c:pt>
              </c:numCache>
            </c:numRef>
          </c:val>
        </c:ser>
        <c:ser>
          <c:idx val="1"/>
          <c:order val="1"/>
          <c:tx>
            <c:strRef>
              <c:f>'Manu Phase by type'!$D$3</c:f>
              <c:strCache>
                <c:ptCount val="1"/>
                <c:pt idx="0">
                  <c:v>Hot &amp; Cold Rolling Mills</c:v>
                </c:pt>
              </c:strCache>
            </c:strRef>
          </c:tx>
          <c:invertIfNegative val="0"/>
          <c:val>
            <c:numRef>
              <c:f>'Manu Phase by type'!$D$4:$D$11</c:f>
              <c:numCache>
                <c:formatCode>General</c:formatCode>
                <c:ptCount val="8"/>
                <c:pt idx="0" formatCode="0.00000">
                  <c:v>1.5653704292683968E-2</c:v>
                </c:pt>
                <c:pt idx="2" formatCode="0.00000">
                  <c:v>1.4294267637370964E-2</c:v>
                </c:pt>
                <c:pt idx="4" formatCode="0.00000">
                  <c:v>7.705664095533072E-3</c:v>
                </c:pt>
                <c:pt idx="6">
                  <c:v>0</c:v>
                </c:pt>
              </c:numCache>
            </c:numRef>
          </c:val>
        </c:ser>
        <c:ser>
          <c:idx val="2"/>
          <c:order val="2"/>
          <c:tx>
            <c:strRef>
              <c:f>'Manu Phase by type'!$E$3</c:f>
              <c:strCache>
                <c:ptCount val="1"/>
                <c:pt idx="0">
                  <c:v>Annealing</c:v>
                </c:pt>
              </c:strCache>
            </c:strRef>
          </c:tx>
          <c:invertIfNegative val="0"/>
          <c:val>
            <c:numRef>
              <c:f>'Manu Phase by type'!$E$4:$E$11</c:f>
              <c:numCache>
                <c:formatCode>General</c:formatCode>
                <c:ptCount val="8"/>
                <c:pt idx="0" formatCode="0.00000">
                  <c:v>3.6560581088328921E-3</c:v>
                </c:pt>
                <c:pt idx="2" formatCode="0.00000">
                  <c:v>6.012517164982102E-3</c:v>
                </c:pt>
                <c:pt idx="4" formatCode="0.00000">
                  <c:v>-4.2218435919919957E-3</c:v>
                </c:pt>
              </c:numCache>
            </c:numRef>
          </c:val>
        </c:ser>
        <c:ser>
          <c:idx val="3"/>
          <c:order val="3"/>
          <c:tx>
            <c:v>Total Additional Impact</c:v>
          </c:tx>
          <c:invertIfNegative val="0"/>
          <c:val>
            <c:numRef>
              <c:f>'Manu Phase by type'!$G$4:$G$10</c:f>
              <c:numCache>
                <c:formatCode>0.00000</c:formatCode>
                <c:ptCount val="7"/>
                <c:pt idx="1">
                  <c:v>9.5104678037914114E-2</c:v>
                </c:pt>
                <c:pt idx="3">
                  <c:v>0.26662597649317821</c:v>
                </c:pt>
                <c:pt idx="5">
                  <c:v>1.6106419388862928E-2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75063296"/>
        <c:axId val="75698688"/>
      </c:barChart>
      <c:catAx>
        <c:axId val="7506329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 b="1" i="0" u="none" strike="noStrike" baseline="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</a:defRPr>
                </a:pPr>
                <a:r>
                  <a:rPr lang="en-GB" sz="1400"/>
                  <a:t>Steel Grades</a:t>
                </a:r>
              </a:p>
            </c:rich>
          </c:tx>
          <c:layout>
            <c:manualLayout>
              <c:xMode val="edge"/>
              <c:yMode val="edge"/>
              <c:x val="0.19098571428571429"/>
              <c:y val="0.86533548937462645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75698688"/>
        <c:crosses val="autoZero"/>
        <c:auto val="1"/>
        <c:lblAlgn val="ctr"/>
        <c:lblOffset val="100"/>
        <c:noMultiLvlLbl val="0"/>
      </c:catAx>
      <c:valAx>
        <c:axId val="75698688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</a:defRPr>
                </a:pP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Additional CO</a:t>
                </a:r>
                <a:r>
                  <a:rPr lang="en-GB" sz="1400" b="1" i="0" u="none" strike="noStrike" baseline="-25000">
                    <a:solidFill>
                      <a:srgbClr val="000000"/>
                    </a:solidFill>
                    <a:latin typeface="Calibri"/>
                    <a:cs typeface="Calibri"/>
                  </a:rPr>
                  <a:t>2</a:t>
                </a: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 Impact (kgCO</a:t>
                </a:r>
                <a:r>
                  <a:rPr lang="en-GB" sz="1400" b="1" i="0" u="none" strike="noStrike" baseline="-25000">
                    <a:solidFill>
                      <a:srgbClr val="000000"/>
                    </a:solidFill>
                    <a:latin typeface="Calibri"/>
                    <a:cs typeface="Calibri"/>
                  </a:rPr>
                  <a:t>2</a:t>
                </a: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 per kg)</a:t>
                </a:r>
                <a:endParaRPr lang="en-GB" sz="1800"/>
              </a:p>
            </c:rich>
          </c:tx>
          <c:layout>
            <c:manualLayout>
              <c:xMode val="edge"/>
              <c:yMode val="edge"/>
              <c:x val="2.0158730158730157E-2"/>
              <c:y val="9.1073703825512484E-2"/>
            </c:manualLayout>
          </c:layout>
          <c:overlay val="0"/>
          <c:spPr>
            <a:noFill/>
            <a:ln w="25400">
              <a:noFill/>
            </a:ln>
          </c:spPr>
        </c:title>
        <c:numFmt formatCode="0.000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7506329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72337873015873011"/>
          <c:y val="0.13572700993499842"/>
          <c:w val="0.26443682539682545"/>
          <c:h val="0.74492732572360054"/>
        </c:manualLayout>
      </c:layout>
      <c:overlay val="0"/>
      <c:txPr>
        <a:bodyPr/>
        <a:lstStyle/>
        <a:p>
          <a:pPr>
            <a:defRPr sz="1400" b="0" i="0" u="none" strike="noStrike" baseline="0">
              <a:solidFill>
                <a:srgbClr val="000000"/>
              </a:solidFill>
              <a:latin typeface="Calibri"/>
              <a:ea typeface="Calibri"/>
              <a:cs typeface="Calibri"/>
            </a:defRPr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n-US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Sheet1!$C$57</c:f>
              <c:strCache>
                <c:ptCount val="1"/>
                <c:pt idx="0">
                  <c:v>Ferro 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Sheet1!$D$57:$G$57</c:f>
              <c:numCache>
                <c:formatCode>General</c:formatCode>
                <c:ptCount val="4"/>
                <c:pt idx="0">
                  <c:v>8.4899514089274396E-3</c:v>
                </c:pt>
                <c:pt idx="1">
                  <c:v>1.3079015679920602E-2</c:v>
                </c:pt>
                <c:pt idx="2">
                  <c:v>3.0594817810224204E-2</c:v>
                </c:pt>
                <c:pt idx="3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Sheet1!$C$58</c:f>
              <c:strCache>
                <c:ptCount val="1"/>
                <c:pt idx="0">
                  <c:v>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Sheet1!$D$58:$G$58</c:f>
              <c:numCache>
                <c:formatCode>General</c:formatCode>
                <c:ptCount val="4"/>
                <c:pt idx="1">
                  <c:v>0.13182276848567714</c:v>
                </c:pt>
                <c:pt idx="3">
                  <c:v>0</c:v>
                </c:pt>
              </c:numCache>
            </c:numRef>
          </c:val>
        </c:ser>
        <c:ser>
          <c:idx val="2"/>
          <c:order val="2"/>
          <c:tx>
            <c:strRef>
              <c:f>Sheet1!$C$59</c:f>
              <c:strCache>
                <c:ptCount val="1"/>
                <c:pt idx="0">
                  <c:v>Silico-Manganese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Sheet1!$D$59:$G$59</c:f>
              <c:numCache>
                <c:formatCode>General</c:formatCode>
                <c:ptCount val="4"/>
                <c:pt idx="0">
                  <c:v>3.9409909274249685E-2</c:v>
                </c:pt>
                <c:pt idx="3">
                  <c:v>0</c:v>
                </c:pt>
              </c:numCache>
            </c:numRef>
          </c:val>
        </c:ser>
        <c:ser>
          <c:idx val="3"/>
          <c:order val="3"/>
          <c:tx>
            <c:strRef>
              <c:f>Sheet1!$C$60</c:f>
              <c:strCache>
                <c:ptCount val="1"/>
                <c:pt idx="0">
                  <c:v>Ferro Silicon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Sheet1!$D$60:$G$60</c:f>
              <c:numCache>
                <c:formatCode>General</c:formatCode>
                <c:ptCount val="4"/>
                <c:pt idx="1">
                  <c:v>3.5987615796589857E-2</c:v>
                </c:pt>
                <c:pt idx="3">
                  <c:v>0</c:v>
                </c:pt>
              </c:numCache>
            </c:numRef>
          </c:val>
        </c:ser>
        <c:ser>
          <c:idx val="4"/>
          <c:order val="4"/>
          <c:tx>
            <c:strRef>
              <c:f>Sheet1!$C$61</c:f>
              <c:strCache>
                <c:ptCount val="1"/>
                <c:pt idx="0">
                  <c:v>Ferro Chrome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Sheet1!$D$61:$G$61</c:f>
              <c:numCache>
                <c:formatCode>General</c:formatCode>
                <c:ptCount val="4"/>
                <c:pt idx="0">
                  <c:v>1.2820780554605031E-2</c:v>
                </c:pt>
                <c:pt idx="1">
                  <c:v>3.9863205190068758E-2</c:v>
                </c:pt>
                <c:pt idx="3">
                  <c:v>0</c:v>
                </c:pt>
              </c:numCache>
            </c:numRef>
          </c:val>
        </c:ser>
        <c:ser>
          <c:idx val="5"/>
          <c:order val="5"/>
          <c:tx>
            <c:strRef>
              <c:f>Sheet1!$C$62</c:f>
              <c:strCache>
                <c:ptCount val="1"/>
                <c:pt idx="0">
                  <c:v>Aluminium Pebbles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Sheet1!$D$62:$G$62</c:f>
              <c:numCache>
                <c:formatCode>General</c:formatCode>
                <c:ptCount val="4"/>
                <c:pt idx="0">
                  <c:v>9.517648897828317E-3</c:v>
                </c:pt>
                <c:pt idx="1">
                  <c:v>1.6910224741342662E-2</c:v>
                </c:pt>
                <c:pt idx="2">
                  <c:v>8.3021979561733721E-3</c:v>
                </c:pt>
                <c:pt idx="3">
                  <c:v>0</c:v>
                </c:pt>
              </c:numCache>
            </c:numRef>
          </c:val>
        </c:ser>
        <c:ser>
          <c:idx val="6"/>
          <c:order val="6"/>
          <c:tx>
            <c:strRef>
              <c:f>Sheet1!$C$63</c:f>
              <c:strCache>
                <c:ptCount val="1"/>
                <c:pt idx="0">
                  <c:v>Ferro Niobium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Sheet1!$D$63:$G$63</c:f>
              <c:numCache>
                <c:formatCode>General</c:formatCode>
                <c:ptCount val="4"/>
                <c:pt idx="1">
                  <c:v>5.2729107394270851E-3</c:v>
                </c:pt>
                <c:pt idx="2">
                  <c:v>4.3685559872287394E-3</c:v>
                </c:pt>
                <c:pt idx="3">
                  <c:v>0</c:v>
                </c:pt>
              </c:numCache>
            </c:numRef>
          </c:val>
        </c:ser>
        <c:ser>
          <c:idx val="7"/>
          <c:order val="7"/>
          <c:tx>
            <c:strRef>
              <c:f>Sheet1!$C$64</c:f>
              <c:strCache>
                <c:ptCount val="1"/>
                <c:pt idx="0">
                  <c:v>Ferro Titanium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Sheet1!$D$64:$G$64</c:f>
              <c:numCache>
                <c:formatCode>General</c:formatCode>
                <c:ptCount val="4"/>
                <c:pt idx="0">
                  <c:v>4.0064939233140726E-3</c:v>
                </c:pt>
                <c:pt idx="1">
                  <c:v>3.3834510577990464E-3</c:v>
                </c:pt>
                <c:pt idx="3">
                  <c:v>0</c:v>
                </c:pt>
              </c:numCache>
            </c:numRef>
          </c:val>
        </c:ser>
        <c:ser>
          <c:idx val="8"/>
          <c:order val="8"/>
          <c:tx>
            <c:strRef>
              <c:f>Sheet1!$C$65</c:f>
              <c:strCache>
                <c:ptCount val="1"/>
                <c:pt idx="0">
                  <c:v>Ferro Boron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Sheet1!$D$65:$G$65</c:f>
              <c:numCache>
                <c:formatCode>General</c:formatCode>
                <c:ptCount val="4"/>
                <c:pt idx="0">
                  <c:v>1.5501315774727063E-3</c:v>
                </c:pt>
                <c:pt idx="3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43953408"/>
        <c:axId val="143596864"/>
      </c:barChart>
      <c:catAx>
        <c:axId val="14395340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/>
                </a:pPr>
                <a:r>
                  <a:rPr lang="en-US" sz="1400"/>
                  <a:t>Steel Grades</a:t>
                </a:r>
              </a:p>
            </c:rich>
          </c:tx>
          <c:layout>
            <c:manualLayout>
              <c:xMode val="edge"/>
              <c:yMode val="edge"/>
              <c:x val="3.9508092738407698E-2"/>
              <c:y val="0.89256926217556143"/>
            </c:manualLayout>
          </c:layout>
          <c:overlay val="0"/>
        </c:title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143596864"/>
        <c:crosses val="autoZero"/>
        <c:auto val="1"/>
        <c:lblAlgn val="ctr"/>
        <c:lblOffset val="100"/>
        <c:noMultiLvlLbl val="0"/>
      </c:catAx>
      <c:valAx>
        <c:axId val="14359686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900" b="1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 b="1" i="0" baseline="0">
                    <a:effectLst/>
                  </a:rPr>
                  <a:t>Additional CO</a:t>
                </a:r>
                <a:r>
                  <a:rPr lang="en-US" sz="1600" b="1" i="0" baseline="-25000">
                    <a:effectLst/>
                  </a:rPr>
                  <a:t>2</a:t>
                </a:r>
                <a:r>
                  <a:rPr lang="en-US" sz="1600" b="1" i="0" baseline="0">
                    <a:effectLst/>
                  </a:rPr>
                  <a:t> impact (kgCO</a:t>
                </a:r>
                <a:r>
                  <a:rPr lang="en-US" sz="1600" b="1" i="0" baseline="-25000">
                    <a:effectLst/>
                  </a:rPr>
                  <a:t>2</a:t>
                </a:r>
                <a:r>
                  <a:rPr lang="en-US" sz="1600" b="1" i="0" baseline="0">
                    <a:effectLst/>
                  </a:rPr>
                  <a:t>/kg)</a:t>
                </a:r>
                <a:endParaRPr lang="en-GB" sz="900">
                  <a:effectLst/>
                </a:endParaRP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143953408"/>
        <c:crosses val="autoZero"/>
        <c:crossBetween val="between"/>
      </c:valAx>
    </c:plotArea>
    <c:legend>
      <c:legendPos val="r"/>
      <c:layout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Sheet1!$C$31:$C$35</c:f>
              <c:numCache>
                <c:formatCode>General</c:formatCode>
                <c:ptCount val="5"/>
                <c:pt idx="0">
                  <c:v>2.2399</c:v>
                </c:pt>
                <c:pt idx="1">
                  <c:v>2.5065</c:v>
                </c:pt>
              </c:numCache>
            </c:numRef>
          </c:val>
        </c:ser>
        <c:ser>
          <c:idx val="1"/>
          <c:order val="1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Sheet1!$D$31:$D$35</c:f>
              <c:numCache>
                <c:formatCode>General</c:formatCode>
                <c:ptCount val="5"/>
                <c:pt idx="2">
                  <c:v>8.8829999999999991</c:v>
                </c:pt>
              </c:numCache>
            </c:numRef>
          </c:val>
        </c:ser>
        <c:ser>
          <c:idx val="2"/>
          <c:order val="2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Sheet1!$E$31:$E$35</c:f>
              <c:numCache>
                <c:formatCode>General</c:formatCode>
                <c:ptCount val="5"/>
                <c:pt idx="3">
                  <c:v>29.252700000000001</c:v>
                </c:pt>
              </c:numCache>
            </c:numRef>
          </c:val>
        </c:ser>
        <c:ser>
          <c:idx val="3"/>
          <c:order val="3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Sheet1!$F$31:$F$35</c:f>
              <c:numCache>
                <c:formatCode>General</c:formatCode>
                <c:ptCount val="5"/>
                <c:pt idx="4">
                  <c:v>21.08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76157440"/>
        <c:axId val="67916288"/>
      </c:barChart>
      <c:catAx>
        <c:axId val="76157440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 rot="-5400000" vert="horz"/>
          <a:lstStyle/>
          <a:p>
            <a:pPr>
              <a:defRPr sz="1400"/>
            </a:pPr>
            <a:endParaRPr lang="en-US"/>
          </a:p>
        </c:txPr>
        <c:crossAx val="67916288"/>
        <c:crosses val="autoZero"/>
        <c:auto val="1"/>
        <c:lblAlgn val="ctr"/>
        <c:lblOffset val="100"/>
        <c:noMultiLvlLbl val="0"/>
      </c:catAx>
      <c:valAx>
        <c:axId val="67916288"/>
        <c:scaling>
          <c:orientation val="minMax"/>
          <c:max val="3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800"/>
                </a:pPr>
                <a:r>
                  <a:rPr lang="en-US" sz="1800"/>
                  <a:t>CO</a:t>
                </a:r>
                <a:r>
                  <a:rPr lang="en-US" sz="1800" baseline="-25000"/>
                  <a:t>2</a:t>
                </a:r>
                <a:r>
                  <a:rPr lang="en-US" sz="1800"/>
                  <a:t> emissions (kgCO</a:t>
                </a:r>
                <a:r>
                  <a:rPr lang="en-US" sz="1800" baseline="-25000"/>
                  <a:t>2</a:t>
                </a:r>
                <a:r>
                  <a:rPr lang="en-US" sz="1800"/>
                  <a:t>/kg)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76157440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2">
    <c:autoUpdate val="0"/>
  </c:externalData>
  <c:userShapes r:id="rId3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Sheet1!$C$3:$C$12</c:f>
              <c:strCache>
                <c:ptCount val="10"/>
                <c:pt idx="0">
                  <c:v>Petrol</c:v>
                </c:pt>
                <c:pt idx="1">
                  <c:v>Diesel</c:v>
                </c:pt>
                <c:pt idx="2">
                  <c:v>Biodiesel</c:v>
                </c:pt>
                <c:pt idx="3">
                  <c:v>Hydrogen</c:v>
                </c:pt>
                <c:pt idx="4">
                  <c:v>Electricity - USA</c:v>
                </c:pt>
                <c:pt idx="5">
                  <c:v>Electricity - Europe</c:v>
                </c:pt>
                <c:pt idx="6">
                  <c:v>Electricity - China</c:v>
                </c:pt>
                <c:pt idx="7">
                  <c:v>Electricity - Japan</c:v>
                </c:pt>
                <c:pt idx="8">
                  <c:v>Electricity - India</c:v>
                </c:pt>
                <c:pt idx="9">
                  <c:v>Electricity - Coal</c:v>
                </c:pt>
              </c:strCache>
            </c:strRef>
          </c:cat>
          <c:val>
            <c:numRef>
              <c:f>Sheet1!$D$3:$D$12</c:f>
              <c:numCache>
                <c:formatCode>General</c:formatCode>
                <c:ptCount val="10"/>
                <c:pt idx="0">
                  <c:v>17.97</c:v>
                </c:pt>
                <c:pt idx="1">
                  <c:v>12.1</c:v>
                </c:pt>
                <c:pt idx="2">
                  <c:v>49</c:v>
                </c:pt>
                <c:pt idx="3">
                  <c:v>132</c:v>
                </c:pt>
                <c:pt idx="4">
                  <c:v>178.06947740000001</c:v>
                </c:pt>
                <c:pt idx="5">
                  <c:v>128.12248460000001</c:v>
                </c:pt>
                <c:pt idx="6">
                  <c:v>278.06300900000002</c:v>
                </c:pt>
                <c:pt idx="7">
                  <c:v>141.85066710000001</c:v>
                </c:pt>
                <c:pt idx="8">
                  <c:v>430.19431939999998</c:v>
                </c:pt>
                <c:pt idx="9">
                  <c:v>271.06965159999999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3865344"/>
        <c:axId val="143623872"/>
      </c:barChart>
      <c:catAx>
        <c:axId val="103865344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143623872"/>
        <c:crosses val="autoZero"/>
        <c:auto val="1"/>
        <c:lblAlgn val="ctr"/>
        <c:lblOffset val="100"/>
        <c:noMultiLvlLbl val="0"/>
      </c:catAx>
      <c:valAx>
        <c:axId val="14362387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GB" sz="1400"/>
                  <a:t>Greenhouse Gas Emissions gCO</a:t>
                </a:r>
                <a:r>
                  <a:rPr lang="en-GB" sz="1400" baseline="-25000"/>
                  <a:t>2</a:t>
                </a:r>
                <a:r>
                  <a:rPr lang="en-GB" sz="1400"/>
                  <a:t>eq/MJ</a:t>
                </a:r>
              </a:p>
            </c:rich>
          </c:tx>
          <c:layout>
            <c:manualLayout>
              <c:xMode val="edge"/>
              <c:yMode val="edge"/>
              <c:x val="1.4697441025071289E-2"/>
              <c:y val="0.11454339928744597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103865344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Sheet2!$C$4:$C$8</c:f>
              <c:strCache>
                <c:ptCount val="5"/>
                <c:pt idx="0">
                  <c:v>Petrol</c:v>
                </c:pt>
                <c:pt idx="1">
                  <c:v>Diesel</c:v>
                </c:pt>
                <c:pt idx="2">
                  <c:v>Hybrid</c:v>
                </c:pt>
                <c:pt idx="3">
                  <c:v>Fuel Cell</c:v>
                </c:pt>
                <c:pt idx="4">
                  <c:v>Battery</c:v>
                </c:pt>
              </c:strCache>
            </c:strRef>
          </c:cat>
          <c:val>
            <c:numRef>
              <c:f>Sheet2!$D$4:$D$8</c:f>
              <c:numCache>
                <c:formatCode>General</c:formatCode>
                <c:ptCount val="5"/>
                <c:pt idx="0">
                  <c:v>163</c:v>
                </c:pt>
                <c:pt idx="1">
                  <c:v>152</c:v>
                </c:pt>
                <c:pt idx="2">
                  <c:v>117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43664640"/>
        <c:axId val="103770368"/>
      </c:barChart>
      <c:catAx>
        <c:axId val="143664640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103770368"/>
        <c:crosses val="autoZero"/>
        <c:auto val="1"/>
        <c:lblAlgn val="ctr"/>
        <c:lblOffset val="100"/>
        <c:noMultiLvlLbl val="0"/>
      </c:catAx>
      <c:valAx>
        <c:axId val="10377036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US" sz="1400"/>
                  <a:t>Greenhouse Gas Emissions gCO</a:t>
                </a:r>
                <a:r>
                  <a:rPr lang="en-US" sz="1400" baseline="-25000"/>
                  <a:t>2</a:t>
                </a:r>
                <a:r>
                  <a:rPr lang="en-US" sz="1400"/>
                  <a:t>eq/km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143664640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42"/>
    </mc:Choice>
    <mc:Fallback>
      <c:style val="4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US"/>
              <a:t>Petrol 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'Fuel types against drive cycles'!$C$4</c:f>
              <c:strCache>
                <c:ptCount val="1"/>
                <c:pt idx="0">
                  <c:v>NEDC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cycles'!$D$4:$G$4</c:f>
              <c:numCache>
                <c:formatCode>#,##0</c:formatCode>
                <c:ptCount val="4"/>
                <c:pt idx="0">
                  <c:v>8595.1080657003131</c:v>
                </c:pt>
                <c:pt idx="1">
                  <c:v>50097.871615322612</c:v>
                </c:pt>
                <c:pt idx="2">
                  <c:v>-2137.8718948781925</c:v>
                </c:pt>
                <c:pt idx="3">
                  <c:v>56555.107786144705</c:v>
                </c:pt>
              </c:numCache>
            </c:numRef>
          </c:val>
        </c:ser>
        <c:ser>
          <c:idx val="1"/>
          <c:order val="1"/>
          <c:tx>
            <c:strRef>
              <c:f>'Fuel types against drive cycles'!$C$13</c:f>
              <c:strCache>
                <c:ptCount val="1"/>
                <c:pt idx="0">
                  <c:v>Hyzem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cycles'!$D$13:$G$13</c:f>
              <c:numCache>
                <c:formatCode>#,##0</c:formatCode>
                <c:ptCount val="4"/>
                <c:pt idx="0">
                  <c:v>8595.1080657003131</c:v>
                </c:pt>
                <c:pt idx="1">
                  <c:v>43699.982231226444</c:v>
                </c:pt>
                <c:pt idx="2">
                  <c:v>-2137.8718948781925</c:v>
                </c:pt>
                <c:pt idx="3">
                  <c:v>50157.218402048493</c:v>
                </c:pt>
              </c:numCache>
            </c:numRef>
          </c:val>
        </c:ser>
        <c:ser>
          <c:idx val="2"/>
          <c:order val="2"/>
          <c:tx>
            <c:strRef>
              <c:f>'Fuel types against drive cycles'!$C$20</c:f>
              <c:strCache>
                <c:ptCount val="1"/>
                <c:pt idx="0">
                  <c:v>SAE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cycles'!$D$20:$G$20</c:f>
              <c:numCache>
                <c:formatCode>#,##0</c:formatCode>
                <c:ptCount val="4"/>
                <c:pt idx="0">
                  <c:v>8595.1080657003131</c:v>
                </c:pt>
                <c:pt idx="1">
                  <c:v>40855.555121665107</c:v>
                </c:pt>
                <c:pt idx="2">
                  <c:v>-2137.8718948781925</c:v>
                </c:pt>
                <c:pt idx="3">
                  <c:v>47312.791292487222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43841280"/>
        <c:axId val="81986112"/>
      </c:barChart>
      <c:catAx>
        <c:axId val="143841280"/>
        <c:scaling>
          <c:orientation val="minMax"/>
        </c:scaling>
        <c:delete val="0"/>
        <c:axPos val="b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81986112"/>
        <c:crosses val="autoZero"/>
        <c:auto val="1"/>
        <c:lblAlgn val="ctr"/>
        <c:lblOffset val="100"/>
        <c:noMultiLvlLbl val="0"/>
      </c:catAx>
      <c:valAx>
        <c:axId val="81986112"/>
        <c:scaling>
          <c:orientation val="minMax"/>
        </c:scaling>
        <c:delete val="0"/>
        <c:axPos val="l"/>
        <c:majorGridlines/>
        <c:title>
          <c:tx>
            <c:rich>
              <a:bodyPr rot="0" vert="horz"/>
              <a:lstStyle/>
              <a:p>
                <a:pPr>
                  <a:defRPr sz="1400"/>
                </a:pPr>
                <a:r>
                  <a:rPr lang="en-US" sz="1400"/>
                  <a:t>Emissions emmited in CO</a:t>
                </a:r>
                <a:r>
                  <a:rPr lang="en-US" sz="1400" baseline="-25000"/>
                  <a:t>2</a:t>
                </a:r>
                <a:r>
                  <a:rPr lang="en-US" sz="1400"/>
                  <a:t> eq</a:t>
                </a:r>
              </a:p>
            </c:rich>
          </c:tx>
          <c:layout/>
          <c:overlay val="0"/>
        </c:title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143841280"/>
        <c:crosses val="autoZero"/>
        <c:crossBetween val="between"/>
      </c:valAx>
    </c:plotArea>
    <c:legend>
      <c:legendPos val="r"/>
      <c:layout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2">
    <c:autoUpdate val="0"/>
  </c:externalData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0.3201</cdr:x>
      <cdr:y>0.46829</cdr:y>
    </cdr:from>
    <cdr:to>
      <cdr:x>0.41013</cdr:x>
      <cdr:y>0.5504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304256" y="2232248"/>
          <a:ext cx="648072" cy="39139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n-GB" sz="1600" b="1" dirty="0" smtClean="0"/>
            <a:t>2.51</a:t>
          </a:r>
          <a:endParaRPr lang="en-GB" sz="1600" b="1" dirty="0"/>
        </a:p>
      </cdr:txBody>
    </cdr:sp>
  </cdr:relSizeAnchor>
  <cdr:relSizeAnchor xmlns:cdr="http://schemas.openxmlformats.org/drawingml/2006/chartDrawing">
    <cdr:from>
      <cdr:x>0.50016</cdr:x>
      <cdr:y>0.42297</cdr:y>
    </cdr:from>
    <cdr:to>
      <cdr:x>0.59019</cdr:x>
      <cdr:y>0.48997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3600400" y="2016224"/>
          <a:ext cx="648072" cy="31939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 smtClean="0"/>
            <a:t>8.88</a:t>
          </a:r>
          <a:endParaRPr lang="en-GB" sz="1600" b="1" dirty="0"/>
        </a:p>
      </cdr:txBody>
    </cdr:sp>
  </cdr:relSizeAnchor>
  <cdr:relSizeAnchor xmlns:cdr="http://schemas.openxmlformats.org/drawingml/2006/chartDrawing">
    <cdr:from>
      <cdr:x>0.68022</cdr:x>
      <cdr:y>0.22659</cdr:y>
    </cdr:from>
    <cdr:to>
      <cdr:x>0.79025</cdr:x>
      <cdr:y>0.28768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4896544" y="1080120"/>
          <a:ext cx="792088" cy="29119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GB" sz="1600" b="1" dirty="0" smtClean="0"/>
            <a:t>29.25</a:t>
          </a:r>
          <a:endParaRPr lang="en-GB" sz="1600" b="1" dirty="0"/>
        </a:p>
      </cdr:txBody>
    </cdr:sp>
  </cdr:relSizeAnchor>
  <cdr:relSizeAnchor xmlns:cdr="http://schemas.openxmlformats.org/drawingml/2006/chartDrawing">
    <cdr:from>
      <cdr:x>0.85027</cdr:x>
      <cdr:y>0.30212</cdr:y>
    </cdr:from>
    <cdr:to>
      <cdr:x>0.95062</cdr:x>
      <cdr:y>0.40786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6120680" y="1440160"/>
          <a:ext cx="722361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 smtClean="0"/>
            <a:t>21.08</a:t>
          </a:r>
          <a:endParaRPr lang="en-GB" sz="1050" b="1" dirty="0"/>
        </a:p>
      </cdr:txBody>
    </cdr:sp>
  </cdr:relSizeAnchor>
  <cdr:relSizeAnchor xmlns:cdr="http://schemas.openxmlformats.org/drawingml/2006/chartDrawing">
    <cdr:from>
      <cdr:x>0.14004</cdr:x>
      <cdr:y>0.46829</cdr:y>
    </cdr:from>
    <cdr:to>
      <cdr:x>0.23007</cdr:x>
      <cdr:y>0.5504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1008112" y="2232248"/>
          <a:ext cx="648072" cy="39139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600" b="1" dirty="0" smtClean="0"/>
            <a:t>2.24</a:t>
          </a:r>
          <a:endParaRPr lang="en-GB" sz="1600" b="1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08/12/2014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9 – Introduction to Life Cycle Assessments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a Vehicle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worldautosteel.org/wp-content/uploads/2012/01/l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730511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49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r>
              <a:rPr lang="en-GB" dirty="0" smtClean="0"/>
              <a:t>Breakdown of the phases within a vehicles life cycle and the % of emissions attached to each phase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7055703" cy="3158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50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 / Production Phase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25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Additions to material production</a:t>
            </a:r>
            <a:endParaRPr lang="en-GB" dirty="0"/>
          </a:p>
        </p:txBody>
      </p:sp>
      <p:graphicFrame>
        <p:nvGraphicFramePr>
          <p:cNvPr id="7" name="Chart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65518999"/>
              </p:ext>
            </p:extLst>
          </p:nvPr>
        </p:nvGraphicFramePr>
        <p:xfrm>
          <a:off x="179512" y="1340768"/>
          <a:ext cx="7920880" cy="53285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84054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Alloying Additions </a:t>
            </a:r>
            <a:endParaRPr lang="en-GB" dirty="0"/>
          </a:p>
        </p:txBody>
      </p:sp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77263377"/>
              </p:ext>
            </p:extLst>
          </p:nvPr>
        </p:nvGraphicFramePr>
        <p:xfrm>
          <a:off x="467544" y="1412776"/>
          <a:ext cx="7848872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23349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r>
              <a:rPr lang="en-GB" dirty="0" smtClean="0"/>
              <a:t>Material Production - </a:t>
            </a:r>
            <a:br>
              <a:rPr lang="en-GB" dirty="0" smtClean="0"/>
            </a:br>
            <a:r>
              <a:rPr lang="en-GB" sz="2800" dirty="0" smtClean="0"/>
              <a:t>Comparing CO</a:t>
            </a:r>
            <a:r>
              <a:rPr lang="en-GB" sz="2800" baseline="30000" dirty="0" smtClean="0"/>
              <a:t>2</a:t>
            </a:r>
            <a:r>
              <a:rPr lang="en-GB" sz="2800" dirty="0" smtClean="0"/>
              <a:t> emissions for different Automotive Materials</a:t>
            </a:r>
            <a:endParaRPr lang="en-GB" dirty="0"/>
          </a:p>
        </p:txBody>
      </p:sp>
      <p:graphicFrame>
        <p:nvGraphicFramePr>
          <p:cNvPr id="7" name="Chart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4500654"/>
              </p:ext>
            </p:extLst>
          </p:nvPr>
        </p:nvGraphicFramePr>
        <p:xfrm>
          <a:off x="611560" y="1916832"/>
          <a:ext cx="7198519" cy="47668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817564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Manufacturing processes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processes have to be considered;</a:t>
            </a:r>
          </a:p>
          <a:p>
            <a:endParaRPr lang="en-GB" dirty="0"/>
          </a:p>
          <a:p>
            <a:r>
              <a:rPr lang="en-GB" dirty="0" smtClean="0"/>
              <a:t>Cold Stamping</a:t>
            </a:r>
          </a:p>
          <a:p>
            <a:pPr lvl="1"/>
            <a:r>
              <a:rPr lang="en-GB" dirty="0" smtClean="0"/>
              <a:t>0.20267 kgCO</a:t>
            </a:r>
            <a:r>
              <a:rPr lang="en-GB" baseline="-25000" dirty="0" smtClean="0"/>
              <a:t>2</a:t>
            </a:r>
            <a:r>
              <a:rPr lang="en-GB" dirty="0" smtClean="0"/>
              <a:t>eq/kg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Hot Stamping</a:t>
            </a:r>
          </a:p>
          <a:p>
            <a:pPr lvl="1"/>
            <a:r>
              <a:rPr lang="en-GB" dirty="0" smtClean="0"/>
              <a:t>0.35968 kgCO</a:t>
            </a:r>
            <a:r>
              <a:rPr lang="en-GB" baseline="-25000" dirty="0" smtClean="0"/>
              <a:t>2</a:t>
            </a:r>
            <a:r>
              <a:rPr lang="en-GB" dirty="0" smtClean="0"/>
              <a:t>eq/kg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Hot stamping is a 77% increase in CO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  <a:r>
              <a:rPr lang="en-GB" dirty="0" err="1" smtClean="0"/>
              <a:t>eq</a:t>
            </a:r>
            <a:r>
              <a:rPr lang="en-GB" dirty="0" smtClean="0"/>
              <a:t> emissions over cold stamping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581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Phase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70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Phase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Areas to consider within the phase;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Fuel Production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Tail pipe emissions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96211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Fuel Production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87723491"/>
              </p:ext>
            </p:extLst>
          </p:nvPr>
        </p:nvGraphicFramePr>
        <p:xfrm>
          <a:off x="323528" y="1412776"/>
          <a:ext cx="7776864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676178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Tailpipe Emissions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60939344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68635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Driving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Two Types</a:t>
            </a:r>
          </a:p>
          <a:p>
            <a:endParaRPr lang="en-GB" dirty="0"/>
          </a:p>
          <a:p>
            <a:r>
              <a:rPr lang="en-GB" dirty="0" smtClean="0"/>
              <a:t>Modal</a:t>
            </a:r>
          </a:p>
          <a:p>
            <a:pPr lvl="1"/>
            <a:r>
              <a:rPr lang="en-GB" dirty="0" smtClean="0"/>
              <a:t>At some point in the driving cycle the speed is constant</a:t>
            </a:r>
          </a:p>
          <a:p>
            <a:pPr lvl="1"/>
            <a:r>
              <a:rPr lang="en-GB" dirty="0" smtClean="0"/>
              <a:t>Based on traffic information from Paris &amp; Rome</a:t>
            </a:r>
          </a:p>
          <a:p>
            <a:pPr lvl="1"/>
            <a:endParaRPr lang="en-GB" dirty="0"/>
          </a:p>
          <a:p>
            <a:r>
              <a:rPr lang="en-GB" dirty="0" smtClean="0"/>
              <a:t>Transient</a:t>
            </a:r>
          </a:p>
          <a:p>
            <a:pPr lvl="1"/>
            <a:r>
              <a:rPr lang="en-GB" dirty="0" smtClean="0"/>
              <a:t>Parts of constant speed are much smaller</a:t>
            </a:r>
          </a:p>
          <a:p>
            <a:pPr lvl="1"/>
            <a:r>
              <a:rPr lang="en-GB" dirty="0" smtClean="0"/>
              <a:t>Derived from real driving patterns across Europe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90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European Driving Cycle (NEDC)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5050590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600" y="4581128"/>
            <a:ext cx="5852484" cy="2092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98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Hyzem</a:t>
            </a:r>
            <a:r>
              <a:rPr lang="en-GB" dirty="0" smtClean="0"/>
              <a:t> Driving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625518" y="1124744"/>
            <a:ext cx="4299281" cy="5349208"/>
          </a:xfrm>
        </p:spPr>
        <p:txBody>
          <a:bodyPr/>
          <a:lstStyle/>
          <a:p>
            <a:r>
              <a:rPr lang="en-GB" dirty="0" smtClean="0"/>
              <a:t>Urban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Road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Motorway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7" y="1024806"/>
            <a:ext cx="3409993" cy="1920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26" y="2945470"/>
            <a:ext cx="3409993" cy="2001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46640"/>
            <a:ext cx="3409993" cy="188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1362812"/>
              </p:ext>
            </p:extLst>
          </p:nvPr>
        </p:nvGraphicFramePr>
        <p:xfrm>
          <a:off x="4860032" y="2289810"/>
          <a:ext cx="3946000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6500"/>
                <a:gridCol w="986500"/>
                <a:gridCol w="986500"/>
                <a:gridCol w="986500"/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Urban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Rural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Motorway</a:t>
                      </a:r>
                      <a:endParaRPr lang="en-GB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Average Speed (km/h)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22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48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92</a:t>
                      </a:r>
                      <a:endParaRPr lang="en-GB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Time Length</a:t>
                      </a:r>
                      <a:r>
                        <a:rPr lang="en-GB" sz="1200" baseline="0" dirty="0" smtClean="0"/>
                        <a:t> (s)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550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825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1800</a:t>
                      </a:r>
                      <a:endParaRPr lang="en-GB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Stoppages (%)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10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-</a:t>
                      </a:r>
                      <a:endParaRPr lang="en-GB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96047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SAE J1711</a:t>
            </a:r>
            <a:endParaRPr lang="en-GB" dirty="0"/>
          </a:p>
        </p:txBody>
      </p:sp>
      <p:pic>
        <p:nvPicPr>
          <p:cNvPr id="3074" name="Picture 2" descr="Figure 2: FTP-72 Cycle Ch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1"/>
            <a:ext cx="4219026" cy="223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gure 4: US06 Driving Cycle Ch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83" y="4437112"/>
            <a:ext cx="4103334" cy="218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gure 5: SC03 Cycle Ch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045" y="1535248"/>
            <a:ext cx="4411337" cy="2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gure 6: US HWFET Cycle Chart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4437112"/>
            <a:ext cx="432047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1481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effects Use Phase Emissions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Powertrain</a:t>
            </a:r>
          </a:p>
          <a:p>
            <a:endParaRPr lang="en-GB" dirty="0" smtClean="0"/>
          </a:p>
          <a:p>
            <a:r>
              <a:rPr lang="en-GB" dirty="0" smtClean="0"/>
              <a:t>Distance</a:t>
            </a:r>
          </a:p>
          <a:p>
            <a:endParaRPr lang="en-GB" dirty="0"/>
          </a:p>
          <a:p>
            <a:r>
              <a:rPr lang="en-GB" dirty="0" smtClean="0"/>
              <a:t>Size of Vehicle</a:t>
            </a:r>
          </a:p>
          <a:p>
            <a:endParaRPr lang="en-GB" dirty="0"/>
          </a:p>
          <a:p>
            <a:r>
              <a:rPr lang="en-GB" dirty="0" smtClean="0"/>
              <a:t>Fuel Usage levels</a:t>
            </a:r>
          </a:p>
          <a:p>
            <a:endParaRPr lang="en-GB" dirty="0"/>
          </a:p>
          <a:p>
            <a:r>
              <a:rPr lang="en-GB" dirty="0" smtClean="0"/>
              <a:t>Driving Cycles</a:t>
            </a:r>
          </a:p>
        </p:txBody>
      </p:sp>
    </p:spTree>
    <p:extLst>
      <p:ext uri="{BB962C8B-B14F-4D97-AF65-F5344CB8AC3E}">
        <p14:creationId xmlns:p14="http://schemas.microsoft.com/office/powerpoint/2010/main" val="3497882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624"/>
            <a:ext cx="6408712" cy="661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71909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Recycling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715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Credit is given back in LCA’s </a:t>
            </a:r>
          </a:p>
          <a:p>
            <a:endParaRPr lang="en-GB" dirty="0" smtClean="0"/>
          </a:p>
          <a:p>
            <a:r>
              <a:rPr lang="en-GB" dirty="0" smtClean="0"/>
              <a:t>Based on the energy &amp;  emissions savings of using secondary material over primary material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8163974"/>
              </p:ext>
            </p:extLst>
          </p:nvPr>
        </p:nvGraphicFramePr>
        <p:xfrm>
          <a:off x="1547664" y="3933056"/>
          <a:ext cx="561662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280831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kgCO</a:t>
                      </a:r>
                      <a:r>
                        <a:rPr lang="en-GB" baseline="-25000" dirty="0" smtClean="0"/>
                        <a:t>2</a:t>
                      </a:r>
                      <a:r>
                        <a:rPr lang="en-GB" dirty="0" smtClean="0"/>
                        <a:t>eq/kg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1.47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Aluminium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9.82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Magnesium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31.50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Battery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4.82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4683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Whole Life Cycle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33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1967916939"/>
              </p:ext>
            </p:extLst>
          </p:nvPr>
        </p:nvGraphicFramePr>
        <p:xfrm>
          <a:off x="323528" y="188640"/>
          <a:ext cx="8208912" cy="64087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5532552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Component Comparison</a:t>
            </a:r>
            <a:endParaRPr lang="en-GB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3145791" cy="228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2856348" cy="2180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5904656" cy="266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90450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5" y="1844824"/>
            <a:ext cx="8308233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68978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1790</TotalTime>
  <Words>271</Words>
  <Application>Microsoft Office PowerPoint</Application>
  <PresentationFormat>On-screen Show (4:3)</PresentationFormat>
  <Paragraphs>111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Oriel</vt:lpstr>
      <vt:lpstr>Sustainability through Technology</vt:lpstr>
      <vt:lpstr>Life cycle of a Vehicle</vt:lpstr>
      <vt:lpstr>Breakdown of the phases within a vehicles life cycle and the % of emissions attached to each phase</vt:lpstr>
      <vt:lpstr>Material / Production Phase</vt:lpstr>
      <vt:lpstr>Additions to material production</vt:lpstr>
      <vt:lpstr>Alloying Additions </vt:lpstr>
      <vt:lpstr>Material Production -  Comparing CO2 emissions for different Automotive Materials</vt:lpstr>
      <vt:lpstr>Manufacturing processes </vt:lpstr>
      <vt:lpstr>Use Phase</vt:lpstr>
      <vt:lpstr>Use Phase</vt:lpstr>
      <vt:lpstr>Fuel Production</vt:lpstr>
      <vt:lpstr>Tailpipe Emissions</vt:lpstr>
      <vt:lpstr>Driving cycles</vt:lpstr>
      <vt:lpstr>New European Driving Cycle (NEDC)</vt:lpstr>
      <vt:lpstr>Hyzem Driving Cycles</vt:lpstr>
      <vt:lpstr>SAE J1711</vt:lpstr>
      <vt:lpstr>What effects Use Phase Emissions</vt:lpstr>
      <vt:lpstr>PowerPoint Presentation</vt:lpstr>
      <vt:lpstr>Recycling</vt:lpstr>
      <vt:lpstr>Recycling</vt:lpstr>
      <vt:lpstr>Whole Life Cycle</vt:lpstr>
      <vt:lpstr>PowerPoint Presentation</vt:lpstr>
      <vt:lpstr>Component Comparison</vt:lpstr>
      <vt:lpstr>Results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90</cp:revision>
  <dcterms:created xsi:type="dcterms:W3CDTF">2014-10-10T09:37:13Z</dcterms:created>
  <dcterms:modified xsi:type="dcterms:W3CDTF">2014-12-08T16:41:51Z</dcterms:modified>
</cp:coreProperties>
</file>