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1" r:id="rId2"/>
    <p:sldId id="257" r:id="rId3"/>
    <p:sldId id="258" r:id="rId4"/>
    <p:sldId id="260" r:id="rId5"/>
    <p:sldId id="262" r:id="rId6"/>
    <p:sldId id="259"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A4401E-010C-47DF-8150-F02F70382EB4}" v="734" dt="2021-08-09T11:10:33.1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1" d="100"/>
          <a:sy n="81" d="100"/>
        </p:scale>
        <p:origin x="725"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DF0F7-4E8E-4BD4-BFDA-CD06EB26EAD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87326CC-5237-4899-B516-2F0F18DAA2D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33272FA-5F19-4E06-8B19-15DA03226662}"/>
              </a:ext>
            </a:extLst>
          </p:cNvPr>
          <p:cNvSpPr>
            <a:spLocks noGrp="1"/>
          </p:cNvSpPr>
          <p:nvPr>
            <p:ph type="dt" sz="half" idx="10"/>
          </p:nvPr>
        </p:nvSpPr>
        <p:spPr/>
        <p:txBody>
          <a:bodyPr/>
          <a:lstStyle/>
          <a:p>
            <a:fld id="{7811222D-1497-48C5-AB7E-D38FF1BE8D50}" type="datetimeFigureOut">
              <a:rPr lang="en-GB" smtClean="0"/>
              <a:t>11/08/2021</a:t>
            </a:fld>
            <a:endParaRPr lang="en-GB" dirty="0"/>
          </a:p>
        </p:txBody>
      </p:sp>
      <p:sp>
        <p:nvSpPr>
          <p:cNvPr id="5" name="Footer Placeholder 4">
            <a:extLst>
              <a:ext uri="{FF2B5EF4-FFF2-40B4-BE49-F238E27FC236}">
                <a16:creationId xmlns:a16="http://schemas.microsoft.com/office/drawing/2014/main" id="{B5F390E1-755B-4F31-93F0-4D85B31205D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8FD5099-F392-4A7A-8AA4-2600B8C26241}"/>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6965200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FC2BA-7EA0-41AD-8AB5-358E0C8DB4C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F4962A-21E8-4711-8C94-504EF98B6D2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1081FC-42C3-4514-ADB1-1EABDDF410E7}"/>
              </a:ext>
            </a:extLst>
          </p:cNvPr>
          <p:cNvSpPr>
            <a:spLocks noGrp="1"/>
          </p:cNvSpPr>
          <p:nvPr>
            <p:ph type="dt" sz="half" idx="10"/>
          </p:nvPr>
        </p:nvSpPr>
        <p:spPr/>
        <p:txBody>
          <a:bodyPr/>
          <a:lstStyle/>
          <a:p>
            <a:fld id="{7811222D-1497-48C5-AB7E-D38FF1BE8D50}" type="datetimeFigureOut">
              <a:rPr lang="en-GB" smtClean="0"/>
              <a:t>11/08/2021</a:t>
            </a:fld>
            <a:endParaRPr lang="en-GB" dirty="0"/>
          </a:p>
        </p:txBody>
      </p:sp>
      <p:sp>
        <p:nvSpPr>
          <p:cNvPr id="5" name="Footer Placeholder 4">
            <a:extLst>
              <a:ext uri="{FF2B5EF4-FFF2-40B4-BE49-F238E27FC236}">
                <a16:creationId xmlns:a16="http://schemas.microsoft.com/office/drawing/2014/main" id="{D22AE23C-98FC-485F-9F21-3E013D0CC71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DE3F907-A911-408A-AB06-BD28A72EA1CA}"/>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1361843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DAA72-8CCF-4814-9961-2D86C36EB16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D461034-F4AA-40C9-823D-8040EA13F4C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BF40AB4-3196-4A37-8CC5-47A0CD865DD7}"/>
              </a:ext>
            </a:extLst>
          </p:cNvPr>
          <p:cNvSpPr>
            <a:spLocks noGrp="1"/>
          </p:cNvSpPr>
          <p:nvPr>
            <p:ph type="dt" sz="half" idx="10"/>
          </p:nvPr>
        </p:nvSpPr>
        <p:spPr/>
        <p:txBody>
          <a:bodyPr/>
          <a:lstStyle/>
          <a:p>
            <a:fld id="{7811222D-1497-48C5-AB7E-D38FF1BE8D50}" type="datetimeFigureOut">
              <a:rPr lang="en-GB" smtClean="0"/>
              <a:t>11/08/2021</a:t>
            </a:fld>
            <a:endParaRPr lang="en-GB" dirty="0"/>
          </a:p>
        </p:txBody>
      </p:sp>
      <p:sp>
        <p:nvSpPr>
          <p:cNvPr id="5" name="Footer Placeholder 4">
            <a:extLst>
              <a:ext uri="{FF2B5EF4-FFF2-40B4-BE49-F238E27FC236}">
                <a16:creationId xmlns:a16="http://schemas.microsoft.com/office/drawing/2014/main" id="{637CD19C-88DF-417F-874E-FF96996A3D2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970220D-7A24-4027-837C-B2174CDFD4EC}"/>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0712815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75B66-70B3-433D-8B56-01A8ADB462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197ED0-F091-4181-819A-971A9355BCE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2F1DAE3-518C-46ED-BAF6-44C5E3F73D5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446F341-B327-40E1-8EED-536683A989E3}"/>
              </a:ext>
            </a:extLst>
          </p:cNvPr>
          <p:cNvSpPr>
            <a:spLocks noGrp="1"/>
          </p:cNvSpPr>
          <p:nvPr>
            <p:ph type="dt" sz="half" idx="10"/>
          </p:nvPr>
        </p:nvSpPr>
        <p:spPr/>
        <p:txBody>
          <a:bodyPr/>
          <a:lstStyle/>
          <a:p>
            <a:fld id="{7811222D-1497-48C5-AB7E-D38FF1BE8D50}" type="datetimeFigureOut">
              <a:rPr lang="en-GB" smtClean="0"/>
              <a:t>11/08/2021</a:t>
            </a:fld>
            <a:endParaRPr lang="en-GB" dirty="0"/>
          </a:p>
        </p:txBody>
      </p:sp>
      <p:sp>
        <p:nvSpPr>
          <p:cNvPr id="6" name="Footer Placeholder 5">
            <a:extLst>
              <a:ext uri="{FF2B5EF4-FFF2-40B4-BE49-F238E27FC236}">
                <a16:creationId xmlns:a16="http://schemas.microsoft.com/office/drawing/2014/main" id="{DEBA8E0D-9172-475C-A690-D8B56A4C10F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5621783-D97C-4DC8-9BBC-F841D0958DE3}"/>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438963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7299D-B6EE-41C4-BE50-44462DE2F8C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C21CE6-BC4D-4D6D-92F8-9F1F28D6073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A3FE63B-A31D-4560-B5D0-D5DB1145F87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704E56A-1DB8-45CA-9F64-B6F561F771C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995B422-756D-44DC-9A62-286A5579CF9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9487175-0388-4874-ABF2-D8456B152DD7}"/>
              </a:ext>
            </a:extLst>
          </p:cNvPr>
          <p:cNvSpPr>
            <a:spLocks noGrp="1"/>
          </p:cNvSpPr>
          <p:nvPr>
            <p:ph type="dt" sz="half" idx="10"/>
          </p:nvPr>
        </p:nvSpPr>
        <p:spPr/>
        <p:txBody>
          <a:bodyPr/>
          <a:lstStyle/>
          <a:p>
            <a:fld id="{7811222D-1497-48C5-AB7E-D38FF1BE8D50}" type="datetimeFigureOut">
              <a:rPr lang="en-GB" smtClean="0"/>
              <a:t>11/08/2021</a:t>
            </a:fld>
            <a:endParaRPr lang="en-GB" dirty="0"/>
          </a:p>
        </p:txBody>
      </p:sp>
      <p:sp>
        <p:nvSpPr>
          <p:cNvPr id="8" name="Footer Placeholder 7">
            <a:extLst>
              <a:ext uri="{FF2B5EF4-FFF2-40B4-BE49-F238E27FC236}">
                <a16:creationId xmlns:a16="http://schemas.microsoft.com/office/drawing/2014/main" id="{E274538B-BD6F-4A56-A479-A97D3C9E53DC}"/>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DB32661B-F8F5-4B75-B5CD-FC121C696036}"/>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7825368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CE6D3-31AE-41C3-8245-6A6CA02A1A8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C69F138-8196-4882-9369-3C6231CB4F4D}"/>
              </a:ext>
            </a:extLst>
          </p:cNvPr>
          <p:cNvSpPr>
            <a:spLocks noGrp="1"/>
          </p:cNvSpPr>
          <p:nvPr>
            <p:ph type="dt" sz="half" idx="10"/>
          </p:nvPr>
        </p:nvSpPr>
        <p:spPr/>
        <p:txBody>
          <a:bodyPr/>
          <a:lstStyle/>
          <a:p>
            <a:fld id="{7811222D-1497-48C5-AB7E-D38FF1BE8D50}" type="datetimeFigureOut">
              <a:rPr lang="en-GB" smtClean="0"/>
              <a:t>11/08/2021</a:t>
            </a:fld>
            <a:endParaRPr lang="en-GB" dirty="0"/>
          </a:p>
        </p:txBody>
      </p:sp>
      <p:sp>
        <p:nvSpPr>
          <p:cNvPr id="4" name="Footer Placeholder 3">
            <a:extLst>
              <a:ext uri="{FF2B5EF4-FFF2-40B4-BE49-F238E27FC236}">
                <a16:creationId xmlns:a16="http://schemas.microsoft.com/office/drawing/2014/main" id="{CBAEF500-F84E-490B-B576-6A6800130FAC}"/>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6260ED19-9D1F-4ADD-9180-95146C1038DA}"/>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2281563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5C60785-B0B7-46E4-B09A-11BA6DC526A4}"/>
              </a:ext>
            </a:extLst>
          </p:cNvPr>
          <p:cNvSpPr>
            <a:spLocks noGrp="1"/>
          </p:cNvSpPr>
          <p:nvPr>
            <p:ph type="dt" sz="half" idx="10"/>
          </p:nvPr>
        </p:nvSpPr>
        <p:spPr/>
        <p:txBody>
          <a:bodyPr/>
          <a:lstStyle/>
          <a:p>
            <a:fld id="{7811222D-1497-48C5-AB7E-D38FF1BE8D50}" type="datetimeFigureOut">
              <a:rPr lang="en-GB" smtClean="0"/>
              <a:t>11/08/2021</a:t>
            </a:fld>
            <a:endParaRPr lang="en-GB" dirty="0"/>
          </a:p>
        </p:txBody>
      </p:sp>
      <p:sp>
        <p:nvSpPr>
          <p:cNvPr id="3" name="Footer Placeholder 2">
            <a:extLst>
              <a:ext uri="{FF2B5EF4-FFF2-40B4-BE49-F238E27FC236}">
                <a16:creationId xmlns:a16="http://schemas.microsoft.com/office/drawing/2014/main" id="{45A69350-5D51-46B7-8410-B078E0170167}"/>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8AA4993F-9E27-4D0A-9BC9-2EFE4BA978EC}"/>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557693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086E5-8CE0-40ED-961D-0B78F97C26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66DC49-E25F-4BD5-8AF2-046750C9943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78CC0FC-74D9-4920-8E35-FB72D7B8AC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8C124B-9CDB-4851-85A9-0CC9F73B1CCC}"/>
              </a:ext>
            </a:extLst>
          </p:cNvPr>
          <p:cNvSpPr>
            <a:spLocks noGrp="1"/>
          </p:cNvSpPr>
          <p:nvPr>
            <p:ph type="dt" sz="half" idx="10"/>
          </p:nvPr>
        </p:nvSpPr>
        <p:spPr/>
        <p:txBody>
          <a:bodyPr/>
          <a:lstStyle/>
          <a:p>
            <a:fld id="{7811222D-1497-48C5-AB7E-D38FF1BE8D50}" type="datetimeFigureOut">
              <a:rPr lang="en-GB" smtClean="0"/>
              <a:t>11/08/2021</a:t>
            </a:fld>
            <a:endParaRPr lang="en-GB" dirty="0"/>
          </a:p>
        </p:txBody>
      </p:sp>
      <p:sp>
        <p:nvSpPr>
          <p:cNvPr id="6" name="Footer Placeholder 5">
            <a:extLst>
              <a:ext uri="{FF2B5EF4-FFF2-40B4-BE49-F238E27FC236}">
                <a16:creationId xmlns:a16="http://schemas.microsoft.com/office/drawing/2014/main" id="{4939243B-0077-4FDA-9EFE-39936A4F757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B344981-D768-4B48-8849-8F74655DE34A}"/>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850565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EA54C-94B8-4F55-AA32-EA7589CD70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4AC843E-519D-4E4D-89FB-6E859C8ECF8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F00E5294-EA6B-455E-9177-0C48D36D26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2D0268A-424E-4232-86D1-4313B4F3D0B9}"/>
              </a:ext>
            </a:extLst>
          </p:cNvPr>
          <p:cNvSpPr>
            <a:spLocks noGrp="1"/>
          </p:cNvSpPr>
          <p:nvPr>
            <p:ph type="dt" sz="half" idx="10"/>
          </p:nvPr>
        </p:nvSpPr>
        <p:spPr/>
        <p:txBody>
          <a:bodyPr/>
          <a:lstStyle/>
          <a:p>
            <a:fld id="{7811222D-1497-48C5-AB7E-D38FF1BE8D50}" type="datetimeFigureOut">
              <a:rPr lang="en-GB" smtClean="0"/>
              <a:t>11/08/2021</a:t>
            </a:fld>
            <a:endParaRPr lang="en-GB" dirty="0"/>
          </a:p>
        </p:txBody>
      </p:sp>
      <p:sp>
        <p:nvSpPr>
          <p:cNvPr id="6" name="Footer Placeholder 5">
            <a:extLst>
              <a:ext uri="{FF2B5EF4-FFF2-40B4-BE49-F238E27FC236}">
                <a16:creationId xmlns:a16="http://schemas.microsoft.com/office/drawing/2014/main" id="{972CF69B-52E5-4584-A59D-44C105C1318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0A6EF42-B6F4-429B-A50E-7E2AFFED9879}"/>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1956706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25FAC-D56C-4288-B1CA-298C56C16D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5F06C6-9D41-44D9-B658-22180071478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5F10F0-EA0A-47DC-B570-AAD043C91482}"/>
              </a:ext>
            </a:extLst>
          </p:cNvPr>
          <p:cNvSpPr>
            <a:spLocks noGrp="1"/>
          </p:cNvSpPr>
          <p:nvPr>
            <p:ph type="dt" sz="half" idx="10"/>
          </p:nvPr>
        </p:nvSpPr>
        <p:spPr/>
        <p:txBody>
          <a:bodyPr/>
          <a:lstStyle/>
          <a:p>
            <a:fld id="{7811222D-1497-48C5-AB7E-D38FF1BE8D50}" type="datetimeFigureOut">
              <a:rPr lang="en-GB" smtClean="0"/>
              <a:t>11/08/2021</a:t>
            </a:fld>
            <a:endParaRPr lang="en-GB" dirty="0"/>
          </a:p>
        </p:txBody>
      </p:sp>
      <p:sp>
        <p:nvSpPr>
          <p:cNvPr id="5" name="Footer Placeholder 4">
            <a:extLst>
              <a:ext uri="{FF2B5EF4-FFF2-40B4-BE49-F238E27FC236}">
                <a16:creationId xmlns:a16="http://schemas.microsoft.com/office/drawing/2014/main" id="{B5CE488A-226A-41E2-B0B9-917C3767764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71AAF9C-5267-4105-A96C-5C87BD568E5C}"/>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4541281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00933E-835C-45E3-85FA-A1C91E1C648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924868-5CFF-44F8-9213-AFBEAD58C80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C9F109-FA34-41DB-AE3D-13917C1EAF30}"/>
              </a:ext>
            </a:extLst>
          </p:cNvPr>
          <p:cNvSpPr>
            <a:spLocks noGrp="1"/>
          </p:cNvSpPr>
          <p:nvPr>
            <p:ph type="dt" sz="half" idx="10"/>
          </p:nvPr>
        </p:nvSpPr>
        <p:spPr/>
        <p:txBody>
          <a:bodyPr/>
          <a:lstStyle/>
          <a:p>
            <a:fld id="{7811222D-1497-48C5-AB7E-D38FF1BE8D50}" type="datetimeFigureOut">
              <a:rPr lang="en-GB" smtClean="0"/>
              <a:t>11/08/2021</a:t>
            </a:fld>
            <a:endParaRPr lang="en-GB" dirty="0"/>
          </a:p>
        </p:txBody>
      </p:sp>
      <p:sp>
        <p:nvSpPr>
          <p:cNvPr id="5" name="Footer Placeholder 4">
            <a:extLst>
              <a:ext uri="{FF2B5EF4-FFF2-40B4-BE49-F238E27FC236}">
                <a16:creationId xmlns:a16="http://schemas.microsoft.com/office/drawing/2014/main" id="{38C24C14-14AA-4C69-A912-B6A0F812FC0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563E128-5EFF-4F1D-B71D-2F67192D2570}"/>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8518346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339464-C59E-44DA-8A4D-24CCBD42E13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17572B1-3D32-4EB3-B7A8-C989DB00C53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62C4B2-C8BF-4398-AEC6-9E94DE14DB0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11222D-1497-48C5-AB7E-D38FF1BE8D50}" type="datetimeFigureOut">
              <a:rPr lang="en-GB" smtClean="0"/>
              <a:t>11/08/2021</a:t>
            </a:fld>
            <a:endParaRPr lang="en-GB" dirty="0"/>
          </a:p>
        </p:txBody>
      </p:sp>
      <p:sp>
        <p:nvSpPr>
          <p:cNvPr id="5" name="Footer Placeholder 4">
            <a:extLst>
              <a:ext uri="{FF2B5EF4-FFF2-40B4-BE49-F238E27FC236}">
                <a16:creationId xmlns:a16="http://schemas.microsoft.com/office/drawing/2014/main" id="{F47AAAA8-B015-4476-9C0C-CE8AA6F0B89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353EA97A-3650-4644-9DD1-3C2791C35C9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29412C-A950-4FEA-8934-3DE23815A09E}" type="slidenum">
              <a:rPr lang="en-GB" smtClean="0"/>
              <a:t>‹#›</a:t>
            </a:fld>
            <a:endParaRPr lang="en-GB" dirty="0"/>
          </a:p>
        </p:txBody>
      </p:sp>
    </p:spTree>
    <p:extLst>
      <p:ext uri="{BB962C8B-B14F-4D97-AF65-F5344CB8AC3E}">
        <p14:creationId xmlns:p14="http://schemas.microsoft.com/office/powerpoint/2010/main" val="3396323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73A46-0DE7-4BDA-B877-86201B8CE358}"/>
              </a:ext>
            </a:extLst>
          </p:cNvPr>
          <p:cNvSpPr>
            <a:spLocks noGrp="1"/>
          </p:cNvSpPr>
          <p:nvPr>
            <p:ph type="ctrTitle"/>
          </p:nvPr>
        </p:nvSpPr>
        <p:spPr/>
        <p:txBody>
          <a:bodyPr>
            <a:normAutofit/>
          </a:bodyPr>
          <a:lstStyle/>
          <a:p>
            <a:r>
              <a:rPr lang="en-GB" sz="4400" dirty="0"/>
              <a:t>Introduction to Research</a:t>
            </a:r>
            <a:br>
              <a:rPr lang="en-GB" sz="4400" dirty="0"/>
            </a:br>
            <a:r>
              <a:rPr lang="en-GB" sz="4400" dirty="0"/>
              <a:t>BMHP5005</a:t>
            </a:r>
            <a:br>
              <a:rPr lang="en-GB" sz="4400" dirty="0"/>
            </a:br>
            <a:r>
              <a:rPr lang="en-GB" sz="4400" dirty="0"/>
              <a:t>Viva</a:t>
            </a:r>
          </a:p>
        </p:txBody>
      </p:sp>
      <p:sp>
        <p:nvSpPr>
          <p:cNvPr id="3" name="Subtitle 2">
            <a:extLst>
              <a:ext uri="{FF2B5EF4-FFF2-40B4-BE49-F238E27FC236}">
                <a16:creationId xmlns:a16="http://schemas.microsoft.com/office/drawing/2014/main" id="{CEAD54F1-95E5-440C-B085-1E65C00D8C6D}"/>
              </a:ext>
            </a:extLst>
          </p:cNvPr>
          <p:cNvSpPr>
            <a:spLocks noGrp="1"/>
          </p:cNvSpPr>
          <p:nvPr>
            <p:ph type="subTitle" idx="1"/>
          </p:nvPr>
        </p:nvSpPr>
        <p:spPr/>
        <p:txBody>
          <a:bodyPr vert="horz" lIns="91440" tIns="45720" rIns="91440" bIns="45720" rtlCol="0" anchor="t">
            <a:normAutofit/>
          </a:bodyPr>
          <a:lstStyle/>
          <a:p>
            <a:r>
              <a:rPr lang="en-GB" dirty="0"/>
              <a:t>Lecturer: Barbara Chinyani</a:t>
            </a:r>
          </a:p>
          <a:p>
            <a:r>
              <a:rPr lang="en-GB" dirty="0"/>
              <a:t>Student Name: Dewan Ashrafi</a:t>
            </a:r>
          </a:p>
          <a:p>
            <a:r>
              <a:rPr lang="en-GB" dirty="0"/>
              <a:t>Student Number:1916230</a:t>
            </a:r>
            <a:endParaRPr lang="en-GB" dirty="0">
              <a:cs typeface="Calibri"/>
            </a:endParaRPr>
          </a:p>
        </p:txBody>
      </p:sp>
    </p:spTree>
    <p:extLst>
      <p:ext uri="{BB962C8B-B14F-4D97-AF65-F5344CB8AC3E}">
        <p14:creationId xmlns:p14="http://schemas.microsoft.com/office/powerpoint/2010/main" val="1995036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B95FD-75B9-45E4-993D-A06DD4DE0C0B}"/>
              </a:ext>
            </a:extLst>
          </p:cNvPr>
          <p:cNvSpPr>
            <a:spLocks noGrp="1"/>
          </p:cNvSpPr>
          <p:nvPr>
            <p:ph type="title"/>
          </p:nvPr>
        </p:nvSpPr>
        <p:spPr/>
        <p:txBody>
          <a:bodyPr/>
          <a:lstStyle/>
          <a:p>
            <a:r>
              <a:rPr lang="en-GB" b="1" dirty="0"/>
              <a:t>Literature Review Focus</a:t>
            </a:r>
          </a:p>
        </p:txBody>
      </p:sp>
      <p:sp>
        <p:nvSpPr>
          <p:cNvPr id="3" name="Content Placeholder 2">
            <a:extLst>
              <a:ext uri="{FF2B5EF4-FFF2-40B4-BE49-F238E27FC236}">
                <a16:creationId xmlns:a16="http://schemas.microsoft.com/office/drawing/2014/main" id="{7C55405F-B1B5-4DEF-B747-6D8A425C7DED}"/>
              </a:ext>
            </a:extLst>
          </p:cNvPr>
          <p:cNvSpPr>
            <a:spLocks noGrp="1"/>
          </p:cNvSpPr>
          <p:nvPr>
            <p:ph idx="1"/>
          </p:nvPr>
        </p:nvSpPr>
        <p:spPr/>
        <p:txBody>
          <a:bodyPr>
            <a:normAutofit/>
          </a:bodyPr>
          <a:lstStyle/>
          <a:p>
            <a:pPr marL="0" indent="0">
              <a:buNone/>
            </a:pPr>
            <a:r>
              <a:rPr lang="en-US" sz="1800" b="1" dirty="0">
                <a:latin typeface="Arial" panose="020B0604020202020204" pitchFamily="34" charset="0"/>
                <a:cs typeface="Arial" panose="020B0604020202020204" pitchFamily="34" charset="0"/>
              </a:rPr>
              <a:t>Summary:</a:t>
            </a:r>
            <a:r>
              <a:rPr lang="en-US" dirty="0"/>
              <a:t> </a:t>
            </a:r>
            <a:r>
              <a:rPr lang="en-US" dirty="0">
                <a:latin typeface="Arial" panose="020B0604020202020204" pitchFamily="34" charset="0"/>
                <a:cs typeface="Arial" panose="020B0604020202020204" pitchFamily="34" charset="0"/>
              </a:rPr>
              <a:t>O</a:t>
            </a:r>
            <a:r>
              <a:rPr lang="en-GB" sz="1100" dirty="0" err="1">
                <a:latin typeface="Arial" panose="020B0604020202020204" pitchFamily="34" charset="0"/>
                <a:cs typeface="Arial" panose="020B0604020202020204" pitchFamily="34" charset="0"/>
              </a:rPr>
              <a:t>besity</a:t>
            </a:r>
            <a:r>
              <a:rPr lang="en-GB" sz="1100" dirty="0">
                <a:latin typeface="Arial" panose="020B0604020202020204" pitchFamily="34" charset="0"/>
                <a:cs typeface="Arial" panose="020B0604020202020204" pitchFamily="34" charset="0"/>
              </a:rPr>
              <a:t> in childhood is a severe medical issue that affects children and adolescents. It's especially worrisome since additional pounds often set children on the road to health problems that were previously thought to be adult issues - diabetes, high blood pressure, and high cholesterol. Obesity in childhood may also contribute to low self-esteem and depression. It is associated with the leading cause of death in the world; </a:t>
            </a:r>
            <a:r>
              <a:rPr lang="en-GB" sz="1100" dirty="0">
                <a:solidFill>
                  <a:srgbClr val="0E101A"/>
                </a:solidFill>
                <a:effectLst/>
                <a:latin typeface="Arial" panose="020B0604020202020204" pitchFamily="34" charset="0"/>
                <a:ea typeface="Times New Roman" panose="02020603050405020304" pitchFamily="18" charset="0"/>
                <a:cs typeface="Arial" panose="020B0604020202020204" pitchFamily="34" charset="0"/>
              </a:rPr>
              <a:t>at least </a:t>
            </a:r>
            <a:r>
              <a:rPr lang="en-GB" sz="1100" b="1" dirty="0">
                <a:solidFill>
                  <a:srgbClr val="0E101A"/>
                </a:solidFill>
                <a:effectLst/>
                <a:latin typeface="Arial" panose="020B0604020202020204" pitchFamily="34" charset="0"/>
                <a:ea typeface="Times New Roman" panose="02020603050405020304" pitchFamily="18" charset="0"/>
                <a:cs typeface="Arial" panose="020B0604020202020204" pitchFamily="34" charset="0"/>
              </a:rPr>
              <a:t>2.8 million people are dying</a:t>
            </a:r>
            <a:r>
              <a:rPr lang="en-GB" sz="1100" dirty="0">
                <a:solidFill>
                  <a:srgbClr val="0E101A"/>
                </a:solidFill>
                <a:effectLst/>
                <a:latin typeface="Arial" panose="020B0604020202020204" pitchFamily="34" charset="0"/>
                <a:ea typeface="Times New Roman" panose="02020603050405020304" pitchFamily="18" charset="0"/>
                <a:cs typeface="Arial" panose="020B0604020202020204" pitchFamily="34" charset="0"/>
              </a:rPr>
              <a:t> each year, attributed to being overweight or obese. </a:t>
            </a:r>
            <a:r>
              <a:rPr lang="en-GB" sz="1100" dirty="0">
                <a:effectLst/>
                <a:latin typeface="Arial" panose="020B0604020202020204" pitchFamily="34" charset="0"/>
                <a:ea typeface="Calibri" panose="020F0502020204030204" pitchFamily="34" charset="0"/>
              </a:rPr>
              <a:t>(EASO, 2021) </a:t>
            </a:r>
            <a:r>
              <a:rPr lang="en-GB" sz="1100" dirty="0">
                <a:latin typeface="Arial" panose="020B0604020202020204" pitchFamily="34" charset="0"/>
                <a:cs typeface="Arial" panose="020B0604020202020204" pitchFamily="34" charset="0"/>
              </a:rPr>
              <a:t>Treating and avoiding childhood obesity benefits child's health both now and in the future. However, intervention of obesity is not easy and simple. Improving the whole family's diet and activity habits is one of the most effective methods for reducing childhood obesity.</a:t>
            </a:r>
            <a:endParaRPr lang="en-US" sz="1100" dirty="0"/>
          </a:p>
          <a:p>
            <a:pPr marL="0" indent="0">
              <a:buNone/>
            </a:pPr>
            <a:r>
              <a:rPr lang="en-US" sz="1600" b="1" dirty="0">
                <a:latin typeface="Arial" panose="020B0604020202020204" pitchFamily="34" charset="0"/>
                <a:cs typeface="Arial" panose="020B0604020202020204" pitchFamily="34" charset="0"/>
              </a:rPr>
              <a:t>Research Question: </a:t>
            </a:r>
            <a:r>
              <a:rPr lang="en-US" sz="1100" dirty="0">
                <a:latin typeface="Arial" panose="020B0604020202020204" pitchFamily="34" charset="0"/>
                <a:cs typeface="Arial" panose="020B0604020202020204" pitchFamily="34" charset="0"/>
              </a:rPr>
              <a:t>What are the associated risk factors, causes and interventions strategies of childhood obesity?</a:t>
            </a:r>
          </a:p>
          <a:p>
            <a:pPr marL="0" indent="0">
              <a:buNone/>
            </a:pPr>
            <a:r>
              <a:rPr lang="en-US" sz="1600" b="1" dirty="0">
                <a:latin typeface="Arial" panose="020B0604020202020204" pitchFamily="34" charset="0"/>
                <a:cs typeface="Arial" panose="020B0604020202020204" pitchFamily="34" charset="0"/>
              </a:rPr>
              <a:t>Aim: </a:t>
            </a:r>
            <a:r>
              <a:rPr lang="en-GB" sz="1100" dirty="0">
                <a:latin typeface="Arial" panose="020B0604020202020204" pitchFamily="34" charset="0"/>
                <a:cs typeface="Arial" panose="020B0604020202020204" pitchFamily="34" charset="0"/>
              </a:rPr>
              <a:t>This study investigation seeks to identify the different variables that contribute to obesity and to investigate obesity intervention strategies.</a:t>
            </a:r>
            <a:endParaRPr lang="en-US" sz="1100" dirty="0">
              <a:latin typeface="Arial" panose="020B0604020202020204" pitchFamily="34" charset="0"/>
              <a:cs typeface="Arial" panose="020B0604020202020204" pitchFamily="34" charset="0"/>
            </a:endParaRPr>
          </a:p>
          <a:p>
            <a:pPr marL="0" indent="0">
              <a:buNone/>
            </a:pPr>
            <a:r>
              <a:rPr lang="en-US" sz="1600" b="1" dirty="0">
                <a:latin typeface="Arial" panose="020B0604020202020204" pitchFamily="34" charset="0"/>
                <a:cs typeface="Arial" panose="020B0604020202020204" pitchFamily="34" charset="0"/>
              </a:rPr>
              <a:t>Objectives</a:t>
            </a:r>
            <a:r>
              <a:rPr lang="en-US" sz="1600" dirty="0">
                <a:latin typeface="Arial" panose="020B0604020202020204" pitchFamily="34" charset="0"/>
                <a:cs typeface="Arial" panose="020B0604020202020204" pitchFamily="34" charset="0"/>
              </a:rPr>
              <a:t>:</a:t>
            </a:r>
            <a:r>
              <a:rPr lang="en-US" sz="1100" dirty="0">
                <a:latin typeface="Arial" panose="020B0604020202020204" pitchFamily="34" charset="0"/>
                <a:cs typeface="Arial" panose="020B0604020202020204" pitchFamily="34" charset="0"/>
              </a:rPr>
              <a:t> </a:t>
            </a:r>
            <a:r>
              <a:rPr lang="en-GB" sz="1100" dirty="0">
                <a:solidFill>
                  <a:srgbClr val="0E101A"/>
                </a:solidFill>
                <a:effectLst/>
                <a:latin typeface="Arial" panose="020B0604020202020204" pitchFamily="34" charset="0"/>
                <a:ea typeface="Times New Roman" panose="02020603050405020304" pitchFamily="18" charset="0"/>
                <a:cs typeface="Arial" panose="020B0604020202020204" pitchFamily="34" charset="0"/>
              </a:rPr>
              <a:t>It will investigate the environmental variables, family intervention, lifestyle, background, the impact of religious upbringing, and socioeconomic contributing factors to obesity, </a:t>
            </a:r>
            <a:r>
              <a:rPr lang="en-GB" sz="1100" dirty="0">
                <a:effectLst/>
                <a:latin typeface="Arial" panose="020B0604020202020204" pitchFamily="34" charset="0"/>
                <a:ea typeface="Calibri" panose="020F0502020204030204" pitchFamily="34" charset="0"/>
                <a:cs typeface="Arial" panose="020B0604020202020204" pitchFamily="34" charset="0"/>
              </a:rPr>
              <a:t>as well as examine current and suggested intervention methods to prevent and cure childhood obesity.</a:t>
            </a:r>
          </a:p>
          <a:p>
            <a:pPr marL="0" indent="0">
              <a:buNone/>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12845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E2F0E-0041-485B-A017-7B44BEB42284}"/>
              </a:ext>
            </a:extLst>
          </p:cNvPr>
          <p:cNvSpPr>
            <a:spLocks noGrp="1"/>
          </p:cNvSpPr>
          <p:nvPr>
            <p:ph type="title"/>
          </p:nvPr>
        </p:nvSpPr>
        <p:spPr/>
        <p:txBody>
          <a:bodyPr/>
          <a:lstStyle/>
          <a:p>
            <a:r>
              <a:rPr lang="en-GB" b="1" dirty="0"/>
              <a:t>Methods</a:t>
            </a:r>
          </a:p>
        </p:txBody>
      </p:sp>
      <p:sp>
        <p:nvSpPr>
          <p:cNvPr id="3" name="Content Placeholder 2">
            <a:extLst>
              <a:ext uri="{FF2B5EF4-FFF2-40B4-BE49-F238E27FC236}">
                <a16:creationId xmlns:a16="http://schemas.microsoft.com/office/drawing/2014/main" id="{D342EDA8-78A7-48B7-9C96-97679DE6DE9B}"/>
              </a:ext>
            </a:extLst>
          </p:cNvPr>
          <p:cNvSpPr>
            <a:spLocks noGrp="1"/>
          </p:cNvSpPr>
          <p:nvPr>
            <p:ph idx="1"/>
          </p:nvPr>
        </p:nvSpPr>
        <p:spPr>
          <a:xfrm>
            <a:off x="0" y="1825625"/>
            <a:ext cx="11353800" cy="4351338"/>
          </a:xfrm>
        </p:spPr>
        <p:txBody>
          <a:bodyPr vert="horz" lIns="91440" tIns="45720" rIns="91440" bIns="45720" rtlCol="0" anchor="t">
            <a:normAutofit/>
          </a:bodyPr>
          <a:lstStyle/>
          <a:p>
            <a:pPr marL="0" indent="0">
              <a:lnSpc>
                <a:spcPct val="200000"/>
              </a:lnSpc>
              <a:buNone/>
            </a:pPr>
            <a:r>
              <a:rPr lang="en-GB" sz="1400" dirty="0">
                <a:latin typeface="Arial" panose="020B0604020202020204" pitchFamily="34" charset="0"/>
                <a:cs typeface="Arial" panose="020B0604020202020204" pitchFamily="34" charset="0"/>
              </a:rPr>
              <a:t>Secondary Research - A systematic review of 12 publications on childhood obesity was conducted.</a:t>
            </a:r>
            <a:endParaRPr lang="en-US" sz="1400" dirty="0">
              <a:latin typeface="Arial" panose="020B0604020202020204" pitchFamily="34" charset="0"/>
              <a:cs typeface="Arial" panose="020B0604020202020204" pitchFamily="34" charset="0"/>
            </a:endParaRPr>
          </a:p>
          <a:p>
            <a:pPr marL="0" indent="0">
              <a:lnSpc>
                <a:spcPct val="200000"/>
              </a:lnSpc>
              <a:buNone/>
            </a:pPr>
            <a:r>
              <a:rPr lang="en-US" sz="1400" b="1" dirty="0">
                <a:latin typeface="Arial" panose="020B0604020202020204" pitchFamily="34" charset="0"/>
                <a:cs typeface="Arial" panose="020B0604020202020204" pitchFamily="34" charset="0"/>
              </a:rPr>
              <a:t>Keywords used</a:t>
            </a:r>
            <a:r>
              <a:rPr lang="en-US" sz="1400" dirty="0">
                <a:latin typeface="Arial" panose="020B0604020202020204" pitchFamily="34" charset="0"/>
                <a:cs typeface="Arial" panose="020B0604020202020204" pitchFamily="34" charset="0"/>
              </a:rPr>
              <a:t>:   Childhood obesity, Risk factors, Family interventions, Media influence, Association with Screen time, Religious settings, Environmental influence, Parenting, Lifestyle, Socioeconomic influence, Prevention strategies, Obesity related health behavior, influencing family practice and backgrounds, family influence and perceptions</a:t>
            </a:r>
          </a:p>
          <a:p>
            <a:pPr marL="0" indent="0">
              <a:lnSpc>
                <a:spcPct val="200000"/>
              </a:lnSpc>
              <a:buNone/>
            </a:pPr>
            <a:r>
              <a:rPr lang="en-US" sz="1400" b="1" dirty="0">
                <a:latin typeface="Arial" panose="020B0604020202020204" pitchFamily="34" charset="0"/>
                <a:cs typeface="Arial" panose="020B0604020202020204" pitchFamily="34" charset="0"/>
              </a:rPr>
              <a:t>Data sources</a:t>
            </a: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ProQuest</a:t>
            </a: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EbScoHost</a:t>
            </a: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PubMed</a:t>
            </a: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Wiley Online Library</a:t>
            </a: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SAGE journals</a:t>
            </a: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BMC Public Health</a:t>
            </a: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BMC Medicine</a:t>
            </a: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ScienceDirect, PlosOne, BMC Pediatric, </a:t>
            </a:r>
            <a:r>
              <a:rPr lang="en-GB" sz="1400" b="1" dirty="0">
                <a:latin typeface="Arial" panose="020B0604020202020204" pitchFamily="34" charset="0"/>
                <a:cs typeface="Arial" panose="020B0604020202020204" pitchFamily="34" charset="0"/>
              </a:rPr>
              <a:t>The British journal of social work</a:t>
            </a:r>
            <a:endParaRPr lang="en-US" sz="1400" b="1" dirty="0">
              <a:latin typeface="Arial" panose="020B0604020202020204" pitchFamily="34" charset="0"/>
              <a:cs typeface="Arial" panose="020B0604020202020204" pitchFamily="34" charset="0"/>
            </a:endParaRPr>
          </a:p>
          <a:p>
            <a:pPr marL="0" indent="0">
              <a:lnSpc>
                <a:spcPct val="200000"/>
              </a:lnSpc>
              <a:buNone/>
            </a:pPr>
            <a:r>
              <a:rPr lang="en-US" sz="1400" b="1" dirty="0">
                <a:latin typeface="Arial" panose="020B0604020202020204" pitchFamily="34" charset="0"/>
                <a:cs typeface="Arial" panose="020B0604020202020204" pitchFamily="34" charset="0"/>
              </a:rPr>
              <a:t>Inclusion criteria</a:t>
            </a:r>
            <a:r>
              <a:rPr lang="en-US" sz="1400" dirty="0">
                <a:latin typeface="Arial" panose="020B0604020202020204" pitchFamily="34" charset="0"/>
                <a:cs typeface="Arial" panose="020B0604020202020204" pitchFamily="34" charset="0"/>
              </a:rPr>
              <a:t>: Year- 2015 to present, Children, full accessible articles, UK, USA and Europe based articles, Published in English</a:t>
            </a:r>
          </a:p>
          <a:p>
            <a:pPr marL="0" indent="0">
              <a:lnSpc>
                <a:spcPct val="200000"/>
              </a:lnSpc>
              <a:buNone/>
            </a:pPr>
            <a:r>
              <a:rPr lang="en-US" sz="1400" b="1" dirty="0">
                <a:latin typeface="Arial" panose="020B0604020202020204" pitchFamily="34" charset="0"/>
                <a:cs typeface="Arial" panose="020B0604020202020204" pitchFamily="34" charset="0"/>
              </a:rPr>
              <a:t>Exclusion criteria</a:t>
            </a:r>
            <a:r>
              <a:rPr lang="en-US" sz="1400" dirty="0">
                <a:latin typeface="Arial" panose="020B0604020202020204" pitchFamily="34" charset="0"/>
                <a:cs typeface="Arial" panose="020B0604020202020204" pitchFamily="34" charset="0"/>
              </a:rPr>
              <a:t>: Adult, Older than year 2015 articles</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749476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0EAA8-394C-495A-8ADE-02A487113AED}"/>
              </a:ext>
            </a:extLst>
          </p:cNvPr>
          <p:cNvSpPr>
            <a:spLocks noGrp="1"/>
          </p:cNvSpPr>
          <p:nvPr>
            <p:ph type="title"/>
          </p:nvPr>
        </p:nvSpPr>
        <p:spPr>
          <a:xfrm>
            <a:off x="798293" y="0"/>
            <a:ext cx="10323136" cy="292230"/>
          </a:xfrm>
        </p:spPr>
        <p:txBody>
          <a:bodyPr>
            <a:normAutofit fontScale="90000"/>
          </a:bodyPr>
          <a:lstStyle/>
          <a:p>
            <a:r>
              <a:rPr lang="en-GB" sz="1800" b="1" dirty="0">
                <a:latin typeface="Arial" panose="020B0604020202020204" pitchFamily="34" charset="0"/>
                <a:cs typeface="Arial" panose="020B0604020202020204" pitchFamily="34" charset="0"/>
              </a:rPr>
              <a:t>Literature Review</a:t>
            </a:r>
          </a:p>
        </p:txBody>
      </p:sp>
      <p:graphicFrame>
        <p:nvGraphicFramePr>
          <p:cNvPr id="6" name="Table 5">
            <a:extLst>
              <a:ext uri="{FF2B5EF4-FFF2-40B4-BE49-F238E27FC236}">
                <a16:creationId xmlns:a16="http://schemas.microsoft.com/office/drawing/2014/main" id="{4E015688-109E-44EE-8228-480161D6B8B2}"/>
              </a:ext>
            </a:extLst>
          </p:cNvPr>
          <p:cNvGraphicFramePr/>
          <p:nvPr>
            <p:extLst>
              <p:ext uri="{D42A27DB-BD31-4B8C-83A1-F6EECF244321}">
                <p14:modId xmlns:p14="http://schemas.microsoft.com/office/powerpoint/2010/main" val="3624505928"/>
              </p:ext>
            </p:extLst>
          </p:nvPr>
        </p:nvGraphicFramePr>
        <p:xfrm>
          <a:off x="171254" y="389222"/>
          <a:ext cx="11849492" cy="6439384"/>
        </p:xfrm>
        <a:graphic>
          <a:graphicData uri="http://schemas.openxmlformats.org/drawingml/2006/table">
            <a:tbl>
              <a:tblPr firstRow="1" firstCol="1" bandRow="1"/>
              <a:tblGrid>
                <a:gridCol w="3191706">
                  <a:extLst>
                    <a:ext uri="{9D8B030D-6E8A-4147-A177-3AD203B41FA5}">
                      <a16:colId xmlns:a16="http://schemas.microsoft.com/office/drawing/2014/main" val="2791120806"/>
                    </a:ext>
                  </a:extLst>
                </a:gridCol>
                <a:gridCol w="1849120">
                  <a:extLst>
                    <a:ext uri="{9D8B030D-6E8A-4147-A177-3AD203B41FA5}">
                      <a16:colId xmlns:a16="http://schemas.microsoft.com/office/drawing/2014/main" val="3589850242"/>
                    </a:ext>
                  </a:extLst>
                </a:gridCol>
                <a:gridCol w="1615440">
                  <a:extLst>
                    <a:ext uri="{9D8B030D-6E8A-4147-A177-3AD203B41FA5}">
                      <a16:colId xmlns:a16="http://schemas.microsoft.com/office/drawing/2014/main" val="2229489048"/>
                    </a:ext>
                  </a:extLst>
                </a:gridCol>
                <a:gridCol w="5193226">
                  <a:extLst>
                    <a:ext uri="{9D8B030D-6E8A-4147-A177-3AD203B41FA5}">
                      <a16:colId xmlns:a16="http://schemas.microsoft.com/office/drawing/2014/main" val="2241838310"/>
                    </a:ext>
                  </a:extLst>
                </a:gridCol>
              </a:tblGrid>
              <a:tr h="382938">
                <a:tc>
                  <a:txBody>
                    <a:bodyPr/>
                    <a:lstStyle/>
                    <a:p>
                      <a:pPr algn="l" fontAlgn="t">
                        <a:spcBef>
                          <a:spcPts val="0"/>
                        </a:spcBef>
                        <a:spcAft>
                          <a:spcPts val="0"/>
                        </a:spcAft>
                      </a:pPr>
                      <a:r>
                        <a:rPr lang="en-GB" sz="1100" b="1" i="0" u="none" strike="noStrike" dirty="0">
                          <a:effectLst/>
                          <a:latin typeface="Arial" panose="020B0604020202020204" pitchFamily="34" charset="0"/>
                          <a:ea typeface="Calibri" panose="020F0502020204030204" pitchFamily="34" charset="0"/>
                          <a:cs typeface="Arial" panose="020B0604020202020204" pitchFamily="34" charset="0"/>
                        </a:rPr>
                        <a:t>Author and title </a:t>
                      </a:r>
                      <a:endParaRPr lang="en-GB" sz="1100" b="1" i="0"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1" i="0" u="none" strike="noStrike" dirty="0">
                          <a:effectLst/>
                          <a:latin typeface="Arial" panose="020B0604020202020204" pitchFamily="34" charset="0"/>
                          <a:ea typeface="Calibri" panose="020F0502020204030204" pitchFamily="34" charset="0"/>
                          <a:cs typeface="Arial" panose="020B0604020202020204" pitchFamily="34" charset="0"/>
                        </a:rPr>
                        <a:t>Research Questions or Research Objectives  </a:t>
                      </a:r>
                      <a:endParaRPr lang="en-GB" sz="1100" b="1" i="0"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1" i="0" u="none" strike="noStrike" dirty="0">
                          <a:effectLst/>
                          <a:latin typeface="Arial" panose="020B0604020202020204" pitchFamily="34" charset="0"/>
                          <a:ea typeface="Calibri" panose="020F0502020204030204" pitchFamily="34" charset="0"/>
                          <a:cs typeface="Arial" panose="020B0604020202020204" pitchFamily="34" charset="0"/>
                        </a:rPr>
                        <a:t>Methods and Sample </a:t>
                      </a:r>
                      <a:endParaRPr lang="en-GB" sz="1100" b="1" i="0"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1" i="0" u="none" strike="noStrike" dirty="0">
                          <a:effectLst/>
                          <a:latin typeface="Arial" panose="020B0604020202020204" pitchFamily="34" charset="0"/>
                          <a:ea typeface="Calibri" panose="020F0502020204030204" pitchFamily="34" charset="0"/>
                          <a:cs typeface="Arial" panose="020B0604020202020204" pitchFamily="34" charset="0"/>
                        </a:rPr>
                        <a:t>Evaluation of the Article </a:t>
                      </a:r>
                      <a:endParaRPr lang="en-GB" sz="1100" b="1" i="0" u="none" strike="noStrike" dirty="0">
                        <a:effectLst/>
                        <a:latin typeface="Arial" panose="020B0604020202020204" pitchFamily="34" charset="0"/>
                        <a:cs typeface="Arial" panose="020B0604020202020204" pitchFamily="34" charset="0"/>
                      </a:endParaRPr>
                    </a:p>
                    <a:p>
                      <a:pPr algn="l" fontAlgn="t">
                        <a:spcBef>
                          <a:spcPts val="0"/>
                        </a:spcBef>
                        <a:spcAft>
                          <a:spcPts val="0"/>
                        </a:spcAft>
                      </a:pPr>
                      <a:r>
                        <a:rPr lang="en-GB" sz="1100" b="1" i="0" u="none" strike="noStrike" dirty="0">
                          <a:effectLst/>
                          <a:latin typeface="Arial" panose="020B0604020202020204" pitchFamily="34" charset="0"/>
                          <a:ea typeface="Calibri" panose="020F0502020204030204" pitchFamily="34" charset="0"/>
                          <a:cs typeface="Arial" panose="020B0604020202020204" pitchFamily="34" charset="0"/>
                        </a:rPr>
                        <a:t> </a:t>
                      </a:r>
                      <a:endParaRPr lang="en-GB" sz="1100" b="1" i="0"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21238234"/>
                  </a:ext>
                </a:extLst>
              </a:tr>
              <a:tr h="1079298">
                <a:tc>
                  <a:txBody>
                    <a:bodyPr/>
                    <a:lstStyle/>
                    <a:p>
                      <a:pPr algn="l" fontAlgn="t">
                        <a:spcBef>
                          <a:spcPts val="0"/>
                        </a:spcBef>
                        <a:spcAft>
                          <a:spcPts val="0"/>
                        </a:spcAft>
                      </a:pPr>
                      <a:r>
                        <a:rPr lang="en-GB" sz="1100" b="1" i="0" u="none" strike="noStrike" kern="1200" dirty="0">
                          <a:solidFill>
                            <a:schemeClr val="tx1"/>
                          </a:solidFill>
                          <a:effectLst/>
                          <a:latin typeface="Arial" panose="020B0604020202020204" pitchFamily="34" charset="0"/>
                          <a:ea typeface="+mn-ea"/>
                          <a:cs typeface="Arial" panose="020B0604020202020204" pitchFamily="34" charset="0"/>
                        </a:rPr>
                        <a:t>Dogra et al, (2021)</a:t>
                      </a:r>
                    </a:p>
                    <a:p>
                      <a:pPr algn="l" fontAlgn="t">
                        <a:spcBef>
                          <a:spcPts val="0"/>
                        </a:spcBef>
                        <a:spcAft>
                          <a:spcPts val="0"/>
                        </a:spcAft>
                      </a:pPr>
                      <a:r>
                        <a:rPr lang="en-GB" sz="1100" b="0" i="1" kern="1200" dirty="0">
                          <a:solidFill>
                            <a:schemeClr val="tx1"/>
                          </a:solidFill>
                          <a:effectLst/>
                          <a:latin typeface="Arial" panose="020B0604020202020204" pitchFamily="34" charset="0"/>
                          <a:ea typeface="+mn-ea"/>
                          <a:cs typeface="Arial" panose="020B0604020202020204" pitchFamily="34" charset="0"/>
                        </a:rPr>
                        <a:t>Delivering a childhood obesity prevention intervention using Islamic religious settings in the UK: What is most important to the stakeholders?</a:t>
                      </a:r>
                      <a:endParaRPr lang="en-GB" sz="1100" b="1" i="1"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50000"/>
                        </a:lnSpc>
                        <a:spcBef>
                          <a:spcPts val="0"/>
                        </a:spcBef>
                        <a:spcAft>
                          <a:spcPts val="0"/>
                        </a:spcAft>
                      </a:pPr>
                      <a:r>
                        <a:rPr lang="en-GB" sz="1100" b="1" i="0" u="none" strike="noStrike" kern="1200" dirty="0">
                          <a:solidFill>
                            <a:schemeClr val="tx1"/>
                          </a:solidFill>
                          <a:effectLst/>
                          <a:latin typeface="Arial" panose="020B0604020202020204" pitchFamily="34" charset="0"/>
                          <a:ea typeface="+mn-ea"/>
                          <a:cs typeface="Arial" panose="020B0604020202020204" pitchFamily="34" charset="0"/>
                        </a:rPr>
                        <a:t>Childhood obesity Intervention in religious setting.</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1" i="0" u="none" strike="noStrike" dirty="0">
                          <a:effectLst/>
                          <a:latin typeface="Arial" panose="020B0604020202020204" pitchFamily="34" charset="0"/>
                          <a:ea typeface="Calibri" panose="020F0502020204030204" pitchFamily="34" charset="0"/>
                          <a:cs typeface="Arial" panose="020B0604020202020204" pitchFamily="34" charset="0"/>
                        </a:rPr>
                        <a:t>Interviews, statistics and focus group. </a:t>
                      </a:r>
                    </a:p>
                    <a:p>
                      <a:pPr algn="l" fontAlgn="t">
                        <a:spcBef>
                          <a:spcPts val="0"/>
                        </a:spcBef>
                        <a:spcAft>
                          <a:spcPts val="0"/>
                        </a:spcAft>
                      </a:pPr>
                      <a:r>
                        <a:rPr lang="en-GB" sz="1100" b="1" i="0" u="none" strike="noStrike" dirty="0">
                          <a:effectLst/>
                          <a:latin typeface="Arial" panose="020B0604020202020204" pitchFamily="34" charset="0"/>
                          <a:cs typeface="Arial" panose="020B0604020202020204" pitchFamily="34" charset="0"/>
                        </a:rPr>
                        <a:t>20 parents, 20 leaders, 26 managers/ workers.</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kern="1200" dirty="0">
                          <a:solidFill>
                            <a:schemeClr val="tx1"/>
                          </a:solidFill>
                          <a:effectLst/>
                          <a:latin typeface="Arial" panose="020B0604020202020204" pitchFamily="34" charset="0"/>
                          <a:ea typeface="+mn-ea"/>
                          <a:cs typeface="Arial" panose="020B0604020202020204" pitchFamily="34" charset="0"/>
                        </a:rPr>
                        <a:t>Islamic religious organisations may effectively intervene in obesity by influencing and teaching Muslim children about healthy eating and lifestyle. This article effectively illustrated various factors of childhood obesity in South Asian children in the UK. However, the drawbacks of this research include that it was performed in just two locations and that participants were only teachers, parents, and community leaders, not children. As a result, the intervention program's effectiveness may be purely hypothetical.</a:t>
                      </a:r>
                      <a:endParaRPr lang="en-GB" sz="1100" b="0" i="0" u="none" strike="noStrike" dirty="0">
                        <a:solidFill>
                          <a:schemeClr val="tx1"/>
                        </a:solidFill>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50155844"/>
                  </a:ext>
                </a:extLst>
              </a:tr>
              <a:tr h="980388">
                <a:tc>
                  <a:txBody>
                    <a:bodyPr/>
                    <a:lstStyle/>
                    <a:p>
                      <a:pPr algn="just" fontAlgn="t">
                        <a:lnSpc>
                          <a:spcPct val="150000"/>
                        </a:lnSpc>
                        <a:spcBef>
                          <a:spcPts val="0"/>
                        </a:spcBef>
                        <a:spcAft>
                          <a:spcPts val="0"/>
                        </a:spcAft>
                      </a:pPr>
                      <a:r>
                        <a:rPr lang="en-GB" sz="1100" b="1" i="0" u="none" strike="noStrike" kern="1200" dirty="0">
                          <a:solidFill>
                            <a:schemeClr val="tx1"/>
                          </a:solidFill>
                          <a:effectLst/>
                          <a:latin typeface="Arial" panose="020B0604020202020204" pitchFamily="34" charset="0"/>
                          <a:ea typeface="Calibri" panose="020F0502020204030204" pitchFamily="34" charset="0"/>
                          <a:cs typeface="Arial" panose="020B0604020202020204" pitchFamily="34" charset="0"/>
                        </a:rPr>
                        <a:t>Anderson et al, (2018</a:t>
                      </a:r>
                      <a:r>
                        <a:rPr lang="en-GB" sz="1100" b="1" i="0" u="none" strike="noStrike" kern="1200" dirty="0">
                          <a:solidFill>
                            <a:schemeClr val="tx1"/>
                          </a:solidFill>
                          <a:effectLst/>
                          <a:latin typeface="Arial" panose="020B0604020202020204" pitchFamily="34" charset="0"/>
                          <a:ea typeface="+mn-ea"/>
                          <a:cs typeface="Arial" panose="020B0604020202020204" pitchFamily="34" charset="0"/>
                        </a:rPr>
                        <a:t>)</a:t>
                      </a:r>
                    </a:p>
                    <a:p>
                      <a:pPr algn="just" fontAlgn="t">
                        <a:lnSpc>
                          <a:spcPct val="150000"/>
                        </a:lnSpc>
                        <a:spcBef>
                          <a:spcPts val="0"/>
                        </a:spcBef>
                        <a:spcAft>
                          <a:spcPts val="0"/>
                        </a:spcAft>
                      </a:pPr>
                      <a:r>
                        <a:rPr lang="en-GB" sz="1100" b="0" i="1" kern="1200" dirty="0">
                          <a:solidFill>
                            <a:schemeClr val="tx1"/>
                          </a:solidFill>
                          <a:effectLst/>
                          <a:latin typeface="Arial" panose="020B0604020202020204" pitchFamily="34" charset="0"/>
                          <a:ea typeface="+mn-ea"/>
                          <a:cs typeface="Arial" panose="020B0604020202020204" pitchFamily="34" charset="0"/>
                        </a:rPr>
                        <a:t>Self-regulation and household routines at age three and obesity at age eleven: longitudinal analysis of the UK Millennium Cohort Study</a:t>
                      </a:r>
                      <a:endParaRPr lang="en-GB" sz="1100" b="1" i="1" u="none" strike="noStrike" kern="12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1" i="0" u="none" strike="noStrike" dirty="0">
                          <a:effectLst/>
                          <a:latin typeface="Arial" panose="020B0604020202020204" pitchFamily="34" charset="0"/>
                          <a:ea typeface="Calibri" panose="020F0502020204030204" pitchFamily="34" charset="0"/>
                          <a:cs typeface="Arial" panose="020B0604020202020204" pitchFamily="34" charset="0"/>
                        </a:rPr>
                        <a:t>The efficacy of home routines and self-regulation in reducing the risk of obesity.</a:t>
                      </a:r>
                      <a:endParaRPr lang="en-GB" sz="1100" b="1" i="0"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1" i="0" u="none" strike="noStrike" dirty="0">
                          <a:effectLst/>
                          <a:latin typeface="Arial" panose="020B0604020202020204" pitchFamily="34" charset="0"/>
                          <a:ea typeface="Calibri" panose="020F0502020204030204" pitchFamily="34" charset="0"/>
                          <a:cs typeface="Arial" panose="020B0604020202020204" pitchFamily="34" charset="0"/>
                        </a:rPr>
                        <a:t>Data, Questionnaire, statistics, Survey.</a:t>
                      </a:r>
                    </a:p>
                    <a:p>
                      <a:pPr algn="l" fontAlgn="t">
                        <a:spcBef>
                          <a:spcPts val="0"/>
                        </a:spcBef>
                        <a:spcAft>
                          <a:spcPts val="0"/>
                        </a:spcAft>
                      </a:pPr>
                      <a:r>
                        <a:rPr lang="en-GB" sz="1100" b="1" i="0" u="none" strike="noStrike" dirty="0">
                          <a:effectLst/>
                          <a:latin typeface="Arial" panose="020B0604020202020204" pitchFamily="34" charset="0"/>
                          <a:cs typeface="Arial" panose="020B0604020202020204" pitchFamily="34" charset="0"/>
                        </a:rPr>
                        <a:t>10955 children and their families.</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dirty="0">
                          <a:solidFill>
                            <a:schemeClr val="tx1"/>
                          </a:solidFill>
                          <a:effectLst/>
                          <a:latin typeface="Arial" panose="020B0604020202020204" pitchFamily="34" charset="0"/>
                          <a:ea typeface="Calibri" panose="020F0502020204030204" pitchFamily="34" charset="0"/>
                          <a:cs typeface="Arial" panose="020B0604020202020204" pitchFamily="34" charset="0"/>
                        </a:rPr>
                        <a:t>The article covers three-year-old children exposed to daily routines such as sleeping habits, mealtimes, and leisure activities. This practice benefits children's mental and physical health and will help reduce obesity in the future. However, like any other cohort study, it can be challenging to use the same procedures and instruments for measuring and assessing health outcomes in children to prevent biases due to miss-classification.</a:t>
                      </a:r>
                      <a:endParaRPr lang="en-GB" sz="1100" b="0" i="0" u="none" strike="noStrike" dirty="0">
                        <a:solidFill>
                          <a:schemeClr val="tx1"/>
                        </a:solidFill>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37087224"/>
                  </a:ext>
                </a:extLst>
              </a:tr>
              <a:tr h="904973">
                <a:tc>
                  <a:txBody>
                    <a:bodyPr/>
                    <a:lstStyle/>
                    <a:p>
                      <a:pPr algn="l" fontAlgn="t">
                        <a:spcBef>
                          <a:spcPts val="0"/>
                        </a:spcBef>
                        <a:spcAft>
                          <a:spcPts val="0"/>
                        </a:spcAft>
                      </a:pPr>
                      <a:r>
                        <a:rPr lang="en-GB" sz="1100" b="1" i="0" u="none" strike="noStrike" dirty="0">
                          <a:effectLst/>
                          <a:latin typeface="Arial" panose="020B0604020202020204" pitchFamily="34" charset="0"/>
                          <a:ea typeface="Calibri" panose="020F0502020204030204" pitchFamily="34" charset="0"/>
                          <a:cs typeface="Arial" panose="020B0604020202020204" pitchFamily="34" charset="0"/>
                        </a:rPr>
                        <a:t> </a:t>
                      </a:r>
                      <a:r>
                        <a:rPr lang="en-GB" sz="1100" b="1" i="0" u="none" strike="noStrike" kern="1200" dirty="0">
                          <a:solidFill>
                            <a:schemeClr val="tx1"/>
                          </a:solidFill>
                          <a:effectLst/>
                          <a:latin typeface="Arial" panose="020B0604020202020204" pitchFamily="34" charset="0"/>
                          <a:ea typeface="Calibri" panose="020F0502020204030204" pitchFamily="34" charset="0"/>
                          <a:cs typeface="Arial" panose="020B0604020202020204" pitchFamily="34" charset="0"/>
                        </a:rPr>
                        <a:t>Goisis et al, (2019)</a:t>
                      </a:r>
                    </a:p>
                    <a:p>
                      <a:pPr algn="l" fontAlgn="t">
                        <a:spcBef>
                          <a:spcPts val="0"/>
                        </a:spcBef>
                        <a:spcAft>
                          <a:spcPts val="0"/>
                        </a:spcAft>
                      </a:pPr>
                      <a:r>
                        <a:rPr lang="en-GB" sz="1100" b="0" i="1" kern="1200" dirty="0">
                          <a:solidFill>
                            <a:schemeClr val="tx1"/>
                          </a:solidFill>
                          <a:effectLst/>
                          <a:latin typeface="Arial" panose="020B0604020202020204" pitchFamily="34" charset="0"/>
                          <a:ea typeface="+mn-ea"/>
                          <a:cs typeface="Arial" panose="020B0604020202020204" pitchFamily="34" charset="0"/>
                        </a:rPr>
                        <a:t>When richer doesn't mean thinner: Ethnicity, socioeconomic position, and the risk of child obesity in the United Kingdom</a:t>
                      </a:r>
                      <a:endParaRPr lang="en-GB" sz="1100" b="1" i="1"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1" i="0" u="none" strike="noStrike" dirty="0">
                          <a:effectLst/>
                          <a:latin typeface="Arial" panose="020B0604020202020204" pitchFamily="34" charset="0"/>
                          <a:ea typeface="Calibri" panose="020F0502020204030204" pitchFamily="34" charset="0"/>
                          <a:cs typeface="Arial" panose="020B0604020202020204" pitchFamily="34" charset="0"/>
                        </a:rPr>
                        <a:t>The relationship between socioeconomic status and children obesity.</a:t>
                      </a:r>
                      <a:endParaRPr lang="en-GB" sz="1100" b="1" i="0"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1" i="0" u="none" strike="noStrike" dirty="0">
                          <a:effectLst/>
                          <a:latin typeface="Arial" panose="020B0604020202020204" pitchFamily="34" charset="0"/>
                          <a:ea typeface="Calibri" panose="020F0502020204030204" pitchFamily="34" charset="0"/>
                          <a:cs typeface="Arial" panose="020B0604020202020204" pitchFamily="34" charset="0"/>
                        </a:rPr>
                        <a:t>Data</a:t>
                      </a:r>
                    </a:p>
                    <a:p>
                      <a:pPr algn="l" fontAlgn="t">
                        <a:spcBef>
                          <a:spcPts val="0"/>
                        </a:spcBef>
                        <a:spcAft>
                          <a:spcPts val="0"/>
                        </a:spcAft>
                      </a:pPr>
                      <a:r>
                        <a:rPr lang="en-GB" sz="1100" b="1" i="0" u="none" strike="noStrike" dirty="0">
                          <a:effectLst/>
                          <a:latin typeface="Arial" panose="020B0604020202020204" pitchFamily="34" charset="0"/>
                          <a:cs typeface="Arial" panose="020B0604020202020204" pitchFamily="34" charset="0"/>
                        </a:rPr>
                        <a:t>19244 families</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dirty="0">
                          <a:solidFill>
                            <a:schemeClr val="tx1"/>
                          </a:solidFill>
                          <a:effectLst/>
                          <a:latin typeface="Arial" panose="020B0604020202020204" pitchFamily="34" charset="0"/>
                          <a:ea typeface="Calibri" panose="020F0502020204030204" pitchFamily="34" charset="0"/>
                          <a:cs typeface="Arial" panose="020B0604020202020204" pitchFamily="34" charset="0"/>
                        </a:rPr>
                        <a:t>Researchers have investigated various difficulties in the UK context by revealing the critical inconsistency of the socioeconomic disparities, child overweight, and wellness practises linked in this research. According to the facts in the article on the financial impact on child obesity, lower-income children are more likely to be obese than children from higher-income families.</a:t>
                      </a:r>
                      <a:endParaRPr lang="en-GB" sz="1100" b="0" i="0" u="none" strike="noStrike" dirty="0">
                        <a:solidFill>
                          <a:schemeClr val="tx1"/>
                        </a:solidFill>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11580069"/>
                  </a:ext>
                </a:extLst>
              </a:tr>
              <a:tr h="904973">
                <a:tc>
                  <a:txBody>
                    <a:bodyPr/>
                    <a:lstStyle/>
                    <a:p>
                      <a:pPr algn="l" fontAlgn="t">
                        <a:spcBef>
                          <a:spcPts val="0"/>
                        </a:spcBef>
                        <a:spcAft>
                          <a:spcPts val="0"/>
                        </a:spcAft>
                      </a:pPr>
                      <a:r>
                        <a:rPr lang="en-GB" sz="1100" b="1" i="0" u="none" strike="noStrike" kern="1200" dirty="0">
                          <a:solidFill>
                            <a:schemeClr val="tx1"/>
                          </a:solidFill>
                          <a:effectLst/>
                          <a:latin typeface="Arial" panose="020B0604020202020204" pitchFamily="34" charset="0"/>
                          <a:ea typeface="Calibri" panose="020F0502020204030204" pitchFamily="34" charset="0"/>
                          <a:cs typeface="Arial" panose="020B0604020202020204" pitchFamily="34" charset="0"/>
                        </a:rPr>
                        <a:t>Lucy et al, (2019)</a:t>
                      </a:r>
                    </a:p>
                    <a:p>
                      <a:pPr algn="l" fontAlgn="t">
                        <a:spcBef>
                          <a:spcPts val="0"/>
                        </a:spcBef>
                        <a:spcAft>
                          <a:spcPts val="0"/>
                        </a:spcAft>
                      </a:pPr>
                      <a:r>
                        <a:rPr lang="en-GB" sz="1100" b="0" i="1" kern="1200" dirty="0">
                          <a:solidFill>
                            <a:schemeClr val="tx1"/>
                          </a:solidFill>
                          <a:effectLst/>
                          <a:latin typeface="Arial" panose="020B0604020202020204" pitchFamily="34" charset="0"/>
                          <a:ea typeface="+mn-ea"/>
                          <a:cs typeface="Arial" panose="020B0604020202020204" pitchFamily="34" charset="0"/>
                        </a:rPr>
                        <a:t>Are children with clinical obesity at increased risk of inpatient hospital admissions? An analysis using linked electronic health records in the UK millennium cohort study </a:t>
                      </a:r>
                      <a:endParaRPr lang="en-GB" sz="1100" b="1" i="1"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1" i="0" u="none" strike="noStrike" dirty="0">
                          <a:effectLst/>
                          <a:latin typeface="Arial" panose="020B0604020202020204" pitchFamily="34" charset="0"/>
                          <a:ea typeface="Calibri" panose="020F0502020204030204" pitchFamily="34" charset="0"/>
                          <a:cs typeface="Arial" panose="020B0604020202020204" pitchFamily="34" charset="0"/>
                        </a:rPr>
                        <a:t>Association between hospital admissions and childhood obesity.</a:t>
                      </a:r>
                      <a:endParaRPr lang="en-GB" sz="1100" b="1" i="0"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1" i="0" u="none" strike="noStrike" dirty="0">
                          <a:effectLst/>
                          <a:latin typeface="Arial" panose="020B0604020202020204" pitchFamily="34" charset="0"/>
                          <a:ea typeface="Calibri" panose="020F0502020204030204" pitchFamily="34" charset="0"/>
                          <a:cs typeface="Arial" panose="020B0604020202020204" pitchFamily="34" charset="0"/>
                        </a:rPr>
                        <a:t>Data and Records</a:t>
                      </a:r>
                    </a:p>
                    <a:p>
                      <a:pPr algn="l" fontAlgn="t">
                        <a:spcBef>
                          <a:spcPts val="0"/>
                        </a:spcBef>
                        <a:spcAft>
                          <a:spcPts val="0"/>
                        </a:spcAft>
                      </a:pPr>
                      <a:r>
                        <a:rPr lang="en-GB" sz="1100" b="1" i="0" u="none" strike="noStrike" dirty="0">
                          <a:effectLst/>
                          <a:latin typeface="Arial" panose="020B0604020202020204" pitchFamily="34" charset="0"/>
                          <a:cs typeface="Arial" panose="020B0604020202020204" pitchFamily="34" charset="0"/>
                        </a:rPr>
                        <a:t>3269 children</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dirty="0">
                          <a:solidFill>
                            <a:schemeClr val="tx1"/>
                          </a:solidFill>
                          <a:effectLst/>
                          <a:latin typeface="Arial" panose="020B0604020202020204" pitchFamily="34" charset="0"/>
                          <a:cs typeface="Arial" panose="020B0604020202020204" pitchFamily="34" charset="0"/>
                        </a:rPr>
                        <a:t>According to the findings of this study, children who were overweight or obese at the start of primary school did not have increased rates of hospitalisation in later childhood or early adolescence. However, hospitalisations may not linked to all health problems, particularly in children. As a consequence, this article does not provide a comprehensive picture of the childhood obesity problem. </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37555704"/>
                  </a:ext>
                </a:extLst>
              </a:tr>
              <a:tr h="707010">
                <a:tc>
                  <a:txBody>
                    <a:bodyPr/>
                    <a:lstStyle/>
                    <a:p>
                      <a:pPr algn="l" fontAlgn="t">
                        <a:spcBef>
                          <a:spcPts val="0"/>
                        </a:spcBef>
                        <a:spcAft>
                          <a:spcPts val="0"/>
                        </a:spcAft>
                      </a:pPr>
                      <a:r>
                        <a:rPr lang="en-GB" sz="1100" b="1" i="0" u="none" strike="noStrike" dirty="0">
                          <a:effectLst/>
                          <a:latin typeface="Arial" panose="020B0604020202020204" pitchFamily="34" charset="0"/>
                          <a:ea typeface="Calibri" panose="020F0502020204030204" pitchFamily="34" charset="0"/>
                          <a:cs typeface="Arial" panose="020B0604020202020204" pitchFamily="34" charset="0"/>
                        </a:rPr>
                        <a:t> </a:t>
                      </a:r>
                      <a:r>
                        <a:rPr lang="en-GB" sz="1100" b="1" i="0" u="none" strike="noStrike" kern="1200" dirty="0">
                          <a:solidFill>
                            <a:schemeClr val="tx1"/>
                          </a:solidFill>
                          <a:effectLst/>
                          <a:latin typeface="Arial" panose="020B0604020202020204" pitchFamily="34" charset="0"/>
                          <a:ea typeface="Calibri" panose="020F0502020204030204" pitchFamily="34" charset="0"/>
                          <a:cs typeface="Arial" panose="020B0604020202020204" pitchFamily="34" charset="0"/>
                        </a:rPr>
                        <a:t>Lidgate et al, (2018)</a:t>
                      </a:r>
                    </a:p>
                    <a:p>
                      <a:pPr algn="l" fontAlgn="t">
                        <a:spcBef>
                          <a:spcPts val="0"/>
                        </a:spcBef>
                        <a:spcAft>
                          <a:spcPts val="0"/>
                        </a:spcAft>
                      </a:pPr>
                      <a:r>
                        <a:rPr lang="en-GB" sz="1100" b="0" i="1" kern="1200" dirty="0">
                          <a:solidFill>
                            <a:schemeClr val="tx1"/>
                          </a:solidFill>
                          <a:effectLst/>
                          <a:latin typeface="Arial" panose="020B0604020202020204" pitchFamily="34" charset="0"/>
                          <a:ea typeface="+mn-ea"/>
                          <a:cs typeface="Arial" panose="020B0604020202020204" pitchFamily="34" charset="0"/>
                        </a:rPr>
                        <a:t>A qualitative insight into informal childcare and childhood obesity in children aged 0–5 years in the UK</a:t>
                      </a:r>
                      <a:endParaRPr lang="en-GB" sz="1100" b="1" i="1"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1" i="0" u="none" strike="noStrike" dirty="0">
                          <a:effectLst/>
                          <a:latin typeface="Arial" panose="020B0604020202020204" pitchFamily="34" charset="0"/>
                          <a:ea typeface="Calibri" panose="020F0502020204030204" pitchFamily="34" charset="0"/>
                          <a:cs typeface="Arial" panose="020B0604020202020204" pitchFamily="34" charset="0"/>
                        </a:rPr>
                        <a:t>Links between informal childcare and childhood obesity.</a:t>
                      </a:r>
                      <a:endParaRPr lang="en-GB" sz="1100" b="1" i="0"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1" i="0" u="none" strike="noStrike" dirty="0">
                          <a:effectLst/>
                          <a:latin typeface="Arial" panose="020B0604020202020204" pitchFamily="34" charset="0"/>
                          <a:ea typeface="Calibri" panose="020F0502020204030204" pitchFamily="34" charset="0"/>
                          <a:cs typeface="Arial" panose="020B0604020202020204" pitchFamily="34" charset="0"/>
                        </a:rPr>
                        <a:t>Focus Groups </a:t>
                      </a:r>
                      <a:r>
                        <a:rPr lang="en-GB" sz="1100" b="1" i="0" u="none" strike="noStrike" dirty="0">
                          <a:effectLst/>
                          <a:latin typeface="Arial" panose="020B0604020202020204" pitchFamily="34" charset="0"/>
                          <a:cs typeface="Arial" panose="020B0604020202020204" pitchFamily="34" charset="0"/>
                        </a:rPr>
                        <a:t>14 Participants</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dirty="0">
                          <a:solidFill>
                            <a:schemeClr val="tx1"/>
                          </a:solidFill>
                          <a:effectLst/>
                          <a:latin typeface="Arial" panose="020B0604020202020204" pitchFamily="34" charset="0"/>
                          <a:ea typeface="Calibri" panose="020F0502020204030204" pitchFamily="34" charset="0"/>
                          <a:cs typeface="Arial" panose="020B0604020202020204" pitchFamily="34" charset="0"/>
                        </a:rPr>
                        <a:t>The study is useful for investigating the link between informal childcare and childhood obesity, as well as for providing intervention ideas and techniques for preventing childhood obesity. The main limitation of this research is it has a very limited number of participants based in just two cities.</a:t>
                      </a:r>
                      <a:endParaRPr lang="en-GB" sz="1100" b="0" i="0" u="none" strike="noStrike" dirty="0">
                        <a:solidFill>
                          <a:schemeClr val="tx1"/>
                        </a:solidFill>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83058983"/>
                  </a:ext>
                </a:extLst>
              </a:tr>
              <a:tr h="675776">
                <a:tc>
                  <a:txBody>
                    <a:bodyPr/>
                    <a:lstStyle/>
                    <a:p>
                      <a:pPr algn="l" fontAlgn="t">
                        <a:spcBef>
                          <a:spcPts val="0"/>
                        </a:spcBef>
                        <a:spcAft>
                          <a:spcPts val="0"/>
                        </a:spcAft>
                      </a:pPr>
                      <a:r>
                        <a:rPr lang="en-GB" sz="1100" b="1" i="0" kern="1200" dirty="0">
                          <a:solidFill>
                            <a:schemeClr val="tx1"/>
                          </a:solidFill>
                          <a:effectLst/>
                          <a:latin typeface="Arial" panose="020B0604020202020204" pitchFamily="34" charset="0"/>
                          <a:ea typeface="+mn-ea"/>
                          <a:cs typeface="Arial" panose="020B0604020202020204" pitchFamily="34" charset="0"/>
                        </a:rPr>
                        <a:t>Wilding et al, (2020)</a:t>
                      </a:r>
                    </a:p>
                    <a:p>
                      <a:pPr algn="l" fontAlgn="t">
                        <a:spcBef>
                          <a:spcPts val="0"/>
                        </a:spcBef>
                        <a:spcAft>
                          <a:spcPts val="0"/>
                        </a:spcAft>
                      </a:pPr>
                      <a:r>
                        <a:rPr lang="en-GB" sz="1100" b="0" i="1" kern="1200" dirty="0">
                          <a:solidFill>
                            <a:schemeClr val="tx1"/>
                          </a:solidFill>
                          <a:effectLst/>
                          <a:latin typeface="Arial" panose="020B0604020202020204" pitchFamily="34" charset="0"/>
                          <a:ea typeface="+mn-ea"/>
                          <a:cs typeface="Arial" panose="020B0604020202020204" pitchFamily="34" charset="0"/>
                        </a:rPr>
                        <a:t>Are environmental area characteristics at birth associated with overweight and obesity in school-aged children? Findings from the SLOPE (Studying Lifecourse Obesity PrEdictors) population-based cohort in the south of England</a:t>
                      </a:r>
                      <a:endParaRPr lang="en-GB" sz="1100" b="1" i="1" kern="1200" dirty="0">
                        <a:solidFill>
                          <a:schemeClr val="tx1"/>
                        </a:solidFill>
                        <a:effectLst/>
                        <a:latin typeface="Arial" panose="020B0604020202020204" pitchFamily="34" charset="0"/>
                        <a:ea typeface="+mn-ea"/>
                        <a:cs typeface="Arial" panose="020B0604020202020204" pitchFamily="34" charset="0"/>
                      </a:endParaRPr>
                    </a:p>
                    <a:p>
                      <a:pPr algn="l" fontAlgn="t">
                        <a:spcBef>
                          <a:spcPts val="0"/>
                        </a:spcBef>
                        <a:spcAft>
                          <a:spcPts val="0"/>
                        </a:spcAft>
                      </a:pPr>
                      <a:endParaRPr lang="en-GB" sz="1100" b="1" i="0"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100" b="1" i="0" u="none" strike="noStrike" dirty="0">
                          <a:effectLst/>
                          <a:latin typeface="Arial" panose="020B0604020202020204" pitchFamily="34" charset="0"/>
                          <a:ea typeface="Calibri" panose="020F0502020204030204" pitchFamily="34" charset="0"/>
                          <a:cs typeface="Arial" panose="020B0604020202020204" pitchFamily="34" charset="0"/>
                        </a:rPr>
                        <a:t>Link between environmental factors at birth and overweight and obesity in school-aged children.</a:t>
                      </a:r>
                      <a:endParaRPr lang="en-GB" sz="2800" b="0" i="0" u="none" strike="noStrike" dirty="0">
                        <a:effectLst/>
                        <a:latin typeface="Arial" panose="020B0604020202020204" pitchFamily="34" charset="0"/>
                        <a:cs typeface="Arial" panose="020B0604020202020204" pitchFamily="34" charset="0"/>
                      </a:endParaRPr>
                    </a:p>
                    <a:p>
                      <a:pPr algn="l" fontAlgn="t">
                        <a:spcBef>
                          <a:spcPts val="0"/>
                        </a:spcBef>
                        <a:spcAft>
                          <a:spcPts val="0"/>
                        </a:spcAft>
                      </a:pPr>
                      <a:endParaRPr lang="en-GB" sz="1100" b="1" i="0"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1" i="0" u="none" strike="noStrike" dirty="0">
                          <a:effectLst/>
                          <a:latin typeface="Arial" panose="020B0604020202020204" pitchFamily="34" charset="0"/>
                          <a:cs typeface="Arial" panose="020B0604020202020204" pitchFamily="34" charset="0"/>
                        </a:rPr>
                        <a:t>Records</a:t>
                      </a:r>
                    </a:p>
                    <a:p>
                      <a:pPr algn="l" fontAlgn="t">
                        <a:spcBef>
                          <a:spcPts val="0"/>
                        </a:spcBef>
                        <a:spcAft>
                          <a:spcPts val="0"/>
                        </a:spcAft>
                      </a:pPr>
                      <a:r>
                        <a:rPr lang="en-GB" sz="1100" b="1" dirty="0">
                          <a:latin typeface="Arial" panose="020B0604020202020204" pitchFamily="34" charset="0"/>
                          <a:cs typeface="Arial" panose="020B0604020202020204" pitchFamily="34" charset="0"/>
                        </a:rPr>
                        <a:t>14,084 children at ages 4–5 and 5637 at ages 10–11</a:t>
                      </a:r>
                      <a:endParaRPr lang="en-GB" sz="1100" b="1" i="0"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dirty="0">
                          <a:solidFill>
                            <a:schemeClr val="tx1"/>
                          </a:solidFill>
                          <a:effectLst/>
                          <a:latin typeface="Arial" panose="020B0604020202020204" pitchFamily="34" charset="0"/>
                          <a:cs typeface="Arial" panose="020B0604020202020204" pitchFamily="34" charset="0"/>
                        </a:rPr>
                        <a:t>This research indicates that a high proportion of green space in the immediate neighbourhood, a low supermarket or unhealthy food outlet density, low population, and less air pollution at birth are associated with a lower risk of being overweight or obese by the end of primary school, even in children who may experience a shift in favourable environment exposure following birth. Additional variables such as the family background and income, lifestyle in relation to childhood obesity could be included into this study to provide a more comprehensive picture.</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86717331"/>
                  </a:ext>
                </a:extLst>
              </a:tr>
            </a:tbl>
          </a:graphicData>
        </a:graphic>
      </p:graphicFrame>
    </p:spTree>
    <p:extLst>
      <p:ext uri="{BB962C8B-B14F-4D97-AF65-F5344CB8AC3E}">
        <p14:creationId xmlns:p14="http://schemas.microsoft.com/office/powerpoint/2010/main" val="999340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0EAA8-394C-495A-8ADE-02A487113AED}"/>
              </a:ext>
            </a:extLst>
          </p:cNvPr>
          <p:cNvSpPr>
            <a:spLocks noGrp="1"/>
          </p:cNvSpPr>
          <p:nvPr>
            <p:ph type="title"/>
          </p:nvPr>
        </p:nvSpPr>
        <p:spPr>
          <a:xfrm>
            <a:off x="838199" y="37095"/>
            <a:ext cx="5461001" cy="288025"/>
          </a:xfrm>
        </p:spPr>
        <p:txBody>
          <a:bodyPr>
            <a:normAutofit fontScale="90000"/>
          </a:bodyPr>
          <a:lstStyle/>
          <a:p>
            <a:r>
              <a:rPr lang="en-GB" sz="1600" b="1" dirty="0">
                <a:latin typeface="Arial" panose="020B0604020202020204" pitchFamily="34" charset="0"/>
                <a:cs typeface="Arial" panose="020B0604020202020204" pitchFamily="34" charset="0"/>
              </a:rPr>
              <a:t>Literature Review</a:t>
            </a:r>
          </a:p>
        </p:txBody>
      </p:sp>
      <p:graphicFrame>
        <p:nvGraphicFramePr>
          <p:cNvPr id="6" name="Table 5">
            <a:extLst>
              <a:ext uri="{FF2B5EF4-FFF2-40B4-BE49-F238E27FC236}">
                <a16:creationId xmlns:a16="http://schemas.microsoft.com/office/drawing/2014/main" id="{4E015688-109E-44EE-8228-480161D6B8B2}"/>
              </a:ext>
            </a:extLst>
          </p:cNvPr>
          <p:cNvGraphicFramePr/>
          <p:nvPr>
            <p:extLst>
              <p:ext uri="{D42A27DB-BD31-4B8C-83A1-F6EECF244321}">
                <p14:modId xmlns:p14="http://schemas.microsoft.com/office/powerpoint/2010/main" val="2389227805"/>
              </p:ext>
            </p:extLst>
          </p:nvPr>
        </p:nvGraphicFramePr>
        <p:xfrm>
          <a:off x="101601" y="325120"/>
          <a:ext cx="12090398" cy="6529086"/>
        </p:xfrm>
        <a:graphic>
          <a:graphicData uri="http://schemas.openxmlformats.org/drawingml/2006/table">
            <a:tbl>
              <a:tblPr firstRow="1" firstCol="1" bandRow="1"/>
              <a:tblGrid>
                <a:gridCol w="2192690">
                  <a:extLst>
                    <a:ext uri="{9D8B030D-6E8A-4147-A177-3AD203B41FA5}">
                      <a16:colId xmlns:a16="http://schemas.microsoft.com/office/drawing/2014/main" val="2791120806"/>
                    </a:ext>
                  </a:extLst>
                </a:gridCol>
                <a:gridCol w="2561500">
                  <a:extLst>
                    <a:ext uri="{9D8B030D-6E8A-4147-A177-3AD203B41FA5}">
                      <a16:colId xmlns:a16="http://schemas.microsoft.com/office/drawing/2014/main" val="3589850242"/>
                    </a:ext>
                  </a:extLst>
                </a:gridCol>
                <a:gridCol w="1721345">
                  <a:extLst>
                    <a:ext uri="{9D8B030D-6E8A-4147-A177-3AD203B41FA5}">
                      <a16:colId xmlns:a16="http://schemas.microsoft.com/office/drawing/2014/main" val="2229489048"/>
                    </a:ext>
                  </a:extLst>
                </a:gridCol>
                <a:gridCol w="5614863">
                  <a:extLst>
                    <a:ext uri="{9D8B030D-6E8A-4147-A177-3AD203B41FA5}">
                      <a16:colId xmlns:a16="http://schemas.microsoft.com/office/drawing/2014/main" val="2241838310"/>
                    </a:ext>
                  </a:extLst>
                </a:gridCol>
              </a:tblGrid>
              <a:tr h="339524">
                <a:tc>
                  <a:txBody>
                    <a:bodyPr/>
                    <a:lstStyle/>
                    <a:p>
                      <a:pPr algn="l" fontAlgn="t">
                        <a:spcBef>
                          <a:spcPts val="0"/>
                        </a:spcBef>
                        <a:spcAft>
                          <a:spcPts val="0"/>
                        </a:spcAft>
                      </a:pPr>
                      <a:r>
                        <a:rPr lang="en-GB" sz="1100" b="1" i="0" u="none" strike="noStrike" dirty="0">
                          <a:effectLst/>
                          <a:latin typeface="Arial" panose="020B0604020202020204" pitchFamily="34" charset="0"/>
                          <a:ea typeface="Calibri" panose="020F0502020204030204" pitchFamily="34" charset="0"/>
                          <a:cs typeface="Arial" panose="020B0604020202020204" pitchFamily="34" charset="0"/>
                        </a:rPr>
                        <a:t>Author and title </a:t>
                      </a:r>
                      <a:endParaRPr lang="en-GB" sz="1100" b="1" i="0"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1" i="0" u="none" strike="noStrike" dirty="0">
                          <a:effectLst/>
                          <a:latin typeface="Arial" panose="020B0604020202020204" pitchFamily="34" charset="0"/>
                          <a:ea typeface="Calibri" panose="020F0502020204030204" pitchFamily="34" charset="0"/>
                          <a:cs typeface="Arial" panose="020B0604020202020204" pitchFamily="34" charset="0"/>
                        </a:rPr>
                        <a:t>Research Questions or Research Objectives  </a:t>
                      </a:r>
                      <a:endParaRPr lang="en-GB" sz="1100" b="1" i="0"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1" i="0" u="none" strike="noStrike" dirty="0">
                          <a:effectLst/>
                          <a:latin typeface="Arial" panose="020B0604020202020204" pitchFamily="34" charset="0"/>
                          <a:ea typeface="Calibri" panose="020F0502020204030204" pitchFamily="34" charset="0"/>
                          <a:cs typeface="Arial" panose="020B0604020202020204" pitchFamily="34" charset="0"/>
                        </a:rPr>
                        <a:t>Methods and Sample </a:t>
                      </a:r>
                      <a:endParaRPr lang="en-GB" sz="1100" b="1" i="0"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dirty="0">
                          <a:effectLst/>
                          <a:latin typeface="Arial" panose="020B0604020202020204" pitchFamily="34" charset="0"/>
                          <a:ea typeface="Calibri" panose="020F0502020204030204" pitchFamily="34" charset="0"/>
                          <a:cs typeface="Arial" panose="020B0604020202020204" pitchFamily="34" charset="0"/>
                        </a:rPr>
                        <a:t>Evaluation of the Article </a:t>
                      </a:r>
                      <a:endParaRPr lang="en-GB" sz="1100" b="0" i="0" u="none" strike="noStrike" dirty="0">
                        <a:effectLst/>
                        <a:latin typeface="Arial" panose="020B0604020202020204" pitchFamily="34" charset="0"/>
                        <a:cs typeface="Arial" panose="020B0604020202020204" pitchFamily="34" charset="0"/>
                      </a:endParaRPr>
                    </a:p>
                    <a:p>
                      <a:pPr algn="l" fontAlgn="t">
                        <a:spcBef>
                          <a:spcPts val="0"/>
                        </a:spcBef>
                        <a:spcAft>
                          <a:spcPts val="0"/>
                        </a:spcAft>
                      </a:pPr>
                      <a:r>
                        <a:rPr lang="en-GB" sz="1100" b="0" i="0" u="none" strike="noStrike" dirty="0">
                          <a:effectLst/>
                          <a:latin typeface="Arial" panose="020B0604020202020204" pitchFamily="34" charset="0"/>
                          <a:ea typeface="Calibri" panose="020F0502020204030204" pitchFamily="34" charset="0"/>
                          <a:cs typeface="Arial" panose="020B0604020202020204" pitchFamily="34" charset="0"/>
                        </a:rPr>
                        <a:t> </a:t>
                      </a:r>
                      <a:endParaRPr lang="en-GB" sz="1100" b="0" i="0"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21238234"/>
                  </a:ext>
                </a:extLst>
              </a:tr>
              <a:tr h="1172558">
                <a:tc>
                  <a:txBody>
                    <a:bodyPr/>
                    <a:lstStyle/>
                    <a:p>
                      <a:pPr algn="l" fontAlgn="t">
                        <a:spcBef>
                          <a:spcPts val="0"/>
                        </a:spcBef>
                        <a:spcAft>
                          <a:spcPts val="0"/>
                        </a:spcAft>
                      </a:pPr>
                      <a:r>
                        <a:rPr lang="en-GB" sz="1100" b="1" i="0" kern="1200" dirty="0">
                          <a:solidFill>
                            <a:schemeClr val="tx1"/>
                          </a:solidFill>
                          <a:effectLst/>
                          <a:latin typeface="Arial" panose="020B0604020202020204" pitchFamily="34" charset="0"/>
                          <a:ea typeface="+mn-ea"/>
                          <a:cs typeface="Arial" panose="020B0604020202020204" pitchFamily="34" charset="0"/>
                        </a:rPr>
                        <a:t>LeBlanc et al, (2015)</a:t>
                      </a:r>
                    </a:p>
                    <a:p>
                      <a:pPr algn="l" fontAlgn="t">
                        <a:spcBef>
                          <a:spcPts val="0"/>
                        </a:spcBef>
                        <a:spcAft>
                          <a:spcPts val="0"/>
                        </a:spcAft>
                      </a:pPr>
                      <a:r>
                        <a:rPr lang="en-GB" sz="1100" b="0" i="1" kern="1200" dirty="0">
                          <a:solidFill>
                            <a:schemeClr val="tx1"/>
                          </a:solidFill>
                          <a:effectLst/>
                          <a:latin typeface="Arial" panose="020B0604020202020204" pitchFamily="34" charset="0"/>
                          <a:ea typeface="+mn-ea"/>
                          <a:cs typeface="Arial" panose="020B0604020202020204" pitchFamily="34" charset="0"/>
                        </a:rPr>
                        <a:t>Correlates of Total Sedentary Time and Screen Time in 9–11 Year-Old Children around the World: The International Study of Childhood Obesity, Lifestyle and the Environment</a:t>
                      </a:r>
                      <a:endParaRPr lang="en-GB" sz="1100" b="1" i="1"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1" i="0" u="none" strike="noStrike" dirty="0">
                          <a:effectLst/>
                          <a:latin typeface="Arial" panose="020B0604020202020204" pitchFamily="34" charset="0"/>
                          <a:cs typeface="Arial" panose="020B0604020202020204" pitchFamily="34" charset="0"/>
                        </a:rPr>
                        <a:t>Relation between screen time (ST) and sedentary time (SED) with childhood obesity around the world.</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1" i="0" u="none" strike="noStrike" dirty="0">
                          <a:effectLst/>
                          <a:latin typeface="Arial" panose="020B0604020202020204" pitchFamily="34" charset="0"/>
                          <a:ea typeface="Calibri" panose="020F0502020204030204" pitchFamily="34" charset="0"/>
                          <a:cs typeface="Arial" panose="020B0604020202020204" pitchFamily="34" charset="0"/>
                        </a:rPr>
                        <a:t>Data</a:t>
                      </a:r>
                    </a:p>
                    <a:p>
                      <a:pPr algn="l" fontAlgn="t">
                        <a:spcBef>
                          <a:spcPts val="0"/>
                        </a:spcBef>
                        <a:spcAft>
                          <a:spcPts val="0"/>
                        </a:spcAft>
                      </a:pPr>
                      <a:r>
                        <a:rPr lang="en-GB" sz="1100" b="1" i="0" u="none" strike="noStrike" dirty="0">
                          <a:effectLst/>
                          <a:latin typeface="Arial" panose="020B0604020202020204" pitchFamily="34" charset="0"/>
                          <a:cs typeface="Arial" panose="020B0604020202020204" pitchFamily="34" charset="0"/>
                        </a:rPr>
                        <a:t>5844 Children</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dirty="0">
                          <a:solidFill>
                            <a:schemeClr val="tx1"/>
                          </a:solidFill>
                          <a:effectLst/>
                          <a:latin typeface="Arial" panose="020B0604020202020204" pitchFamily="34" charset="0"/>
                          <a:ea typeface="Calibri" panose="020F0502020204030204" pitchFamily="34" charset="0"/>
                          <a:cs typeface="Arial" panose="020B0604020202020204" pitchFamily="34" charset="0"/>
                        </a:rPr>
                        <a:t>Obesity and media screen time in youngsters are strongly linked. This global sample revealed several common SED and ST correlates, some easily modifiable (e.g., removing TV from bedroom) and others requiring more extensive behavioural interventions. The limitation of this research is the sample size is too small to represent a global picture.</a:t>
                      </a:r>
                      <a:endParaRPr lang="en-GB" sz="1100" b="0" i="0" u="none" strike="noStrike" dirty="0">
                        <a:solidFill>
                          <a:schemeClr val="tx1"/>
                        </a:solidFill>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50155844"/>
                  </a:ext>
                </a:extLst>
              </a:tr>
              <a:tr h="1005951">
                <a:tc>
                  <a:txBody>
                    <a:bodyPr/>
                    <a:lstStyle/>
                    <a:p>
                      <a:pPr algn="l" fontAlgn="t">
                        <a:spcBef>
                          <a:spcPts val="0"/>
                        </a:spcBef>
                        <a:spcAft>
                          <a:spcPts val="0"/>
                        </a:spcAft>
                      </a:pPr>
                      <a:r>
                        <a:rPr lang="en-GB" sz="1100" b="1" i="0" kern="1200" dirty="0">
                          <a:solidFill>
                            <a:schemeClr val="tx1"/>
                          </a:solidFill>
                          <a:effectLst/>
                          <a:latin typeface="Arial" panose="020B0604020202020204" pitchFamily="34" charset="0"/>
                          <a:ea typeface="+mn-ea"/>
                          <a:cs typeface="Arial" panose="020B0604020202020204" pitchFamily="34" charset="0"/>
                        </a:rPr>
                        <a:t>Wong et al, (2017)</a:t>
                      </a:r>
                    </a:p>
                    <a:p>
                      <a:pPr algn="l" fontAlgn="t">
                        <a:spcBef>
                          <a:spcPts val="0"/>
                        </a:spcBef>
                        <a:spcAft>
                          <a:spcPts val="0"/>
                        </a:spcAft>
                      </a:pPr>
                      <a:r>
                        <a:rPr lang="en-GB" sz="1100" b="0" i="1" kern="1200" dirty="0">
                          <a:solidFill>
                            <a:schemeClr val="tx1"/>
                          </a:solidFill>
                          <a:effectLst/>
                          <a:latin typeface="Arial" panose="020B0604020202020204" pitchFamily="34" charset="0"/>
                          <a:ea typeface="+mn-ea"/>
                          <a:cs typeface="Arial" panose="020B0604020202020204" pitchFamily="34" charset="0"/>
                        </a:rPr>
                        <a:t>The Longitudinal Association Between Early Childhood Obesity and Fathers’ Involvement in Caregiving and Decision-Making.</a:t>
                      </a:r>
                      <a:endParaRPr lang="en-GB" sz="1100" b="1" i="1"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1" i="0" kern="1200" dirty="0">
                          <a:solidFill>
                            <a:schemeClr val="tx1"/>
                          </a:solidFill>
                          <a:effectLst/>
                          <a:latin typeface="Arial" panose="020B0604020202020204" pitchFamily="34" charset="0"/>
                          <a:ea typeface="+mn-ea"/>
                          <a:cs typeface="Arial" panose="020B0604020202020204" pitchFamily="34" charset="0"/>
                        </a:rPr>
                        <a:t>Relationship between Childhood Obesity intervention and Fathers’ Involvement in Caregiving and Decision-Making.</a:t>
                      </a:r>
                      <a:endParaRPr lang="en-GB" sz="1100" b="1" i="0"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1" i="0" u="none" strike="noStrike" dirty="0">
                          <a:effectLst/>
                          <a:latin typeface="Arial" panose="020B0604020202020204" pitchFamily="34" charset="0"/>
                          <a:ea typeface="Calibri" panose="020F0502020204030204" pitchFamily="34" charset="0"/>
                          <a:cs typeface="Arial" panose="020B0604020202020204" pitchFamily="34" charset="0"/>
                        </a:rPr>
                        <a:t>Survey and data analysis</a:t>
                      </a:r>
                    </a:p>
                    <a:p>
                      <a:pPr algn="l" fontAlgn="t">
                        <a:spcBef>
                          <a:spcPts val="0"/>
                        </a:spcBef>
                        <a:spcAft>
                          <a:spcPts val="0"/>
                        </a:spcAft>
                      </a:pPr>
                      <a:r>
                        <a:rPr lang="en-GB" sz="1100" b="1" kern="1200" dirty="0">
                          <a:solidFill>
                            <a:schemeClr val="tx1"/>
                          </a:solidFill>
                          <a:effectLst/>
                          <a:latin typeface="Arial" panose="020B0604020202020204" pitchFamily="34" charset="0"/>
                          <a:ea typeface="+mn-ea"/>
                          <a:cs typeface="Arial" panose="020B0604020202020204" pitchFamily="34" charset="0"/>
                        </a:rPr>
                        <a:t>2,608,28 Children</a:t>
                      </a:r>
                      <a:endParaRPr lang="en-GB" sz="1100" b="1" i="0" u="none" strike="noStrike" dirty="0">
                        <a:effectLst/>
                        <a:latin typeface="Arial" panose="020B0604020202020204" pitchFamily="34" charset="0"/>
                        <a:ea typeface="Calibri" panose="020F0502020204030204" pitchFamily="34" charset="0"/>
                        <a:cs typeface="Arial" panose="020B0604020202020204" pitchFamily="34" charset="0"/>
                      </a:endParaRPr>
                    </a:p>
                    <a:p>
                      <a:pPr algn="l" fontAlgn="t">
                        <a:spcBef>
                          <a:spcPts val="0"/>
                        </a:spcBef>
                        <a:spcAft>
                          <a:spcPts val="0"/>
                        </a:spcAft>
                      </a:pPr>
                      <a:endParaRPr lang="en-GB" sz="1100" b="1" i="0"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dirty="0">
                          <a:solidFill>
                            <a:schemeClr val="tx1"/>
                          </a:solidFill>
                          <a:effectLst/>
                          <a:latin typeface="Arial" panose="020B0604020202020204" pitchFamily="34" charset="0"/>
                          <a:ea typeface="Calibri" panose="020F0502020204030204" pitchFamily="34" charset="0"/>
                          <a:cs typeface="Arial" panose="020B0604020202020204" pitchFamily="34" charset="0"/>
                        </a:rPr>
                        <a:t>Increased father involvement in childcare may decrease the incidence of childhood obesity. Participating in child-rearing activities with fathers may help reduce childhood obesity risk.</a:t>
                      </a:r>
                      <a:endParaRPr lang="en-GB" sz="1100" b="0" i="0" u="none" strike="noStrike" dirty="0">
                        <a:solidFill>
                          <a:schemeClr val="tx1"/>
                        </a:solidFill>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37087224"/>
                  </a:ext>
                </a:extLst>
              </a:tr>
              <a:tr h="506131">
                <a:tc>
                  <a:txBody>
                    <a:bodyPr/>
                    <a:lstStyle/>
                    <a:p>
                      <a:pPr algn="l" fontAlgn="t">
                        <a:spcBef>
                          <a:spcPts val="0"/>
                        </a:spcBef>
                        <a:spcAft>
                          <a:spcPts val="0"/>
                        </a:spcAft>
                      </a:pPr>
                      <a:r>
                        <a:rPr lang="en-GB" sz="1100" b="1" i="0" u="none" strike="noStrike" dirty="0">
                          <a:effectLst/>
                          <a:latin typeface="Arial" panose="020B0604020202020204" pitchFamily="34" charset="0"/>
                          <a:ea typeface="Calibri" panose="020F0502020204030204" pitchFamily="34" charset="0"/>
                          <a:cs typeface="Arial" panose="020B0604020202020204" pitchFamily="34" charset="0"/>
                        </a:rPr>
                        <a:t> Nelson et al, (2020)</a:t>
                      </a:r>
                    </a:p>
                    <a:p>
                      <a:pPr algn="l" fontAlgn="t">
                        <a:spcBef>
                          <a:spcPts val="0"/>
                        </a:spcBef>
                        <a:spcAft>
                          <a:spcPts val="0"/>
                        </a:spcAft>
                      </a:pPr>
                      <a:r>
                        <a:rPr lang="en-GB" sz="1100" b="0" i="0" kern="1200" dirty="0">
                          <a:solidFill>
                            <a:schemeClr val="tx1"/>
                          </a:solidFill>
                          <a:effectLst/>
                          <a:latin typeface="Arial" panose="020B0604020202020204" pitchFamily="34" charset="0"/>
                          <a:ea typeface="+mn-ea"/>
                          <a:cs typeface="Arial" panose="020B0604020202020204" pitchFamily="34" charset="0"/>
                        </a:rPr>
                        <a:t>Is Childhood Obesity a Child Protection Concern? </a:t>
                      </a:r>
                      <a:endParaRPr lang="en-GB" sz="1100" b="0" i="0"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1" i="0" u="none" strike="noStrike" dirty="0">
                          <a:effectLst/>
                          <a:latin typeface="Arial" panose="020B0604020202020204" pitchFamily="34" charset="0"/>
                          <a:ea typeface="Calibri" panose="020F0502020204030204" pitchFamily="34" charset="0"/>
                          <a:cs typeface="Arial" panose="020B0604020202020204" pitchFamily="34" charset="0"/>
                        </a:rPr>
                        <a:t> Relation between childhood obesity and child protection.</a:t>
                      </a:r>
                      <a:endParaRPr lang="en-GB" sz="1100" b="1" i="0"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1" i="0" u="none" strike="noStrike" dirty="0">
                          <a:effectLst/>
                          <a:latin typeface="Arial" panose="020B0604020202020204" pitchFamily="34" charset="0"/>
                          <a:ea typeface="Calibri" panose="020F0502020204030204" pitchFamily="34" charset="0"/>
                          <a:cs typeface="Arial" panose="020B0604020202020204" pitchFamily="34" charset="0"/>
                        </a:rPr>
                        <a:t>Focus groups, semi structured interviews</a:t>
                      </a:r>
                    </a:p>
                    <a:p>
                      <a:pPr algn="l" fontAlgn="t">
                        <a:spcBef>
                          <a:spcPts val="0"/>
                        </a:spcBef>
                        <a:spcAft>
                          <a:spcPts val="0"/>
                        </a:spcAft>
                      </a:pPr>
                      <a:r>
                        <a:rPr lang="en-GB" sz="1100" b="1" i="0" u="none" strike="noStrike" dirty="0">
                          <a:effectLst/>
                          <a:latin typeface="Arial" panose="020B0604020202020204" pitchFamily="34" charset="0"/>
                          <a:ea typeface="Calibri" panose="020F0502020204030204" pitchFamily="34" charset="0"/>
                          <a:cs typeface="Arial" panose="020B0604020202020204" pitchFamily="34" charset="0"/>
                        </a:rPr>
                        <a:t>23 health professionals</a:t>
                      </a:r>
                      <a:endParaRPr lang="en-GB" sz="1100" b="1" i="0"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dirty="0">
                          <a:solidFill>
                            <a:schemeClr val="tx1"/>
                          </a:solidFill>
                          <a:effectLst/>
                          <a:latin typeface="Arial" panose="020B0604020202020204" pitchFamily="34" charset="0"/>
                          <a:ea typeface="Calibri" panose="020F0502020204030204" pitchFamily="34" charset="0"/>
                          <a:cs typeface="Arial" panose="020B0604020202020204" pitchFamily="34" charset="0"/>
                        </a:rPr>
                        <a:t>This research investigates and characterises the decision-making, perspectives, and experiences of individuals dealing with obesity and the child protection system. However, sample size could be larger to have a more convincing result.</a:t>
                      </a:r>
                      <a:endParaRPr lang="en-GB" sz="1100" b="0" i="0" u="none" strike="noStrike" dirty="0">
                        <a:solidFill>
                          <a:schemeClr val="tx1"/>
                        </a:solidFill>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11580069"/>
                  </a:ext>
                </a:extLst>
              </a:tr>
              <a:tr h="1172558">
                <a:tc>
                  <a:txBody>
                    <a:bodyPr/>
                    <a:lstStyle/>
                    <a:p>
                      <a:pPr algn="l" fontAlgn="t">
                        <a:spcBef>
                          <a:spcPts val="0"/>
                        </a:spcBef>
                        <a:spcAft>
                          <a:spcPts val="0"/>
                        </a:spcAft>
                      </a:pPr>
                      <a:r>
                        <a:rPr lang="en-GB" sz="1100" b="1" i="0" u="none" strike="noStrike" dirty="0">
                          <a:effectLst/>
                          <a:latin typeface="Arial" panose="020B0604020202020204" pitchFamily="34" charset="0"/>
                          <a:ea typeface="Calibri" panose="020F0502020204030204" pitchFamily="34" charset="0"/>
                          <a:cs typeface="Arial" panose="020B0604020202020204" pitchFamily="34" charset="0"/>
                        </a:rPr>
                        <a:t> Povey et al, (2019)</a:t>
                      </a:r>
                    </a:p>
                    <a:p>
                      <a:pPr algn="l" fontAlgn="t">
                        <a:spcBef>
                          <a:spcPts val="0"/>
                        </a:spcBef>
                        <a:spcAft>
                          <a:spcPts val="0"/>
                        </a:spcAft>
                      </a:pPr>
                      <a:r>
                        <a:rPr lang="en-GB" sz="1100" b="0" i="1" kern="1200" dirty="0">
                          <a:solidFill>
                            <a:schemeClr val="tx1"/>
                          </a:solidFill>
                          <a:effectLst/>
                          <a:latin typeface="Arial" panose="020B0604020202020204" pitchFamily="34" charset="0"/>
                          <a:ea typeface="+mn-ea"/>
                          <a:cs typeface="Arial" panose="020B0604020202020204" pitchFamily="34" charset="0"/>
                        </a:rPr>
                        <a:t>She’s not obese, she’s a normal 5-year-old and she keeps up with the other kids’: families’ reasons for not attending a family-based obesity management programme </a:t>
                      </a:r>
                      <a:endParaRPr lang="en-GB" sz="1100" b="0" i="1"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1" i="0" u="none" strike="noStrike" dirty="0">
                          <a:effectLst/>
                          <a:latin typeface="Arial" panose="020B0604020202020204" pitchFamily="34" charset="0"/>
                          <a:ea typeface="Calibri" panose="020F0502020204030204" pitchFamily="34" charset="0"/>
                          <a:cs typeface="Arial" panose="020B0604020202020204" pitchFamily="34" charset="0"/>
                        </a:rPr>
                        <a:t>To ascertain the causes behind  disengagement from a family-based childhood obesity treatment in a disadvantaged neighbourhood.</a:t>
                      </a:r>
                      <a:endParaRPr lang="en-GB" sz="1100" b="1" i="0"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1" i="0" u="none" strike="noStrike" dirty="0">
                          <a:effectLst/>
                          <a:latin typeface="Arial" panose="020B0604020202020204" pitchFamily="34" charset="0"/>
                          <a:ea typeface="Calibri" panose="020F0502020204030204" pitchFamily="34" charset="0"/>
                          <a:cs typeface="Arial" panose="020B0604020202020204" pitchFamily="34" charset="0"/>
                        </a:rPr>
                        <a:t> Semi structured Interview</a:t>
                      </a:r>
                    </a:p>
                    <a:p>
                      <a:pPr algn="l" fontAlgn="t">
                        <a:spcBef>
                          <a:spcPts val="0"/>
                        </a:spcBef>
                        <a:spcAft>
                          <a:spcPts val="0"/>
                        </a:spcAft>
                      </a:pPr>
                      <a:r>
                        <a:rPr lang="en-GB" sz="1100" b="1" i="0" u="none" strike="noStrike" dirty="0">
                          <a:effectLst/>
                          <a:latin typeface="Arial" panose="020B0604020202020204" pitchFamily="34" charset="0"/>
                          <a:cs typeface="Arial" panose="020B0604020202020204" pitchFamily="34" charset="0"/>
                        </a:rPr>
                        <a:t>10 families</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dirty="0">
                          <a:solidFill>
                            <a:schemeClr val="tx1"/>
                          </a:solidFill>
                          <a:effectLst/>
                          <a:latin typeface="Arial" panose="020B0604020202020204" pitchFamily="34" charset="0"/>
                          <a:ea typeface="Calibri" panose="020F0502020204030204" pitchFamily="34" charset="0"/>
                          <a:cs typeface="Arial" panose="020B0604020202020204" pitchFamily="34" charset="0"/>
                        </a:rPr>
                        <a:t>This research highlighted various possible reasons why families in impoverished areas may refuse to participate in a paediatric obesity programme. Family perception and ignorance of obesity are to be blamed. The sample size needed to be larger to have more conclusive result.</a:t>
                      </a:r>
                      <a:endParaRPr lang="en-GB" sz="1100" b="0" i="0" u="none" strike="noStrike" dirty="0">
                        <a:solidFill>
                          <a:schemeClr val="tx1"/>
                        </a:solidFill>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37555704"/>
                  </a:ext>
                </a:extLst>
              </a:tr>
              <a:tr h="1172558">
                <a:tc>
                  <a:txBody>
                    <a:bodyPr/>
                    <a:lstStyle/>
                    <a:p>
                      <a:pPr algn="l" fontAlgn="t">
                        <a:spcBef>
                          <a:spcPts val="0"/>
                        </a:spcBef>
                        <a:spcAft>
                          <a:spcPts val="0"/>
                        </a:spcAft>
                      </a:pPr>
                      <a:r>
                        <a:rPr lang="en-GB" sz="1100" b="1" i="0" u="none" strike="noStrike" dirty="0">
                          <a:effectLst/>
                          <a:latin typeface="Arial" panose="020B0604020202020204" pitchFamily="34" charset="0"/>
                          <a:ea typeface="Calibri" panose="020F0502020204030204" pitchFamily="34" charset="0"/>
                          <a:cs typeface="Arial" panose="020B0604020202020204" pitchFamily="34" charset="0"/>
                        </a:rPr>
                        <a:t> Nemecek et al, (2017)</a:t>
                      </a:r>
                    </a:p>
                    <a:p>
                      <a:pPr algn="l" fontAlgn="t">
                        <a:spcBef>
                          <a:spcPts val="0"/>
                        </a:spcBef>
                        <a:spcAft>
                          <a:spcPts val="0"/>
                        </a:spcAft>
                      </a:pPr>
                      <a:r>
                        <a:rPr lang="en-GB" sz="1100" b="0" i="1" kern="1200" dirty="0">
                          <a:solidFill>
                            <a:schemeClr val="tx1"/>
                          </a:solidFill>
                          <a:effectLst/>
                          <a:latin typeface="Arial" panose="020B0604020202020204" pitchFamily="34" charset="0"/>
                          <a:ea typeface="+mn-ea"/>
                          <a:cs typeface="Arial" panose="020B0604020202020204" pitchFamily="34" charset="0"/>
                        </a:rPr>
                        <a:t>Overweight in children and its perception by parents: cross-sectional observation in a general paediatric outpatient clinic </a:t>
                      </a:r>
                      <a:endParaRPr lang="en-GB" sz="1100" b="0" i="1" u="none" strike="noStrike" dirty="0">
                        <a:effectLst/>
                        <a:latin typeface="Arial" panose="020B0604020202020204" pitchFamily="34" charset="0"/>
                        <a:ea typeface="Calibri" panose="020F0502020204030204" pitchFamily="34" charset="0"/>
                        <a:cs typeface="Arial" panose="020B0604020202020204" pitchFamily="34" charset="0"/>
                      </a:endParaRPr>
                    </a:p>
                    <a:p>
                      <a:pPr algn="l" fontAlgn="t">
                        <a:spcBef>
                          <a:spcPts val="0"/>
                        </a:spcBef>
                        <a:spcAft>
                          <a:spcPts val="0"/>
                        </a:spcAft>
                      </a:pPr>
                      <a:endParaRPr lang="en-GB" sz="1100" b="1" i="0"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1" i="0" u="none" strike="noStrike" dirty="0">
                          <a:effectLst/>
                          <a:latin typeface="Arial" panose="020B0604020202020204" pitchFamily="34" charset="0"/>
                          <a:ea typeface="Calibri" panose="020F0502020204030204" pitchFamily="34" charset="0"/>
                          <a:cs typeface="Arial" panose="020B0604020202020204" pitchFamily="34" charset="0"/>
                        </a:rPr>
                        <a:t> Parents perception and ignorance of childhood obesity.</a:t>
                      </a:r>
                      <a:endParaRPr lang="en-GB" sz="1100" b="1" i="0"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1" i="0" u="none" strike="noStrike" dirty="0">
                          <a:effectLst/>
                          <a:latin typeface="Arial" panose="020B0604020202020204" pitchFamily="34" charset="0"/>
                          <a:ea typeface="Calibri" panose="020F0502020204030204" pitchFamily="34" charset="0"/>
                          <a:cs typeface="Arial" panose="020B0604020202020204" pitchFamily="34" charset="0"/>
                        </a:rPr>
                        <a:t>Questionnaire, Data </a:t>
                      </a:r>
                    </a:p>
                    <a:p>
                      <a:pPr algn="l" fontAlgn="t">
                        <a:spcBef>
                          <a:spcPts val="0"/>
                        </a:spcBef>
                        <a:spcAft>
                          <a:spcPts val="0"/>
                        </a:spcAft>
                      </a:pPr>
                      <a:r>
                        <a:rPr lang="en-GB" sz="1100" b="1" i="0" u="none" strike="noStrike" dirty="0">
                          <a:effectLst/>
                          <a:latin typeface="Arial" panose="020B0604020202020204" pitchFamily="34" charset="0"/>
                          <a:cs typeface="Arial" panose="020B0604020202020204" pitchFamily="34" charset="0"/>
                        </a:rPr>
                        <a:t>600 Children</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kern="1200" dirty="0">
                          <a:solidFill>
                            <a:schemeClr val="tx1"/>
                          </a:solidFill>
                          <a:effectLst/>
                          <a:latin typeface="Arial" panose="020B0604020202020204" pitchFamily="34" charset="0"/>
                          <a:ea typeface="+mn-ea"/>
                          <a:cs typeface="Arial" panose="020B0604020202020204" pitchFamily="34" charset="0"/>
                        </a:rPr>
                        <a:t>As this research demonstrates, parental misperceptions may contribute to children's obesity. Parents' perceptions of their children's weight and their children's actual weight often vary. Children should be weighed and measured regularly to prevent obesity. </a:t>
                      </a:r>
                      <a:endParaRPr lang="en-GB" sz="1100" b="0" i="0" u="none" strike="noStrike" dirty="0">
                        <a:solidFill>
                          <a:schemeClr val="tx1"/>
                        </a:solidFill>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83058983"/>
                  </a:ext>
                </a:extLst>
              </a:tr>
              <a:tr h="1126506">
                <a:tc>
                  <a:txBody>
                    <a:bodyPr/>
                    <a:lstStyle/>
                    <a:p>
                      <a:pPr algn="l" fontAlgn="t">
                        <a:spcBef>
                          <a:spcPts val="0"/>
                        </a:spcBef>
                        <a:spcAft>
                          <a:spcPts val="0"/>
                        </a:spcAft>
                      </a:pPr>
                      <a:r>
                        <a:rPr lang="en-US" sz="1100" b="1" i="0" kern="1200" dirty="0">
                          <a:solidFill>
                            <a:schemeClr val="tx1"/>
                          </a:solidFill>
                          <a:effectLst/>
                          <a:latin typeface="Arial" panose="020B0604020202020204" pitchFamily="34" charset="0"/>
                          <a:ea typeface="+mn-ea"/>
                          <a:cs typeface="Arial" panose="020B0604020202020204" pitchFamily="34" charset="0"/>
                        </a:rPr>
                        <a:t>Schroeder et al, (2021)</a:t>
                      </a:r>
                    </a:p>
                    <a:p>
                      <a:pPr algn="l" fontAlgn="t">
                        <a:spcBef>
                          <a:spcPts val="0"/>
                        </a:spcBef>
                        <a:spcAft>
                          <a:spcPts val="0"/>
                        </a:spcAft>
                      </a:pPr>
                      <a:r>
                        <a:rPr lang="en-GB" sz="1100" b="0" i="1" kern="1200" dirty="0">
                          <a:solidFill>
                            <a:schemeClr val="tx1"/>
                          </a:solidFill>
                          <a:effectLst/>
                          <a:latin typeface="Arial" panose="020B0604020202020204" pitchFamily="34" charset="0"/>
                          <a:ea typeface="+mn-ea"/>
                          <a:cs typeface="Arial" panose="020B0604020202020204" pitchFamily="34" charset="0"/>
                        </a:rPr>
                        <a:t>The association between adverse childhood experiences and childhood obesity: A systematic review</a:t>
                      </a:r>
                      <a:r>
                        <a:rPr lang="en-GB" sz="1800" b="0" i="0" kern="1200" dirty="0">
                          <a:solidFill>
                            <a:schemeClr val="tx1"/>
                          </a:solidFill>
                          <a:effectLst/>
                          <a:latin typeface="+mn-lt"/>
                          <a:ea typeface="+mn-ea"/>
                          <a:cs typeface="+mn-cs"/>
                        </a:rPr>
                        <a:t> </a:t>
                      </a:r>
                      <a:endParaRPr lang="en-GB" sz="1100" b="1" i="0"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US" sz="1100" b="1" i="0" kern="1200" dirty="0">
                          <a:solidFill>
                            <a:schemeClr val="tx1"/>
                          </a:solidFill>
                          <a:effectLst/>
                          <a:latin typeface="Arial" panose="020B0604020202020204" pitchFamily="34" charset="0"/>
                          <a:ea typeface="+mn-ea"/>
                          <a:cs typeface="Arial" panose="020B0604020202020204" pitchFamily="34" charset="0"/>
                        </a:rPr>
                        <a:t>The association between adverse childhood experiences and childhood obesity.</a:t>
                      </a:r>
                      <a:endParaRPr lang="en-GB" sz="1100" b="1" i="0"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1" i="0" u="none" strike="noStrike" dirty="0">
                          <a:effectLst/>
                          <a:latin typeface="Arial" panose="020B0604020202020204" pitchFamily="34" charset="0"/>
                          <a:cs typeface="Arial" panose="020B0604020202020204" pitchFamily="34" charset="0"/>
                        </a:rPr>
                        <a:t>Data and records</a:t>
                      </a:r>
                    </a:p>
                    <a:p>
                      <a:pPr algn="l" fontAlgn="t">
                        <a:spcBef>
                          <a:spcPts val="0"/>
                        </a:spcBef>
                        <a:spcAft>
                          <a:spcPts val="0"/>
                        </a:spcAft>
                      </a:pPr>
                      <a:r>
                        <a:rPr lang="en-GB" sz="1100" b="1" i="0" u="none" strike="noStrike" dirty="0">
                          <a:effectLst/>
                          <a:latin typeface="Arial" panose="020B0604020202020204" pitchFamily="34" charset="0"/>
                          <a:cs typeface="Arial" panose="020B0604020202020204" pitchFamily="34" charset="0"/>
                        </a:rPr>
                        <a:t>6966 studies</a:t>
                      </a:r>
                    </a:p>
                    <a:p>
                      <a:pPr algn="l" fontAlgn="t">
                        <a:spcBef>
                          <a:spcPts val="0"/>
                        </a:spcBef>
                        <a:spcAft>
                          <a:spcPts val="0"/>
                        </a:spcAft>
                      </a:pPr>
                      <a:endParaRPr lang="en-GB" sz="1100" b="1" i="0"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dirty="0">
                          <a:solidFill>
                            <a:schemeClr val="tx1"/>
                          </a:solidFill>
                          <a:effectLst/>
                          <a:latin typeface="Arial" panose="020B0604020202020204" pitchFamily="34" charset="0"/>
                          <a:cs typeface="Arial" panose="020B0604020202020204" pitchFamily="34" charset="0"/>
                        </a:rPr>
                        <a:t>Through a variety of chronic or severe stress routes, ACEs may raise the risk of childhood obesity. ACEs have neuroendocrine and physiological consequences, including dysregulation of the hypothalamic–pituitary–adrenal axis, changes in the hormonal response to stress, and appetite changes associated with a craving for extremely appealing "comfort foods.“ As this a systematic research of other studies, it could have a bias result.</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9509841"/>
                  </a:ext>
                </a:extLst>
              </a:tr>
            </a:tbl>
          </a:graphicData>
        </a:graphic>
      </p:graphicFrame>
    </p:spTree>
    <p:extLst>
      <p:ext uri="{BB962C8B-B14F-4D97-AF65-F5344CB8AC3E}">
        <p14:creationId xmlns:p14="http://schemas.microsoft.com/office/powerpoint/2010/main" val="16163615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6B467-C08C-466F-BE6B-7F9ED5E6F580}"/>
              </a:ext>
            </a:extLst>
          </p:cNvPr>
          <p:cNvSpPr>
            <a:spLocks noGrp="1"/>
          </p:cNvSpPr>
          <p:nvPr>
            <p:ph type="title"/>
          </p:nvPr>
        </p:nvSpPr>
        <p:spPr>
          <a:xfrm>
            <a:off x="1300114" y="-64807"/>
            <a:ext cx="6231902" cy="479586"/>
          </a:xfrm>
        </p:spPr>
        <p:txBody>
          <a:bodyPr>
            <a:normAutofit fontScale="90000"/>
          </a:bodyPr>
          <a:lstStyle/>
          <a:p>
            <a:r>
              <a:rPr lang="en-GB" dirty="0"/>
              <a:t>                           </a:t>
            </a:r>
            <a:r>
              <a:rPr lang="en-GB" sz="2400" b="1" dirty="0">
                <a:latin typeface="Arial" panose="020B0604020202020204" pitchFamily="34" charset="0"/>
                <a:cs typeface="Arial" panose="020B0604020202020204" pitchFamily="34" charset="0"/>
              </a:rPr>
              <a:t>Findings</a:t>
            </a:r>
          </a:p>
        </p:txBody>
      </p:sp>
      <p:sp>
        <p:nvSpPr>
          <p:cNvPr id="3" name="Content Placeholder 2">
            <a:extLst>
              <a:ext uri="{FF2B5EF4-FFF2-40B4-BE49-F238E27FC236}">
                <a16:creationId xmlns:a16="http://schemas.microsoft.com/office/drawing/2014/main" id="{7D0CCD17-28FE-496A-8B33-DCC80EBEBEEF}"/>
              </a:ext>
            </a:extLst>
          </p:cNvPr>
          <p:cNvSpPr>
            <a:spLocks noGrp="1"/>
          </p:cNvSpPr>
          <p:nvPr>
            <p:ph idx="1"/>
          </p:nvPr>
        </p:nvSpPr>
        <p:spPr>
          <a:xfrm>
            <a:off x="433952" y="337384"/>
            <a:ext cx="10919847" cy="5881512"/>
          </a:xfrm>
        </p:spPr>
        <p:txBody>
          <a:bodyPr>
            <a:normAutofit fontScale="92500" lnSpcReduction="20000"/>
          </a:bodyPr>
          <a:lstStyle/>
          <a:p>
            <a:pPr marL="0" indent="0">
              <a:buNone/>
            </a:pPr>
            <a:r>
              <a:rPr lang="en-GB" sz="2000" b="1" dirty="0">
                <a:latin typeface="Arial" panose="020B0604020202020204" pitchFamily="34" charset="0"/>
                <a:cs typeface="Arial" panose="020B0604020202020204" pitchFamily="34" charset="0"/>
              </a:rPr>
              <a:t>Key findings:</a:t>
            </a:r>
          </a:p>
          <a:p>
            <a:pPr marL="514350" indent="-514350">
              <a:buFont typeface="+mj-lt"/>
              <a:buAutoNum type="arabicPeriod"/>
            </a:pPr>
            <a:r>
              <a:rPr lang="en-GB" sz="1200" dirty="0">
                <a:latin typeface="Arial" panose="020B0604020202020204" pitchFamily="34" charset="0"/>
                <a:cs typeface="Arial" panose="020B0604020202020204" pitchFamily="34" charset="0"/>
              </a:rPr>
              <a:t>Obesity is affected by the socioeconomic status of the family.</a:t>
            </a:r>
          </a:p>
          <a:p>
            <a:pPr marL="514350" indent="-514350">
              <a:buFont typeface="+mj-lt"/>
              <a:buAutoNum type="arabicPeriod"/>
            </a:pPr>
            <a:r>
              <a:rPr lang="en-GB" sz="1200" dirty="0">
                <a:latin typeface="Arial" panose="020B0604020202020204" pitchFamily="34" charset="0"/>
                <a:cs typeface="Arial" panose="020B0604020202020204" pitchFamily="34" charset="0"/>
              </a:rPr>
              <a:t>There is an association between Children's Obesity and Informal Childcare Environmental Inequality</a:t>
            </a:r>
          </a:p>
          <a:p>
            <a:pPr marL="514350" indent="-514350">
              <a:buFont typeface="+mj-lt"/>
              <a:buAutoNum type="arabicPeriod"/>
            </a:pPr>
            <a:r>
              <a:rPr lang="en-GB" sz="1200" dirty="0">
                <a:latin typeface="Arial" panose="020B0604020202020204" pitchFamily="34" charset="0"/>
                <a:cs typeface="Arial" panose="020B0604020202020204" pitchFamily="34" charset="0"/>
              </a:rPr>
              <a:t>.Inadequate Participation of family members can be linked to obesity </a:t>
            </a:r>
          </a:p>
          <a:p>
            <a:pPr marL="514350" indent="-514350">
              <a:buFont typeface="+mj-lt"/>
              <a:buAutoNum type="arabicPeriod"/>
            </a:pPr>
            <a:r>
              <a:rPr lang="en-GB" sz="1200" dirty="0">
                <a:latin typeface="Arial" panose="020B0604020202020204" pitchFamily="34" charset="0"/>
                <a:cs typeface="Arial" panose="020B0604020202020204" pitchFamily="34" charset="0"/>
              </a:rPr>
              <a:t>Religious and cultural settings can be vital in a childhood obesity intervention programme.</a:t>
            </a:r>
          </a:p>
          <a:p>
            <a:pPr marL="514350" indent="-514350">
              <a:buFont typeface="+mj-lt"/>
              <a:buAutoNum type="arabicPeriod"/>
            </a:pPr>
            <a:r>
              <a:rPr lang="en-GB" sz="1200" dirty="0">
                <a:latin typeface="Arial" panose="020B0604020202020204" pitchFamily="34" charset="0"/>
                <a:cs typeface="Arial" panose="020B0604020202020204" pitchFamily="34" charset="0"/>
              </a:rPr>
              <a:t>Influence of electronic devices on childhood obesity is significant</a:t>
            </a:r>
          </a:p>
          <a:p>
            <a:pPr marL="514350" indent="-514350">
              <a:buFont typeface="+mj-lt"/>
              <a:buAutoNum type="arabicPeriod"/>
            </a:pPr>
            <a:r>
              <a:rPr lang="en-GB" sz="1200" dirty="0">
                <a:latin typeface="Arial" panose="020B0604020202020204" pitchFamily="34" charset="0"/>
                <a:cs typeface="Arial" panose="020B0604020202020204" pitchFamily="34" charset="0"/>
              </a:rPr>
              <a:t>Family perceptions and ignorance have a significant influence on  childhood obesity </a:t>
            </a:r>
          </a:p>
          <a:p>
            <a:pPr marL="514350" indent="-514350">
              <a:buFont typeface="+mj-lt"/>
              <a:buAutoNum type="arabicPeriod"/>
            </a:pPr>
            <a:r>
              <a:rPr lang="en-GB" sz="1200" dirty="0">
                <a:latin typeface="Arial" panose="020B0604020202020204" pitchFamily="34" charset="0"/>
                <a:cs typeface="Arial" panose="020B0604020202020204" pitchFamily="34" charset="0"/>
              </a:rPr>
              <a:t>Financial status and family background can be associated with childhood obesity</a:t>
            </a:r>
          </a:p>
          <a:p>
            <a:pPr marL="514350" indent="-514350">
              <a:buFont typeface="+mj-lt"/>
              <a:buAutoNum type="arabicPeriod"/>
            </a:pPr>
            <a:r>
              <a:rPr lang="en-GB" sz="1200" dirty="0">
                <a:latin typeface="Arial" panose="020B0604020202020204" pitchFamily="34" charset="0"/>
                <a:cs typeface="Arial" panose="020B0604020202020204" pitchFamily="34" charset="0"/>
              </a:rPr>
              <a:t>Lack of physical activity and food habits are to be blamed for childhood obesity</a:t>
            </a:r>
          </a:p>
          <a:p>
            <a:pPr marL="514350" indent="-514350">
              <a:buFont typeface="+mj-lt"/>
              <a:buAutoNum type="arabicPeriod"/>
            </a:pPr>
            <a:r>
              <a:rPr lang="en-GB" sz="1200" dirty="0">
                <a:latin typeface="Arial" panose="020B0604020202020204" pitchFamily="34" charset="0"/>
                <a:cs typeface="Arial" panose="020B0604020202020204" pitchFamily="34" charset="0"/>
              </a:rPr>
              <a:t>Fathers involvement may help to tackle childhood obesity</a:t>
            </a:r>
          </a:p>
          <a:p>
            <a:pPr marL="514350" indent="-514350">
              <a:buFont typeface="+mj-lt"/>
              <a:buAutoNum type="arabicPeriod"/>
            </a:pPr>
            <a:r>
              <a:rPr lang="en-GB" sz="1200" dirty="0">
                <a:latin typeface="Arial" panose="020B0604020202020204" pitchFamily="34" charset="0"/>
                <a:cs typeface="Arial" panose="020B0604020202020204" pitchFamily="34" charset="0"/>
              </a:rPr>
              <a:t>There is a relation between adverse childhood experience and obesity</a:t>
            </a:r>
          </a:p>
          <a:p>
            <a:pPr marL="514350" indent="-514350">
              <a:buFont typeface="+mj-lt"/>
              <a:buAutoNum type="arabicPeriod"/>
            </a:pPr>
            <a:r>
              <a:rPr lang="en-GB" sz="1200" dirty="0">
                <a:latin typeface="Arial" panose="020B0604020202020204" pitchFamily="34" charset="0"/>
                <a:cs typeface="Arial" panose="020B0604020202020204" pitchFamily="34" charset="0"/>
              </a:rPr>
              <a:t>Disadvantaged children are more vulnerable to obesity</a:t>
            </a:r>
          </a:p>
          <a:p>
            <a:pPr marL="514350" indent="-514350">
              <a:buFont typeface="+mj-lt"/>
              <a:buAutoNum type="arabicPeriod"/>
            </a:pPr>
            <a:r>
              <a:rPr lang="en-GB" sz="1200" dirty="0">
                <a:latin typeface="Arial" panose="020B0604020202020204" pitchFamily="34" charset="0"/>
                <a:cs typeface="Arial" panose="020B0604020202020204" pitchFamily="34" charset="0"/>
              </a:rPr>
              <a:t>There is a strong link between children protection and childhood obesity.</a:t>
            </a:r>
            <a:endParaRPr lang="en-GB" sz="1300" dirty="0">
              <a:latin typeface="Arial" panose="020B0604020202020204" pitchFamily="34" charset="0"/>
              <a:cs typeface="Arial" panose="020B0604020202020204" pitchFamily="34" charset="0"/>
            </a:endParaRPr>
          </a:p>
          <a:p>
            <a:pPr marL="0" indent="0">
              <a:buNone/>
            </a:pPr>
            <a:r>
              <a:rPr lang="en-GB" sz="2000" b="1" dirty="0">
                <a:latin typeface="Arial" panose="020B0604020202020204" pitchFamily="34" charset="0"/>
                <a:cs typeface="Arial" panose="020B0604020202020204" pitchFamily="34" charset="0"/>
              </a:rPr>
              <a:t>Main themes:</a:t>
            </a:r>
          </a:p>
          <a:p>
            <a:pPr marL="514350" indent="-514350">
              <a:buFont typeface="+mj-lt"/>
              <a:buAutoNum type="arabicPeriod"/>
            </a:pPr>
            <a:r>
              <a:rPr lang="en-GB" sz="1300" dirty="0">
                <a:latin typeface="Arial" panose="020B0604020202020204" pitchFamily="34" charset="0"/>
                <a:cs typeface="Arial" panose="020B0604020202020204" pitchFamily="34" charset="0"/>
              </a:rPr>
              <a:t>Advantaged and disadvantaged families</a:t>
            </a:r>
          </a:p>
          <a:p>
            <a:pPr marL="514350" indent="-514350">
              <a:buFont typeface="+mj-lt"/>
              <a:buAutoNum type="arabicPeriod"/>
            </a:pPr>
            <a:r>
              <a:rPr lang="en-GB" sz="1300" dirty="0">
                <a:latin typeface="Arial" panose="020B0604020202020204" pitchFamily="34" charset="0"/>
                <a:cs typeface="Arial" panose="020B0604020202020204" pitchFamily="34" charset="0"/>
              </a:rPr>
              <a:t>Self-regulation of household routines</a:t>
            </a:r>
          </a:p>
          <a:p>
            <a:pPr marL="514350" indent="-514350">
              <a:buFont typeface="+mj-lt"/>
              <a:buAutoNum type="arabicPeriod"/>
            </a:pPr>
            <a:r>
              <a:rPr lang="en-GB" sz="1300" dirty="0">
                <a:latin typeface="Arial" panose="020B0604020202020204" pitchFamily="34" charset="0"/>
                <a:cs typeface="Arial" panose="020B0604020202020204" pitchFamily="34" charset="0"/>
              </a:rPr>
              <a:t>Environment and neighbourhood </a:t>
            </a:r>
          </a:p>
          <a:p>
            <a:pPr marL="514350" indent="-514350">
              <a:buFont typeface="+mj-lt"/>
              <a:buAutoNum type="arabicPeriod"/>
            </a:pPr>
            <a:r>
              <a:rPr lang="en-GB" sz="1300" dirty="0">
                <a:latin typeface="Arial" panose="020B0604020202020204" pitchFamily="34" charset="0"/>
                <a:cs typeface="Arial" panose="020B0604020202020204" pitchFamily="34" charset="0"/>
              </a:rPr>
              <a:t>Parental perception and ignorance</a:t>
            </a:r>
          </a:p>
          <a:p>
            <a:pPr marL="514350" indent="-514350">
              <a:buFont typeface="+mj-lt"/>
              <a:buAutoNum type="arabicPeriod"/>
            </a:pPr>
            <a:r>
              <a:rPr lang="en-US" sz="1300" dirty="0">
                <a:latin typeface="Arial" panose="020B0604020202020204" pitchFamily="34" charset="0"/>
                <a:cs typeface="Arial" panose="020B0604020202020204" pitchFamily="34" charset="0"/>
              </a:rPr>
              <a:t>Religious setting </a:t>
            </a:r>
          </a:p>
          <a:p>
            <a:pPr marL="514350" indent="-514350">
              <a:buFont typeface="+mj-lt"/>
              <a:buAutoNum type="arabicPeriod"/>
            </a:pPr>
            <a:r>
              <a:rPr lang="en-US" sz="1300" dirty="0">
                <a:latin typeface="Arial" panose="020B0604020202020204" pitchFamily="34" charset="0"/>
                <a:cs typeface="Arial" panose="020B0604020202020204" pitchFamily="34" charset="0"/>
              </a:rPr>
              <a:t>Media and electronic devices</a:t>
            </a:r>
          </a:p>
          <a:p>
            <a:pPr marL="514350" indent="-514350">
              <a:buFont typeface="+mj-lt"/>
              <a:buAutoNum type="arabicPeriod"/>
            </a:pPr>
            <a:r>
              <a:rPr lang="en-US" sz="1300" dirty="0">
                <a:latin typeface="Arial" panose="020B0604020202020204" pitchFamily="34" charset="0"/>
                <a:cs typeface="Arial" panose="020B0604020202020204" pitchFamily="34" charset="0"/>
              </a:rPr>
              <a:t>Child protection</a:t>
            </a:r>
          </a:p>
          <a:p>
            <a:pPr marL="514350" indent="-514350">
              <a:buFont typeface="+mj-lt"/>
              <a:buAutoNum type="arabicPeriod"/>
            </a:pPr>
            <a:r>
              <a:rPr lang="en-US" sz="1300" dirty="0">
                <a:latin typeface="Arial" panose="020B0604020202020204" pitchFamily="34" charset="0"/>
                <a:cs typeface="Arial" panose="020B0604020202020204" pitchFamily="34" charset="0"/>
              </a:rPr>
              <a:t>Childhood memories and experiences</a:t>
            </a:r>
          </a:p>
          <a:p>
            <a:pPr marL="0" indent="0">
              <a:buNone/>
            </a:pPr>
            <a:endParaRPr lang="en-GB" dirty="0"/>
          </a:p>
        </p:txBody>
      </p:sp>
      <p:sp>
        <p:nvSpPr>
          <p:cNvPr id="5" name="TextBox 4">
            <a:extLst>
              <a:ext uri="{FF2B5EF4-FFF2-40B4-BE49-F238E27FC236}">
                <a16:creationId xmlns:a16="http://schemas.microsoft.com/office/drawing/2014/main" id="{E00A3066-D780-454C-B0B4-C7B95A754D08}"/>
              </a:ext>
            </a:extLst>
          </p:cNvPr>
          <p:cNvSpPr txBox="1"/>
          <p:nvPr/>
        </p:nvSpPr>
        <p:spPr>
          <a:xfrm>
            <a:off x="2705493" y="5980838"/>
            <a:ext cx="6520756" cy="877163"/>
          </a:xfrm>
          <a:prstGeom prst="rect">
            <a:avLst/>
          </a:prstGeom>
          <a:noFill/>
        </p:spPr>
        <p:txBody>
          <a:bodyPr wrap="square" rtlCol="0">
            <a:spAutoFit/>
          </a:bodyPr>
          <a:lstStyle/>
          <a:p>
            <a:r>
              <a:rPr lang="en-US" sz="1100" dirty="0">
                <a:effectLst/>
                <a:latin typeface="Arial" panose="020B0604020202020204" pitchFamily="34" charset="0"/>
                <a:ea typeface="Calibri" panose="020F0502020204030204" pitchFamily="34" charset="0"/>
                <a:cs typeface="Vrinda" panose="020B0502040204020203" pitchFamily="34" charset="0"/>
              </a:rPr>
              <a:t>Reference: EASO, 2021. </a:t>
            </a:r>
            <a:r>
              <a:rPr lang="en-US" sz="1100" i="1" dirty="0">
                <a:effectLst/>
                <a:latin typeface="Arial" panose="020B0604020202020204" pitchFamily="34" charset="0"/>
                <a:ea typeface="Calibri" panose="020F0502020204030204" pitchFamily="34" charset="0"/>
                <a:cs typeface="Vrinda" panose="020B0502040204020203" pitchFamily="34" charset="0"/>
              </a:rPr>
              <a:t>https://easo.org. </a:t>
            </a:r>
            <a:r>
              <a:rPr lang="en-US" sz="1100" dirty="0">
                <a:effectLst/>
                <a:latin typeface="Arial" panose="020B0604020202020204" pitchFamily="34" charset="0"/>
                <a:ea typeface="Calibri" panose="020F0502020204030204" pitchFamily="34" charset="0"/>
                <a:cs typeface="Vrinda" panose="020B0502040204020203" pitchFamily="34" charset="0"/>
              </a:rPr>
              <a:t>[Online] </a:t>
            </a:r>
            <a:br>
              <a:rPr lang="en-US" sz="1100" dirty="0">
                <a:effectLst/>
                <a:latin typeface="Arial" panose="020B0604020202020204" pitchFamily="34" charset="0"/>
                <a:ea typeface="Calibri" panose="020F0502020204030204" pitchFamily="34" charset="0"/>
                <a:cs typeface="Vrinda" panose="020B0502040204020203" pitchFamily="34" charset="0"/>
              </a:rPr>
            </a:br>
            <a:r>
              <a:rPr lang="en-US" sz="1100" dirty="0">
                <a:effectLst/>
                <a:latin typeface="Arial" panose="020B0604020202020204" pitchFamily="34" charset="0"/>
                <a:ea typeface="Calibri" panose="020F0502020204030204" pitchFamily="34" charset="0"/>
                <a:cs typeface="Vrinda" panose="020B0502040204020203" pitchFamily="34" charset="0"/>
              </a:rPr>
              <a:t>Available at: </a:t>
            </a:r>
            <a:r>
              <a:rPr lang="en-US" sz="1100" u="sng" dirty="0">
                <a:effectLst/>
                <a:latin typeface="Arial" panose="020B0604020202020204" pitchFamily="34" charset="0"/>
                <a:ea typeface="Calibri" panose="020F0502020204030204" pitchFamily="34" charset="0"/>
                <a:cs typeface="Vrinda" panose="020B0502040204020203" pitchFamily="34" charset="0"/>
              </a:rPr>
              <a:t>https://easo.org/media-portal/statistics/</a:t>
            </a:r>
            <a:br>
              <a:rPr lang="en-US" sz="1100" dirty="0">
                <a:effectLst/>
                <a:latin typeface="Arial" panose="020B0604020202020204" pitchFamily="34" charset="0"/>
                <a:ea typeface="Calibri" panose="020F0502020204030204" pitchFamily="34" charset="0"/>
                <a:cs typeface="Vrinda" panose="020B0502040204020203" pitchFamily="34" charset="0"/>
              </a:rPr>
            </a:br>
            <a:r>
              <a:rPr lang="en-US" sz="1100" dirty="0">
                <a:effectLst/>
                <a:latin typeface="Arial" panose="020B0604020202020204" pitchFamily="34" charset="0"/>
                <a:ea typeface="Calibri" panose="020F0502020204030204" pitchFamily="34" charset="0"/>
                <a:cs typeface="Vrinda" panose="020B0502040204020203" pitchFamily="34" charset="0"/>
              </a:rPr>
              <a:t>[Accessed 9 April 2021].</a:t>
            </a:r>
            <a:endParaRPr lang="en-GB" sz="1100" dirty="0">
              <a:effectLst/>
              <a:latin typeface="Calibri" panose="020F0502020204030204" pitchFamily="34" charset="0"/>
              <a:ea typeface="Calibri" panose="020F0502020204030204" pitchFamily="34" charset="0"/>
              <a:cs typeface="Vrinda" panose="020B0502040204020203" pitchFamily="34" charset="0"/>
            </a:endParaRPr>
          </a:p>
          <a:p>
            <a:endParaRPr lang="en-GB" dirty="0"/>
          </a:p>
        </p:txBody>
      </p:sp>
    </p:spTree>
    <p:extLst>
      <p:ext uri="{BB962C8B-B14F-4D97-AF65-F5344CB8AC3E}">
        <p14:creationId xmlns:p14="http://schemas.microsoft.com/office/powerpoint/2010/main" val="421126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2126</TotalTime>
  <Words>1899</Words>
  <Application>Microsoft Office PowerPoint</Application>
  <PresentationFormat>Widescreen</PresentationFormat>
  <Paragraphs>122</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Calibri Light</vt:lpstr>
      <vt:lpstr>Office Theme</vt:lpstr>
      <vt:lpstr>Introduction to Research BMHP5005 Viva</vt:lpstr>
      <vt:lpstr>Literature Review Focus</vt:lpstr>
      <vt:lpstr>Methods</vt:lpstr>
      <vt:lpstr>Literature Review</vt:lpstr>
      <vt:lpstr>Literature Review</vt:lpstr>
      <vt:lpstr>                           Findings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Barbara Chinyani</dc:creator>
  <cp:lastModifiedBy>Dewan Zaved Ashrafi (1916230)</cp:lastModifiedBy>
  <cp:revision>37</cp:revision>
  <dcterms:created xsi:type="dcterms:W3CDTF">2020-04-30T09:56:57Z</dcterms:created>
  <dcterms:modified xsi:type="dcterms:W3CDTF">2021-08-11T22:49:18Z</dcterms:modified>
</cp:coreProperties>
</file>