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19"/>
  </p:notesMasterIdLst>
  <p:handoutMasterIdLst>
    <p:handoutMasterId r:id="rId20"/>
  </p:handoutMasterIdLst>
  <p:sldIdLst>
    <p:sldId id="256" r:id="rId2"/>
    <p:sldId id="272" r:id="rId3"/>
    <p:sldId id="268" r:id="rId4"/>
    <p:sldId id="267" r:id="rId5"/>
    <p:sldId id="257" r:id="rId6"/>
    <p:sldId id="259" r:id="rId7"/>
    <p:sldId id="260" r:id="rId8"/>
    <p:sldId id="258" r:id="rId9"/>
    <p:sldId id="266" r:id="rId10"/>
    <p:sldId id="261" r:id="rId11"/>
    <p:sldId id="262" r:id="rId12"/>
    <p:sldId id="263" r:id="rId13"/>
    <p:sldId id="264" r:id="rId14"/>
    <p:sldId id="269" r:id="rId15"/>
    <p:sldId id="265" r:id="rId16"/>
    <p:sldId id="271" r:id="rId17"/>
    <p:sldId id="270"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DA37D80-6434-44D0-A028-1B22A696006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58" autoAdjust="0"/>
    <p:restoredTop sz="94660"/>
  </p:normalViewPr>
  <p:slideViewPr>
    <p:cSldViewPr snapToGrid="0">
      <p:cViewPr varScale="1">
        <p:scale>
          <a:sx n="114" d="100"/>
          <a:sy n="114" d="100"/>
        </p:scale>
        <p:origin x="420" y="114"/>
      </p:cViewPr>
      <p:guideLst>
        <p:guide orient="horz" pos="2160"/>
        <p:guide pos="3840"/>
      </p:guideLst>
    </p:cSldViewPr>
  </p:slideViewPr>
  <p:notesTextViewPr>
    <p:cViewPr>
      <p:scale>
        <a:sx n="1" d="1"/>
        <a:sy n="1" d="1"/>
      </p:scale>
      <p:origin x="0" y="0"/>
    </p:cViewPr>
  </p:notesTextViewPr>
  <p:notesViewPr>
    <p:cSldViewPr snapToGrid="0">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dLbls>
          <c:showLegendKey val="0"/>
          <c:showVal val="0"/>
          <c:showCatName val="0"/>
          <c:showSerName val="0"/>
          <c:showPercent val="0"/>
          <c:showBubbleSize val="0"/>
        </c:dLbls>
        <c:gapWidth val="100"/>
        <c:overlap val="-24"/>
        <c:axId val="830249424"/>
        <c:axId val="830249816"/>
      </c:barChart>
      <c:catAx>
        <c:axId val="830249424"/>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lang="en-GB" sz="1197" b="0" i="0" u="none" strike="noStrike" kern="1200" baseline="0" noProof="0">
                <a:solidFill>
                  <a:schemeClr val="tx2"/>
                </a:solidFill>
                <a:latin typeface="+mn-lt"/>
                <a:ea typeface="+mn-ea"/>
                <a:cs typeface="+mn-cs"/>
              </a:defRPr>
            </a:pPr>
            <a:endParaRPr lang="en-US"/>
          </a:p>
        </c:txPr>
        <c:crossAx val="830249816"/>
        <c:crosses val="autoZero"/>
        <c:auto val="1"/>
        <c:lblAlgn val="ctr"/>
        <c:lblOffset val="100"/>
        <c:noMultiLvlLbl val="0"/>
      </c:catAx>
      <c:valAx>
        <c:axId val="830249816"/>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GB" sz="1197" b="0" i="0" u="none" strike="noStrike" kern="1200" baseline="0" noProof="0">
                <a:solidFill>
                  <a:schemeClr val="tx2"/>
                </a:solidFill>
                <a:latin typeface="+mn-lt"/>
                <a:ea typeface="+mn-ea"/>
                <a:cs typeface="+mn-cs"/>
              </a:defRPr>
            </a:pPr>
            <a:endParaRPr lang="en-US"/>
          </a:p>
        </c:txPr>
        <c:crossAx val="830249424"/>
        <c:crosses val="autoZero"/>
        <c:crossBetween val="between"/>
      </c:valAx>
      <c:spPr>
        <a:noFill/>
        <a:ln w="25400">
          <a:noFill/>
        </a:ln>
        <a:effectLst/>
      </c:spPr>
    </c:plotArea>
    <c:legend>
      <c:legendPos val="b"/>
      <c:overlay val="0"/>
      <c:spPr>
        <a:noFill/>
        <a:ln>
          <a:noFill/>
        </a:ln>
        <a:effectLst/>
      </c:spPr>
      <c:txPr>
        <a:bodyPr rot="0" spcFirstLastPara="1" vertOverflow="ellipsis" vert="horz" wrap="square" anchor="ctr" anchorCtr="1"/>
        <a:lstStyle/>
        <a:p>
          <a:pPr>
            <a:defRPr lang="en-GB" sz="1197" b="0" i="0" u="none" strike="noStrike" kern="1200" baseline="0" noProof="0">
              <a:solidFill>
                <a:schemeClr val="tx2"/>
              </a:solidFill>
              <a:latin typeface="+mn-lt"/>
              <a:ea typeface="+mn-ea"/>
              <a:cs typeface="+mn-cs"/>
            </a:defRPr>
          </a:pPr>
          <a:endParaRPr lang="en-US"/>
        </a:p>
      </c:txPr>
    </c:legend>
    <c:plotVisOnly val="1"/>
    <c:dispBlanksAs val="gap"/>
    <c:showDLblsOverMax val="0"/>
  </c:chart>
  <c:spPr>
    <a:noFill/>
    <a:ln>
      <a:noFill/>
    </a:ln>
    <a:effectLst/>
  </c:spPr>
  <c:txPr>
    <a:bodyPr/>
    <a:lstStyle/>
    <a:p>
      <a:pPr>
        <a:defRPr lang="en-GB" noProof="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7">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6784C9-C352-4A3A-AB4F-E73B7EFE7116}" type="doc">
      <dgm:prSet loTypeId="urn:microsoft.com/office/officeart/2005/8/layout/rings+Icon" loCatId="relationship" qsTypeId="urn:microsoft.com/office/officeart/2005/8/quickstyle/simple4" qsCatId="simple" csTypeId="urn:microsoft.com/office/officeart/2005/8/colors/accent2_2" csCatId="accent2" phldr="1"/>
      <dgm:spPr/>
    </dgm:pt>
    <dgm:pt modelId="{EC38E271-73CD-4D7B-A66B-861CA7488EC7}">
      <dgm:prSet phldrT="[Text]"/>
      <dgm:spPr/>
      <dgm:t>
        <a:bodyPr rtlCol="0"/>
        <a:lstStyle/>
        <a:p>
          <a:pPr rtl="0"/>
          <a:r>
            <a:rPr lang="en-GB" noProof="0" dirty="0"/>
            <a:t>Islam</a:t>
          </a:r>
        </a:p>
      </dgm:t>
      <dgm:extLst>
        <a:ext uri="{E40237B7-FDA0-4F09-8148-C483321AD2D9}">
          <dgm14:cNvPr xmlns:dgm14="http://schemas.microsoft.com/office/drawing/2010/diagram" id="0" name="" title="Group A"/>
        </a:ext>
      </dgm:extLst>
    </dgm:pt>
    <dgm:pt modelId="{0EA99F19-5B2F-4C1C-9650-BC734B55276C}" type="parTrans" cxnId="{6635741C-801F-47A2-A3AF-03D68A077957}">
      <dgm:prSet/>
      <dgm:spPr/>
      <dgm:t>
        <a:bodyPr rtlCol="0"/>
        <a:lstStyle/>
        <a:p>
          <a:pPr rtl="0"/>
          <a:endParaRPr lang="en-GB" noProof="0" dirty="0"/>
        </a:p>
      </dgm:t>
    </dgm:pt>
    <dgm:pt modelId="{E4286A04-4462-4767-ADE1-E306C144DD1F}" type="sibTrans" cxnId="{6635741C-801F-47A2-A3AF-03D68A077957}">
      <dgm:prSet/>
      <dgm:spPr/>
      <dgm:t>
        <a:bodyPr rtlCol="0"/>
        <a:lstStyle/>
        <a:p>
          <a:pPr rtl="0"/>
          <a:endParaRPr lang="en-GB" noProof="0" dirty="0"/>
        </a:p>
      </dgm:t>
    </dgm:pt>
    <dgm:pt modelId="{56C32169-1400-436F-A8EC-619B9C7E6936}">
      <dgm:prSet phldrT="[Text]"/>
      <dgm:spPr/>
      <dgm:t>
        <a:bodyPr rtlCol="0"/>
        <a:lstStyle/>
        <a:p>
          <a:pPr rtl="0"/>
          <a:r>
            <a:rPr lang="en-GB" noProof="0" dirty="0"/>
            <a:t>Christianity</a:t>
          </a:r>
        </a:p>
      </dgm:t>
      <dgm:extLst>
        <a:ext uri="{E40237B7-FDA0-4F09-8148-C483321AD2D9}">
          <dgm14:cNvPr xmlns:dgm14="http://schemas.microsoft.com/office/drawing/2010/diagram" id="0" name="" title="Group B"/>
        </a:ext>
      </dgm:extLst>
    </dgm:pt>
    <dgm:pt modelId="{206CD43D-A52D-4932-884E-340EA7F3FF6B}" type="parTrans" cxnId="{DFCD2E9B-B722-40E1-AA2E-87695AFE660E}">
      <dgm:prSet/>
      <dgm:spPr/>
      <dgm:t>
        <a:bodyPr rtlCol="0"/>
        <a:lstStyle/>
        <a:p>
          <a:pPr rtl="0"/>
          <a:endParaRPr lang="en-GB" noProof="0" dirty="0"/>
        </a:p>
      </dgm:t>
    </dgm:pt>
    <dgm:pt modelId="{C0CE6C8E-CD32-48F9-8A54-7675A2CF02D0}" type="sibTrans" cxnId="{DFCD2E9B-B722-40E1-AA2E-87695AFE660E}">
      <dgm:prSet/>
      <dgm:spPr/>
      <dgm:t>
        <a:bodyPr rtlCol="0"/>
        <a:lstStyle/>
        <a:p>
          <a:pPr rtl="0"/>
          <a:endParaRPr lang="en-GB" noProof="0" dirty="0"/>
        </a:p>
      </dgm:t>
    </dgm:pt>
    <dgm:pt modelId="{459EC89A-47B8-4868-BBE9-9476FBD4735E}">
      <dgm:prSet phldrT="[Text]"/>
      <dgm:spPr/>
      <dgm:t>
        <a:bodyPr rtlCol="0"/>
        <a:lstStyle/>
        <a:p>
          <a:pPr rtl="0"/>
          <a:r>
            <a:rPr lang="en-GB" noProof="0" dirty="0"/>
            <a:t>19th- Century</a:t>
          </a:r>
        </a:p>
      </dgm:t>
      <dgm:extLst>
        <a:ext uri="{E40237B7-FDA0-4F09-8148-C483321AD2D9}">
          <dgm14:cNvPr xmlns:dgm14="http://schemas.microsoft.com/office/drawing/2010/diagram" id="0" name="" title="Group C"/>
        </a:ext>
      </dgm:extLst>
    </dgm:pt>
    <dgm:pt modelId="{3B7A3293-3A0C-4891-99E7-141D50C0301C}" type="parTrans" cxnId="{C70F4E87-7751-4AB2-A73D-197D003AD2F4}">
      <dgm:prSet/>
      <dgm:spPr/>
      <dgm:t>
        <a:bodyPr rtlCol="0"/>
        <a:lstStyle/>
        <a:p>
          <a:pPr rtl="0"/>
          <a:endParaRPr lang="en-GB" noProof="0" dirty="0"/>
        </a:p>
      </dgm:t>
    </dgm:pt>
    <dgm:pt modelId="{D3368E72-87E7-49A6-B731-AD2AC3EA2532}" type="sibTrans" cxnId="{C70F4E87-7751-4AB2-A73D-197D003AD2F4}">
      <dgm:prSet/>
      <dgm:spPr/>
      <dgm:t>
        <a:bodyPr rtlCol="0"/>
        <a:lstStyle/>
        <a:p>
          <a:pPr rtl="0"/>
          <a:endParaRPr lang="en-GB" noProof="0" dirty="0"/>
        </a:p>
      </dgm:t>
    </dgm:pt>
    <dgm:pt modelId="{6EDA52E5-A2A7-435F-9246-0D388ED0D00A}" type="pres">
      <dgm:prSet presAssocID="{466784C9-C352-4A3A-AB4F-E73B7EFE7116}" presName="Name0" presStyleCnt="0">
        <dgm:presLayoutVars>
          <dgm:chMax val="7"/>
          <dgm:dir/>
          <dgm:resizeHandles val="exact"/>
        </dgm:presLayoutVars>
      </dgm:prSet>
      <dgm:spPr/>
    </dgm:pt>
    <dgm:pt modelId="{073C0186-C529-47F6-9A3F-AC54F3EC1A71}" type="pres">
      <dgm:prSet presAssocID="{466784C9-C352-4A3A-AB4F-E73B7EFE7116}" presName="ellipse1" presStyleLbl="vennNode1" presStyleIdx="0" presStyleCnt="3">
        <dgm:presLayoutVars>
          <dgm:bulletEnabled val="1"/>
        </dgm:presLayoutVars>
      </dgm:prSet>
      <dgm:spPr/>
    </dgm:pt>
    <dgm:pt modelId="{B34614A2-1392-4E77-BDA0-2BEA4D89C2F7}" type="pres">
      <dgm:prSet presAssocID="{466784C9-C352-4A3A-AB4F-E73B7EFE7116}" presName="ellipse2" presStyleLbl="vennNode1" presStyleIdx="1" presStyleCnt="3">
        <dgm:presLayoutVars>
          <dgm:bulletEnabled val="1"/>
        </dgm:presLayoutVars>
      </dgm:prSet>
      <dgm:spPr/>
    </dgm:pt>
    <dgm:pt modelId="{2D81501D-F97C-4215-9373-9F01E07C91FE}" type="pres">
      <dgm:prSet presAssocID="{466784C9-C352-4A3A-AB4F-E73B7EFE7116}" presName="ellipse3" presStyleLbl="vennNode1" presStyleIdx="2" presStyleCnt="3">
        <dgm:presLayoutVars>
          <dgm:bulletEnabled val="1"/>
        </dgm:presLayoutVars>
      </dgm:prSet>
      <dgm:spPr/>
    </dgm:pt>
  </dgm:ptLst>
  <dgm:cxnLst>
    <dgm:cxn modelId="{CDDBB908-DA88-4E73-98AC-B93F027CF084}" type="presOf" srcId="{459EC89A-47B8-4868-BBE9-9476FBD4735E}" destId="{2D81501D-F97C-4215-9373-9F01E07C91FE}" srcOrd="0" destOrd="0" presId="urn:microsoft.com/office/officeart/2005/8/layout/rings+Icon"/>
    <dgm:cxn modelId="{6635741C-801F-47A2-A3AF-03D68A077957}" srcId="{466784C9-C352-4A3A-AB4F-E73B7EFE7116}" destId="{EC38E271-73CD-4D7B-A66B-861CA7488EC7}" srcOrd="0" destOrd="0" parTransId="{0EA99F19-5B2F-4C1C-9650-BC734B55276C}" sibTransId="{E4286A04-4462-4767-ADE1-E306C144DD1F}"/>
    <dgm:cxn modelId="{C70F4E87-7751-4AB2-A73D-197D003AD2F4}" srcId="{466784C9-C352-4A3A-AB4F-E73B7EFE7116}" destId="{459EC89A-47B8-4868-BBE9-9476FBD4735E}" srcOrd="2" destOrd="0" parTransId="{3B7A3293-3A0C-4891-99E7-141D50C0301C}" sibTransId="{D3368E72-87E7-49A6-B731-AD2AC3EA2532}"/>
    <dgm:cxn modelId="{DFCD2E9B-B722-40E1-AA2E-87695AFE660E}" srcId="{466784C9-C352-4A3A-AB4F-E73B7EFE7116}" destId="{56C32169-1400-436F-A8EC-619B9C7E6936}" srcOrd="1" destOrd="0" parTransId="{206CD43D-A52D-4932-884E-340EA7F3FF6B}" sibTransId="{C0CE6C8E-CD32-48F9-8A54-7675A2CF02D0}"/>
    <dgm:cxn modelId="{29AA74D2-84E1-48EC-8E00-BBF044D53BCE}" type="presOf" srcId="{466784C9-C352-4A3A-AB4F-E73B7EFE7116}" destId="{6EDA52E5-A2A7-435F-9246-0D388ED0D00A}" srcOrd="0" destOrd="0" presId="urn:microsoft.com/office/officeart/2005/8/layout/rings+Icon"/>
    <dgm:cxn modelId="{5E608FEA-395A-446E-AE17-CB6CF05A8788}" type="presOf" srcId="{EC38E271-73CD-4D7B-A66B-861CA7488EC7}" destId="{073C0186-C529-47F6-9A3F-AC54F3EC1A71}" srcOrd="0" destOrd="0" presId="urn:microsoft.com/office/officeart/2005/8/layout/rings+Icon"/>
    <dgm:cxn modelId="{F5AC7BFA-D3B8-4821-9948-783EC7196B29}" type="presOf" srcId="{56C32169-1400-436F-A8EC-619B9C7E6936}" destId="{B34614A2-1392-4E77-BDA0-2BEA4D89C2F7}" srcOrd="0" destOrd="0" presId="urn:microsoft.com/office/officeart/2005/8/layout/rings+Icon"/>
    <dgm:cxn modelId="{DBE26B54-7079-4FFC-87E1-3554F7051E35}" type="presParOf" srcId="{6EDA52E5-A2A7-435F-9246-0D388ED0D00A}" destId="{073C0186-C529-47F6-9A3F-AC54F3EC1A71}" srcOrd="0" destOrd="0" presId="urn:microsoft.com/office/officeart/2005/8/layout/rings+Icon"/>
    <dgm:cxn modelId="{D6408F6A-19A4-403D-A1B1-2FB7672E934D}" type="presParOf" srcId="{6EDA52E5-A2A7-435F-9246-0D388ED0D00A}" destId="{B34614A2-1392-4E77-BDA0-2BEA4D89C2F7}" srcOrd="1" destOrd="0" presId="urn:microsoft.com/office/officeart/2005/8/layout/rings+Icon"/>
    <dgm:cxn modelId="{E3EED042-9059-4857-A024-B8C959786EE0}" type="presParOf" srcId="{6EDA52E5-A2A7-435F-9246-0D388ED0D00A}" destId="{2D81501D-F97C-4215-9373-9F01E07C91FE}"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C0186-C529-47F6-9A3F-AC54F3EC1A71}">
      <dsp:nvSpPr>
        <dsp:cNvPr id="0" name=""/>
        <dsp:cNvSpPr/>
      </dsp:nvSpPr>
      <dsp:spPr>
        <a:xfrm>
          <a:off x="0" y="192658"/>
          <a:ext cx="2253538" cy="2253506"/>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80010" tIns="80010" rIns="80010" bIns="80010" numCol="1" spcCol="1270" rtlCol="0" anchor="ctr" anchorCtr="0">
          <a:noAutofit/>
        </a:bodyPr>
        <a:lstStyle/>
        <a:p>
          <a:pPr marL="0" lvl="0" indent="0" algn="ctr" defTabSz="933450" rtl="0">
            <a:lnSpc>
              <a:spcPct val="90000"/>
            </a:lnSpc>
            <a:spcBef>
              <a:spcPct val="0"/>
            </a:spcBef>
            <a:spcAft>
              <a:spcPct val="35000"/>
            </a:spcAft>
            <a:buNone/>
          </a:pPr>
          <a:r>
            <a:rPr lang="en-GB" sz="2100" kern="1200" noProof="0" dirty="0"/>
            <a:t>Islam</a:t>
          </a:r>
        </a:p>
      </dsp:txBody>
      <dsp:txXfrm>
        <a:off x="330023" y="522676"/>
        <a:ext cx="1593492" cy="1593470"/>
      </dsp:txXfrm>
    </dsp:sp>
    <dsp:sp modelId="{B34614A2-1392-4E77-BDA0-2BEA4D89C2F7}">
      <dsp:nvSpPr>
        <dsp:cNvPr id="0" name=""/>
        <dsp:cNvSpPr/>
      </dsp:nvSpPr>
      <dsp:spPr>
        <a:xfrm>
          <a:off x="1159916" y="1695622"/>
          <a:ext cx="2253538" cy="2253506"/>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80010" tIns="80010" rIns="80010" bIns="80010" numCol="1" spcCol="1270" rtlCol="0" anchor="ctr" anchorCtr="0">
          <a:noAutofit/>
        </a:bodyPr>
        <a:lstStyle/>
        <a:p>
          <a:pPr marL="0" lvl="0" indent="0" algn="ctr" defTabSz="933450" rtl="0">
            <a:lnSpc>
              <a:spcPct val="90000"/>
            </a:lnSpc>
            <a:spcBef>
              <a:spcPct val="0"/>
            </a:spcBef>
            <a:spcAft>
              <a:spcPct val="35000"/>
            </a:spcAft>
            <a:buNone/>
          </a:pPr>
          <a:r>
            <a:rPr lang="en-GB" sz="2100" kern="1200" noProof="0" dirty="0"/>
            <a:t>Christianity</a:t>
          </a:r>
        </a:p>
      </dsp:txBody>
      <dsp:txXfrm>
        <a:off x="1489939" y="2025640"/>
        <a:ext cx="1593492" cy="1593470"/>
      </dsp:txXfrm>
    </dsp:sp>
    <dsp:sp modelId="{2D81501D-F97C-4215-9373-9F01E07C91FE}">
      <dsp:nvSpPr>
        <dsp:cNvPr id="0" name=""/>
        <dsp:cNvSpPr/>
      </dsp:nvSpPr>
      <dsp:spPr>
        <a:xfrm>
          <a:off x="2318461" y="192658"/>
          <a:ext cx="2253538" cy="2253506"/>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80010" tIns="80010" rIns="80010" bIns="80010" numCol="1" spcCol="1270" rtlCol="0" anchor="ctr" anchorCtr="0">
          <a:noAutofit/>
        </a:bodyPr>
        <a:lstStyle/>
        <a:p>
          <a:pPr marL="0" lvl="0" indent="0" algn="ctr" defTabSz="933450" rtl="0">
            <a:lnSpc>
              <a:spcPct val="90000"/>
            </a:lnSpc>
            <a:spcBef>
              <a:spcPct val="0"/>
            </a:spcBef>
            <a:spcAft>
              <a:spcPct val="35000"/>
            </a:spcAft>
            <a:buNone/>
          </a:pPr>
          <a:r>
            <a:rPr lang="en-GB" sz="2100" kern="1200" noProof="0" dirty="0"/>
            <a:t>19th- Century</a:t>
          </a:r>
        </a:p>
      </dsp:txBody>
      <dsp:txXfrm>
        <a:off x="2648484" y="522676"/>
        <a:ext cx="1593492" cy="1593470"/>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2348597-879D-4AFA-8442-B72353D2C558}" type="datetime1">
              <a:rPr lang="en-GB" smtClean="0"/>
              <a:t>20/11/2019</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02BA2C8-71FC-43D0-BD87-0547616971FA}" type="slidenum">
              <a:rPr lang="en-GB" smtClean="0"/>
              <a:t>‹#›</a:t>
            </a:fld>
            <a:endParaRPr lang="en-GB" dirty="0"/>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9448029-13F7-4B31-9A78-F9E078612201}" type="datetime1">
              <a:rPr lang="en-GB" noProof="0" smtClean="0"/>
              <a:t>20/11/2019</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539446-6953-447E-A4E3-E7CFBF870046}" type="slidenum">
              <a:rPr lang="en-GB" noProof="0" smtClean="0"/>
              <a:t>‹#›</a:t>
            </a:fld>
            <a:endParaRPr lang="en-GB" noProof="0" dirty="0"/>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1</a:t>
            </a:fld>
            <a:endParaRPr lang="en-GB" dirty="0"/>
          </a:p>
        </p:txBody>
      </p:sp>
    </p:spTree>
    <p:extLst>
      <p:ext uri="{BB962C8B-B14F-4D97-AF65-F5344CB8AC3E}">
        <p14:creationId xmlns:p14="http://schemas.microsoft.com/office/powerpoint/2010/main" val="1489538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5</a:t>
            </a:fld>
            <a:endParaRPr lang="en-GB" dirty="0"/>
          </a:p>
        </p:txBody>
      </p:sp>
    </p:spTree>
    <p:extLst>
      <p:ext uri="{BB962C8B-B14F-4D97-AF65-F5344CB8AC3E}">
        <p14:creationId xmlns:p14="http://schemas.microsoft.com/office/powerpoint/2010/main" val="28369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6</a:t>
            </a:fld>
            <a:endParaRPr lang="en-GB" dirty="0"/>
          </a:p>
        </p:txBody>
      </p:sp>
    </p:spTree>
    <p:extLst>
      <p:ext uri="{BB962C8B-B14F-4D97-AF65-F5344CB8AC3E}">
        <p14:creationId xmlns:p14="http://schemas.microsoft.com/office/powerpoint/2010/main" val="1530613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7</a:t>
            </a:fld>
            <a:endParaRPr lang="en-GB" dirty="0"/>
          </a:p>
        </p:txBody>
      </p:sp>
    </p:spTree>
    <p:extLst>
      <p:ext uri="{BB962C8B-B14F-4D97-AF65-F5344CB8AC3E}">
        <p14:creationId xmlns:p14="http://schemas.microsoft.com/office/powerpoint/2010/main" val="2743231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8</a:t>
            </a:fld>
            <a:endParaRPr lang="en-GB" dirty="0"/>
          </a:p>
        </p:txBody>
      </p:sp>
    </p:spTree>
    <p:extLst>
      <p:ext uri="{BB962C8B-B14F-4D97-AF65-F5344CB8AC3E}">
        <p14:creationId xmlns:p14="http://schemas.microsoft.com/office/powerpoint/2010/main" val="3520808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9</a:t>
            </a:fld>
            <a:endParaRPr lang="en-GB" dirty="0"/>
          </a:p>
        </p:txBody>
      </p:sp>
    </p:spTree>
    <p:extLst>
      <p:ext uri="{BB962C8B-B14F-4D97-AF65-F5344CB8AC3E}">
        <p14:creationId xmlns:p14="http://schemas.microsoft.com/office/powerpoint/2010/main" val="442110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10</a:t>
            </a:fld>
            <a:endParaRPr lang="en-GB" dirty="0"/>
          </a:p>
        </p:txBody>
      </p:sp>
    </p:spTree>
    <p:extLst>
      <p:ext uri="{BB962C8B-B14F-4D97-AF65-F5344CB8AC3E}">
        <p14:creationId xmlns:p14="http://schemas.microsoft.com/office/powerpoint/2010/main" val="1721412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11</a:t>
            </a:fld>
            <a:endParaRPr lang="en-GB" dirty="0"/>
          </a:p>
        </p:txBody>
      </p:sp>
    </p:spTree>
    <p:extLst>
      <p:ext uri="{BB962C8B-B14F-4D97-AF65-F5344CB8AC3E}">
        <p14:creationId xmlns:p14="http://schemas.microsoft.com/office/powerpoint/2010/main" val="3502724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12</a:t>
            </a:fld>
            <a:endParaRPr lang="en-GB" dirty="0"/>
          </a:p>
        </p:txBody>
      </p:sp>
    </p:spTree>
    <p:extLst>
      <p:ext uri="{BB962C8B-B14F-4D97-AF65-F5344CB8AC3E}">
        <p14:creationId xmlns:p14="http://schemas.microsoft.com/office/powerpoint/2010/main" val="3606458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13</a:t>
            </a:fld>
            <a:endParaRPr lang="en-GB" dirty="0"/>
          </a:p>
        </p:txBody>
      </p:sp>
    </p:spTree>
    <p:extLst>
      <p:ext uri="{BB962C8B-B14F-4D97-AF65-F5344CB8AC3E}">
        <p14:creationId xmlns:p14="http://schemas.microsoft.com/office/powerpoint/2010/main" val="72892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C6539446-6953-447E-A4E3-E7CFBF870046}" type="slidenum">
              <a:rPr lang="en-GB" smtClean="0"/>
              <a:t>15</a:t>
            </a:fld>
            <a:endParaRPr lang="en-GB" dirty="0"/>
          </a:p>
        </p:txBody>
      </p:sp>
    </p:spTree>
    <p:extLst>
      <p:ext uri="{BB962C8B-B14F-4D97-AF65-F5344CB8AC3E}">
        <p14:creationId xmlns:p14="http://schemas.microsoft.com/office/powerpoint/2010/main" val="25980215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bwMode="gray">
          <a:xfrm>
            <a:off x="2552" y="5243129"/>
            <a:ext cx="12188952"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ky"/>
          <p:cNvSpPr/>
          <p:nvPr/>
        </p:nvSpPr>
        <p:spPr bwMode="white">
          <a:xfrm>
            <a:off x="2552" y="0"/>
            <a:ext cx="12188952"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bwMode="ltGray">
          <a:xfrm>
            <a:off x="-1425" y="5497897"/>
            <a:ext cx="12188952" cy="463209"/>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221111"/>
            <a:ext cx="12188952" cy="268288"/>
          </a:xfrm>
          <a:prstGeom prst="rect">
            <a:avLst/>
          </a:prstGeom>
          <a:noFill/>
          <a:ln>
            <a:noFill/>
          </a:ln>
        </p:spPr>
      </p:pic>
      <p:sp>
        <p:nvSpPr>
          <p:cNvPr id="8" name="Rectangle 7"/>
          <p:cNvSpPr/>
          <p:nvPr/>
        </p:nvSpPr>
        <p:spPr>
          <a:xfrm>
            <a:off x="-1425" y="5961106"/>
            <a:ext cx="12188952"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305872" y="1309047"/>
            <a:ext cx="9602789" cy="2667000"/>
          </a:xfrm>
        </p:spPr>
        <p:txBody>
          <a:bodyPr rtlCol="0" anchor="b">
            <a:noAutofit/>
          </a:bodyPr>
          <a:lstStyle>
            <a:lvl1pPr algn="ctr">
              <a:defRPr sz="6000"/>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305872" y="4038600"/>
            <a:ext cx="9601200" cy="990600"/>
          </a:xfrm>
        </p:spPr>
        <p:txBody>
          <a:bodyPr rtlCol="0">
            <a:normAutofit/>
          </a:bodyPr>
          <a:lstStyle>
            <a:lvl1pPr marL="0" indent="0" algn="ctr">
              <a:spcBef>
                <a:spcPts val="0"/>
              </a:spcBef>
              <a:buNone/>
              <a:defRPr sz="1800" cap="all" baseline="0">
                <a:solidFill>
                  <a:schemeClr val="accent2">
                    <a:lumMod val="7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BE64B718-7E3C-4E10-A338-BD913741E689}" type="datetime1">
              <a:rPr lang="en-GB" noProof="0" smtClean="0"/>
              <a:t>20/11/2019</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2" name="Title 1"/>
          <p:cNvSpPr>
            <a:spLocks noGrp="1"/>
          </p:cNvSpPr>
          <p:nvPr>
            <p:ph type="title"/>
          </p:nvPr>
        </p:nvSpPr>
        <p:spPr>
          <a:xfrm>
            <a:off x="1293813" y="1309047"/>
            <a:ext cx="9601252" cy="2667000"/>
          </a:xfrm>
        </p:spPr>
        <p:txBody>
          <a:bodyPr rtlCol="0" anchor="b">
            <a:normAutofit/>
          </a:bodyPr>
          <a:lstStyle>
            <a:lvl1pPr algn="ctr">
              <a:defRPr sz="6000" b="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293813" y="4038600"/>
            <a:ext cx="9601200" cy="1143000"/>
          </a:xfrm>
        </p:spPr>
        <p:txBody>
          <a:bodyPr rtlCol="0"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ABA0AF7E-E896-4E5C-AC0B-9E15B2B5D560}" type="datetime1">
              <a:rPr lang="en-GB" noProof="0" smtClean="0"/>
              <a:t>20/11/2019</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4" name="Content Placeholder 3"/>
          <p:cNvSpPr>
            <a:spLocks noGrp="1"/>
          </p:cNvSpPr>
          <p:nvPr>
            <p:ph sz="half" idx="2"/>
          </p:nvPr>
        </p:nvSpPr>
        <p:spPr>
          <a:xfrm>
            <a:off x="6278880" y="1572768"/>
            <a:ext cx="4572000" cy="414223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 name="Content Placeholder 2"/>
          <p:cNvSpPr>
            <a:spLocks noGrp="1"/>
          </p:cNvSpPr>
          <p:nvPr>
            <p:ph sz="half" idx="1"/>
          </p:nvPr>
        </p:nvSpPr>
        <p:spPr>
          <a:xfrm>
            <a:off x="1341120" y="1572768"/>
            <a:ext cx="4572000" cy="4142232"/>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4B4E8E6-B6A7-4FCD-9007-94BCDC7A7DAE}" type="datetime1">
              <a:rPr lang="en-GB" noProof="0" smtClean="0"/>
              <a:t>20/11/2019</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1341120" y="1572768"/>
            <a:ext cx="4572000" cy="766588"/>
          </a:xfrm>
        </p:spPr>
        <p:txBody>
          <a:bodyPr rtlCol="0"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341120" y="2365861"/>
            <a:ext cx="4572000" cy="3349140"/>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278880" y="1572768"/>
            <a:ext cx="4572000" cy="766588"/>
          </a:xfrm>
        </p:spPr>
        <p:txBody>
          <a:bodyPr rtlCol="0"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278880" y="2365861"/>
            <a:ext cx="4572000" cy="3349140"/>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7" name="Date Placeholder 6"/>
          <p:cNvSpPr>
            <a:spLocks noGrp="1"/>
          </p:cNvSpPr>
          <p:nvPr>
            <p:ph type="dt" sz="half" idx="10"/>
          </p:nvPr>
        </p:nvSpPr>
        <p:spPr/>
        <p:txBody>
          <a:bodyPr rtlCol="0"/>
          <a:lstStyle/>
          <a:p>
            <a:pPr rtl="0"/>
            <a:fld id="{149442D2-A3FC-4055-BC06-6564CCC8C9FA}" type="datetime1">
              <a:rPr lang="en-GB" noProof="0" smtClean="0"/>
              <a:t>20/11/2019</a:t>
            </a:fld>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3" name="Date Placeholder 2"/>
          <p:cNvSpPr>
            <a:spLocks noGrp="1"/>
          </p:cNvSpPr>
          <p:nvPr>
            <p:ph type="dt" sz="half" idx="10"/>
          </p:nvPr>
        </p:nvSpPr>
        <p:spPr/>
        <p:txBody>
          <a:bodyPr rtlCol="0"/>
          <a:lstStyle/>
          <a:p>
            <a:pPr rtl="0"/>
            <a:fld id="{CE1062D4-C5EF-4B15-A817-7DE69C2344A8}" type="datetime1">
              <a:rPr lang="en-GB" noProof="0" smtClean="0"/>
              <a:t>20/11/2019</a:t>
            </a:fld>
            <a:endParaRPr lang="en-GB" noProof="0" dirty="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2552" y="-1"/>
            <a:ext cx="12188952"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23DFC6E8-0928-4516-81B2-20363DFAA3B5}" type="datetime1">
              <a:rPr lang="en-GB" noProof="0" smtClean="0"/>
              <a:t>20/11/2019</a:t>
            </a:fld>
            <a:endParaRPr lang="en-GB" noProof="0" dirty="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rtlCol="0" anchor="b">
            <a:normAutofit/>
          </a:bodyPr>
          <a:lstStyle>
            <a:lvl1pPr>
              <a:defRPr sz="3200" b="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760413" y="685800"/>
            <a:ext cx="6858000" cy="4572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8127479" y="3554104"/>
            <a:ext cx="3377133" cy="1703696"/>
          </a:xfrm>
        </p:spPr>
        <p:txBody>
          <a:bodyPr rtlCol="0">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553F5E50-BC28-4ED1-A3DC-2B4465B5B9BF}" type="datetime1">
              <a:rPr lang="en-GB" noProof="0" smtClean="0"/>
              <a:t>20/11/2019</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479" y="762000"/>
            <a:ext cx="3377133" cy="2743200"/>
          </a:xfrm>
        </p:spPr>
        <p:txBody>
          <a:bodyPr rtlCol="0" anchor="b">
            <a:normAutofit/>
          </a:bodyPr>
          <a:lstStyle>
            <a:lvl1pPr>
              <a:defRPr sz="3400" b="0"/>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760413" y="685800"/>
            <a:ext cx="6858000" cy="4572000"/>
          </a:xfrm>
          <a:solidFill>
            <a:schemeClr val="bg1">
              <a:lumMod val="95000"/>
            </a:schemeClr>
          </a:solidFill>
        </p:spPr>
        <p:txBody>
          <a:bodyPr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8127479" y="3554104"/>
            <a:ext cx="3377133" cy="1703696"/>
          </a:xfrm>
        </p:spPr>
        <p:txBody>
          <a:bodyPr rtlCol="0">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1CE4389-9A31-4F79-8143-ED9FF42855BE}" type="datetime1">
              <a:rPr lang="en-GB" noProof="0" smtClean="0"/>
              <a:t>20/11/2019</a:t>
            </a:fld>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AA822256-3FCC-41F2-8BF2-15729D8221A0}" type="datetime1">
              <a:rPr lang="en-GB" noProof="0" smtClean="0"/>
              <a:t>20/11/2019</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440362"/>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838200" y="274638"/>
            <a:ext cx="7734300" cy="5440362"/>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12634954-43B3-4374-A7C7-599B23D1810B}" type="datetime1">
              <a:rPr lang="en-GB" noProof="0" smtClean="0"/>
              <a:t>20/11/2019</a:t>
            </a:fld>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dirty="0"/>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2552" y="-1"/>
            <a:ext cx="12188952"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rtl="0"/>
            <a:endParaRPr lang="en-GB" noProof="0" dirty="0"/>
          </a:p>
        </p:txBody>
      </p:sp>
      <p:sp>
        <p:nvSpPr>
          <p:cNvPr id="8" name="water3"/>
          <p:cNvSpPr/>
          <p:nvPr/>
        </p:nvSpPr>
        <p:spPr bwMode="gray">
          <a:xfrm>
            <a:off x="2552" y="6064101"/>
            <a:ext cx="12188952"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pic>
        <p:nvPicPr>
          <p:cNvPr id="9" name="water2"/>
          <p:cNvPicPr>
            <a:picLocks noChangeAspect="1"/>
          </p:cNvPicPr>
          <p:nvPr/>
        </p:nvPicPr>
        <p:blipFill rotWithShape="1">
          <a:blip r:embed="rId13" cstate="print">
            <a:extLst>
              <a:ext uri="{28A0092B-C50C-407E-A947-70E740481C1C}">
                <a14:useLocalDpi xmlns:a14="http://schemas.microsoft.com/office/drawing/2010/main" val="0"/>
              </a:ext>
            </a:extLst>
          </a:blip>
          <a:srcRect l="2674" r="9901"/>
          <a:stretch/>
        </p:blipFill>
        <p:spPr bwMode="white">
          <a:xfrm>
            <a:off x="-1425" y="6256181"/>
            <a:ext cx="12188952" cy="463209"/>
          </a:xfrm>
          <a:prstGeom prst="rect">
            <a:avLst/>
          </a:prstGeom>
          <a:noFill/>
          <a:ln>
            <a:noFill/>
          </a:ln>
        </p:spPr>
      </p:pic>
      <p:pic>
        <p:nvPicPr>
          <p:cNvPr id="10" name="water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425" y="5979395"/>
            <a:ext cx="12188952" cy="268288"/>
          </a:xfrm>
          <a:prstGeom prst="rect">
            <a:avLst/>
          </a:prstGeom>
          <a:noFill/>
          <a:ln>
            <a:noFill/>
          </a:ln>
        </p:spPr>
      </p:pic>
      <p:sp>
        <p:nvSpPr>
          <p:cNvPr id="2" name="Title Placeholder 1"/>
          <p:cNvSpPr>
            <a:spLocks noGrp="1"/>
          </p:cNvSpPr>
          <p:nvPr>
            <p:ph type="title"/>
          </p:nvPr>
        </p:nvSpPr>
        <p:spPr>
          <a:xfrm>
            <a:off x="1341120" y="265176"/>
            <a:ext cx="9509759" cy="1088136"/>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341120" y="1572768"/>
            <a:ext cx="9509760" cy="4142232"/>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tx1"/>
                </a:solidFill>
              </a:defRPr>
            </a:lvl1pPr>
          </a:lstStyle>
          <a:p>
            <a:pPr rtl="0"/>
            <a:r>
              <a:rPr lang="en-GB" noProof="0" dirty="0"/>
              <a:t>Add a footer</a:t>
            </a:r>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l">
              <a:defRPr sz="1100" cap="all" baseline="0">
                <a:solidFill>
                  <a:schemeClr val="tx1"/>
                </a:solidFill>
              </a:defRPr>
            </a:lvl1pPr>
          </a:lstStyle>
          <a:p>
            <a:pPr rtl="0"/>
            <a:fld id="{3168C5A3-646B-423D-9BB1-B2ABDA279C27}" type="datetime1">
              <a:rPr lang="en-GB" noProof="0" smtClean="0"/>
              <a:t>20/11/2019</a:t>
            </a:fld>
            <a:endParaRPr lang="en-GB" noProof="0" dirty="0"/>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cap="all" baseline="0">
                <a:solidFill>
                  <a:schemeClr val="tx1"/>
                </a:solidFill>
              </a:defRPr>
            </a:lvl1pPr>
          </a:lstStyle>
          <a:p>
            <a:pPr rtl="0"/>
            <a:fld id="{4FAB73BC-B049-4115-A692-8D63A059BFB8}" type="slidenum">
              <a:rPr lang="en-GB" noProof="0" smtClean="0"/>
              <a:pPr/>
              <a:t>‹#›</a:t>
            </a:fld>
            <a:endParaRPr lang="en-GB" noProof="0"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50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50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50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50000"/>
            </a:schemeClr>
          </a:solidFill>
          <a:latin typeface="+mn-lt"/>
          <a:ea typeface="+mn-ea"/>
          <a:cs typeface="+mn-cs"/>
        </a:defRPr>
      </a:lvl8pPr>
      <a:lvl9pPr marL="2240280" indent="0" algn="l" defTabSz="914400" rtl="0" eaLnBrk="1" latinLnBrk="0" hangingPunct="1">
        <a:lnSpc>
          <a:spcPct val="90000"/>
        </a:lnSpc>
        <a:spcBef>
          <a:spcPts val="800"/>
        </a:spcBef>
        <a:buSzPct val="100000"/>
        <a:buFont typeface="Arial" pitchFamily="34" charset="0"/>
        <a:buNone/>
        <a:defRPr sz="1400" kern="1200">
          <a:solidFill>
            <a:schemeClr val="accent2">
              <a:lumMod val="50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file:////var/folders/y3/9nmtkv917jqgh478h3dg0d000000gn/T/com.microsoft.Word/WebArchiveCopyPasteTempFiles/page9image44843008" TargetMode="Externa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9.tiff"/><Relationship Id="rId4" Type="http://schemas.openxmlformats.org/officeDocument/2006/relationships/image" Target="../media/image8.tiff"/></Relationships>
</file>

<file path=ppt/slides/_rels/slide1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hyperlink" Target="http://www.apa.org/monitor/2019/07-08/cover-prevent-suicide"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Working with Suicidal ideation </a:t>
            </a:r>
          </a:p>
        </p:txBody>
      </p:sp>
      <p:sp>
        <p:nvSpPr>
          <p:cNvPr id="3" name="Subtitle 2"/>
          <p:cNvSpPr>
            <a:spLocks noGrp="1"/>
          </p:cNvSpPr>
          <p:nvPr>
            <p:ph type="subTitle" idx="1"/>
          </p:nvPr>
        </p:nvSpPr>
        <p:spPr/>
        <p:txBody>
          <a:bodyPr rtlCol="0"/>
          <a:lstStyle/>
          <a:p>
            <a:pPr rtl="0"/>
            <a:r>
              <a:rPr lang="en-GB" dirty="0"/>
              <a:t>in the therapy room </a:t>
            </a:r>
          </a:p>
        </p:txBody>
      </p:sp>
      <p:sp>
        <p:nvSpPr>
          <p:cNvPr id="4" name="TextBox 3">
            <a:extLst>
              <a:ext uri="{FF2B5EF4-FFF2-40B4-BE49-F238E27FC236}">
                <a16:creationId xmlns:a16="http://schemas.microsoft.com/office/drawing/2014/main" id="{BE78E527-A5B1-7C4E-A3B9-089CF7596F51}"/>
              </a:ext>
            </a:extLst>
          </p:cNvPr>
          <p:cNvSpPr txBox="1"/>
          <p:nvPr/>
        </p:nvSpPr>
        <p:spPr>
          <a:xfrm>
            <a:off x="214490" y="6468533"/>
            <a:ext cx="6163733"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By: Carla Lopes        P148265</a:t>
            </a:r>
          </a:p>
        </p:txBody>
      </p:sp>
    </p:spTree>
    <p:extLst>
      <p:ext uri="{BB962C8B-B14F-4D97-AF65-F5344CB8AC3E}">
        <p14:creationId xmlns:p14="http://schemas.microsoft.com/office/powerpoint/2010/main" val="1503902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A58DA-88D7-49DF-A40A-0DC03D463A06}"/>
              </a:ext>
            </a:extLst>
          </p:cNvPr>
          <p:cNvSpPr>
            <a:spLocks noGrp="1"/>
          </p:cNvSpPr>
          <p:nvPr>
            <p:ph type="title"/>
          </p:nvPr>
        </p:nvSpPr>
        <p:spPr/>
        <p:txBody>
          <a:bodyPr/>
          <a:lstStyle/>
          <a:p>
            <a:r>
              <a:rPr lang="en-GB" dirty="0"/>
              <a:t>Personal Safety</a:t>
            </a:r>
          </a:p>
        </p:txBody>
      </p:sp>
      <p:sp>
        <p:nvSpPr>
          <p:cNvPr id="3" name="Content Placeholder 2">
            <a:extLst>
              <a:ext uri="{FF2B5EF4-FFF2-40B4-BE49-F238E27FC236}">
                <a16:creationId xmlns:a16="http://schemas.microsoft.com/office/drawing/2014/main" id="{3EB490EA-C97F-451C-8F64-660698AC209B}"/>
              </a:ext>
            </a:extLst>
          </p:cNvPr>
          <p:cNvSpPr>
            <a:spLocks noGrp="1"/>
          </p:cNvSpPr>
          <p:nvPr>
            <p:ph idx="1"/>
          </p:nvPr>
        </p:nvSpPr>
        <p:spPr/>
        <p:txBody>
          <a:bodyPr/>
          <a:lstStyle/>
          <a:p>
            <a:r>
              <a:rPr lang="en-GB" dirty="0"/>
              <a:t>Please be aware that this presentation will explicitly deal with the topic of suicide, its causes, the methods used and the way in which it can be dealt with in the therapeutic setting. </a:t>
            </a:r>
          </a:p>
          <a:p>
            <a:r>
              <a:rPr lang="en-GB" dirty="0"/>
              <a:t>If this topic triggers any sensibilities in you that are difficult, please feel able to leave the room and then speak either to myself or one of the lecturers as appropriate. </a:t>
            </a:r>
          </a:p>
        </p:txBody>
      </p:sp>
    </p:spTree>
    <p:extLst>
      <p:ext uri="{BB962C8B-B14F-4D97-AF65-F5344CB8AC3E}">
        <p14:creationId xmlns:p14="http://schemas.microsoft.com/office/powerpoint/2010/main" val="3572705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F3B4D6-50B1-4147-8E30-D3C228D053A9}"/>
              </a:ext>
            </a:extLst>
          </p:cNvPr>
          <p:cNvSpPr txBox="1"/>
          <p:nvPr/>
        </p:nvSpPr>
        <p:spPr>
          <a:xfrm>
            <a:off x="1341120" y="265176"/>
            <a:ext cx="9509759" cy="108813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3800" kern="1200">
                <a:solidFill>
                  <a:schemeClr val="accent2">
                    <a:lumMod val="50000"/>
                  </a:schemeClr>
                </a:solidFill>
                <a:latin typeface="+mj-lt"/>
                <a:ea typeface="+mj-ea"/>
                <a:cs typeface="+mj-cs"/>
              </a:rPr>
              <a:t>Introduction: </a:t>
            </a:r>
          </a:p>
        </p:txBody>
      </p:sp>
      <p:sp>
        <p:nvSpPr>
          <p:cNvPr id="3" name="Content Placeholder 2">
            <a:extLst>
              <a:ext uri="{FF2B5EF4-FFF2-40B4-BE49-F238E27FC236}">
                <a16:creationId xmlns:a16="http://schemas.microsoft.com/office/drawing/2014/main" id="{2DA12591-82B8-7A41-9C64-CC4A7A7AAC65}"/>
              </a:ext>
            </a:extLst>
          </p:cNvPr>
          <p:cNvSpPr>
            <a:spLocks noGrp="1"/>
          </p:cNvSpPr>
          <p:nvPr>
            <p:ph sz="half" idx="2"/>
          </p:nvPr>
        </p:nvSpPr>
        <p:spPr>
          <a:xfrm>
            <a:off x="6278880" y="1572768"/>
            <a:ext cx="5622608" cy="4142232"/>
          </a:xfrm>
          <a:prstGeom prst="rect">
            <a:avLst/>
          </a:prstGeom>
        </p:spPr>
        <p:txBody>
          <a:bodyPr vert="horz" lIns="91440" tIns="45720" rIns="91440" bIns="45720" rtlCol="0">
            <a:normAutofit/>
          </a:bodyPr>
          <a:lstStyle/>
          <a:p>
            <a:r>
              <a:rPr lang="en-GB" sz="2400" dirty="0">
                <a:latin typeface="Arial" panose="020B0604020202020204" pitchFamily="34" charset="0"/>
                <a:cs typeface="Arial" panose="020B0604020202020204" pitchFamily="34" charset="0"/>
              </a:rPr>
              <a:t>The elephant in the room </a:t>
            </a:r>
          </a:p>
          <a:p>
            <a:pPr marL="0" indent="0">
              <a:buNone/>
            </a:pPr>
            <a:endParaRPr lang="en-GB" dirty="0"/>
          </a:p>
          <a:p>
            <a:r>
              <a:rPr lang="en-GB" sz="2400" dirty="0">
                <a:latin typeface="Arial" panose="020B0604020202020204" pitchFamily="34" charset="0"/>
                <a:cs typeface="Arial" panose="020B0604020202020204" pitchFamily="34" charset="0"/>
              </a:rPr>
              <a:t>Seems to be a common theme</a:t>
            </a:r>
          </a:p>
          <a:p>
            <a:pPr marL="0" indent="0">
              <a:buNone/>
            </a:pPr>
            <a:r>
              <a:rPr lang="en-GB" dirty="0"/>
              <a:t> </a:t>
            </a:r>
          </a:p>
          <a:p>
            <a:r>
              <a:rPr lang="en-GB" sz="2400" dirty="0">
                <a:latin typeface="Arial" panose="020B0604020202020204" pitchFamily="34" charset="0"/>
                <a:cs typeface="Arial" panose="020B0604020202020204" pitchFamily="34" charset="0"/>
              </a:rPr>
              <a:t>For personal and professional reasons</a:t>
            </a:r>
          </a:p>
        </p:txBody>
      </p:sp>
      <p:pic>
        <p:nvPicPr>
          <p:cNvPr id="6" name="Picture 5">
            <a:extLst>
              <a:ext uri="{FF2B5EF4-FFF2-40B4-BE49-F238E27FC236}">
                <a16:creationId xmlns:a16="http://schemas.microsoft.com/office/drawing/2014/main" id="{CB5559C3-8581-5C4A-B08B-82A43355A4FA}"/>
              </a:ext>
            </a:extLst>
          </p:cNvPr>
          <p:cNvPicPr>
            <a:picLocks noChangeAspect="1"/>
          </p:cNvPicPr>
          <p:nvPr/>
        </p:nvPicPr>
        <p:blipFill rotWithShape="1">
          <a:blip r:embed="rId2"/>
          <a:srcRect b="9400"/>
          <a:stretch/>
        </p:blipFill>
        <p:spPr>
          <a:xfrm>
            <a:off x="1341120" y="1572768"/>
            <a:ext cx="4572000" cy="4142232"/>
          </a:xfrm>
          <a:prstGeom prst="rect">
            <a:avLst/>
          </a:prstGeom>
          <a:noFill/>
        </p:spPr>
      </p:pic>
      <p:sp>
        <p:nvSpPr>
          <p:cNvPr id="7" name="TextBox 6">
            <a:extLst>
              <a:ext uri="{FF2B5EF4-FFF2-40B4-BE49-F238E27FC236}">
                <a16:creationId xmlns:a16="http://schemas.microsoft.com/office/drawing/2014/main" id="{219F3F50-7BD6-304D-B63A-6264E37CFFB6}"/>
              </a:ext>
            </a:extLst>
          </p:cNvPr>
          <p:cNvSpPr txBox="1"/>
          <p:nvPr/>
        </p:nvSpPr>
        <p:spPr>
          <a:xfrm>
            <a:off x="1341120" y="5719012"/>
            <a:ext cx="1998134"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Fig 1 (</a:t>
            </a:r>
            <a:r>
              <a:rPr lang="en-US" sz="800" dirty="0" err="1">
                <a:latin typeface="Arial" panose="020B0604020202020204" pitchFamily="34" charset="0"/>
                <a:cs typeface="Arial" panose="020B0604020202020204" pitchFamily="34" charset="0"/>
              </a:rPr>
              <a:t>hrpitsot.blogspot.com</a:t>
            </a:r>
            <a:r>
              <a:rPr lang="en-US" sz="800" dirty="0">
                <a:latin typeface="Arial" panose="020B0604020202020204" pitchFamily="34" charset="0"/>
                <a:cs typeface="Arial" panose="020B0604020202020204" pitchFamily="34" charset="0"/>
              </a:rPr>
              <a:t>, 2013)</a:t>
            </a:r>
          </a:p>
        </p:txBody>
      </p:sp>
    </p:spTree>
    <p:extLst>
      <p:ext uri="{BB962C8B-B14F-4D97-AF65-F5344CB8AC3E}">
        <p14:creationId xmlns:p14="http://schemas.microsoft.com/office/powerpoint/2010/main" val="232319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BCDD4-EC87-7245-806D-339783CAB844}"/>
              </a:ext>
            </a:extLst>
          </p:cNvPr>
          <p:cNvSpPr>
            <a:spLocks noGrp="1"/>
          </p:cNvSpPr>
          <p:nvPr>
            <p:ph type="title"/>
          </p:nvPr>
        </p:nvSpPr>
        <p:spPr>
          <a:xfrm>
            <a:off x="3383280" y="265176"/>
            <a:ext cx="7467599" cy="615357"/>
          </a:xfrm>
        </p:spPr>
        <p:txBody>
          <a:bodyPr/>
          <a:lstStyle/>
          <a:p>
            <a:r>
              <a:rPr lang="en-US" dirty="0">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07AA7E71-12EC-DE4C-9B0B-6FC6B394E8DB}"/>
              </a:ext>
            </a:extLst>
          </p:cNvPr>
          <p:cNvSpPr>
            <a:spLocks noGrp="1"/>
          </p:cNvSpPr>
          <p:nvPr>
            <p:ph idx="1"/>
          </p:nvPr>
        </p:nvSpPr>
        <p:spPr>
          <a:xfrm>
            <a:off x="237067" y="1353312"/>
            <a:ext cx="10613813" cy="5239512"/>
          </a:xfrm>
        </p:spPr>
        <p:txBody>
          <a:bodyPr/>
          <a:lstStyle/>
          <a:p>
            <a:pPr>
              <a:buFont typeface="Wingdings" pitchFamily="2" charset="2"/>
              <a:buChar char="v"/>
            </a:pPr>
            <a:r>
              <a:rPr lang="en-US" dirty="0">
                <a:latin typeface="Arial" panose="020B0604020202020204" pitchFamily="34" charset="0"/>
                <a:cs typeface="Arial" panose="020B0604020202020204" pitchFamily="34" charset="0"/>
              </a:rPr>
              <a:t>Historical perspective            </a:t>
            </a:r>
          </a:p>
          <a:p>
            <a:pPr>
              <a:buFont typeface="Wingdings" pitchFamily="2" charset="2"/>
              <a:buChar char="v"/>
            </a:pPr>
            <a:r>
              <a:rPr lang="en-US" dirty="0">
                <a:latin typeface="Arial" panose="020B0604020202020204" pitchFamily="34" charset="0"/>
                <a:cs typeface="Arial" panose="020B0604020202020204" pitchFamily="34" charset="0"/>
              </a:rPr>
              <a:t>Global scenario</a:t>
            </a:r>
          </a:p>
          <a:p>
            <a:pPr>
              <a:buFont typeface="Wingdings" pitchFamily="2" charset="2"/>
              <a:buChar char="v"/>
            </a:pPr>
            <a:r>
              <a:rPr lang="en-US" dirty="0">
                <a:latin typeface="Arial" panose="020B0604020202020204" pitchFamily="34" charset="0"/>
                <a:cs typeface="Arial" panose="020B0604020202020204" pitchFamily="34" charset="0"/>
              </a:rPr>
              <a:t>Etiology</a:t>
            </a:r>
          </a:p>
          <a:p>
            <a:pPr>
              <a:buFont typeface="Wingdings" pitchFamily="2" charset="2"/>
              <a:buChar char="v"/>
            </a:pPr>
            <a:r>
              <a:rPr lang="en-US" dirty="0">
                <a:latin typeface="Arial" panose="020B0604020202020204" pitchFamily="34" charset="0"/>
                <a:cs typeface="Arial" panose="020B0604020202020204" pitchFamily="34" charset="0"/>
              </a:rPr>
              <a:t>Risk Factors</a:t>
            </a:r>
          </a:p>
          <a:p>
            <a:pPr>
              <a:buFont typeface="Wingdings" pitchFamily="2" charset="2"/>
              <a:buChar char="v"/>
            </a:pPr>
            <a:r>
              <a:rPr lang="en-US" dirty="0">
                <a:latin typeface="Arial" panose="020B0604020202020204" pitchFamily="34" charset="0"/>
                <a:cs typeface="Arial" panose="020B0604020202020204" pitchFamily="34" charset="0"/>
              </a:rPr>
              <a:t>Protective factors</a:t>
            </a:r>
          </a:p>
          <a:p>
            <a:pPr>
              <a:buFont typeface="Wingdings" pitchFamily="2" charset="2"/>
              <a:buChar char="v"/>
            </a:pPr>
            <a:r>
              <a:rPr lang="en-US" dirty="0">
                <a:latin typeface="Arial" panose="020B0604020202020204" pitchFamily="34" charset="0"/>
                <a:cs typeface="Arial" panose="020B0604020202020204" pitchFamily="34" charset="0"/>
              </a:rPr>
              <a:t>Common methods</a:t>
            </a:r>
          </a:p>
          <a:p>
            <a:pPr>
              <a:buFont typeface="Wingdings" pitchFamily="2" charset="2"/>
              <a:buChar char="v"/>
            </a:pPr>
            <a:r>
              <a:rPr lang="en-US" dirty="0">
                <a:latin typeface="Arial" panose="020B0604020202020204" pitchFamily="34" charset="0"/>
                <a:cs typeface="Arial" panose="020B0604020202020204" pitchFamily="34" charset="0"/>
              </a:rPr>
              <a:t> Stages</a:t>
            </a:r>
          </a:p>
          <a:p>
            <a:pPr>
              <a:buFont typeface="Wingdings" pitchFamily="2" charset="2"/>
              <a:buChar char="v"/>
            </a:pPr>
            <a:r>
              <a:rPr lang="en-US" dirty="0">
                <a:latin typeface="Arial" panose="020B0604020202020204" pitchFamily="34" charset="0"/>
                <a:cs typeface="Arial" panose="020B0604020202020204" pitchFamily="34" charset="0"/>
              </a:rPr>
              <a:t>Warning signs</a:t>
            </a:r>
          </a:p>
          <a:p>
            <a:pPr>
              <a:buFont typeface="Wingdings" pitchFamily="2" charset="2"/>
              <a:buChar char="v"/>
            </a:pPr>
            <a:r>
              <a:rPr lang="en-US" dirty="0">
                <a:latin typeface="Arial" panose="020B0604020202020204" pitchFamily="34" charset="0"/>
                <a:cs typeface="Arial" panose="020B0604020202020204" pitchFamily="34" charset="0"/>
              </a:rPr>
              <a:t>Prevention</a:t>
            </a:r>
          </a:p>
          <a:p>
            <a:pPr>
              <a:buFont typeface="Wingdings" pitchFamily="2" charset="2"/>
              <a:buChar char="v"/>
            </a:pPr>
            <a:r>
              <a:rPr lang="en-US" dirty="0">
                <a:latin typeface="Arial" panose="020B0604020202020204" pitchFamily="34" charset="0"/>
                <a:cs typeface="Arial" panose="020B0604020202020204" pitchFamily="34" charset="0"/>
              </a:rPr>
              <a:t>Recommendations </a:t>
            </a:r>
          </a:p>
          <a:p>
            <a:pPr>
              <a:buFont typeface="Wingdings" pitchFamily="2" charset="2"/>
              <a:buChar char="v"/>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BBD2F83-4865-2348-ABCA-30EF2AA04BD8}"/>
              </a:ext>
            </a:extLst>
          </p:cNvPr>
          <p:cNvPicPr>
            <a:picLocks noChangeAspect="1"/>
          </p:cNvPicPr>
          <p:nvPr/>
        </p:nvPicPr>
        <p:blipFill>
          <a:blip r:embed="rId2"/>
          <a:stretch>
            <a:fillRect/>
          </a:stretch>
        </p:blipFill>
        <p:spPr>
          <a:xfrm>
            <a:off x="5599289" y="1353312"/>
            <a:ext cx="5746043" cy="4151376"/>
          </a:xfrm>
          <a:prstGeom prst="rect">
            <a:avLst/>
          </a:prstGeom>
        </p:spPr>
      </p:pic>
      <p:sp>
        <p:nvSpPr>
          <p:cNvPr id="6" name="TextBox 5">
            <a:extLst>
              <a:ext uri="{FF2B5EF4-FFF2-40B4-BE49-F238E27FC236}">
                <a16:creationId xmlns:a16="http://schemas.microsoft.com/office/drawing/2014/main" id="{BA070A8F-4833-3E4A-B6D6-F85CB4E8775D}"/>
              </a:ext>
            </a:extLst>
          </p:cNvPr>
          <p:cNvSpPr txBox="1"/>
          <p:nvPr/>
        </p:nvSpPr>
        <p:spPr>
          <a:xfrm>
            <a:off x="10229990" y="5504688"/>
            <a:ext cx="1241778"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Fig 2 (APA.org, 2019)</a:t>
            </a:r>
          </a:p>
        </p:txBody>
      </p:sp>
    </p:spTree>
    <p:extLst>
      <p:ext uri="{BB962C8B-B14F-4D97-AF65-F5344CB8AC3E}">
        <p14:creationId xmlns:p14="http://schemas.microsoft.com/office/powerpoint/2010/main" val="2760653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4222" y="112889"/>
            <a:ext cx="8536657" cy="1240423"/>
          </a:xfrm>
        </p:spPr>
        <p:txBody>
          <a:bodyPr rtlCol="0"/>
          <a:lstStyle/>
          <a:p>
            <a:pPr rtl="0"/>
            <a:r>
              <a:rPr lang="en-GB" dirty="0"/>
              <a:t>Introduction</a:t>
            </a:r>
            <a:br>
              <a:rPr lang="en-GB" dirty="0"/>
            </a:br>
            <a:endParaRPr lang="en-GB" dirty="0"/>
          </a:p>
        </p:txBody>
      </p:sp>
      <p:sp>
        <p:nvSpPr>
          <p:cNvPr id="3" name="Content Placeholder 2"/>
          <p:cNvSpPr>
            <a:spLocks noGrp="1"/>
          </p:cNvSpPr>
          <p:nvPr>
            <p:ph idx="1"/>
          </p:nvPr>
        </p:nvSpPr>
        <p:spPr>
          <a:xfrm>
            <a:off x="291252" y="1051277"/>
            <a:ext cx="11720125" cy="5315655"/>
          </a:xfrm>
        </p:spPr>
        <p:txBody>
          <a:bodyPr rtlCol="0">
            <a:normAutofit lnSpcReduction="10000"/>
          </a:bodyPr>
          <a:lstStyle/>
          <a:p>
            <a:pPr marL="45720" indent="0">
              <a:buNone/>
            </a:pPr>
            <a:endParaRPr lang="en-GB" b="1" dirty="0"/>
          </a:p>
          <a:p>
            <a:pPr>
              <a:buFont typeface="Wingdings" pitchFamily="2" charset="2"/>
              <a:buChar char="v"/>
            </a:pPr>
            <a:r>
              <a:rPr lang="en-GB" b="1" dirty="0"/>
              <a:t> </a:t>
            </a:r>
            <a:r>
              <a:rPr lang="en-GB" sz="2400" b="1" dirty="0">
                <a:latin typeface="Arial" panose="020B0604020202020204" pitchFamily="34" charset="0"/>
                <a:cs typeface="Arial" panose="020B0604020202020204" pitchFamily="34" charset="0"/>
              </a:rPr>
              <a:t>Suicidal ideation:</a:t>
            </a:r>
            <a:r>
              <a:rPr lang="en-GB" sz="2400" dirty="0">
                <a:latin typeface="Arial" panose="020B0604020202020204" pitchFamily="34" charset="0"/>
                <a:cs typeface="Arial" panose="020B0604020202020204" pitchFamily="34" charset="0"/>
              </a:rPr>
              <a:t> also known as an individual having thoughts or considering, or</a:t>
            </a:r>
          </a:p>
          <a:p>
            <a:pPr marL="45720" indent="0">
              <a:buNone/>
            </a:pPr>
            <a:r>
              <a:rPr lang="en-GB" sz="2400" dirty="0">
                <a:latin typeface="Arial" panose="020B0604020202020204" pitchFamily="34" charset="0"/>
                <a:cs typeface="Arial" panose="020B0604020202020204" pitchFamily="34" charset="0"/>
              </a:rPr>
              <a:t>                                  even planning about intentionally ending their own life.</a:t>
            </a:r>
            <a:endParaRPr lang="en-GB" sz="2400" b="1" dirty="0">
              <a:latin typeface="Arial" panose="020B0604020202020204" pitchFamily="34" charset="0"/>
              <a:cs typeface="Arial" panose="020B0604020202020204" pitchFamily="34" charset="0"/>
            </a:endParaRPr>
          </a:p>
          <a:p>
            <a:pPr marL="45720" indent="0">
              <a:buNone/>
            </a:pPr>
            <a:endParaRPr lang="en-GB" sz="2400" dirty="0">
              <a:latin typeface="Arial" panose="020B0604020202020204" pitchFamily="34" charset="0"/>
              <a:cs typeface="Arial" panose="020B0604020202020204" pitchFamily="34" charset="0"/>
            </a:endParaRPr>
          </a:p>
          <a:p>
            <a:pPr>
              <a:buFont typeface="Wingdings" pitchFamily="2" charset="2"/>
              <a:buChar char="v"/>
            </a:pPr>
            <a:r>
              <a:rPr lang="en-GB" sz="2400" dirty="0">
                <a:latin typeface="Arial" panose="020B0604020202020204" pitchFamily="34" charset="0"/>
                <a:cs typeface="Arial" panose="020B0604020202020204" pitchFamily="34" charset="0"/>
              </a:rPr>
              <a:t> Defined as a complex phenomenon, that usually occurs mainly within the mental         health context. </a:t>
            </a:r>
          </a:p>
          <a:p>
            <a:pPr marL="45720" indent="0">
              <a:buNone/>
            </a:pPr>
            <a:endParaRPr lang="en-GB" sz="2400" dirty="0">
              <a:latin typeface="Arial" panose="020B0604020202020204" pitchFamily="34" charset="0"/>
              <a:cs typeface="Arial" panose="020B0604020202020204" pitchFamily="34" charset="0"/>
            </a:endParaRPr>
          </a:p>
          <a:p>
            <a:pPr>
              <a:buFont typeface="Wingdings" pitchFamily="2" charset="2"/>
              <a:buChar char="v"/>
            </a:pPr>
            <a:r>
              <a:rPr lang="en-GB" sz="2400" dirty="0">
                <a:latin typeface="Arial" panose="020B0604020202020204" pitchFamily="34" charset="0"/>
                <a:cs typeface="Arial" panose="020B0604020202020204" pitchFamily="34" charset="0"/>
              </a:rPr>
              <a:t>However, research indicates that what puts individuals at risk of suicide are factors such as genetics  and environmental interactions.</a:t>
            </a:r>
          </a:p>
          <a:p>
            <a:pPr marL="45720" indent="0">
              <a:buNone/>
            </a:pPr>
            <a:endParaRPr lang="en-GB" b="1" dirty="0"/>
          </a:p>
          <a:p>
            <a:pPr marL="45720" indent="0">
              <a:buNone/>
            </a:pPr>
            <a:r>
              <a:rPr lang="en-GB" dirty="0"/>
              <a:t> </a:t>
            </a:r>
            <a:r>
              <a:rPr lang="en-GB" sz="800" dirty="0">
                <a:latin typeface="Arial" panose="020B0604020202020204" pitchFamily="34" charset="0"/>
                <a:cs typeface="Arial" panose="020B0604020202020204" pitchFamily="34" charset="0"/>
              </a:rPr>
              <a:t>(BPS, 2017)</a:t>
            </a:r>
          </a:p>
          <a:p>
            <a:pPr rtl="0"/>
            <a:endParaRPr lang="en-GB" dirty="0"/>
          </a:p>
        </p:txBody>
      </p:sp>
    </p:spTree>
    <p:extLst>
      <p:ext uri="{BB962C8B-B14F-4D97-AF65-F5344CB8AC3E}">
        <p14:creationId xmlns:p14="http://schemas.microsoft.com/office/powerpoint/2010/main" val="3327456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8995" y="265176"/>
            <a:ext cx="8391884" cy="877824"/>
          </a:xfrm>
        </p:spPr>
        <p:txBody>
          <a:bodyPr rtlCol="0"/>
          <a:lstStyle/>
          <a:p>
            <a:pPr rtl="0"/>
            <a:r>
              <a:rPr lang="en-GB" dirty="0"/>
              <a:t>Historical Perspective</a:t>
            </a:r>
          </a:p>
        </p:txBody>
      </p:sp>
      <p:graphicFrame>
        <p:nvGraphicFramePr>
          <p:cNvPr id="7" name="Content Placeholder 6" descr="Interconnected Rings diagram showing three groups in overlapping circles"/>
          <p:cNvGraphicFramePr>
            <a:graphicFrameLocks noGrp="1"/>
          </p:cNvGraphicFramePr>
          <p:nvPr>
            <p:ph sz="half" idx="2"/>
            <p:extLst>
              <p:ext uri="{D42A27DB-BD31-4B8C-83A1-F6EECF244321}">
                <p14:modId xmlns:p14="http://schemas.microsoft.com/office/powerpoint/2010/main" val="11100856"/>
              </p:ext>
            </p:extLst>
          </p:nvPr>
        </p:nvGraphicFramePr>
        <p:xfrm>
          <a:off x="6278563" y="1573213"/>
          <a:ext cx="4572000" cy="4141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p:cNvSpPr>
            <a:spLocks noGrp="1"/>
          </p:cNvSpPr>
          <p:nvPr>
            <p:ph sz="half" idx="1"/>
          </p:nvPr>
        </p:nvSpPr>
        <p:spPr>
          <a:xfrm>
            <a:off x="0" y="2075934"/>
            <a:ext cx="6278563" cy="4516890"/>
          </a:xfrm>
        </p:spPr>
        <p:txBody>
          <a:bodyPr rtlCol="0">
            <a:normAutofit/>
          </a:bodyPr>
          <a:lstStyle/>
          <a:p>
            <a:pPr rtl="0"/>
            <a:r>
              <a:rPr lang="en-GB" sz="2200" dirty="0">
                <a:latin typeface="Arial" panose="020B0604020202020204" pitchFamily="34" charset="0"/>
                <a:cs typeface="Arial" panose="020B0604020202020204" pitchFamily="34" charset="0"/>
              </a:rPr>
              <a:t>Prohibited </a:t>
            </a:r>
          </a:p>
          <a:p>
            <a:pPr marL="45720" indent="0" rtl="0">
              <a:buNone/>
            </a:pPr>
            <a:endParaRPr lang="en-GB" sz="2200" dirty="0">
              <a:latin typeface="Arial" panose="020B0604020202020204" pitchFamily="34" charset="0"/>
              <a:cs typeface="Arial" panose="020B0604020202020204" pitchFamily="34" charset="0"/>
            </a:endParaRPr>
          </a:p>
          <a:p>
            <a:pPr rtl="0"/>
            <a:r>
              <a:rPr lang="en-GB" sz="2200" dirty="0">
                <a:latin typeface="Arial" panose="020B0604020202020204" pitchFamily="34" charset="0"/>
                <a:cs typeface="Arial" panose="020B0604020202020204" pitchFamily="34" charset="0"/>
              </a:rPr>
              <a:t>Considered to be a sin</a:t>
            </a:r>
          </a:p>
          <a:p>
            <a:pPr rtl="0"/>
            <a:endParaRPr lang="en-GB" sz="2200" dirty="0">
              <a:latin typeface="Arial" panose="020B0604020202020204" pitchFamily="34" charset="0"/>
              <a:cs typeface="Arial" panose="020B0604020202020204" pitchFamily="34" charset="0"/>
            </a:endParaRPr>
          </a:p>
          <a:p>
            <a:pPr rtl="0"/>
            <a:endParaRPr lang="en-GB" sz="2200" dirty="0">
              <a:latin typeface="Arial" panose="020B0604020202020204" pitchFamily="34" charset="0"/>
              <a:cs typeface="Arial" panose="020B0604020202020204" pitchFamily="34" charset="0"/>
            </a:endParaRPr>
          </a:p>
          <a:p>
            <a:pPr rtl="0"/>
            <a:r>
              <a:rPr lang="en-GB" sz="2200" dirty="0">
                <a:latin typeface="Arial" panose="020B0604020202020204" pitchFamily="34" charset="0"/>
                <a:cs typeface="Arial" panose="020B0604020202020204" pitchFamily="34" charset="0"/>
              </a:rPr>
              <a:t>In Europe the act of suicide, shifted from being seen as a sin,  to be viewed, as caused by insanity</a:t>
            </a:r>
            <a:r>
              <a:rPr lang="en-GB" sz="2200" dirty="0"/>
              <a:t>.</a:t>
            </a:r>
          </a:p>
        </p:txBody>
      </p:sp>
      <p:sp>
        <p:nvSpPr>
          <p:cNvPr id="4" name="TextBox 3">
            <a:extLst>
              <a:ext uri="{FF2B5EF4-FFF2-40B4-BE49-F238E27FC236}">
                <a16:creationId xmlns:a16="http://schemas.microsoft.com/office/drawing/2014/main" id="{5ADCB515-2540-2448-A756-8C59A8B79D19}"/>
              </a:ext>
            </a:extLst>
          </p:cNvPr>
          <p:cNvSpPr txBox="1"/>
          <p:nvPr/>
        </p:nvSpPr>
        <p:spPr>
          <a:xfrm>
            <a:off x="568411" y="6030097"/>
            <a:ext cx="5710152" cy="33855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(Seabourn, G and Seabourn, A, 2000)</a:t>
            </a:r>
          </a:p>
          <a:p>
            <a:r>
              <a:rPr lang="en-US" sz="800" dirty="0">
                <a:latin typeface="Arial" panose="020B0604020202020204" pitchFamily="34" charset="0"/>
                <a:cs typeface="Arial" panose="020B0604020202020204" pitchFamily="34" charset="0"/>
              </a:rPr>
              <a:t>(Maris and Ronald, 2000)</a:t>
            </a:r>
          </a:p>
        </p:txBody>
      </p:sp>
    </p:spTree>
    <p:extLst>
      <p:ext uri="{BB962C8B-B14F-4D97-AF65-F5344CB8AC3E}">
        <p14:creationId xmlns:p14="http://schemas.microsoft.com/office/powerpoint/2010/main" val="1441075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9892" y="265176"/>
            <a:ext cx="7390987" cy="723365"/>
          </a:xfrm>
        </p:spPr>
        <p:txBody>
          <a:bodyPr rtlCol="0">
            <a:normAutofit/>
          </a:bodyPr>
          <a:lstStyle/>
          <a:p>
            <a:pPr rtl="0"/>
            <a:r>
              <a:rPr lang="en-GB" sz="4000" dirty="0">
                <a:latin typeface="Arial" panose="020B0604020202020204" pitchFamily="34" charset="0"/>
                <a:cs typeface="Arial" panose="020B0604020202020204" pitchFamily="34" charset="0"/>
              </a:rPr>
              <a:t>Global Scenario</a:t>
            </a: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1445938617"/>
              </p:ext>
            </p:extLst>
          </p:nvPr>
        </p:nvGraphicFramePr>
        <p:xfrm>
          <a:off x="7166918" y="1572769"/>
          <a:ext cx="4361937" cy="2685816"/>
        </p:xfrm>
        <a:graphic>
          <a:graphicData uri="http://schemas.openxmlformats.org/drawingml/2006/table">
            <a:tbl>
              <a:tblPr firstRow="1" bandRow="1">
                <a:tableStyleId>{5DA37D80-6434-44D0-A028-1B22A696006F}</a:tableStyleId>
              </a:tblPr>
              <a:tblGrid>
                <a:gridCol w="1453979">
                  <a:extLst>
                    <a:ext uri="{9D8B030D-6E8A-4147-A177-3AD203B41FA5}">
                      <a16:colId xmlns:a16="http://schemas.microsoft.com/office/drawing/2014/main" val="20000"/>
                    </a:ext>
                  </a:extLst>
                </a:gridCol>
                <a:gridCol w="1453979">
                  <a:extLst>
                    <a:ext uri="{9D8B030D-6E8A-4147-A177-3AD203B41FA5}">
                      <a16:colId xmlns:a16="http://schemas.microsoft.com/office/drawing/2014/main" val="20001"/>
                    </a:ext>
                  </a:extLst>
                </a:gridCol>
                <a:gridCol w="1453979">
                  <a:extLst>
                    <a:ext uri="{9D8B030D-6E8A-4147-A177-3AD203B41FA5}">
                      <a16:colId xmlns:a16="http://schemas.microsoft.com/office/drawing/2014/main" val="20002"/>
                    </a:ext>
                  </a:extLst>
                </a:gridCol>
              </a:tblGrid>
              <a:tr h="428508">
                <a:tc>
                  <a:txBody>
                    <a:bodyPr/>
                    <a:lstStyle/>
                    <a:p>
                      <a:pPr rtl="0"/>
                      <a:r>
                        <a:rPr lang="en-GB" noProof="0" dirty="0"/>
                        <a:t>UK</a:t>
                      </a:r>
                    </a:p>
                  </a:txBody>
                  <a:tcPr anchor="ctr"/>
                </a:tc>
                <a:tc>
                  <a:txBody>
                    <a:bodyPr/>
                    <a:lstStyle/>
                    <a:p>
                      <a:pPr algn="ctr" rtl="0"/>
                      <a:r>
                        <a:rPr lang="en-GB" noProof="0" dirty="0"/>
                        <a:t>Wales</a:t>
                      </a:r>
                    </a:p>
                  </a:txBody>
                  <a:tcPr anchor="ctr"/>
                </a:tc>
                <a:tc>
                  <a:txBody>
                    <a:bodyPr/>
                    <a:lstStyle/>
                    <a:p>
                      <a:pPr algn="ctr" rtl="0"/>
                      <a:endParaRPr lang="en-GB" noProof="0" dirty="0"/>
                    </a:p>
                  </a:txBody>
                  <a:tcPr anchor="ctr"/>
                </a:tc>
                <a:extLst>
                  <a:ext uri="{0D108BD9-81ED-4DB2-BD59-A6C34878D82A}">
                    <a16:rowId xmlns:a16="http://schemas.microsoft.com/office/drawing/2014/main" val="10000"/>
                  </a:ext>
                </a:extLst>
              </a:tr>
              <a:tr h="428508">
                <a:tc>
                  <a:txBody>
                    <a:bodyPr/>
                    <a:lstStyle/>
                    <a:p>
                      <a:pPr rtl="0"/>
                      <a:r>
                        <a:rPr lang="en-GB" noProof="0" dirty="0"/>
                        <a:t>2018</a:t>
                      </a:r>
                    </a:p>
                  </a:txBody>
                  <a:tcPr anchor="ctr"/>
                </a:tc>
                <a:tc>
                  <a:txBody>
                    <a:bodyPr/>
                    <a:lstStyle/>
                    <a:p>
                      <a:pPr algn="ctr" rtl="0"/>
                      <a:r>
                        <a:rPr lang="en-GB" noProof="0" dirty="0"/>
                        <a:t>Per 100,000 people</a:t>
                      </a:r>
                    </a:p>
                  </a:txBody>
                  <a:tcPr anchor="ctr"/>
                </a:tc>
                <a:tc>
                  <a:txBody>
                    <a:bodyPr/>
                    <a:lstStyle/>
                    <a:p>
                      <a:pPr algn="ctr" rtl="0"/>
                      <a:endParaRPr lang="en-GB" noProof="0" dirty="0"/>
                    </a:p>
                  </a:txBody>
                  <a:tcPr anchor="ctr"/>
                </a:tc>
                <a:extLst>
                  <a:ext uri="{0D108BD9-81ED-4DB2-BD59-A6C34878D82A}">
                    <a16:rowId xmlns:a16="http://schemas.microsoft.com/office/drawing/2014/main" val="10001"/>
                  </a:ext>
                </a:extLst>
              </a:tr>
              <a:tr h="428508">
                <a:tc>
                  <a:txBody>
                    <a:bodyPr/>
                    <a:lstStyle/>
                    <a:p>
                      <a:pPr rtl="0"/>
                      <a:r>
                        <a:rPr lang="en-GB" noProof="0" dirty="0"/>
                        <a:t>6,859</a:t>
                      </a:r>
                    </a:p>
                  </a:txBody>
                  <a:tcPr anchor="ctr"/>
                </a:tc>
                <a:tc>
                  <a:txBody>
                    <a:bodyPr/>
                    <a:lstStyle/>
                    <a:p>
                      <a:pPr algn="ctr" rtl="0"/>
                      <a:r>
                        <a:rPr lang="en-GB" noProof="0" dirty="0"/>
                        <a:t>12.8%</a:t>
                      </a:r>
                    </a:p>
                  </a:txBody>
                  <a:tcPr anchor="ctr"/>
                </a:tc>
                <a:tc>
                  <a:txBody>
                    <a:bodyPr/>
                    <a:lstStyle/>
                    <a:p>
                      <a:pPr algn="ctr" rtl="0"/>
                      <a:endParaRPr lang="en-GB" noProof="0" dirty="0"/>
                    </a:p>
                  </a:txBody>
                  <a:tcPr anchor="ctr"/>
                </a:tc>
                <a:extLst>
                  <a:ext uri="{0D108BD9-81ED-4DB2-BD59-A6C34878D82A}">
                    <a16:rowId xmlns:a16="http://schemas.microsoft.com/office/drawing/2014/main" val="10002"/>
                  </a:ext>
                </a:extLst>
              </a:tr>
              <a:tr h="914585">
                <a:tc>
                  <a:txBody>
                    <a:bodyPr/>
                    <a:lstStyle/>
                    <a:p>
                      <a:pPr rtl="0"/>
                      <a:r>
                        <a:rPr lang="en-GB" noProof="0" dirty="0"/>
                        <a:t>Rise by suicide in 10%</a:t>
                      </a:r>
                    </a:p>
                  </a:txBody>
                  <a:tcPr anchor="ctr"/>
                </a:tc>
                <a:tc>
                  <a:txBody>
                    <a:bodyPr/>
                    <a:lstStyle/>
                    <a:p>
                      <a:pPr algn="ctr" rtl="0"/>
                      <a:r>
                        <a:rPr lang="en-GB" noProof="0" dirty="0"/>
                        <a:t>Among under 25s increased 23.7%</a:t>
                      </a:r>
                    </a:p>
                  </a:txBody>
                  <a:tcPr anchor="ctr"/>
                </a:tc>
                <a:tc>
                  <a:txBody>
                    <a:bodyPr/>
                    <a:lstStyle/>
                    <a:p>
                      <a:pPr algn="ctr" rtl="0"/>
                      <a:endParaRPr lang="en-GB" noProof="0" dirty="0"/>
                    </a:p>
                  </a:txBody>
                  <a:tcPr anchor="ctr"/>
                </a:tc>
                <a:extLst>
                  <a:ext uri="{0D108BD9-81ED-4DB2-BD59-A6C34878D82A}">
                    <a16:rowId xmlns:a16="http://schemas.microsoft.com/office/drawing/2014/main" val="10003"/>
                  </a:ext>
                </a:extLst>
              </a:tr>
            </a:tbl>
          </a:graphicData>
        </a:graphic>
      </p:graphicFrame>
      <p:sp>
        <p:nvSpPr>
          <p:cNvPr id="3" name="Content Placeholder 2"/>
          <p:cNvSpPr>
            <a:spLocks noGrp="1"/>
          </p:cNvSpPr>
          <p:nvPr>
            <p:ph sz="half" idx="1"/>
          </p:nvPr>
        </p:nvSpPr>
        <p:spPr>
          <a:xfrm>
            <a:off x="253724" y="1473914"/>
            <a:ext cx="5842275" cy="4142232"/>
          </a:xfrm>
        </p:spPr>
        <p:txBody>
          <a:bodyPr rtlCol="0"/>
          <a:lstStyle/>
          <a:p>
            <a:pPr rtl="0"/>
            <a:r>
              <a:rPr lang="en-GB" dirty="0"/>
              <a:t> </a:t>
            </a:r>
            <a:r>
              <a:rPr lang="en-GB" dirty="0">
                <a:latin typeface="Arial" panose="020B0604020202020204" pitchFamily="34" charset="0"/>
                <a:cs typeface="Arial" panose="020B0604020202020204" pitchFamily="34" charset="0"/>
              </a:rPr>
              <a:t>More 800, 000  people die globally by suicide each year</a:t>
            </a:r>
          </a:p>
          <a:p>
            <a:r>
              <a:rPr lang="en-GB" dirty="0">
                <a:latin typeface="Arial" panose="020B0604020202020204" pitchFamily="34" charset="0"/>
                <a:cs typeface="Arial" panose="020B0604020202020204" pitchFamily="34" charset="0"/>
              </a:rPr>
              <a:t>One person every 40 seconds. </a:t>
            </a:r>
          </a:p>
          <a:p>
            <a:r>
              <a:rPr lang="en-GB" dirty="0">
                <a:latin typeface="Arial" panose="020B0604020202020204" pitchFamily="34" charset="0"/>
                <a:cs typeface="Arial" panose="020B0604020202020204" pitchFamily="34" charset="0"/>
              </a:rPr>
              <a:t> The second leading cause of death among 15-29 year olds globally.</a:t>
            </a:r>
          </a:p>
          <a:p>
            <a:r>
              <a:rPr lang="en-GB" dirty="0">
                <a:latin typeface="Arial" panose="020B0604020202020204" pitchFamily="34" charset="0"/>
                <a:cs typeface="Arial" panose="020B0604020202020204" pitchFamily="34" charset="0"/>
              </a:rPr>
              <a:t> 79% of suicides occurred in low- and middle-income countries </a:t>
            </a:r>
          </a:p>
          <a:p>
            <a:r>
              <a:rPr lang="en-GB" dirty="0">
                <a:latin typeface="Arial" panose="020B0604020202020204" pitchFamily="34" charset="0"/>
                <a:cs typeface="Arial" panose="020B0604020202020204" pitchFamily="34" charset="0"/>
              </a:rPr>
              <a:t>Suicide accounted for 1.4% of all deaths worldwide.</a:t>
            </a:r>
          </a:p>
        </p:txBody>
      </p:sp>
      <p:sp>
        <p:nvSpPr>
          <p:cNvPr id="4" name="TextBox 3">
            <a:extLst>
              <a:ext uri="{FF2B5EF4-FFF2-40B4-BE49-F238E27FC236}">
                <a16:creationId xmlns:a16="http://schemas.microsoft.com/office/drawing/2014/main" id="{A3749938-FCD2-D241-9EF9-63E407BCC84A}"/>
              </a:ext>
            </a:extLst>
          </p:cNvPr>
          <p:cNvSpPr txBox="1"/>
          <p:nvPr/>
        </p:nvSpPr>
        <p:spPr>
          <a:xfrm>
            <a:off x="457201" y="6203093"/>
            <a:ext cx="1878227"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(WHO, 2019)</a:t>
            </a:r>
          </a:p>
        </p:txBody>
      </p:sp>
    </p:spTree>
    <p:extLst>
      <p:ext uri="{BB962C8B-B14F-4D97-AF65-F5344CB8AC3E}">
        <p14:creationId xmlns:p14="http://schemas.microsoft.com/office/powerpoint/2010/main" val="195203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    </a:t>
            </a:r>
          </a:p>
        </p:txBody>
      </p:sp>
      <p:graphicFrame>
        <p:nvGraphicFramePr>
          <p:cNvPr id="8" name="Content Placeholder 7" descr="Clustered column chart showing the values of 3 series for 4 categories"/>
          <p:cNvGraphicFramePr>
            <a:graphicFrameLocks noGrp="1"/>
          </p:cNvGraphicFramePr>
          <p:nvPr>
            <p:ph idx="1"/>
            <p:extLst>
              <p:ext uri="{D42A27DB-BD31-4B8C-83A1-F6EECF244321}">
                <p14:modId xmlns:p14="http://schemas.microsoft.com/office/powerpoint/2010/main" val="2664503548"/>
              </p:ext>
            </p:extLst>
          </p:nvPr>
        </p:nvGraphicFramePr>
        <p:xfrm>
          <a:off x="6189568" y="4546356"/>
          <a:ext cx="7392766" cy="2521956"/>
        </p:xfrm>
        <a:graphic>
          <a:graphicData uri="http://schemas.openxmlformats.org/drawingml/2006/chart">
            <c:chart xmlns:c="http://schemas.openxmlformats.org/drawingml/2006/chart" xmlns:r="http://schemas.openxmlformats.org/officeDocument/2006/relationships" r:id="rId3"/>
          </a:graphicData>
        </a:graphic>
      </p:graphicFrame>
      <p:sp>
        <p:nvSpPr>
          <p:cNvPr id="3" name="Rectangle 2">
            <a:extLst>
              <a:ext uri="{FF2B5EF4-FFF2-40B4-BE49-F238E27FC236}">
                <a16:creationId xmlns:a16="http://schemas.microsoft.com/office/drawing/2014/main" id="{ABBF66AD-6F16-F541-8B2F-077E223F56CD}"/>
              </a:ext>
            </a:extLst>
          </p:cNvPr>
          <p:cNvSpPr>
            <a:spLocks noChangeArrowheads="1"/>
          </p:cNvSpPr>
          <p:nvPr/>
        </p:nvSpPr>
        <p:spPr bwMode="auto">
          <a:xfrm flipV="1">
            <a:off x="5310746" y="1305970"/>
            <a:ext cx="9613023" cy="930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page9image44843008">
            <a:extLst>
              <a:ext uri="{FF2B5EF4-FFF2-40B4-BE49-F238E27FC236}">
                <a16:creationId xmlns:a16="http://schemas.microsoft.com/office/drawing/2014/main" id="{5B7CD4DD-B2E4-174E-93F6-A6798580DFB6}"/>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777767" y="1485900"/>
            <a:ext cx="10480784" cy="45034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A98CB13-BCF4-B443-9A19-25A9E5882F6E}"/>
              </a:ext>
            </a:extLst>
          </p:cNvPr>
          <p:cNvSpPr txBox="1"/>
          <p:nvPr/>
        </p:nvSpPr>
        <p:spPr>
          <a:xfrm>
            <a:off x="9220407" y="6408158"/>
            <a:ext cx="1331088"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(ONS, 2018)</a:t>
            </a:r>
          </a:p>
        </p:txBody>
      </p:sp>
    </p:spTree>
    <p:extLst>
      <p:ext uri="{BB962C8B-B14F-4D97-AF65-F5344CB8AC3E}">
        <p14:creationId xmlns:p14="http://schemas.microsoft.com/office/powerpoint/2010/main" val="2578687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Close-up of flower, starfish and shells on white sand"/>
          <p:cNvPicPr>
            <a:picLocks noGrp="1" noChangeAspect="1"/>
          </p:cNvPicPr>
          <p:nvPr>
            <p:ph type="pic" idx="1"/>
          </p:nvPr>
        </p:nvPicPr>
        <p:blipFill>
          <a:blip r:embed="rId3" cstate="print">
            <a:extLst>
              <a:ext uri="{28A0092B-C50C-407E-A947-70E740481C1C}">
                <a14:useLocalDpi xmlns:a14="http://schemas.microsoft.com/office/drawing/2010/main" val="0"/>
              </a:ext>
            </a:extLst>
          </a:blip>
          <a:srcRect t="58" b="58"/>
          <a:stretch>
            <a:fillRect/>
          </a:stretch>
        </p:blipFill>
        <p:spPr>
          <a:xfrm>
            <a:off x="5950251" y="1442651"/>
            <a:ext cx="6023446" cy="3972697"/>
          </a:xfrm>
        </p:spPr>
      </p:pic>
      <p:sp>
        <p:nvSpPr>
          <p:cNvPr id="4" name="Text Placeholder 3"/>
          <p:cNvSpPr>
            <a:spLocks noGrp="1"/>
          </p:cNvSpPr>
          <p:nvPr>
            <p:ph type="body" sz="half" idx="2"/>
          </p:nvPr>
        </p:nvSpPr>
        <p:spPr>
          <a:xfrm>
            <a:off x="218303" y="2335427"/>
            <a:ext cx="5255741" cy="3669956"/>
          </a:xfrm>
        </p:spPr>
        <p:txBody>
          <a:bodyPr rtlCol="0"/>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Mental Health Conditions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Social Media</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Genetics</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Lifestyle</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Jobs</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Relationships</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Religion</a:t>
            </a:r>
          </a:p>
          <a:p>
            <a:endParaRPr lang="en-US" sz="2000" dirty="0">
              <a:latin typeface="Arial" panose="020B0604020202020204" pitchFamily="34" charset="0"/>
              <a:cs typeface="Arial" panose="020B0604020202020204" pitchFamily="34" charset="0"/>
            </a:endParaRPr>
          </a:p>
          <a:p>
            <a:pPr rtl="0"/>
            <a:endParaRPr lang="en-GB" dirty="0"/>
          </a:p>
        </p:txBody>
      </p:sp>
      <p:sp>
        <p:nvSpPr>
          <p:cNvPr id="3" name="TextBox 2">
            <a:extLst>
              <a:ext uri="{FF2B5EF4-FFF2-40B4-BE49-F238E27FC236}">
                <a16:creationId xmlns:a16="http://schemas.microsoft.com/office/drawing/2014/main" id="{F3C1389B-AD20-4F4F-BBEF-8DF8652675B4}"/>
              </a:ext>
            </a:extLst>
          </p:cNvPr>
          <p:cNvSpPr txBox="1"/>
          <p:nvPr/>
        </p:nvSpPr>
        <p:spPr>
          <a:xfrm>
            <a:off x="1852662" y="392668"/>
            <a:ext cx="4423719"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Etiology</a:t>
            </a:r>
            <a:endParaRPr lang="en-US" sz="4000" dirty="0"/>
          </a:p>
        </p:txBody>
      </p:sp>
    </p:spTree>
    <p:extLst>
      <p:ext uri="{BB962C8B-B14F-4D97-AF65-F5344CB8AC3E}">
        <p14:creationId xmlns:p14="http://schemas.microsoft.com/office/powerpoint/2010/main" val="361883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506AEF-33E9-B340-9E1B-C1577F36FBD9}"/>
              </a:ext>
            </a:extLst>
          </p:cNvPr>
          <p:cNvSpPr>
            <a:spLocks noGrp="1"/>
          </p:cNvSpPr>
          <p:nvPr>
            <p:ph type="title"/>
          </p:nvPr>
        </p:nvSpPr>
        <p:spPr>
          <a:xfrm>
            <a:off x="324091" y="200056"/>
            <a:ext cx="9601252" cy="630195"/>
          </a:xfrm>
        </p:spPr>
        <p:txBody>
          <a:bodyPr>
            <a:normAutofit fontScale="90000"/>
          </a:bodyPr>
          <a:lstStyle/>
          <a:p>
            <a:r>
              <a:rPr lang="en-US" sz="4000" dirty="0">
                <a:latin typeface="Arial" panose="020B0604020202020204" pitchFamily="34" charset="0"/>
                <a:cs typeface="Arial" panose="020B0604020202020204" pitchFamily="34" charset="0"/>
              </a:rPr>
              <a:t>Risk Factors</a:t>
            </a:r>
          </a:p>
        </p:txBody>
      </p:sp>
      <p:sp>
        <p:nvSpPr>
          <p:cNvPr id="7" name="TextBox 6">
            <a:extLst>
              <a:ext uri="{FF2B5EF4-FFF2-40B4-BE49-F238E27FC236}">
                <a16:creationId xmlns:a16="http://schemas.microsoft.com/office/drawing/2014/main" id="{951DFE6D-541F-764B-BAA2-70F22CC7A910}"/>
              </a:ext>
            </a:extLst>
          </p:cNvPr>
          <p:cNvSpPr txBox="1"/>
          <p:nvPr/>
        </p:nvSpPr>
        <p:spPr>
          <a:xfrm>
            <a:off x="520862" y="3575418"/>
            <a:ext cx="4166886" cy="3231654"/>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Gender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Age</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Race</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Societal</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Community</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Relationships</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individual</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9" name="TextBox 8">
            <a:extLst>
              <a:ext uri="{FF2B5EF4-FFF2-40B4-BE49-F238E27FC236}">
                <a16:creationId xmlns:a16="http://schemas.microsoft.com/office/drawing/2014/main" id="{944E33AD-7079-4548-AB7E-C4FF0C986072}"/>
              </a:ext>
            </a:extLst>
          </p:cNvPr>
          <p:cNvSpPr txBox="1"/>
          <p:nvPr/>
        </p:nvSpPr>
        <p:spPr>
          <a:xfrm>
            <a:off x="682906" y="1468451"/>
            <a:ext cx="11169569" cy="1323439"/>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Risk factors act together to increase vulnerability to suicidal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Suicidal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are complex with no single explanation. Social, psychological and cultural factors can all interact to lead a person to suicidal behavior.</a:t>
            </a:r>
          </a:p>
        </p:txBody>
      </p:sp>
      <p:sp>
        <p:nvSpPr>
          <p:cNvPr id="10" name="TextBox 9">
            <a:extLst>
              <a:ext uri="{FF2B5EF4-FFF2-40B4-BE49-F238E27FC236}">
                <a16:creationId xmlns:a16="http://schemas.microsoft.com/office/drawing/2014/main" id="{BEB160A0-E9FF-0148-8291-DA5FA3F48E2C}"/>
              </a:ext>
            </a:extLst>
          </p:cNvPr>
          <p:cNvSpPr txBox="1"/>
          <p:nvPr/>
        </p:nvSpPr>
        <p:spPr>
          <a:xfrm>
            <a:off x="9925343" y="6437740"/>
            <a:ext cx="3680750"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(WHO, 2019)</a:t>
            </a:r>
          </a:p>
        </p:txBody>
      </p:sp>
    </p:spTree>
    <p:extLst>
      <p:ext uri="{BB962C8B-B14F-4D97-AF65-F5344CB8AC3E}">
        <p14:creationId xmlns:p14="http://schemas.microsoft.com/office/powerpoint/2010/main" val="2255057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normAutofit/>
          </a:bodyPr>
          <a:lstStyle/>
          <a:p>
            <a:pPr rtl="0"/>
            <a:r>
              <a:rPr lang="en-GB" sz="4000" dirty="0">
                <a:latin typeface="Arial" panose="020B0604020202020204" pitchFamily="34" charset="0"/>
                <a:cs typeface="Arial" panose="020B0604020202020204" pitchFamily="34" charset="0"/>
              </a:rPr>
              <a:t>Protective Factors</a:t>
            </a:r>
          </a:p>
        </p:txBody>
      </p:sp>
      <p:sp>
        <p:nvSpPr>
          <p:cNvPr id="7" name="Text Placeholder 6"/>
          <p:cNvSpPr>
            <a:spLocks noGrp="1"/>
          </p:cNvSpPr>
          <p:nvPr>
            <p:ph type="body" idx="1"/>
          </p:nvPr>
        </p:nvSpPr>
        <p:spPr>
          <a:xfrm>
            <a:off x="2338085" y="1630642"/>
            <a:ext cx="4826643" cy="766588"/>
          </a:xfrm>
        </p:spPr>
        <p:txBody>
          <a:bodyPr rtlCol="0"/>
          <a:lstStyle/>
          <a:p>
            <a:pPr rtl="0"/>
            <a:r>
              <a:rPr lang="en-GB" dirty="0"/>
              <a:t>That can help to reduce vulnerability</a:t>
            </a:r>
          </a:p>
        </p:txBody>
      </p:sp>
      <p:sp>
        <p:nvSpPr>
          <p:cNvPr id="8" name="Content Placeholder 7"/>
          <p:cNvSpPr>
            <a:spLocks noGrp="1"/>
          </p:cNvSpPr>
          <p:nvPr>
            <p:ph sz="half" idx="2"/>
          </p:nvPr>
        </p:nvSpPr>
        <p:spPr>
          <a:xfrm>
            <a:off x="1341119" y="2974694"/>
            <a:ext cx="6830607" cy="2740306"/>
          </a:xfrm>
        </p:spPr>
        <p:txBody>
          <a:bodyPr rtlCol="0"/>
          <a:lstStyle/>
          <a:p>
            <a:pPr rtl="0"/>
            <a:r>
              <a:rPr lang="en-GB" dirty="0"/>
              <a:t>Strong relationship with families</a:t>
            </a:r>
          </a:p>
          <a:p>
            <a:pPr rtl="0"/>
            <a:r>
              <a:rPr lang="en-GB" dirty="0"/>
              <a:t>Restricted access to means of suicide</a:t>
            </a:r>
          </a:p>
          <a:p>
            <a:pPr rtl="0"/>
            <a:r>
              <a:rPr lang="en-GB" dirty="0"/>
              <a:t>Easy access to quality care and seeking for help </a:t>
            </a:r>
          </a:p>
        </p:txBody>
      </p:sp>
    </p:spTree>
    <p:extLst>
      <p:ext uri="{BB962C8B-B14F-4D97-AF65-F5344CB8AC3E}">
        <p14:creationId xmlns:p14="http://schemas.microsoft.com/office/powerpoint/2010/main" val="212726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Common methods </a:t>
            </a:r>
          </a:p>
        </p:txBody>
      </p:sp>
      <p:pic>
        <p:nvPicPr>
          <p:cNvPr id="3" name="Picture 2">
            <a:extLst>
              <a:ext uri="{FF2B5EF4-FFF2-40B4-BE49-F238E27FC236}">
                <a16:creationId xmlns:a16="http://schemas.microsoft.com/office/drawing/2014/main" id="{CED56FBB-A46B-454C-A88A-5D26032BBD94}"/>
              </a:ext>
            </a:extLst>
          </p:cNvPr>
          <p:cNvPicPr>
            <a:picLocks noChangeAspect="1"/>
          </p:cNvPicPr>
          <p:nvPr/>
        </p:nvPicPr>
        <p:blipFill>
          <a:blip r:embed="rId3"/>
          <a:stretch>
            <a:fillRect/>
          </a:stretch>
        </p:blipFill>
        <p:spPr>
          <a:xfrm>
            <a:off x="112290" y="3217200"/>
            <a:ext cx="3543300" cy="2298700"/>
          </a:xfrm>
          <a:prstGeom prst="rect">
            <a:avLst/>
          </a:prstGeom>
        </p:spPr>
      </p:pic>
      <p:pic>
        <p:nvPicPr>
          <p:cNvPr id="4" name="Picture 3">
            <a:extLst>
              <a:ext uri="{FF2B5EF4-FFF2-40B4-BE49-F238E27FC236}">
                <a16:creationId xmlns:a16="http://schemas.microsoft.com/office/drawing/2014/main" id="{BF64A8FA-00F3-EE48-BE63-F10A5D0778ED}"/>
              </a:ext>
            </a:extLst>
          </p:cNvPr>
          <p:cNvPicPr>
            <a:picLocks noChangeAspect="1"/>
          </p:cNvPicPr>
          <p:nvPr/>
        </p:nvPicPr>
        <p:blipFill>
          <a:blip r:embed="rId4"/>
          <a:stretch>
            <a:fillRect/>
          </a:stretch>
        </p:blipFill>
        <p:spPr>
          <a:xfrm>
            <a:off x="4318321" y="1746813"/>
            <a:ext cx="3810000" cy="2133600"/>
          </a:xfrm>
          <a:prstGeom prst="rect">
            <a:avLst/>
          </a:prstGeom>
        </p:spPr>
      </p:pic>
      <p:pic>
        <p:nvPicPr>
          <p:cNvPr id="6" name="Picture 5">
            <a:extLst>
              <a:ext uri="{FF2B5EF4-FFF2-40B4-BE49-F238E27FC236}">
                <a16:creationId xmlns:a16="http://schemas.microsoft.com/office/drawing/2014/main" id="{3B589BB1-639E-2743-939C-777BFD0F1F34}"/>
              </a:ext>
            </a:extLst>
          </p:cNvPr>
          <p:cNvPicPr>
            <a:picLocks noChangeAspect="1"/>
          </p:cNvPicPr>
          <p:nvPr/>
        </p:nvPicPr>
        <p:blipFill>
          <a:blip r:embed="rId5"/>
          <a:stretch>
            <a:fillRect/>
          </a:stretch>
        </p:blipFill>
        <p:spPr>
          <a:xfrm>
            <a:off x="8561810" y="3764666"/>
            <a:ext cx="3517900" cy="2311400"/>
          </a:xfrm>
          <a:prstGeom prst="rect">
            <a:avLst/>
          </a:prstGeom>
        </p:spPr>
      </p:pic>
    </p:spTree>
    <p:extLst>
      <p:ext uri="{BB962C8B-B14F-4D97-AF65-F5344CB8AC3E}">
        <p14:creationId xmlns:p14="http://schemas.microsoft.com/office/powerpoint/2010/main" val="168935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EBB987-CD59-094D-BC4D-A0080A39167C}"/>
              </a:ext>
            </a:extLst>
          </p:cNvPr>
          <p:cNvPicPr>
            <a:picLocks noChangeAspect="1"/>
          </p:cNvPicPr>
          <p:nvPr/>
        </p:nvPicPr>
        <p:blipFill>
          <a:blip r:embed="rId3"/>
          <a:stretch>
            <a:fillRect/>
          </a:stretch>
        </p:blipFill>
        <p:spPr>
          <a:xfrm>
            <a:off x="7210334" y="3790643"/>
            <a:ext cx="4981666" cy="3054175"/>
          </a:xfrm>
          <a:prstGeom prst="rect">
            <a:avLst/>
          </a:prstGeom>
        </p:spPr>
      </p:pic>
      <p:sp>
        <p:nvSpPr>
          <p:cNvPr id="6" name="Oval 5">
            <a:extLst>
              <a:ext uri="{FF2B5EF4-FFF2-40B4-BE49-F238E27FC236}">
                <a16:creationId xmlns:a16="http://schemas.microsoft.com/office/drawing/2014/main" id="{D04396C0-272D-C946-B514-C1E08584135D}"/>
              </a:ext>
            </a:extLst>
          </p:cNvPr>
          <p:cNvSpPr/>
          <p:nvPr/>
        </p:nvSpPr>
        <p:spPr>
          <a:xfrm>
            <a:off x="658792" y="2674729"/>
            <a:ext cx="2164466" cy="11159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Intervention </a:t>
            </a:r>
          </a:p>
        </p:txBody>
      </p:sp>
      <p:cxnSp>
        <p:nvCxnSpPr>
          <p:cNvPr id="8" name="Straight Arrow Connector 7">
            <a:extLst>
              <a:ext uri="{FF2B5EF4-FFF2-40B4-BE49-F238E27FC236}">
                <a16:creationId xmlns:a16="http://schemas.microsoft.com/office/drawing/2014/main" id="{C5BC9A4B-60A4-2F49-AC72-9BAF9F550DC5}"/>
              </a:ext>
            </a:extLst>
          </p:cNvPr>
          <p:cNvCxnSpPr>
            <a:cxnSpLocks/>
          </p:cNvCxnSpPr>
          <p:nvPr/>
        </p:nvCxnSpPr>
        <p:spPr>
          <a:xfrm flipV="1">
            <a:off x="2579225" y="2313085"/>
            <a:ext cx="1460340" cy="5500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A89996C-EB90-1140-B2F7-27DFDA9C12B1}"/>
              </a:ext>
            </a:extLst>
          </p:cNvPr>
          <p:cNvSpPr txBox="1"/>
          <p:nvPr/>
        </p:nvSpPr>
        <p:spPr>
          <a:xfrm>
            <a:off x="3171463" y="254643"/>
            <a:ext cx="4490978"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Stages of Suicide</a:t>
            </a:r>
          </a:p>
        </p:txBody>
      </p:sp>
      <p:sp>
        <p:nvSpPr>
          <p:cNvPr id="13" name="TextBox 12">
            <a:extLst>
              <a:ext uri="{FF2B5EF4-FFF2-40B4-BE49-F238E27FC236}">
                <a16:creationId xmlns:a16="http://schemas.microsoft.com/office/drawing/2014/main" id="{E83E5126-AE6C-B240-880F-997A06BC989E}"/>
              </a:ext>
            </a:extLst>
          </p:cNvPr>
          <p:cNvSpPr txBox="1"/>
          <p:nvPr/>
        </p:nvSpPr>
        <p:spPr>
          <a:xfrm>
            <a:off x="4236334" y="1968739"/>
            <a:ext cx="2361235" cy="646331"/>
          </a:xfrm>
          <a:prstGeom prst="rect">
            <a:avLst/>
          </a:prstGeom>
          <a:noFill/>
        </p:spPr>
        <p:txBody>
          <a:bodyPr wrap="square" rtlCol="0">
            <a:spAutoFit/>
          </a:bodyPr>
          <a:lstStyle/>
          <a:p>
            <a:r>
              <a:rPr lang="en-US" dirty="0"/>
              <a:t>Ideation</a:t>
            </a:r>
          </a:p>
          <a:p>
            <a:endParaRPr lang="en-US" dirty="0"/>
          </a:p>
        </p:txBody>
      </p:sp>
      <p:cxnSp>
        <p:nvCxnSpPr>
          <p:cNvPr id="15" name="Straight Arrow Connector 14">
            <a:extLst>
              <a:ext uri="{FF2B5EF4-FFF2-40B4-BE49-F238E27FC236}">
                <a16:creationId xmlns:a16="http://schemas.microsoft.com/office/drawing/2014/main" id="{93EB3727-940F-8D4C-8E40-1F00FDA76C40}"/>
              </a:ext>
            </a:extLst>
          </p:cNvPr>
          <p:cNvCxnSpPr>
            <a:cxnSpLocks/>
          </p:cNvCxnSpPr>
          <p:nvPr/>
        </p:nvCxnSpPr>
        <p:spPr>
          <a:xfrm>
            <a:off x="2743200" y="3367064"/>
            <a:ext cx="12963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F024B4BB-340B-3448-89CD-C57A214EA6BE}"/>
              </a:ext>
            </a:extLst>
          </p:cNvPr>
          <p:cNvSpPr txBox="1"/>
          <p:nvPr/>
        </p:nvSpPr>
        <p:spPr>
          <a:xfrm>
            <a:off x="4225806" y="3193064"/>
            <a:ext cx="2164466" cy="646331"/>
          </a:xfrm>
          <a:prstGeom prst="rect">
            <a:avLst/>
          </a:prstGeom>
          <a:noFill/>
        </p:spPr>
        <p:txBody>
          <a:bodyPr wrap="square" rtlCol="0">
            <a:spAutoFit/>
          </a:bodyPr>
          <a:lstStyle/>
          <a:p>
            <a:r>
              <a:rPr lang="en-US" dirty="0"/>
              <a:t>Threatening</a:t>
            </a:r>
          </a:p>
          <a:p>
            <a:endParaRPr lang="en-US" dirty="0"/>
          </a:p>
        </p:txBody>
      </p:sp>
      <p:cxnSp>
        <p:nvCxnSpPr>
          <p:cNvPr id="23" name="Straight Connector 22">
            <a:extLst>
              <a:ext uri="{FF2B5EF4-FFF2-40B4-BE49-F238E27FC236}">
                <a16:creationId xmlns:a16="http://schemas.microsoft.com/office/drawing/2014/main" id="{9DC46EDA-0167-FA48-9991-5605B888C00C}"/>
              </a:ext>
            </a:extLst>
          </p:cNvPr>
          <p:cNvCxnSpPr>
            <a:cxnSpLocks/>
          </p:cNvCxnSpPr>
          <p:nvPr/>
        </p:nvCxnSpPr>
        <p:spPr>
          <a:xfrm>
            <a:off x="4840148" y="2378127"/>
            <a:ext cx="0" cy="687755"/>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730FDD-1A32-3147-89AE-55B90CFFAC5C}"/>
              </a:ext>
            </a:extLst>
          </p:cNvPr>
          <p:cNvCxnSpPr>
            <a:cxnSpLocks/>
          </p:cNvCxnSpPr>
          <p:nvPr/>
        </p:nvCxnSpPr>
        <p:spPr>
          <a:xfrm>
            <a:off x="4840148" y="3660024"/>
            <a:ext cx="0" cy="830953"/>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470B5E3E-623B-D64E-B80E-E98B2D9A6147}"/>
              </a:ext>
            </a:extLst>
          </p:cNvPr>
          <p:cNvSpPr txBox="1"/>
          <p:nvPr/>
        </p:nvSpPr>
        <p:spPr>
          <a:xfrm>
            <a:off x="4225806" y="4773271"/>
            <a:ext cx="1851949" cy="369332"/>
          </a:xfrm>
          <a:prstGeom prst="rect">
            <a:avLst/>
          </a:prstGeom>
          <a:noFill/>
        </p:spPr>
        <p:txBody>
          <a:bodyPr wrap="square" rtlCol="0">
            <a:spAutoFit/>
          </a:bodyPr>
          <a:lstStyle/>
          <a:p>
            <a:r>
              <a:rPr lang="en-US" dirty="0"/>
              <a:t>Attempting</a:t>
            </a:r>
          </a:p>
        </p:txBody>
      </p:sp>
    </p:spTree>
    <p:extLst>
      <p:ext uri="{BB962C8B-B14F-4D97-AF65-F5344CB8AC3E}">
        <p14:creationId xmlns:p14="http://schemas.microsoft.com/office/powerpoint/2010/main" val="42824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5EF328-0458-0A47-A499-339107BF64EF}"/>
              </a:ext>
            </a:extLst>
          </p:cNvPr>
          <p:cNvSpPr txBox="1"/>
          <p:nvPr/>
        </p:nvSpPr>
        <p:spPr>
          <a:xfrm>
            <a:off x="3356659" y="277792"/>
            <a:ext cx="3842795"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Warning Signs</a:t>
            </a:r>
          </a:p>
        </p:txBody>
      </p:sp>
      <p:pic>
        <p:nvPicPr>
          <p:cNvPr id="3" name="Picture 2">
            <a:extLst>
              <a:ext uri="{FF2B5EF4-FFF2-40B4-BE49-F238E27FC236}">
                <a16:creationId xmlns:a16="http://schemas.microsoft.com/office/drawing/2014/main" id="{1C595090-9F3D-4840-A8FA-DB3413F85A99}"/>
              </a:ext>
            </a:extLst>
          </p:cNvPr>
          <p:cNvPicPr>
            <a:picLocks noChangeAspect="1"/>
          </p:cNvPicPr>
          <p:nvPr/>
        </p:nvPicPr>
        <p:blipFill>
          <a:blip r:embed="rId2"/>
          <a:stretch>
            <a:fillRect/>
          </a:stretch>
        </p:blipFill>
        <p:spPr>
          <a:xfrm>
            <a:off x="8184265" y="4097438"/>
            <a:ext cx="3807910" cy="2642400"/>
          </a:xfrm>
          <a:prstGeom prst="rect">
            <a:avLst/>
          </a:prstGeom>
        </p:spPr>
      </p:pic>
      <p:sp>
        <p:nvSpPr>
          <p:cNvPr id="4" name="TextBox 3">
            <a:extLst>
              <a:ext uri="{FF2B5EF4-FFF2-40B4-BE49-F238E27FC236}">
                <a16:creationId xmlns:a16="http://schemas.microsoft.com/office/drawing/2014/main" id="{61A5E3C3-CACB-314E-8790-B98C518356DC}"/>
              </a:ext>
            </a:extLst>
          </p:cNvPr>
          <p:cNvSpPr txBox="1"/>
          <p:nvPr/>
        </p:nvSpPr>
        <p:spPr>
          <a:xfrm>
            <a:off x="798653" y="1655180"/>
            <a:ext cx="6979534" cy="5170646"/>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Difficulty coping.</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Feeling hopeless or despair.</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“Just want to go to sleep and never wake up”…</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“I wish I was never born”…</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“I don’t need this anymore”…</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“Everyone would be better without me”…</a:t>
            </a: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Behaviours</a:t>
            </a:r>
            <a:r>
              <a:rPr lang="en-US" sz="2400" dirty="0">
                <a:latin typeface="Arial" panose="020B0604020202020204" pitchFamily="34" charset="0"/>
                <a:cs typeface="Arial" panose="020B0604020202020204" pitchFamily="34" charset="0"/>
              </a:rPr>
              <a:t> or situations</a:t>
            </a:r>
          </a:p>
          <a:p>
            <a:pPr marL="285750" indent="-285750">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E846E36A-D300-B947-A182-72DFFE02A674}"/>
              </a:ext>
            </a:extLst>
          </p:cNvPr>
          <p:cNvSpPr txBox="1"/>
          <p:nvPr/>
        </p:nvSpPr>
        <p:spPr>
          <a:xfrm>
            <a:off x="6892290" y="6580208"/>
            <a:ext cx="1210134"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a:t>
            </a:r>
            <a:r>
              <a:rPr lang="en-US" sz="800" dirty="0" err="1">
                <a:latin typeface="Arial" panose="020B0604020202020204" pitchFamily="34" charset="0"/>
                <a:cs typeface="Arial" panose="020B0604020202020204" pitchFamily="34" charset="0"/>
              </a:rPr>
              <a:t>Gillihan</a:t>
            </a:r>
            <a:r>
              <a:rPr lang="en-US" sz="8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2882278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47FB819-19CE-9C4E-BCB9-862716FB4068}"/>
              </a:ext>
            </a:extLst>
          </p:cNvPr>
          <p:cNvPicPr>
            <a:picLocks noChangeAspect="1"/>
          </p:cNvPicPr>
          <p:nvPr/>
        </p:nvPicPr>
        <p:blipFill>
          <a:blip r:embed="rId3"/>
          <a:stretch>
            <a:fillRect/>
          </a:stretch>
        </p:blipFill>
        <p:spPr>
          <a:xfrm>
            <a:off x="8529014" y="255527"/>
            <a:ext cx="3213100" cy="2527300"/>
          </a:xfrm>
          <a:prstGeom prst="rect">
            <a:avLst/>
          </a:prstGeom>
        </p:spPr>
      </p:pic>
      <p:sp>
        <p:nvSpPr>
          <p:cNvPr id="8" name="TextBox 7">
            <a:extLst>
              <a:ext uri="{FF2B5EF4-FFF2-40B4-BE49-F238E27FC236}">
                <a16:creationId xmlns:a16="http://schemas.microsoft.com/office/drawing/2014/main" id="{B10BF1B6-61B9-274B-9B12-B34DA373EF5D}"/>
              </a:ext>
            </a:extLst>
          </p:cNvPr>
          <p:cNvSpPr txBox="1"/>
          <p:nvPr/>
        </p:nvSpPr>
        <p:spPr>
          <a:xfrm>
            <a:off x="3009419" y="153955"/>
            <a:ext cx="3460830"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Prevention</a:t>
            </a:r>
          </a:p>
        </p:txBody>
      </p:sp>
      <p:sp>
        <p:nvSpPr>
          <p:cNvPr id="9" name="TextBox 8">
            <a:extLst>
              <a:ext uri="{FF2B5EF4-FFF2-40B4-BE49-F238E27FC236}">
                <a16:creationId xmlns:a16="http://schemas.microsoft.com/office/drawing/2014/main" id="{D11BDB83-FFBC-6B48-91DE-BFE06E732AF6}"/>
              </a:ext>
            </a:extLst>
          </p:cNvPr>
          <p:cNvSpPr txBox="1"/>
          <p:nvPr/>
        </p:nvSpPr>
        <p:spPr>
          <a:xfrm>
            <a:off x="162046" y="2176041"/>
            <a:ext cx="8366968" cy="2031325"/>
          </a:xfrm>
          <a:prstGeom prst="rect">
            <a:avLst/>
          </a:prstGeom>
          <a:noFill/>
        </p:spPr>
        <p:txBody>
          <a:bodyPr wrap="square" rtlCol="0">
            <a:spAutoFit/>
          </a:bodyPr>
          <a:lstStyle/>
          <a:p>
            <a:pPr marL="285750" indent="-285750">
              <a:buFont typeface="Arial" panose="020B0604020202020204" pitchFamily="34" charset="0"/>
              <a:buChar char="•"/>
            </a:pPr>
            <a:r>
              <a:rPr lang="en-US" dirty="0"/>
              <a:t>Psychological Treatment</a:t>
            </a:r>
          </a:p>
          <a:p>
            <a:pPr marL="285750" indent="-285750">
              <a:buFont typeface="Arial" panose="020B0604020202020204" pitchFamily="34" charset="0"/>
              <a:buChar char="•"/>
            </a:pPr>
            <a:endParaRPr lang="en-US" dirty="0"/>
          </a:p>
          <a:p>
            <a:endParaRPr lang="en-US" dirty="0"/>
          </a:p>
          <a:p>
            <a:pPr marL="285750" indent="-285750">
              <a:buFont typeface="Arial" panose="020B0604020202020204" pitchFamily="34" charset="0"/>
              <a:buChar char="•"/>
            </a:pPr>
            <a:r>
              <a:rPr lang="en-US" dirty="0"/>
              <a:t>Psychotherapy</a:t>
            </a:r>
          </a:p>
          <a:p>
            <a:pPr marL="285750" indent="-285750">
              <a:buFont typeface="Arial" panose="020B0604020202020204" pitchFamily="34" charset="0"/>
              <a:buChar char="•"/>
            </a:pPr>
            <a:endParaRPr lang="en-US" dirty="0"/>
          </a:p>
          <a:p>
            <a:endParaRPr lang="en-US" dirty="0"/>
          </a:p>
          <a:p>
            <a:pPr marL="285750" indent="-285750">
              <a:buFont typeface="Arial" panose="020B0604020202020204" pitchFamily="34" charset="0"/>
              <a:buChar char="•"/>
            </a:pPr>
            <a:r>
              <a:rPr lang="en-US" dirty="0"/>
              <a:t>Pharmacological treatment</a:t>
            </a:r>
          </a:p>
        </p:txBody>
      </p:sp>
      <p:sp>
        <p:nvSpPr>
          <p:cNvPr id="10" name="TextBox 9">
            <a:extLst>
              <a:ext uri="{FF2B5EF4-FFF2-40B4-BE49-F238E27FC236}">
                <a16:creationId xmlns:a16="http://schemas.microsoft.com/office/drawing/2014/main" id="{729D70D6-B7CC-3B48-B329-51C47715FAA0}"/>
              </a:ext>
            </a:extLst>
          </p:cNvPr>
          <p:cNvSpPr txBox="1"/>
          <p:nvPr/>
        </p:nvSpPr>
        <p:spPr>
          <a:xfrm>
            <a:off x="162046" y="6488601"/>
            <a:ext cx="3371850"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(Luxton, 2012)</a:t>
            </a:r>
          </a:p>
        </p:txBody>
      </p:sp>
    </p:spTree>
    <p:extLst>
      <p:ext uri="{BB962C8B-B14F-4D97-AF65-F5344CB8AC3E}">
        <p14:creationId xmlns:p14="http://schemas.microsoft.com/office/powerpoint/2010/main" val="16180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5F7EF-77E8-5540-81F1-961410216EDC}"/>
              </a:ext>
            </a:extLst>
          </p:cNvPr>
          <p:cNvSpPr>
            <a:spLocks noGrp="1"/>
          </p:cNvSpPr>
          <p:nvPr>
            <p:ph type="title"/>
          </p:nvPr>
        </p:nvSpPr>
        <p:spPr>
          <a:xfrm>
            <a:off x="2314938" y="169762"/>
            <a:ext cx="8090080" cy="592238"/>
          </a:xfrm>
        </p:spPr>
        <p:txBody>
          <a:bodyPr/>
          <a:lstStyle/>
          <a:p>
            <a:r>
              <a:rPr lang="en-US" dirty="0"/>
              <a:t>Conclusion and Recommendations</a:t>
            </a:r>
          </a:p>
        </p:txBody>
      </p:sp>
      <p:sp>
        <p:nvSpPr>
          <p:cNvPr id="4" name="Text Placeholder 3">
            <a:extLst>
              <a:ext uri="{FF2B5EF4-FFF2-40B4-BE49-F238E27FC236}">
                <a16:creationId xmlns:a16="http://schemas.microsoft.com/office/drawing/2014/main" id="{73CE2474-1049-E44D-B755-750AE9752DFA}"/>
              </a:ext>
            </a:extLst>
          </p:cNvPr>
          <p:cNvSpPr>
            <a:spLocks noGrp="1"/>
          </p:cNvSpPr>
          <p:nvPr>
            <p:ph type="body" sz="half" idx="2"/>
          </p:nvPr>
        </p:nvSpPr>
        <p:spPr>
          <a:xfrm>
            <a:off x="7606618" y="4392304"/>
            <a:ext cx="3377133" cy="1703696"/>
          </a:xfrm>
        </p:spPr>
        <p:txBody>
          <a:bodyPr/>
          <a:lstStyle/>
          <a:p>
            <a:r>
              <a:rPr lang="en-US" dirty="0"/>
              <a:t> Thank you for listening</a:t>
            </a:r>
          </a:p>
          <a:p>
            <a:endParaRPr lang="en-US" dirty="0"/>
          </a:p>
          <a:p>
            <a:r>
              <a:rPr lang="en-US" dirty="0"/>
              <a:t>Any questions?</a:t>
            </a:r>
          </a:p>
        </p:txBody>
      </p:sp>
      <p:pic>
        <p:nvPicPr>
          <p:cNvPr id="5" name="Picture 4">
            <a:extLst>
              <a:ext uri="{FF2B5EF4-FFF2-40B4-BE49-F238E27FC236}">
                <a16:creationId xmlns:a16="http://schemas.microsoft.com/office/drawing/2014/main" id="{30E976A0-559D-8C4E-B391-F3C9A3D88823}"/>
              </a:ext>
            </a:extLst>
          </p:cNvPr>
          <p:cNvPicPr>
            <a:picLocks noChangeAspect="1"/>
          </p:cNvPicPr>
          <p:nvPr/>
        </p:nvPicPr>
        <p:blipFill>
          <a:blip r:embed="rId2"/>
          <a:stretch>
            <a:fillRect/>
          </a:stretch>
        </p:blipFill>
        <p:spPr>
          <a:xfrm>
            <a:off x="10519931" y="5007836"/>
            <a:ext cx="1495304" cy="1703696"/>
          </a:xfrm>
          <a:prstGeom prst="rect">
            <a:avLst/>
          </a:prstGeom>
        </p:spPr>
      </p:pic>
      <p:sp>
        <p:nvSpPr>
          <p:cNvPr id="6" name="TextBox 5">
            <a:extLst>
              <a:ext uri="{FF2B5EF4-FFF2-40B4-BE49-F238E27FC236}">
                <a16:creationId xmlns:a16="http://schemas.microsoft.com/office/drawing/2014/main" id="{9BB7CC07-057B-3248-851B-FCB4FDACA333}"/>
              </a:ext>
            </a:extLst>
          </p:cNvPr>
          <p:cNvSpPr txBox="1"/>
          <p:nvPr/>
        </p:nvSpPr>
        <p:spPr>
          <a:xfrm>
            <a:off x="150471" y="1607656"/>
            <a:ext cx="7118430" cy="1938992"/>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More public awareness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More research</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Integration of mental health and general health in suicide prevention approaches.</a:t>
            </a:r>
          </a:p>
        </p:txBody>
      </p:sp>
    </p:spTree>
    <p:extLst>
      <p:ext uri="{BB962C8B-B14F-4D97-AF65-F5344CB8AC3E}">
        <p14:creationId xmlns:p14="http://schemas.microsoft.com/office/powerpoint/2010/main" val="230797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012E252-2516-A844-B6E5-86DE476E73C5}"/>
              </a:ext>
            </a:extLst>
          </p:cNvPr>
          <p:cNvSpPr txBox="1"/>
          <p:nvPr/>
        </p:nvSpPr>
        <p:spPr>
          <a:xfrm>
            <a:off x="640080" y="411480"/>
            <a:ext cx="11407140" cy="5170646"/>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Firestone, L. (2011). </a:t>
            </a:r>
            <a:r>
              <a:rPr lang="en-US" sz="1000" i="1" dirty="0">
                <a:latin typeface="Arial" panose="020B0604020202020204" pitchFamily="34" charset="0"/>
                <a:cs typeface="Arial" panose="020B0604020202020204" pitchFamily="34" charset="0"/>
              </a:rPr>
              <a:t>American Psychological Association: Suicide: What Therapists Need to Know. </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Available at: </a:t>
            </a:r>
            <a:r>
              <a:rPr lang="en-US" sz="1000" u="sng" dirty="0">
                <a:latin typeface="Arial" panose="020B0604020202020204" pitchFamily="34" charset="0"/>
                <a:cs typeface="Arial" panose="020B0604020202020204" pitchFamily="34" charset="0"/>
              </a:rPr>
              <a:t>http://</a:t>
            </a:r>
            <a:r>
              <a:rPr lang="en-US" sz="1000" u="sng" dirty="0" err="1">
                <a:latin typeface="Arial" panose="020B0604020202020204" pitchFamily="34" charset="0"/>
                <a:cs typeface="Arial" panose="020B0604020202020204" pitchFamily="34" charset="0"/>
              </a:rPr>
              <a:t>www.apa.org</a:t>
            </a:r>
            <a:r>
              <a:rPr lang="en-US" sz="1000" u="sng" dirty="0">
                <a:latin typeface="Arial" panose="020B0604020202020204" pitchFamily="34" charset="0"/>
                <a:cs typeface="Arial" panose="020B0604020202020204" pitchFamily="34" charset="0"/>
              </a:rPr>
              <a:t>/education/</a:t>
            </a:r>
            <a:r>
              <a:rPr lang="en-US" sz="1000" u="sng" dirty="0" err="1">
                <a:latin typeface="Arial" panose="020B0604020202020204" pitchFamily="34" charset="0"/>
                <a:cs typeface="Arial" panose="020B0604020202020204" pitchFamily="34" charset="0"/>
              </a:rPr>
              <a:t>ce</a:t>
            </a:r>
            <a:r>
              <a:rPr lang="en-US" sz="1000" u="sng" dirty="0">
                <a:latin typeface="Arial" panose="020B0604020202020204" pitchFamily="34" charset="0"/>
                <a:cs typeface="Arial" panose="020B0604020202020204" pitchFamily="34" charset="0"/>
              </a:rPr>
              <a:t>/</a:t>
            </a:r>
            <a:r>
              <a:rPr lang="en-US" sz="1000" u="sng" dirty="0" err="1">
                <a:latin typeface="Arial" panose="020B0604020202020204" pitchFamily="34" charset="0"/>
                <a:cs typeface="Arial" panose="020B0604020202020204" pitchFamily="34" charset="0"/>
              </a:rPr>
              <a:t>suicide.pdf</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[Accessed 4 November 2019].</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Gillihan</a:t>
            </a:r>
            <a:r>
              <a:rPr lang="en-US" sz="1000" dirty="0">
                <a:latin typeface="Arial" panose="020B0604020202020204" pitchFamily="34" charset="0"/>
                <a:cs typeface="Arial" panose="020B0604020202020204" pitchFamily="34" charset="0"/>
              </a:rPr>
              <a:t>, S. (2018). </a:t>
            </a:r>
            <a:r>
              <a:rPr lang="en-US" sz="1000" i="1" dirty="0">
                <a:latin typeface="Arial" panose="020B0604020202020204" pitchFamily="34" charset="0"/>
                <a:cs typeface="Arial" panose="020B0604020202020204" pitchFamily="34" charset="0"/>
              </a:rPr>
              <a:t>Psychology Today: What Happens When You Mention Suicide In Therapy?. </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Available at: </a:t>
            </a:r>
            <a:r>
              <a:rPr lang="en-US" sz="1000" u="sng" dirty="0">
                <a:latin typeface="Arial" panose="020B0604020202020204" pitchFamily="34" charset="0"/>
                <a:cs typeface="Arial" panose="020B0604020202020204" pitchFamily="34" charset="0"/>
              </a:rPr>
              <a:t>http://</a:t>
            </a:r>
            <a:r>
              <a:rPr lang="en-US" sz="1000" u="sng" dirty="0" err="1">
                <a:latin typeface="Arial" panose="020B0604020202020204" pitchFamily="34" charset="0"/>
                <a:cs typeface="Arial" panose="020B0604020202020204" pitchFamily="34" charset="0"/>
              </a:rPr>
              <a:t>www.psychologytoday.com</a:t>
            </a:r>
            <a:r>
              <a:rPr lang="en-US" sz="1000" u="sng" dirty="0">
                <a:latin typeface="Arial" panose="020B0604020202020204" pitchFamily="34" charset="0"/>
                <a:cs typeface="Arial" panose="020B0604020202020204" pitchFamily="34" charset="0"/>
              </a:rPr>
              <a:t>/</a:t>
            </a:r>
            <a:r>
              <a:rPr lang="en-US" sz="1000" u="sng" dirty="0" err="1">
                <a:latin typeface="Arial" panose="020B0604020202020204" pitchFamily="34" charset="0"/>
                <a:cs typeface="Arial" panose="020B0604020202020204" pitchFamily="34" charset="0"/>
              </a:rPr>
              <a:t>gb</a:t>
            </a:r>
            <a:r>
              <a:rPr lang="en-US" sz="1000" u="sng" dirty="0">
                <a:latin typeface="Arial" panose="020B0604020202020204" pitchFamily="34" charset="0"/>
                <a:cs typeface="Arial" panose="020B0604020202020204" pitchFamily="34" charset="0"/>
              </a:rPr>
              <a:t>/blog/think-act-be201809/what-happens-when-you-mention-suicide-in-therapy</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[Accessed 29 October 2019].</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Luxton, D. (2012) Social Media and Suicide: A Public Health Perspective. </a:t>
            </a:r>
            <a:r>
              <a:rPr lang="en-US" sz="1000" i="1" dirty="0">
                <a:latin typeface="Arial" panose="020B0604020202020204" pitchFamily="34" charset="0"/>
                <a:cs typeface="Arial" panose="020B0604020202020204" pitchFamily="34" charset="0"/>
              </a:rPr>
              <a:t>American Journal of Public Health, </a:t>
            </a:r>
            <a:r>
              <a:rPr lang="en-US" sz="1000" dirty="0">
                <a:latin typeface="Arial" panose="020B0604020202020204" pitchFamily="34" charset="0"/>
                <a:cs typeface="Arial" panose="020B0604020202020204" pitchFamily="34" charset="0"/>
              </a:rPr>
              <a:t>28 March , 102(2), pp. 194-200.</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World. Health. Organization, WHO ( 2019) </a:t>
            </a:r>
            <a:r>
              <a:rPr lang="en-US" sz="1000" i="1" dirty="0">
                <a:latin typeface="Arial" panose="020B0604020202020204" pitchFamily="34" charset="0"/>
                <a:cs typeface="Arial" panose="020B0604020202020204" pitchFamily="34" charset="0"/>
              </a:rPr>
              <a:t>Suicide Data. </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Available at: </a:t>
            </a:r>
            <a:r>
              <a:rPr lang="en-US" sz="1000" u="sng" dirty="0">
                <a:latin typeface="Arial" panose="020B0604020202020204" pitchFamily="34" charset="0"/>
                <a:cs typeface="Arial" panose="020B0604020202020204" pitchFamily="34" charset="0"/>
              </a:rPr>
              <a:t>http://</a:t>
            </a:r>
            <a:r>
              <a:rPr lang="en-US" sz="1000" u="sng" dirty="0" err="1">
                <a:latin typeface="Arial" panose="020B0604020202020204" pitchFamily="34" charset="0"/>
                <a:cs typeface="Arial" panose="020B0604020202020204" pitchFamily="34" charset="0"/>
              </a:rPr>
              <a:t>www.who.int</a:t>
            </a:r>
            <a:r>
              <a:rPr lang="en-US" sz="1000" u="sng" dirty="0">
                <a:latin typeface="Arial" panose="020B0604020202020204" pitchFamily="34" charset="0"/>
                <a:cs typeface="Arial" panose="020B0604020202020204" pitchFamily="34" charset="0"/>
              </a:rPr>
              <a:t>/</a:t>
            </a:r>
            <a:r>
              <a:rPr lang="en-US" sz="1000" u="sng" dirty="0" err="1">
                <a:latin typeface="Arial" panose="020B0604020202020204" pitchFamily="34" charset="0"/>
                <a:cs typeface="Arial" panose="020B0604020202020204" pitchFamily="34" charset="0"/>
              </a:rPr>
              <a:t>mental_health</a:t>
            </a:r>
            <a:r>
              <a:rPr lang="en-US" sz="1000" u="sng" dirty="0">
                <a:latin typeface="Arial" panose="020B0604020202020204" pitchFamily="34" charset="0"/>
                <a:cs typeface="Arial" panose="020B0604020202020204" pitchFamily="34" charset="0"/>
              </a:rPr>
              <a:t>/prevention/suicide/</a:t>
            </a:r>
            <a:r>
              <a:rPr lang="en-US" sz="1000" u="sng" dirty="0" err="1">
                <a:latin typeface="Arial" panose="020B0604020202020204" pitchFamily="34" charset="0"/>
                <a:cs typeface="Arial" panose="020B0604020202020204" pitchFamily="34" charset="0"/>
              </a:rPr>
              <a:t>suicideprevent</a:t>
            </a:r>
            <a:r>
              <a:rPr lang="en-US" sz="1000" u="sng" dirty="0">
                <a:latin typeface="Arial" panose="020B0604020202020204" pitchFamily="34" charset="0"/>
                <a:cs typeface="Arial" panose="020B0604020202020204" pitchFamily="34" charset="0"/>
              </a:rPr>
              <a:t>/</a:t>
            </a:r>
            <a:r>
              <a:rPr lang="en-US" sz="1000" u="sng" dirty="0" err="1">
                <a:latin typeface="Arial" panose="020B0604020202020204" pitchFamily="34" charset="0"/>
                <a:cs typeface="Arial" panose="020B0604020202020204" pitchFamily="34" charset="0"/>
              </a:rPr>
              <a:t>en</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[Accessed 2 November 2019].</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Maris and Ronald. (2000). </a:t>
            </a:r>
            <a:r>
              <a:rPr lang="en-US" sz="1000" i="1" dirty="0">
                <a:latin typeface="Arial" panose="020B0604020202020204" pitchFamily="34" charset="0"/>
                <a:cs typeface="Arial" panose="020B0604020202020204" pitchFamily="34" charset="0"/>
              </a:rPr>
              <a:t>Comprehensive textbook of suicidal. </a:t>
            </a:r>
            <a:r>
              <a:rPr lang="en-US" sz="1000" dirty="0">
                <a:latin typeface="Arial" panose="020B0604020202020204" pitchFamily="34" charset="0"/>
                <a:cs typeface="Arial" panose="020B0604020202020204" pitchFamily="34" charset="0"/>
              </a:rPr>
              <a:t>New York: Guilford Press.</a:t>
            </a:r>
            <a:endParaRPr lang="en-GB"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Seabourne</a:t>
            </a:r>
            <a:r>
              <a:rPr lang="en-US" sz="1000" dirty="0">
                <a:latin typeface="Arial" panose="020B0604020202020204" pitchFamily="34" charset="0"/>
                <a:cs typeface="Arial" panose="020B0604020202020204" pitchFamily="34" charset="0"/>
              </a:rPr>
              <a:t>, G. a. S. A., 2000. " The Law on Suicide in medieval England. </a:t>
            </a:r>
            <a:r>
              <a:rPr lang="en-US" sz="1000" i="1" dirty="0">
                <a:latin typeface="Arial" panose="020B0604020202020204" pitchFamily="34" charset="0"/>
                <a:cs typeface="Arial" panose="020B0604020202020204" pitchFamily="34" charset="0"/>
              </a:rPr>
              <a:t>Journal of Legal History, </a:t>
            </a:r>
            <a:r>
              <a:rPr lang="en-US" sz="1000" dirty="0">
                <a:latin typeface="Arial" panose="020B0604020202020204" pitchFamily="34" charset="0"/>
                <a:cs typeface="Arial" panose="020B0604020202020204" pitchFamily="34" charset="0"/>
              </a:rPr>
              <a:t>21(1), pp. 21-48.</a:t>
            </a:r>
          </a:p>
          <a:p>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British Psychological Society, BPS (2017) </a:t>
            </a:r>
            <a:r>
              <a:rPr lang="en-US" sz="1000" i="1" dirty="0">
                <a:latin typeface="Arial" panose="020B0604020202020204" pitchFamily="34" charset="0"/>
                <a:cs typeface="Arial" panose="020B0604020202020204" pitchFamily="34" charset="0"/>
              </a:rPr>
              <a:t>BPS : Understanding and preventing suicide: A psychological perspective. </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Available at: </a:t>
            </a:r>
            <a:r>
              <a:rPr lang="en-US" sz="1000" u="sng" dirty="0">
                <a:latin typeface="Arial" panose="020B0604020202020204" pitchFamily="34" charset="0"/>
                <a:cs typeface="Arial" panose="020B0604020202020204" pitchFamily="34" charset="0"/>
              </a:rPr>
              <a:t>http://</a:t>
            </a:r>
            <a:r>
              <a:rPr lang="en-US" sz="1000" u="sng" dirty="0" err="1">
                <a:latin typeface="Arial" panose="020B0604020202020204" pitchFamily="34" charset="0"/>
                <a:cs typeface="Arial" panose="020B0604020202020204" pitchFamily="34" charset="0"/>
              </a:rPr>
              <a:t>www.bps.org.uk</a:t>
            </a:r>
            <a:r>
              <a:rPr lang="en-US" sz="1000" u="sng" dirty="0">
                <a:latin typeface="Arial" panose="020B0604020202020204" pitchFamily="34" charset="0"/>
                <a:cs typeface="Arial" panose="020B0604020202020204" pitchFamily="34" charset="0"/>
              </a:rPr>
              <a:t>/news-and-policy/understanding-and -preventing-suicide-psychological-perspective</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[Accessed 5 November 2019]</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Office for National Statistics ONS (2018) </a:t>
            </a:r>
            <a:r>
              <a:rPr lang="en-US" sz="1000" i="1" dirty="0">
                <a:latin typeface="Arial" panose="020B0604020202020204" pitchFamily="34" charset="0"/>
                <a:cs typeface="Arial" panose="020B0604020202020204" pitchFamily="34" charset="0"/>
              </a:rPr>
              <a:t>Suicides in the UK: 2018 registrations.</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Available at: </a:t>
            </a:r>
            <a:r>
              <a:rPr lang="en-US" sz="1000" u="sng" dirty="0">
                <a:latin typeface="Arial" panose="020B0604020202020204" pitchFamily="34" charset="0"/>
                <a:cs typeface="Arial" panose="020B0604020202020204" pitchFamily="34" charset="0"/>
              </a:rPr>
              <a:t>http://</a:t>
            </a:r>
            <a:r>
              <a:rPr lang="en-US" sz="1000" u="sng" dirty="0" err="1">
                <a:latin typeface="Arial" panose="020B0604020202020204" pitchFamily="34" charset="0"/>
                <a:cs typeface="Arial" panose="020B0604020202020204" pitchFamily="34" charset="0"/>
              </a:rPr>
              <a:t>wwwons.gov.uk</a:t>
            </a:r>
            <a:r>
              <a:rPr lang="en-US" sz="1000" u="sng" dirty="0">
                <a:latin typeface="Arial" panose="020B0604020202020204" pitchFamily="34" charset="0"/>
                <a:cs typeface="Arial" panose="020B0604020202020204" pitchFamily="34" charset="0"/>
              </a:rPr>
              <a:t>/</a:t>
            </a:r>
            <a:r>
              <a:rPr lang="en-US" sz="1000" u="sng" dirty="0" err="1">
                <a:latin typeface="Arial" panose="020B0604020202020204" pitchFamily="34" charset="0"/>
                <a:cs typeface="Arial" panose="020B0604020202020204" pitchFamily="34" charset="0"/>
              </a:rPr>
              <a:t>peoplepopulationandcommunity</a:t>
            </a:r>
            <a:r>
              <a:rPr lang="en-US" sz="1000" u="sng" dirty="0">
                <a:latin typeface="Arial" panose="020B0604020202020204" pitchFamily="34" charset="0"/>
                <a:cs typeface="Arial" panose="020B0604020202020204" pitchFamily="34" charset="0"/>
              </a:rPr>
              <a:t>/</a:t>
            </a:r>
            <a:r>
              <a:rPr lang="en-US" sz="1000" u="sng" dirty="0" err="1">
                <a:latin typeface="Arial" panose="020B0604020202020204" pitchFamily="34" charset="0"/>
                <a:cs typeface="Arial" panose="020B0604020202020204" pitchFamily="34" charset="0"/>
              </a:rPr>
              <a:t>birthsdeathsan</a:t>
            </a:r>
            <a:r>
              <a:rPr lang="en-US" sz="1000" u="sng" dirty="0">
                <a:latin typeface="Arial" panose="020B0604020202020204" pitchFamily="34" charset="0"/>
                <a:cs typeface="Arial" panose="020B0604020202020204" pitchFamily="34" charset="0"/>
              </a:rPr>
              <a:t>...</a:t>
            </a:r>
            <a:r>
              <a:rPr lang="en-US" sz="1000" u="sng" dirty="0" err="1">
                <a:latin typeface="Arial" panose="020B0604020202020204" pitchFamily="34" charset="0"/>
                <a:cs typeface="Arial" panose="020B0604020202020204" pitchFamily="34" charset="0"/>
              </a:rPr>
              <a:t>ges</a:t>
            </a:r>
            <a:r>
              <a:rPr lang="en-US" sz="1000" u="sng" dirty="0">
                <a:latin typeface="Arial" panose="020B0604020202020204" pitchFamily="34" charset="0"/>
                <a:cs typeface="Arial" panose="020B0604020202020204" pitchFamily="34" charset="0"/>
              </a:rPr>
              <a:t>/deaths/bulletins/</a:t>
            </a:r>
            <a:r>
              <a:rPr lang="en-US" sz="1000" u="sng" dirty="0" err="1">
                <a:latin typeface="Arial" panose="020B0604020202020204" pitchFamily="34" charset="0"/>
                <a:cs typeface="Arial" panose="020B0604020202020204" pitchFamily="34" charset="0"/>
              </a:rPr>
              <a:t>suicidesintheunitedkingdom</a:t>
            </a:r>
            <a:r>
              <a:rPr lang="en-US" sz="1000" u="sng" dirty="0">
                <a:latin typeface="Arial" panose="020B0604020202020204" pitchFamily="34" charset="0"/>
                <a:cs typeface="Arial" panose="020B0604020202020204" pitchFamily="34" charset="0"/>
              </a:rPr>
              <a:t>/2018registrations</a:t>
            </a: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[Accessed 5 November 2019].</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Weir, K. (2019) Better ways to prevent suicide. </a:t>
            </a:r>
            <a:r>
              <a:rPr lang="en-US" sz="1000" i="1" dirty="0">
                <a:latin typeface="Arial" panose="020B0604020202020204" pitchFamily="34" charset="0"/>
                <a:cs typeface="Arial" panose="020B0604020202020204" pitchFamily="34" charset="0"/>
              </a:rPr>
              <a:t>American Psychological Association, </a:t>
            </a:r>
            <a:r>
              <a:rPr lang="en-US" sz="1000" dirty="0">
                <a:latin typeface="Arial" panose="020B0604020202020204" pitchFamily="34" charset="0"/>
                <a:cs typeface="Arial" panose="020B0604020202020204" pitchFamily="34" charset="0"/>
              </a:rPr>
              <a:t>50(7), pp. 32 /print from 1-11.</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Image </a:t>
            </a:r>
          </a:p>
          <a:p>
            <a:r>
              <a:rPr lang="en-GB" sz="1000" dirty="0" err="1">
                <a:latin typeface="Arial" panose="020B0604020202020204" pitchFamily="34" charset="0"/>
                <a:cs typeface="Arial" panose="020B0604020202020204" pitchFamily="34" charset="0"/>
              </a:rPr>
              <a:t>Apa.org.uk</a:t>
            </a:r>
            <a:r>
              <a:rPr lang="en-GB" sz="1000" dirty="0">
                <a:latin typeface="Arial" panose="020B0604020202020204" pitchFamily="34" charset="0"/>
                <a:cs typeface="Arial" panose="020B0604020202020204" pitchFamily="34" charset="0"/>
              </a:rPr>
              <a:t> (2019) </a:t>
            </a:r>
            <a:r>
              <a:rPr lang="en-GB" sz="1000" dirty="0">
                <a:latin typeface="Arial" panose="020B0604020202020204" pitchFamily="34" charset="0"/>
                <a:cs typeface="Arial" panose="020B0604020202020204" pitchFamily="34" charset="0"/>
                <a:hlinkClick r:id="rId2"/>
              </a:rPr>
              <a:t>http://www.apa.org/monitor/2019/07-08/cover-prevent-suicide</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Image</a:t>
            </a:r>
          </a:p>
          <a:p>
            <a:r>
              <a:rPr lang="en-GB" sz="1000" dirty="0">
                <a:latin typeface="Arial" panose="020B0604020202020204" pitchFamily="34" charset="0"/>
                <a:cs typeface="Arial" panose="020B0604020202020204" pitchFamily="34" charset="0"/>
              </a:rPr>
              <a:t>HR </a:t>
            </a:r>
            <a:r>
              <a:rPr lang="en-GB" sz="1000" dirty="0" err="1">
                <a:latin typeface="Arial" panose="020B0604020202020204" pitchFamily="34" charset="0"/>
                <a:cs typeface="Arial" panose="020B0604020202020204" pitchFamily="34" charset="0"/>
              </a:rPr>
              <a:t>PitSpot</a:t>
            </a:r>
            <a:r>
              <a:rPr lang="en-GB" sz="1000" dirty="0">
                <a:latin typeface="Arial" panose="020B0604020202020204" pitchFamily="34" charset="0"/>
                <a:cs typeface="Arial" panose="020B0604020202020204" pitchFamily="34" charset="0"/>
              </a:rPr>
              <a:t> (2013) </a:t>
            </a:r>
            <a:r>
              <a:rPr lang="en-GB" sz="1000" dirty="0" err="1">
                <a:latin typeface="Arial" panose="020B0604020202020204" pitchFamily="34" charset="0"/>
                <a:cs typeface="Arial" panose="020B0604020202020204" pitchFamily="34" charset="0"/>
              </a:rPr>
              <a:t>hrpitstop.blogspot.com</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6611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308338_TF02895256.potx" id="{B007F638-EABE-4946-B49C-A7C044166016}" vid="{B6AA66A6-E2A4-499A-AD03-7EBFF08004F5}"/>
    </a:ext>
  </a:ext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5978</TotalTime>
  <Words>475</Words>
  <Application>Microsoft Office PowerPoint</Application>
  <PresentationFormat>Widescreen</PresentationFormat>
  <Paragraphs>161</Paragraphs>
  <Slides>17</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Georgia</vt:lpstr>
      <vt:lpstr>Wingdings</vt:lpstr>
      <vt:lpstr>Ocean 16x9</vt:lpstr>
      <vt:lpstr>Working with Suicidal ideation </vt:lpstr>
      <vt:lpstr>Personal Safety</vt:lpstr>
      <vt:lpstr>PowerPoint Presentation</vt:lpstr>
      <vt:lpstr>Overview</vt:lpstr>
      <vt:lpstr>Introduction </vt:lpstr>
      <vt:lpstr>Historical Perspective</vt:lpstr>
      <vt:lpstr>Global Scenario</vt:lpstr>
      <vt:lpstr>    </vt:lpstr>
      <vt:lpstr>PowerPoint Presentation</vt:lpstr>
      <vt:lpstr>Risk Factors</vt:lpstr>
      <vt:lpstr>Protective Factors</vt:lpstr>
      <vt:lpstr>Common methods </vt:lpstr>
      <vt:lpstr>PowerPoint Presentation</vt:lpstr>
      <vt:lpstr>PowerPoint Presentation</vt:lpstr>
      <vt:lpstr>PowerPoint Presentation</vt:lpstr>
      <vt:lpstr>Conclusion and Recommendations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Suicidal ideation </dc:title>
  <dc:creator>Microsoft Office User</dc:creator>
  <cp:lastModifiedBy>Jane Masters</cp:lastModifiedBy>
  <cp:revision>39</cp:revision>
  <cp:lastPrinted>2019-11-16T12:24:11Z</cp:lastPrinted>
  <dcterms:created xsi:type="dcterms:W3CDTF">2019-11-14T13:37:49Z</dcterms:created>
  <dcterms:modified xsi:type="dcterms:W3CDTF">2019-11-20T09:29:36Z</dcterms:modified>
</cp:coreProperties>
</file>