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2" r:id="rId8"/>
    <p:sldId id="261" r:id="rId9"/>
    <p:sldId id="266" r:id="rId10"/>
    <p:sldId id="265" r:id="rId11"/>
    <p:sldId id="264" r:id="rId12"/>
    <p:sldId id="267" r:id="rId13"/>
    <p:sldId id="270" r:id="rId14"/>
    <p:sldId id="271" r:id="rId15"/>
    <p:sldId id="269" r:id="rId16"/>
    <p:sldId id="268" r:id="rId17"/>
    <p:sldId id="272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0" y="8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396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9181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695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6792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282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070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3499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936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1138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0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2057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3F1547-AA18-4F47-B79F-5310324AD448}" type="datetimeFigureOut">
              <a:rPr lang="en-GB" smtClean="0"/>
              <a:t>03/05/2017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ED9A57-2747-4218-80A9-BF4A5AECE2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470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Sir Alex Ferguson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Leader/ Manager / Coach / Father </a:t>
            </a:r>
            <a:endParaRPr lang="en-GB" dirty="0"/>
          </a:p>
        </p:txBody>
      </p:sp>
      <p:pic>
        <p:nvPicPr>
          <p:cNvPr id="4" name="Picture 3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26254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The Greatest Coach in History?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Retired </a:t>
            </a:r>
            <a:r>
              <a:rPr lang="en-GB" dirty="0"/>
              <a:t>in May </a:t>
            </a:r>
            <a:r>
              <a:rPr lang="en-GB" dirty="0" smtClean="0"/>
              <a:t>2013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26 </a:t>
            </a:r>
            <a:r>
              <a:rPr lang="en-GB" dirty="0"/>
              <a:t>seasons as the manager of Manchester </a:t>
            </a:r>
            <a:r>
              <a:rPr lang="en-GB" dirty="0" smtClean="0"/>
              <a:t>United</a:t>
            </a:r>
          </a:p>
          <a:p>
            <a:endParaRPr lang="en-GB" dirty="0" smtClean="0"/>
          </a:p>
          <a:p>
            <a:r>
              <a:rPr lang="en-GB" dirty="0" smtClean="0"/>
              <a:t>Won </a:t>
            </a:r>
            <a:r>
              <a:rPr lang="en-GB" dirty="0"/>
              <a:t>13 English </a:t>
            </a:r>
            <a:r>
              <a:rPr lang="en-GB" dirty="0" smtClean="0"/>
              <a:t>League </a:t>
            </a:r>
            <a:r>
              <a:rPr lang="en-GB" dirty="0"/>
              <a:t>T</a:t>
            </a:r>
            <a:r>
              <a:rPr lang="en-GB" dirty="0" smtClean="0"/>
              <a:t>itles</a:t>
            </a:r>
          </a:p>
          <a:p>
            <a:endParaRPr lang="en-GB" dirty="0" smtClean="0"/>
          </a:p>
          <a:p>
            <a:r>
              <a:rPr lang="en-GB" dirty="0" smtClean="0"/>
              <a:t>25 </a:t>
            </a:r>
            <a:r>
              <a:rPr lang="en-GB" dirty="0"/>
              <a:t>other </a:t>
            </a:r>
            <a:r>
              <a:rPr lang="en-GB" dirty="0" smtClean="0"/>
              <a:t>Domestic </a:t>
            </a:r>
            <a:r>
              <a:rPr lang="en-GB" dirty="0"/>
              <a:t>and </a:t>
            </a:r>
            <a:r>
              <a:rPr lang="en-GB" dirty="0" smtClean="0"/>
              <a:t>International </a:t>
            </a:r>
            <a:r>
              <a:rPr lang="en-GB" dirty="0"/>
              <a:t>T</a:t>
            </a:r>
            <a:r>
              <a:rPr lang="en-GB" dirty="0" smtClean="0"/>
              <a:t>rophies </a:t>
            </a:r>
            <a:r>
              <a:rPr lang="en-GB" sz="2400" dirty="0" smtClean="0"/>
              <a:t>(nearly double competitors)</a:t>
            </a:r>
          </a:p>
          <a:p>
            <a:endParaRPr lang="en-GB" sz="2400" dirty="0"/>
          </a:p>
          <a:p>
            <a:r>
              <a:rPr lang="en-GB" sz="2400" dirty="0" smtClean="0"/>
              <a:t>Managed the first team and entire club – </a:t>
            </a:r>
            <a:r>
              <a:rPr lang="en-GB" sz="2400" dirty="0" smtClean="0">
                <a:solidFill>
                  <a:srgbClr val="FF0000"/>
                </a:solidFill>
              </a:rPr>
              <a:t>How does it differ now?</a:t>
            </a:r>
          </a:p>
          <a:p>
            <a:endParaRPr lang="en-GB" dirty="0"/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80116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David Gill (Former Chief Executive) 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“Steve Jobs was Apple”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“Sir Alex Ferguson was Manchester United”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Who is Sport?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Messi,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Lomu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, Bolt, Beckham, Ronaldo, Tiger, Sampras, Schumacher, </a:t>
            </a:r>
            <a:r>
              <a:rPr lang="en-GB" dirty="0" err="1" smtClean="0">
                <a:solidFill>
                  <a:schemeClr val="accent1">
                    <a:lumMod val="75000"/>
                  </a:schemeClr>
                </a:solidFill>
              </a:rPr>
              <a:t>Giggs</a:t>
            </a:r>
            <a:r>
              <a:rPr lang="en-GB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50276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Harvard Business School (2012)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How did he do it?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Habits that enabled his success?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Principles that guided him?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 8 leadership </a:t>
            </a:r>
            <a:r>
              <a:rPr lang="en-GB" dirty="0">
                <a:solidFill>
                  <a:srgbClr val="FF0000"/>
                </a:solidFill>
              </a:rPr>
              <a:t>lessons that </a:t>
            </a:r>
            <a:r>
              <a:rPr lang="en-GB" dirty="0" smtClean="0">
                <a:solidFill>
                  <a:srgbClr val="FF0000"/>
                </a:solidFill>
              </a:rPr>
              <a:t>captured </a:t>
            </a:r>
            <a:r>
              <a:rPr lang="en-GB" dirty="0">
                <a:solidFill>
                  <a:srgbClr val="FF0000"/>
                </a:solidFill>
              </a:rPr>
              <a:t>crucial elements of his approach</a:t>
            </a: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7890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sz="3600" b="1" dirty="0" smtClean="0"/>
              <a:t>Start with solid foundations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Ferguson set about creating a structure for the long term by modernizing United’s youth program.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He </a:t>
            </a:r>
            <a:r>
              <a:rPr lang="en-GB" dirty="0"/>
              <a:t>established two “centers of excellence” </a:t>
            </a:r>
            <a:r>
              <a:rPr lang="en-GB" dirty="0" smtClean="0"/>
              <a:t>(9 Years +)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Recruited </a:t>
            </a:r>
            <a:r>
              <a:rPr lang="en-GB" dirty="0"/>
              <a:t>a number of scouts, urging them to bring him the top young </a:t>
            </a:r>
            <a:r>
              <a:rPr lang="en-GB" dirty="0" smtClean="0"/>
              <a:t>talent (David Beckham, Ryan </a:t>
            </a:r>
            <a:r>
              <a:rPr lang="en-GB" dirty="0" err="1" smtClean="0"/>
              <a:t>Giggs</a:t>
            </a:r>
            <a:r>
              <a:rPr lang="en-GB" dirty="0" smtClean="0"/>
              <a:t>, Scholes, Neville brothers).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Ferguson </a:t>
            </a:r>
            <a:r>
              <a:rPr lang="en-GB" dirty="0"/>
              <a:t>noticed </a:t>
            </a:r>
            <a:r>
              <a:rPr lang="en-GB" dirty="0" err="1" smtClean="0"/>
              <a:t>Giggs</a:t>
            </a:r>
            <a:r>
              <a:rPr lang="en-GB" dirty="0" smtClean="0"/>
              <a:t> as </a:t>
            </a:r>
            <a:r>
              <a:rPr lang="en-GB" dirty="0"/>
              <a:t>a skinny 13-year-old in 1986 and who went on to become the most decorated British </a:t>
            </a:r>
            <a:r>
              <a:rPr lang="en-GB" dirty="0" smtClean="0"/>
              <a:t>footballer </a:t>
            </a:r>
            <a:r>
              <a:rPr lang="en-GB" dirty="0"/>
              <a:t>of all time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“Building a Team  vs Building a Club”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002060"/>
                </a:solidFill>
              </a:rPr>
              <a:t>F</a:t>
            </a:r>
            <a:r>
              <a:rPr lang="en-GB" dirty="0" smtClean="0">
                <a:solidFill>
                  <a:srgbClr val="002060"/>
                </a:solidFill>
              </a:rPr>
              <a:t>luency </a:t>
            </a:r>
            <a:r>
              <a:rPr lang="en-GB" dirty="0">
                <a:solidFill>
                  <a:srgbClr val="002060"/>
                </a:solidFill>
              </a:rPr>
              <a:t>and a </a:t>
            </a:r>
            <a:r>
              <a:rPr lang="en-GB" dirty="0" smtClean="0">
                <a:solidFill>
                  <a:srgbClr val="002060"/>
                </a:solidFill>
              </a:rPr>
              <a:t>Continuity </a:t>
            </a:r>
            <a:r>
              <a:rPr lang="en-GB" dirty="0">
                <a:solidFill>
                  <a:srgbClr val="002060"/>
                </a:solidFill>
              </a:rPr>
              <a:t>of supply to the first </a:t>
            </a:r>
            <a:r>
              <a:rPr lang="en-GB" dirty="0" smtClean="0">
                <a:solidFill>
                  <a:srgbClr val="002060"/>
                </a:solidFill>
              </a:rPr>
              <a:t>team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2060"/>
                </a:solidFill>
              </a:rPr>
              <a:t>Togetherness + Bond = Spirit</a:t>
            </a: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30688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Development vs Success NOW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The </a:t>
            </a:r>
            <a:r>
              <a:rPr lang="en-GB" dirty="0"/>
              <a:t>first thought of 99% of newly appointed </a:t>
            </a:r>
            <a:r>
              <a:rPr lang="en-GB" dirty="0" smtClean="0"/>
              <a:t>managers = </a:t>
            </a:r>
          </a:p>
          <a:p>
            <a:pPr marL="0" indent="0" algn="ctr">
              <a:buNone/>
            </a:pPr>
            <a:r>
              <a:rPr lang="en-GB" dirty="0" smtClean="0"/>
              <a:t>Win to Survive</a:t>
            </a:r>
            <a:r>
              <a:rPr lang="en-GB" dirty="0"/>
              <a:t>. </a:t>
            </a:r>
            <a:endParaRPr lang="en-GB" dirty="0" smtClean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Bring </a:t>
            </a:r>
            <a:r>
              <a:rPr lang="en-GB" dirty="0"/>
              <a:t>experienced players in. </a:t>
            </a:r>
            <a:endParaRPr lang="en-GB" dirty="0" smtClean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It’s a results driven industry </a:t>
            </a:r>
            <a:r>
              <a:rPr lang="en-GB" sz="2400" dirty="0" smtClean="0"/>
              <a:t>(Sherwood, Rogers, </a:t>
            </a:r>
            <a:r>
              <a:rPr lang="en-GB" sz="2400" dirty="0" err="1" smtClean="0"/>
              <a:t>Moyes</a:t>
            </a:r>
            <a:r>
              <a:rPr lang="en-GB" sz="2400" dirty="0" smtClean="0"/>
              <a:t>)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Winning a game is only a short-term gain—you can lose the next game. </a:t>
            </a:r>
            <a:endParaRPr lang="en-GB" sz="2400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FF0000"/>
                </a:solidFill>
              </a:rPr>
              <a:t>Building </a:t>
            </a:r>
            <a:r>
              <a:rPr lang="en-GB" sz="2400" dirty="0">
                <a:solidFill>
                  <a:srgbClr val="FF0000"/>
                </a:solidFill>
              </a:rPr>
              <a:t>a club brings stability and consistency. </a:t>
            </a: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97429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The job of a manager?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Inspire </a:t>
            </a:r>
            <a:r>
              <a:rPr lang="en-GB" dirty="0"/>
              <a:t>people to be better. </a:t>
            </a:r>
          </a:p>
          <a:p>
            <a:r>
              <a:rPr lang="en-GB" dirty="0" smtClean="0"/>
              <a:t>Improve their Tactical, Technical, Physical, Physiological development.</a:t>
            </a:r>
          </a:p>
          <a:p>
            <a:r>
              <a:rPr lang="en-GB" dirty="0" smtClean="0"/>
              <a:t>Create environments where skills can be challenged. </a:t>
            </a:r>
          </a:p>
          <a:p>
            <a:r>
              <a:rPr lang="en-GB" dirty="0" smtClean="0"/>
              <a:t>Make </a:t>
            </a:r>
            <a:r>
              <a:rPr lang="en-GB" dirty="0"/>
              <a:t>them </a:t>
            </a:r>
            <a:r>
              <a:rPr lang="en-GB" dirty="0" smtClean="0"/>
              <a:t>winners (Positive praise) </a:t>
            </a:r>
          </a:p>
          <a:p>
            <a:r>
              <a:rPr lang="en-GB" dirty="0" smtClean="0"/>
              <a:t>Make </a:t>
            </a:r>
            <a:r>
              <a:rPr lang="en-GB" dirty="0"/>
              <a:t>them better </a:t>
            </a:r>
            <a:r>
              <a:rPr lang="en-GB" dirty="0" smtClean="0"/>
              <a:t>people (Holistic development = Growth </a:t>
            </a:r>
            <a:r>
              <a:rPr lang="en-GB" dirty="0" err="1" smtClean="0"/>
              <a:t>Mindset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/>
              <a:t>	</a:t>
            </a:r>
            <a:r>
              <a:rPr lang="en-GB" dirty="0" smtClean="0">
                <a:solidFill>
                  <a:srgbClr val="FF0000"/>
                </a:solidFill>
              </a:rPr>
              <a:t>“Fostering a Family”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2518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2. Dare to Rebuild Your </a:t>
            </a:r>
            <a:r>
              <a:rPr lang="en-GB" sz="3600" b="1" dirty="0" smtClean="0"/>
              <a:t>Team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Cycles of rebuilding = Player life cycles</a:t>
            </a:r>
          </a:p>
          <a:p>
            <a:endParaRPr lang="en-GB" dirty="0" smtClean="0"/>
          </a:p>
          <a:p>
            <a:r>
              <a:rPr lang="en-GB" dirty="0"/>
              <a:t>Managing the talent development process </a:t>
            </a:r>
            <a:r>
              <a:rPr lang="en-GB" dirty="0" smtClean="0"/>
              <a:t>(Selling, Buying, Loans)</a:t>
            </a:r>
          </a:p>
          <a:p>
            <a:endParaRPr lang="en-GB" dirty="0"/>
          </a:p>
          <a:p>
            <a:r>
              <a:rPr lang="en-GB" dirty="0"/>
              <a:t>He’s never really looking at this moment, he’s always looking into the future,” Ryan </a:t>
            </a:r>
            <a:r>
              <a:rPr lang="en-GB" dirty="0" err="1"/>
              <a:t>Giggs</a:t>
            </a:r>
            <a:r>
              <a:rPr lang="en-GB" dirty="0"/>
              <a:t> 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P</a:t>
            </a:r>
            <a:r>
              <a:rPr lang="en-GB" dirty="0" smtClean="0"/>
              <a:t>ortfolio Manager </a:t>
            </a:r>
            <a:r>
              <a:rPr lang="en-GB" dirty="0"/>
              <a:t>of talent. He </a:t>
            </a:r>
            <a:r>
              <a:rPr lang="en-GB" dirty="0" smtClean="0"/>
              <a:t>was </a:t>
            </a:r>
            <a:r>
              <a:rPr lang="en-GB" dirty="0"/>
              <a:t>strategic, rational, and </a:t>
            </a:r>
            <a:r>
              <a:rPr lang="en-GB" dirty="0" smtClean="0"/>
              <a:t>systematic</a:t>
            </a:r>
          </a:p>
          <a:p>
            <a:endParaRPr lang="en-GB" dirty="0"/>
          </a:p>
          <a:p>
            <a:r>
              <a:rPr lang="en-GB" dirty="0" smtClean="0"/>
              <a:t>MUFC </a:t>
            </a:r>
            <a:r>
              <a:rPr lang="en-GB" dirty="0"/>
              <a:t>won the English league five times, the club spent less on incoming transfers than </a:t>
            </a:r>
            <a:r>
              <a:rPr lang="en-GB" dirty="0" smtClean="0"/>
              <a:t>rivals </a:t>
            </a:r>
            <a:r>
              <a:rPr lang="en-GB" dirty="0"/>
              <a:t>Chelsea, Manchester City, and </a:t>
            </a:r>
            <a:r>
              <a:rPr lang="en-GB" dirty="0" smtClean="0"/>
              <a:t>Liverpool. </a:t>
            </a: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Those -</a:t>
            </a:r>
            <a:r>
              <a:rPr lang="en-GB" dirty="0" smtClean="0">
                <a:solidFill>
                  <a:srgbClr val="FF0000"/>
                </a:solidFill>
              </a:rPr>
              <a:t>25 </a:t>
            </a:r>
            <a:r>
              <a:rPr lang="en-GB" dirty="0">
                <a:solidFill>
                  <a:srgbClr val="FF0000"/>
                </a:solidFill>
              </a:rPr>
              <a:t>constituted a far higher share of </a:t>
            </a:r>
            <a:r>
              <a:rPr lang="en-GB" dirty="0" smtClean="0">
                <a:solidFill>
                  <a:srgbClr val="FF0000"/>
                </a:solidFill>
              </a:rPr>
              <a:t>incoming </a:t>
            </a:r>
            <a:r>
              <a:rPr lang="en-GB" dirty="0">
                <a:solidFill>
                  <a:srgbClr val="FF0000"/>
                </a:solidFill>
              </a:rPr>
              <a:t>transfers than of its </a:t>
            </a:r>
            <a:r>
              <a:rPr lang="en-GB" dirty="0" smtClean="0">
                <a:solidFill>
                  <a:srgbClr val="FF0000"/>
                </a:solidFill>
              </a:rPr>
              <a:t>competitors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Why? RVP?</a:t>
            </a:r>
            <a:endParaRPr lang="en-GB" dirty="0">
              <a:solidFill>
                <a:srgbClr val="0070C0"/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0642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Young Players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“Young </a:t>
            </a:r>
            <a:r>
              <a:rPr lang="en-GB" dirty="0"/>
              <a:t>players were given the time and conditions to succeed, most older players were sold to other teams while they were still valuable properties, and a few top veterans were kept around to lend continuity and carry the culture of the club </a:t>
            </a:r>
            <a:r>
              <a:rPr lang="en-GB" dirty="0" smtClean="0"/>
              <a:t>forward”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C00000"/>
                </a:solidFill>
              </a:rPr>
              <a:t>Why is organisational culture important?</a:t>
            </a:r>
            <a:endParaRPr lang="en-GB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Team Cycles 4 Years then Change is needed</a:t>
            </a:r>
            <a:endParaRPr lang="en-GB" dirty="0"/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68001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3. Set High </a:t>
            </a:r>
            <a:r>
              <a:rPr lang="en-GB" sz="3600" b="1" dirty="0" smtClean="0"/>
              <a:t>Standards &amp;</a:t>
            </a:r>
            <a:br>
              <a:rPr lang="en-GB" sz="3600" b="1" dirty="0" smtClean="0"/>
            </a:br>
            <a:r>
              <a:rPr lang="en-GB" sz="3600" b="1" dirty="0" smtClean="0"/>
              <a:t>Hold </a:t>
            </a:r>
            <a:r>
              <a:rPr lang="en-GB" sz="3600" b="1" dirty="0"/>
              <a:t>Everyone to </a:t>
            </a:r>
            <a:r>
              <a:rPr lang="en-GB" sz="3600" b="1" dirty="0" smtClean="0"/>
              <a:t>Them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Instil positive values (</a:t>
            </a:r>
            <a:r>
              <a:rPr lang="en-GB" sz="2400" dirty="0" smtClean="0">
                <a:solidFill>
                  <a:srgbClr val="C00000"/>
                </a:solidFill>
              </a:rPr>
              <a:t>punctuality, desire, professionalism</a:t>
            </a:r>
            <a:r>
              <a:rPr lang="en-GB" dirty="0" smtClean="0"/>
              <a:t>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What is professionalism?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400" dirty="0" smtClean="0"/>
              <a:t>“Over </a:t>
            </a:r>
            <a:r>
              <a:rPr lang="en-GB" sz="2400" dirty="0"/>
              <a:t>the years this attitude became contagious—players didn’t accept </a:t>
            </a:r>
            <a:r>
              <a:rPr lang="en-GB" sz="2400" dirty="0" smtClean="0"/>
              <a:t>teammates </a:t>
            </a:r>
            <a:r>
              <a:rPr lang="en-GB" sz="2400" i="1" dirty="0"/>
              <a:t>not</a:t>
            </a:r>
            <a:r>
              <a:rPr lang="en-GB" sz="2400" dirty="0"/>
              <a:t> giving it their all. The biggest stars were no </a:t>
            </a:r>
            <a:r>
              <a:rPr lang="en-GB" sz="2400" dirty="0" smtClean="0"/>
              <a:t>exception”. (Ronaldo)</a:t>
            </a:r>
            <a:endParaRPr lang="en-GB" sz="2400" dirty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Every training session was about quality. (Roy Keane, Ireland)</a:t>
            </a:r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C00000"/>
                </a:solidFill>
              </a:rPr>
              <a:t>Intensity, Concentration, Speed, Performance </a:t>
            </a:r>
          </a:p>
          <a:p>
            <a:pPr marL="0" indent="0" algn="ctr">
              <a:buNone/>
            </a:pPr>
            <a:r>
              <a:rPr lang="en-GB" dirty="0" smtClean="0"/>
              <a:t>“I </a:t>
            </a:r>
            <a:r>
              <a:rPr lang="en-GB" dirty="0"/>
              <a:t>constantly told my squad that working hard all your life is a </a:t>
            </a:r>
            <a:r>
              <a:rPr lang="en-GB" dirty="0" smtClean="0"/>
              <a:t>talent”</a:t>
            </a:r>
            <a:endParaRPr lang="en-GB" dirty="0">
              <a:solidFill>
                <a:srgbClr val="C00000"/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2039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4. Never, Ever Cede </a:t>
            </a:r>
            <a:r>
              <a:rPr lang="en-GB" sz="3600" b="1" dirty="0" smtClean="0"/>
              <a:t>Control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”An </a:t>
            </a:r>
            <a:r>
              <a:rPr lang="en-GB" dirty="0"/>
              <a:t>important part of maintaining high standards across the board was Ferguson’s willingness to respond forcefully when players violated those </a:t>
            </a:r>
            <a:r>
              <a:rPr lang="en-GB" dirty="0" smtClean="0"/>
              <a:t>standards” </a:t>
            </a:r>
            <a:r>
              <a:rPr lang="en-GB" sz="2400" dirty="0" smtClean="0">
                <a:solidFill>
                  <a:srgbClr val="C00000"/>
                </a:solidFill>
              </a:rPr>
              <a:t>(Fine, Dropped, Sold)</a:t>
            </a:r>
            <a:endParaRPr lang="en-GB" sz="24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en-GB" sz="2400" dirty="0">
              <a:solidFill>
                <a:srgbClr val="C00000"/>
              </a:solidFill>
            </a:endParaRPr>
          </a:p>
          <a:p>
            <a:r>
              <a:rPr lang="en-GB" sz="2400" dirty="0"/>
              <a:t>Responding quickly, </a:t>
            </a:r>
            <a:r>
              <a:rPr lang="en-GB" sz="2400" dirty="0" smtClean="0"/>
              <a:t>before </a:t>
            </a:r>
            <a:r>
              <a:rPr lang="en-GB" sz="2400" dirty="0"/>
              <a:t>situations get out of hand, </a:t>
            </a:r>
            <a:r>
              <a:rPr lang="en-GB" sz="2400" dirty="0" smtClean="0"/>
              <a:t>helps maintain </a:t>
            </a:r>
            <a:r>
              <a:rPr lang="en-GB" sz="2400" dirty="0"/>
              <a:t>control</a:t>
            </a:r>
            <a:r>
              <a:rPr lang="en-GB" sz="2400" dirty="0" smtClean="0"/>
              <a:t>.</a:t>
            </a:r>
          </a:p>
          <a:p>
            <a:endParaRPr lang="en-GB" sz="2400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en-GB" sz="2400" dirty="0" smtClean="0"/>
              <a:t>“Your </a:t>
            </a:r>
            <a:r>
              <a:rPr lang="en-GB" sz="2400" dirty="0"/>
              <a:t>personality has to be bigger than theirs. That is vital</a:t>
            </a:r>
            <a:r>
              <a:rPr lang="en-GB" sz="2400" dirty="0" smtClean="0"/>
              <a:t>.”</a:t>
            </a:r>
          </a:p>
          <a:p>
            <a:pPr marL="0" indent="0" algn="ctr">
              <a:buNone/>
            </a:pPr>
            <a:endParaRPr lang="en-GB" sz="2400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0070C0"/>
                </a:solidFill>
              </a:rPr>
              <a:t>Why? Link to previous themes. </a:t>
            </a: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47971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5. Match the Message to the </a:t>
            </a:r>
            <a:r>
              <a:rPr lang="en-GB" sz="3200" b="1" dirty="0" smtClean="0"/>
              <a:t>Moment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dirty="0" smtClean="0"/>
              <a:t>Statement </a:t>
            </a:r>
          </a:p>
          <a:p>
            <a:pPr marL="0" indent="0">
              <a:buNone/>
            </a:pPr>
            <a:r>
              <a:rPr lang="en-GB" dirty="0" smtClean="0"/>
              <a:t>I might be making a mistake today but this is the best team for today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Reflections?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Observation is critical to </a:t>
            </a:r>
            <a:r>
              <a:rPr lang="en-GB" dirty="0" smtClean="0"/>
              <a:t>management</a:t>
            </a:r>
            <a:r>
              <a:rPr lang="en-GB" dirty="0"/>
              <a:t> </a:t>
            </a:r>
            <a:r>
              <a:rPr lang="en-GB" dirty="0" smtClean="0"/>
              <a:t>the ability to foresee change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Half time dressing room – What should you say? To everyone? </a:t>
            </a:r>
          </a:p>
          <a:p>
            <a:pPr marL="0" indent="0" algn="ctr">
              <a:buNone/>
            </a:pPr>
            <a:r>
              <a:rPr lang="en-GB" sz="2400" dirty="0" smtClean="0">
                <a:solidFill>
                  <a:srgbClr val="0070C0"/>
                </a:solidFill>
              </a:rPr>
              <a:t>“Few </a:t>
            </a:r>
            <a:r>
              <a:rPr lang="en-GB" sz="2400" dirty="0">
                <a:solidFill>
                  <a:srgbClr val="0070C0"/>
                </a:solidFill>
              </a:rPr>
              <a:t>people get better with criticism; most respond to </a:t>
            </a:r>
            <a:r>
              <a:rPr lang="en-GB" sz="2400" dirty="0" smtClean="0">
                <a:solidFill>
                  <a:srgbClr val="0070C0"/>
                </a:solidFill>
              </a:rPr>
              <a:t>encouragement” </a:t>
            </a:r>
            <a:endParaRPr lang="en-GB" sz="2400" dirty="0">
              <a:solidFill>
                <a:srgbClr val="0070C0"/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2915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6. Prepare to </a:t>
            </a:r>
            <a:r>
              <a:rPr lang="en-GB" sz="3600" b="1" dirty="0" smtClean="0"/>
              <a:t>Win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“We practice for when the going gets tough, so we know what it takes to be successful in those situations</a:t>
            </a:r>
            <a:r>
              <a:rPr lang="en-GB" dirty="0" smtClean="0"/>
              <a:t>,”</a:t>
            </a:r>
          </a:p>
          <a:p>
            <a:pPr marL="0" indent="0">
              <a:buNone/>
            </a:pPr>
            <a:r>
              <a:rPr lang="en-GB" dirty="0" smtClean="0"/>
              <a:t>= Situational games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Training </a:t>
            </a:r>
            <a:r>
              <a:rPr lang="en-GB" dirty="0"/>
              <a:t>sessions </a:t>
            </a:r>
            <a:r>
              <a:rPr lang="en-GB" dirty="0" smtClean="0"/>
              <a:t>are </a:t>
            </a:r>
            <a:r>
              <a:rPr lang="en-GB" dirty="0"/>
              <a:t>opportunities to learn and </a:t>
            </a:r>
            <a:r>
              <a:rPr lang="en-GB" dirty="0" smtClean="0"/>
              <a:t>improve</a:t>
            </a:r>
            <a:endParaRPr lang="en-GB" dirty="0"/>
          </a:p>
          <a:p>
            <a:r>
              <a:rPr lang="en-GB" dirty="0" smtClean="0"/>
              <a:t>Design relevant game practice</a:t>
            </a:r>
          </a:p>
          <a:p>
            <a:r>
              <a:rPr lang="en-GB" dirty="0" smtClean="0"/>
              <a:t>Winning teams are rooted in executable habits (Perfect practice) </a:t>
            </a:r>
            <a:endParaRPr lang="en-GB" dirty="0"/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“I’ve </a:t>
            </a:r>
            <a:r>
              <a:rPr lang="en-GB" dirty="0">
                <a:solidFill>
                  <a:srgbClr val="0070C0"/>
                </a:solidFill>
              </a:rPr>
              <a:t>set my standards over such a long period of time that there is </a:t>
            </a:r>
            <a:endParaRPr lang="en-GB" dirty="0" smtClean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no </a:t>
            </a:r>
            <a:r>
              <a:rPr lang="en-GB" dirty="0">
                <a:solidFill>
                  <a:srgbClr val="0070C0"/>
                </a:solidFill>
              </a:rPr>
              <a:t>other option for me—I </a:t>
            </a:r>
            <a:r>
              <a:rPr lang="en-GB" i="1" dirty="0">
                <a:solidFill>
                  <a:srgbClr val="0070C0"/>
                </a:solidFill>
              </a:rPr>
              <a:t>have</a:t>
            </a:r>
            <a:r>
              <a:rPr lang="en-GB" dirty="0">
                <a:solidFill>
                  <a:srgbClr val="0070C0"/>
                </a:solidFill>
              </a:rPr>
              <a:t> to </a:t>
            </a:r>
            <a:r>
              <a:rPr lang="en-GB" dirty="0" smtClean="0">
                <a:solidFill>
                  <a:srgbClr val="0070C0"/>
                </a:solidFill>
              </a:rPr>
              <a:t>win”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“We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were there to win the game. Our supporters understood that, </a:t>
            </a:r>
            <a:endParaRPr lang="en-GB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and 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they got behind </a:t>
            </a: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us” </a:t>
            </a:r>
            <a:r>
              <a:rPr lang="en-GB" sz="2300" dirty="0" smtClean="0">
                <a:solidFill>
                  <a:schemeClr val="accent2">
                    <a:lumMod val="75000"/>
                  </a:schemeClr>
                </a:solidFill>
              </a:rPr>
              <a:t>(Score 1, Score 3)</a:t>
            </a:r>
            <a:endParaRPr lang="en-GB" sz="23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9929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7. Rely on the Power of Observation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Delegation and Observation </a:t>
            </a:r>
          </a:p>
          <a:p>
            <a:pPr marL="0" indent="0">
              <a:buNone/>
            </a:pPr>
            <a:r>
              <a:rPr lang="en-GB" dirty="0"/>
              <a:t>The switch from coaching to </a:t>
            </a:r>
            <a:r>
              <a:rPr lang="en-GB" dirty="0" smtClean="0"/>
              <a:t>observing, allowed </a:t>
            </a:r>
            <a:r>
              <a:rPr lang="en-GB" dirty="0"/>
              <a:t>him to better evaluate the players and their performances.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/>
              <a:t>“The </a:t>
            </a:r>
            <a:r>
              <a:rPr lang="en-GB" dirty="0"/>
              <a:t>key is to delegate the direct supervision to others and trust them to do their jobs, allowing the manager to truly </a:t>
            </a:r>
            <a:r>
              <a:rPr lang="en-GB" dirty="0" smtClean="0"/>
              <a:t>observe”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Who fulfils this role in your life?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0815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8. Never Stop Adapting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smtClean="0"/>
              <a:t>25 years at Manchester United and the world constantly evolved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Nutrition</a:t>
            </a:r>
          </a:p>
          <a:p>
            <a:r>
              <a:rPr lang="en-GB" dirty="0" smtClean="0"/>
              <a:t>Agents</a:t>
            </a:r>
          </a:p>
          <a:p>
            <a:r>
              <a:rPr lang="en-GB" dirty="0" smtClean="0"/>
              <a:t>Stadiums, Pitches </a:t>
            </a:r>
          </a:p>
          <a:p>
            <a:r>
              <a:rPr lang="en-GB" dirty="0" smtClean="0"/>
              <a:t>Training Methods</a:t>
            </a:r>
          </a:p>
          <a:p>
            <a:r>
              <a:rPr lang="en-GB" dirty="0" smtClean="0"/>
              <a:t>Television – Kick Off Times</a:t>
            </a:r>
          </a:p>
          <a:p>
            <a:r>
              <a:rPr lang="en-GB" dirty="0" smtClean="0"/>
              <a:t>Science</a:t>
            </a:r>
          </a:p>
          <a:p>
            <a:r>
              <a:rPr lang="en-GB" dirty="0" smtClean="0"/>
              <a:t>Notational Analysis</a:t>
            </a:r>
          </a:p>
          <a:p>
            <a:r>
              <a:rPr lang="en-GB" dirty="0" smtClean="0"/>
              <a:t>Billionaire Owners</a:t>
            </a:r>
          </a:p>
          <a:p>
            <a:r>
              <a:rPr lang="en-GB" dirty="0" smtClean="0"/>
              <a:t>Player power</a:t>
            </a:r>
          </a:p>
          <a:p>
            <a:r>
              <a:rPr lang="en-GB" dirty="0" smtClean="0"/>
              <a:t>League Cup (youth teams) 2 x Primary Centre Forwards </a:t>
            </a:r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!Accept change is constant!</a:t>
            </a:r>
            <a:endParaRPr lang="en-GB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What other organisations pyramid is similar to the pay structure in football?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46011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Fact or Fiction?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Ferguson installed Vitamin </a:t>
            </a:r>
            <a:r>
              <a:rPr lang="en-GB" dirty="0"/>
              <a:t>D booths in the </a:t>
            </a:r>
            <a:r>
              <a:rPr lang="en-GB" dirty="0" smtClean="0"/>
              <a:t>players </a:t>
            </a:r>
            <a:r>
              <a:rPr lang="en-GB" dirty="0"/>
              <a:t>dressing room in order to compensate for the lack of sunlight in </a:t>
            </a:r>
            <a:r>
              <a:rPr lang="en-GB" dirty="0" smtClean="0"/>
              <a:t>Manchester</a:t>
            </a:r>
            <a:r>
              <a:rPr lang="en-GB" dirty="0"/>
              <a:t>?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Championed </a:t>
            </a:r>
            <a:r>
              <a:rPr lang="en-GB" dirty="0"/>
              <a:t>the use of vests fitted with GPS sensors </a:t>
            </a:r>
            <a:r>
              <a:rPr lang="en-GB" dirty="0" smtClean="0"/>
              <a:t>so players could monitor their own performance?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Hired </a:t>
            </a:r>
            <a:r>
              <a:rPr lang="en-GB" dirty="0"/>
              <a:t>a yoga instructor to work with players twice a </a:t>
            </a:r>
            <a:r>
              <a:rPr lang="en-GB" dirty="0" smtClean="0"/>
              <a:t>week?</a:t>
            </a:r>
            <a:endParaRPr lang="en-GB" dirty="0"/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443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 smtClean="0"/>
              <a:t>Overview - Key Points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Start with solid </a:t>
            </a:r>
            <a:r>
              <a:rPr lang="en-GB" b="1" dirty="0" smtClean="0"/>
              <a:t>foundations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Dare </a:t>
            </a:r>
            <a:r>
              <a:rPr lang="en-GB" b="1" dirty="0"/>
              <a:t>to Rebuild Your </a:t>
            </a:r>
            <a:r>
              <a:rPr lang="en-GB" b="1" dirty="0" smtClean="0"/>
              <a:t>Team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Set High Standards </a:t>
            </a:r>
            <a:r>
              <a:rPr lang="en-GB" b="1" dirty="0" smtClean="0"/>
              <a:t>&amp; Hold </a:t>
            </a:r>
            <a:r>
              <a:rPr lang="en-GB" b="1" dirty="0"/>
              <a:t>Everyone to </a:t>
            </a:r>
            <a:r>
              <a:rPr lang="en-GB" b="1" dirty="0" smtClean="0"/>
              <a:t>Them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Never</a:t>
            </a:r>
            <a:r>
              <a:rPr lang="en-GB" b="1" dirty="0"/>
              <a:t>, Ever Cede </a:t>
            </a:r>
            <a:r>
              <a:rPr lang="en-GB" b="1" dirty="0" smtClean="0"/>
              <a:t>Control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Match </a:t>
            </a:r>
            <a:r>
              <a:rPr lang="en-GB" b="1" dirty="0"/>
              <a:t>the Message to the </a:t>
            </a:r>
            <a:r>
              <a:rPr lang="en-GB" b="1" dirty="0" smtClean="0"/>
              <a:t>Moment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Prepare </a:t>
            </a:r>
            <a:r>
              <a:rPr lang="en-GB" b="1" dirty="0"/>
              <a:t>to </a:t>
            </a:r>
            <a:r>
              <a:rPr lang="en-GB" b="1" dirty="0" smtClean="0"/>
              <a:t>Win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Rely </a:t>
            </a:r>
            <a:r>
              <a:rPr lang="en-GB" b="1" dirty="0"/>
              <a:t>on the Power of </a:t>
            </a:r>
            <a:r>
              <a:rPr lang="en-GB" b="1" dirty="0" smtClean="0"/>
              <a:t>Observation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 smtClean="0"/>
              <a:t>Never </a:t>
            </a:r>
            <a:r>
              <a:rPr lang="en-GB" b="1" dirty="0"/>
              <a:t>Stop Adapting</a:t>
            </a: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endParaRPr lang="en-GB" b="1" dirty="0" smtClean="0"/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</p:txBody>
      </p:sp>
      <p:pic>
        <p:nvPicPr>
          <p:cNvPr id="5" name="Picture 4" descr="http://www.uwtsd.ac.uk/media/uwtsd-website/style-assets/images/uwtsd-logo.pn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849" y="760412"/>
            <a:ext cx="2107600" cy="85420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3023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</TotalTime>
  <Words>1059</Words>
  <Application>Microsoft Office PowerPoint</Application>
  <PresentationFormat>Widescreen</PresentationFormat>
  <Paragraphs>161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Calibri Light</vt:lpstr>
      <vt:lpstr>Office Theme</vt:lpstr>
      <vt:lpstr>Sir Alex Ferguson</vt:lpstr>
      <vt:lpstr>The Greatest Coach in History?</vt:lpstr>
      <vt:lpstr>David Gill (Former Chief Executive) </vt:lpstr>
      <vt:lpstr>Harvard Business School (2012)</vt:lpstr>
      <vt:lpstr>Start with solid foundations</vt:lpstr>
      <vt:lpstr>Development vs Success NOW</vt:lpstr>
      <vt:lpstr>The job of a manager?</vt:lpstr>
      <vt:lpstr>2. Dare to Rebuild Your Team</vt:lpstr>
      <vt:lpstr>Young Players</vt:lpstr>
      <vt:lpstr>3. Set High Standards &amp; Hold Everyone to Them</vt:lpstr>
      <vt:lpstr>4. Never, Ever Cede Control</vt:lpstr>
      <vt:lpstr>5. Match the Message to the Moment</vt:lpstr>
      <vt:lpstr>6. Prepare to Win</vt:lpstr>
      <vt:lpstr>7. Rely on the Power of Observation</vt:lpstr>
      <vt:lpstr>8. Never Stop Adapting</vt:lpstr>
      <vt:lpstr>Fact or Fiction?</vt:lpstr>
      <vt:lpstr>Overview - Key Points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Sir Alex Ferguson</dc:title>
  <dc:creator>Andy</dc:creator>
  <cp:lastModifiedBy>Andrew Thomas</cp:lastModifiedBy>
  <cp:revision>55</cp:revision>
  <dcterms:created xsi:type="dcterms:W3CDTF">2015-11-19T10:31:52Z</dcterms:created>
  <dcterms:modified xsi:type="dcterms:W3CDTF">2017-05-03T15:30:38Z</dcterms:modified>
</cp:coreProperties>
</file>