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7"/>
  </p:notesMasterIdLst>
  <p:sldIdLst>
    <p:sldId id="256" r:id="rId2"/>
    <p:sldId id="312" r:id="rId3"/>
    <p:sldId id="313" r:id="rId4"/>
    <p:sldId id="330" r:id="rId5"/>
    <p:sldId id="343" r:id="rId6"/>
    <p:sldId id="337" r:id="rId7"/>
    <p:sldId id="314" r:id="rId8"/>
    <p:sldId id="317" r:id="rId9"/>
    <p:sldId id="319" r:id="rId10"/>
    <p:sldId id="338" r:id="rId11"/>
    <p:sldId id="339" r:id="rId12"/>
    <p:sldId id="340" r:id="rId13"/>
    <p:sldId id="320" r:id="rId14"/>
    <p:sldId id="344" r:id="rId15"/>
    <p:sldId id="345" r:id="rId1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53"/>
    <p:restoredTop sz="93214"/>
  </p:normalViewPr>
  <p:slideViewPr>
    <p:cSldViewPr>
      <p:cViewPr>
        <p:scale>
          <a:sx n="89" d="100"/>
          <a:sy n="89" d="100"/>
        </p:scale>
        <p:origin x="14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20486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Specific Soft Tissue Mobilisations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Learning Outcomes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711" y="1412776"/>
            <a:ext cx="6446520" cy="3528391"/>
          </a:xfrm>
        </p:spPr>
        <p:txBody>
          <a:bodyPr>
            <a:normAutofit/>
          </a:bodyPr>
          <a:lstStyle/>
          <a:p>
            <a:r>
              <a:rPr lang="en-GB" dirty="0" smtClean="0"/>
              <a:t>By </a:t>
            </a:r>
            <a:r>
              <a:rPr lang="en-GB" dirty="0"/>
              <a:t>the end of this session students should be able to: </a:t>
            </a:r>
          </a:p>
          <a:p>
            <a:r>
              <a:rPr lang="en-GB" dirty="0" smtClean="0"/>
              <a:t>Describe </a:t>
            </a:r>
            <a:r>
              <a:rPr lang="en-GB" dirty="0"/>
              <a:t>and apply the </a:t>
            </a:r>
            <a:r>
              <a:rPr lang="en-GB" dirty="0" smtClean="0"/>
              <a:t>principles of specific soft tissue mobilisation as part of a soft tissue treatment</a:t>
            </a:r>
            <a:endParaRPr lang="en-GB" dirty="0"/>
          </a:p>
          <a:p>
            <a:r>
              <a:rPr lang="en-GB" dirty="0" smtClean="0"/>
              <a:t>Be able to produce a safe and effective treatment in relation to SSTM</a:t>
            </a:r>
          </a:p>
          <a:p>
            <a:r>
              <a:rPr lang="en-GB" dirty="0" smtClean="0"/>
              <a:t>Understand the indications and contraindications for this treatment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4070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7269480" cy="3816909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Specific soft tissue </a:t>
            </a:r>
            <a:r>
              <a:rPr lang="en-US" sz="2800" dirty="0" err="1"/>
              <a:t>mobilisation</a:t>
            </a:r>
            <a:r>
              <a:rPr lang="en-US" sz="2800" dirty="0"/>
              <a:t> (SSTMs) </a:t>
            </a:r>
          </a:p>
          <a:p>
            <a:r>
              <a:rPr lang="en-US" sz="2800" dirty="0"/>
              <a:t>Moving soft tissue so that it absorbs energy, thus stimulating </a:t>
            </a:r>
            <a:r>
              <a:rPr lang="en-US" sz="2800" dirty="0" smtClean="0"/>
              <a:t>adaptation </a:t>
            </a:r>
            <a:endParaRPr lang="en-US" sz="2800" dirty="0"/>
          </a:p>
          <a:p>
            <a:r>
              <a:rPr lang="en-US" sz="2800" dirty="0"/>
              <a:t>Vehicle to promote adaptation via specific mechanical input </a:t>
            </a:r>
          </a:p>
          <a:p>
            <a:r>
              <a:rPr lang="en-US" sz="2800" dirty="0"/>
              <a:t>IMPROVISIONAL TECHNIQUE </a:t>
            </a:r>
            <a:endParaRPr lang="en-US" sz="2800" dirty="0" smtClean="0"/>
          </a:p>
          <a:p>
            <a:pPr lvl="1"/>
            <a:r>
              <a:rPr lang="en-US" sz="2600" dirty="0" smtClean="0"/>
              <a:t>Not </a:t>
            </a:r>
            <a:r>
              <a:rPr lang="en-US" sz="2600" dirty="0"/>
              <a:t>prescriptive re: handling, </a:t>
            </a:r>
            <a:r>
              <a:rPr lang="en-US" sz="2600" dirty="0" smtClean="0"/>
              <a:t>application</a:t>
            </a:r>
            <a:endParaRPr lang="en-US" sz="2600" dirty="0"/>
          </a:p>
          <a:p>
            <a:pPr lvl="1"/>
            <a:r>
              <a:rPr lang="en-US" sz="2600" dirty="0" smtClean="0"/>
              <a:t>Poor </a:t>
            </a:r>
            <a:r>
              <a:rPr lang="en-US" sz="2600" dirty="0"/>
              <a:t>quality of evidence behind it: case studies or expert opinion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095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99289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SSTMs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6991" y="1076323"/>
            <a:ext cx="6446520" cy="4351337"/>
          </a:xfrm>
        </p:spPr>
        <p:txBody>
          <a:bodyPr/>
          <a:lstStyle/>
          <a:p>
            <a:r>
              <a:rPr lang="en-US" dirty="0"/>
              <a:t>Pre mid 1990’s Rx focus was on joint mechanics </a:t>
            </a:r>
          </a:p>
          <a:p>
            <a:r>
              <a:rPr lang="en-US" dirty="0"/>
              <a:t>1980’s Rx methods focused on electrotherapy, PNF, Friction, </a:t>
            </a:r>
            <a:r>
              <a:rPr lang="en-US" dirty="0" smtClean="0"/>
              <a:t>rehab </a:t>
            </a:r>
            <a:endParaRPr lang="en-US" dirty="0"/>
          </a:p>
          <a:p>
            <a:r>
              <a:rPr lang="en-US" dirty="0"/>
              <a:t>Pathology was not important: inflammatory or degenerative </a:t>
            </a:r>
          </a:p>
          <a:p>
            <a:r>
              <a:rPr lang="en-US" dirty="0"/>
              <a:t>NOW </a:t>
            </a:r>
          </a:p>
          <a:p>
            <a:pPr lvl="1"/>
            <a:r>
              <a:rPr lang="en-US" dirty="0" smtClean="0"/>
              <a:t>Focus </a:t>
            </a:r>
            <a:r>
              <a:rPr lang="en-US" dirty="0"/>
              <a:t>on MOVING damaged tissue, in a graded fashion to promote tissue adaption </a:t>
            </a:r>
            <a:endParaRPr lang="en-US" dirty="0" smtClean="0"/>
          </a:p>
          <a:p>
            <a:pPr lvl="1"/>
            <a:r>
              <a:rPr lang="en-US" dirty="0" smtClean="0"/>
              <a:t>MOBILISE</a:t>
            </a:r>
            <a:r>
              <a:rPr lang="en-US" dirty="0"/>
              <a:t>: CPM, Maitland </a:t>
            </a:r>
            <a:r>
              <a:rPr lang="en-US" dirty="0" err="1"/>
              <a:t>etc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91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99289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Key Concepts in SSTM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984776" cy="3574787"/>
          </a:xfrm>
        </p:spPr>
        <p:txBody>
          <a:bodyPr/>
          <a:lstStyle/>
          <a:p>
            <a:r>
              <a:rPr lang="en-US" dirty="0" err="1" smtClean="0"/>
              <a:t>Mobilise</a:t>
            </a:r>
            <a:r>
              <a:rPr lang="en-US" dirty="0" smtClean="0"/>
              <a:t> early</a:t>
            </a:r>
            <a:endParaRPr lang="en-US" dirty="0"/>
          </a:p>
          <a:p>
            <a:r>
              <a:rPr lang="en-US" dirty="0" smtClean="0"/>
              <a:t>Tissue </a:t>
            </a:r>
            <a:r>
              <a:rPr lang="en-US" dirty="0"/>
              <a:t>(muscles) are </a:t>
            </a:r>
            <a:r>
              <a:rPr lang="en-US" dirty="0" smtClean="0"/>
              <a:t>ANISOTROPIC </a:t>
            </a:r>
          </a:p>
          <a:p>
            <a:pPr lvl="1"/>
            <a:r>
              <a:rPr lang="en-US" dirty="0" smtClean="0"/>
              <a:t>Non-uniform distribution of energy </a:t>
            </a:r>
          </a:p>
          <a:p>
            <a:pPr lvl="1"/>
            <a:r>
              <a:rPr lang="en-US" dirty="0" smtClean="0"/>
              <a:t>ORDER EFFECT</a:t>
            </a:r>
          </a:p>
          <a:p>
            <a:pPr lvl="2"/>
            <a:r>
              <a:rPr lang="en-US" dirty="0" smtClean="0"/>
              <a:t>Movement </a:t>
            </a:r>
            <a:r>
              <a:rPr lang="en-US" dirty="0"/>
              <a:t>variables to achieve stretch</a:t>
            </a:r>
            <a:br>
              <a:rPr lang="en-US" dirty="0"/>
            </a:br>
            <a:endParaRPr lang="en-US" dirty="0"/>
          </a:p>
          <a:p>
            <a:pPr lvl="1"/>
            <a:r>
              <a:rPr lang="en-US" dirty="0" smtClean="0"/>
              <a:t>Muscles </a:t>
            </a:r>
            <a:r>
              <a:rPr lang="en-US" dirty="0"/>
              <a:t>can be moved even when on a stretch </a:t>
            </a:r>
          </a:p>
          <a:p>
            <a:pPr lvl="2"/>
            <a:r>
              <a:rPr lang="en-US" dirty="0" smtClean="0"/>
              <a:t>Transverse </a:t>
            </a:r>
            <a:r>
              <a:rPr lang="en-US" dirty="0"/>
              <a:t>movement applied when tissue is stretched actually increases the stretch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97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Key Concepts in SSTM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9"/>
            <a:ext cx="7269480" cy="4032448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Effects </a:t>
            </a:r>
            <a:r>
              <a:rPr lang="en-US" sz="2800" dirty="0"/>
              <a:t>of SSTM </a:t>
            </a:r>
          </a:p>
          <a:p>
            <a:pPr lvl="1"/>
            <a:r>
              <a:rPr lang="en-US" sz="2600" dirty="0" smtClean="0"/>
              <a:t>Local </a:t>
            </a:r>
          </a:p>
          <a:p>
            <a:pPr lvl="2"/>
            <a:r>
              <a:rPr lang="en-US" sz="2600" dirty="0" err="1" smtClean="0"/>
              <a:t>Mobilisation</a:t>
            </a:r>
            <a:r>
              <a:rPr lang="en-US" sz="2600" dirty="0" smtClean="0"/>
              <a:t> </a:t>
            </a:r>
            <a:r>
              <a:rPr lang="en-US" sz="2600" dirty="0"/>
              <a:t>+/or breakdown of collagen and realign collagen </a:t>
            </a:r>
          </a:p>
          <a:p>
            <a:pPr lvl="1"/>
            <a:r>
              <a:rPr lang="en-US" sz="2800" dirty="0" smtClean="0"/>
              <a:t>Central </a:t>
            </a:r>
            <a:endParaRPr lang="en-US" sz="2800" dirty="0"/>
          </a:p>
          <a:p>
            <a:pPr lvl="2"/>
            <a:r>
              <a:rPr lang="en-US" sz="2400" dirty="0" smtClean="0"/>
              <a:t>Relay </a:t>
            </a:r>
            <a:r>
              <a:rPr lang="en-US" sz="2400" dirty="0"/>
              <a:t>of info into CNS: reflex (autogenic) inhibition via mechanical stimulation </a:t>
            </a:r>
          </a:p>
          <a:p>
            <a:pPr lvl="1"/>
            <a:r>
              <a:rPr lang="en-US" sz="2600" dirty="0" smtClean="0"/>
              <a:t>Cognitive</a:t>
            </a:r>
            <a:endParaRPr lang="en-US" sz="2600" dirty="0"/>
          </a:p>
          <a:p>
            <a:pPr lvl="2"/>
            <a:r>
              <a:rPr lang="en-US" sz="2400" dirty="0" smtClean="0"/>
              <a:t>Fear </a:t>
            </a:r>
            <a:r>
              <a:rPr lang="en-US" sz="2400" dirty="0"/>
              <a:t>of pain and reluctance to move in to painful ranges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2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5857844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Local effects of SSTM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946404" y="1268760"/>
            <a:ext cx="6937964" cy="4104456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Water </a:t>
            </a:r>
            <a:r>
              <a:rPr lang="en-US" dirty="0"/>
              <a:t>and Proteoglycans in soft tissues give viscoelastic properties </a:t>
            </a:r>
          </a:p>
          <a:p>
            <a:pPr lvl="1"/>
            <a:r>
              <a:rPr lang="en-US" dirty="0" smtClean="0"/>
              <a:t>Non cyclical loading </a:t>
            </a:r>
          </a:p>
          <a:p>
            <a:pPr lvl="1"/>
            <a:r>
              <a:rPr lang="en-US" dirty="0" smtClean="0"/>
              <a:t>Creep</a:t>
            </a:r>
            <a:endParaRPr lang="en-US" dirty="0"/>
          </a:p>
          <a:p>
            <a:pPr lvl="1"/>
            <a:r>
              <a:rPr lang="en-US" dirty="0" smtClean="0"/>
              <a:t>Hysteresis </a:t>
            </a:r>
          </a:p>
          <a:p>
            <a:r>
              <a:rPr lang="en-US" dirty="0" smtClean="0"/>
              <a:t> </a:t>
            </a:r>
            <a:r>
              <a:rPr lang="en-US" dirty="0" err="1"/>
              <a:t>Glycoaminoglycan’s</a:t>
            </a:r>
            <a:r>
              <a:rPr lang="en-US" dirty="0"/>
              <a:t> (GAGs) </a:t>
            </a:r>
            <a:r>
              <a:rPr lang="en-US" dirty="0" smtClean="0"/>
              <a:t>	</a:t>
            </a:r>
          </a:p>
          <a:p>
            <a:pPr lvl="1"/>
            <a:r>
              <a:rPr lang="en-US" dirty="0" smtClean="0"/>
              <a:t>Collagen </a:t>
            </a:r>
            <a:r>
              <a:rPr lang="en-US" dirty="0"/>
              <a:t>spacing or collagen bridges links </a:t>
            </a:r>
            <a:endParaRPr lang="en-US" dirty="0" smtClean="0"/>
          </a:p>
          <a:p>
            <a:pPr lvl="1"/>
            <a:r>
              <a:rPr lang="en-US" dirty="0" smtClean="0"/>
              <a:t>Increase </a:t>
            </a:r>
            <a:r>
              <a:rPr lang="en-US" dirty="0"/>
              <a:t>GAG content, decrease collagen spacing, decrease </a:t>
            </a:r>
            <a:r>
              <a:rPr lang="en-US" dirty="0" smtClean="0"/>
              <a:t>strength</a:t>
            </a:r>
            <a:r>
              <a:rPr lang="en-US" dirty="0"/>
              <a:t>: </a:t>
            </a:r>
            <a:endParaRPr lang="en-US" dirty="0" smtClean="0"/>
          </a:p>
          <a:p>
            <a:pPr lvl="1"/>
            <a:r>
              <a:rPr lang="en-US" dirty="0" smtClean="0"/>
              <a:t>High </a:t>
            </a:r>
            <a:r>
              <a:rPr lang="en-US" dirty="0"/>
              <a:t>GAGs = weakness, in tendons and fascia </a:t>
            </a:r>
            <a:endParaRPr lang="en-US" dirty="0" smtClean="0"/>
          </a:p>
          <a:p>
            <a:pPr lvl="1"/>
            <a:r>
              <a:rPr lang="en-US" dirty="0" smtClean="0"/>
              <a:t>High </a:t>
            </a:r>
            <a:r>
              <a:rPr lang="en-US" dirty="0"/>
              <a:t>GAGs also associated with high Type III collagen (weak base, </a:t>
            </a:r>
            <a:r>
              <a:rPr lang="en-US" dirty="0" smtClean="0"/>
              <a:t>meshwork</a:t>
            </a:r>
            <a:r>
              <a:rPr lang="en-US" dirty="0"/>
              <a:t>) </a:t>
            </a:r>
            <a:endParaRPr lang="en-US" dirty="0" smtClean="0"/>
          </a:p>
          <a:p>
            <a:pPr lvl="1"/>
            <a:r>
              <a:rPr lang="en-US" dirty="0" err="1" smtClean="0"/>
              <a:t>Opathy</a:t>
            </a:r>
            <a:r>
              <a:rPr lang="en-US" dirty="0" smtClean="0"/>
              <a:t> </a:t>
            </a:r>
            <a:r>
              <a:rPr lang="en-US" dirty="0"/>
              <a:t>– pathologies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00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82039"/>
            <a:ext cx="7622655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Types of SSTM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2776"/>
            <a:ext cx="3312368" cy="4351337"/>
          </a:xfrm>
        </p:spPr>
        <p:txBody>
          <a:bodyPr>
            <a:normAutofit/>
          </a:bodyPr>
          <a:lstStyle/>
          <a:p>
            <a:r>
              <a:rPr lang="en-US" dirty="0"/>
              <a:t>Physiological SSTMs </a:t>
            </a:r>
          </a:p>
          <a:p>
            <a:pPr lvl="1"/>
            <a:r>
              <a:rPr lang="en-US" dirty="0"/>
              <a:t>Stretch to tissue </a:t>
            </a:r>
          </a:p>
          <a:p>
            <a:pPr lvl="1"/>
            <a:r>
              <a:rPr lang="en-US" dirty="0"/>
              <a:t>ORDER EFFECT </a:t>
            </a:r>
          </a:p>
          <a:p>
            <a:pPr lvl="1"/>
            <a:r>
              <a:rPr lang="en-US" dirty="0"/>
              <a:t>Find the </a:t>
            </a:r>
            <a:r>
              <a:rPr lang="en-US" dirty="0" smtClean="0"/>
              <a:t>actual physiological </a:t>
            </a:r>
            <a:r>
              <a:rPr lang="en-US" dirty="0"/>
              <a:t>position to load specific tissues or tissue areas </a:t>
            </a:r>
          </a:p>
          <a:p>
            <a:endParaRPr lang="en-US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422887" y="1412776"/>
            <a:ext cx="2905516" cy="43513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Accessory SSTMs</a:t>
            </a:r>
          </a:p>
          <a:p>
            <a:pPr lvl="1"/>
            <a:r>
              <a:rPr lang="en-US" dirty="0" smtClean="0"/>
              <a:t>Tissue is in neutral (notion </a:t>
            </a:r>
            <a:r>
              <a:rPr lang="en-US" dirty="0"/>
              <a:t>stretch) </a:t>
            </a:r>
            <a:endParaRPr lang="en-US" dirty="0" smtClean="0"/>
          </a:p>
          <a:p>
            <a:pPr lvl="1"/>
            <a:r>
              <a:rPr lang="en-US" dirty="0" smtClean="0"/>
              <a:t>Oscillatory </a:t>
            </a:r>
            <a:r>
              <a:rPr lang="en-US" dirty="0"/>
              <a:t>force </a:t>
            </a:r>
            <a:r>
              <a:rPr lang="en-US" dirty="0" smtClean="0"/>
              <a:t>applied</a:t>
            </a:r>
          </a:p>
          <a:p>
            <a:pPr lvl="2"/>
            <a:r>
              <a:rPr lang="en-US" dirty="0" smtClean="0"/>
              <a:t>Lateral</a:t>
            </a:r>
          </a:p>
          <a:p>
            <a:pPr lvl="2"/>
            <a:r>
              <a:rPr lang="en-US" dirty="0" smtClean="0"/>
              <a:t>Medial</a:t>
            </a:r>
            <a:endParaRPr lang="en-US" dirty="0"/>
          </a:p>
          <a:p>
            <a:pPr lvl="2"/>
            <a:r>
              <a:rPr lang="en-US" dirty="0" smtClean="0"/>
              <a:t>Compressive </a:t>
            </a:r>
          </a:p>
          <a:p>
            <a:pPr lvl="2"/>
            <a:r>
              <a:rPr lang="en-US" dirty="0" smtClean="0"/>
              <a:t>Shear </a:t>
            </a:r>
          </a:p>
          <a:p>
            <a:pPr lvl="3"/>
            <a:r>
              <a:rPr lang="en-US" dirty="0" smtClean="0"/>
              <a:t>Recommended </a:t>
            </a:r>
            <a:r>
              <a:rPr lang="en-US" dirty="0"/>
              <a:t>in early healing 6- 14d </a:t>
            </a:r>
          </a:p>
          <a:p>
            <a:pPr lvl="1"/>
            <a:r>
              <a:rPr lang="en-US" dirty="0" smtClean="0"/>
              <a:t>Grade </a:t>
            </a:r>
            <a:r>
              <a:rPr lang="en-US" dirty="0"/>
              <a:t>2 (6-14d) up to grade 4 (14d +) </a:t>
            </a:r>
            <a:endParaRPr lang="en-US" dirty="0" smtClean="0"/>
          </a:p>
          <a:p>
            <a:pPr lvl="1"/>
            <a:r>
              <a:rPr lang="en-US" dirty="0" smtClean="0"/>
              <a:t>Work with a pain threshold </a:t>
            </a:r>
            <a:r>
              <a:rPr lang="en-US" dirty="0"/>
              <a:t>(VAS 4/10) </a:t>
            </a:r>
            <a:endParaRPr lang="en-US" dirty="0" smtClean="0"/>
          </a:p>
          <a:p>
            <a:pPr lvl="1"/>
            <a:r>
              <a:rPr lang="en-US" dirty="0" smtClean="0"/>
              <a:t>SIN (severity, irritability, nature</a:t>
            </a:r>
            <a:r>
              <a:rPr lang="en-US" dirty="0"/>
              <a:t>) 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441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Types of SSTM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6648" y="1066453"/>
            <a:ext cx="3039288" cy="4654907"/>
          </a:xfrm>
        </p:spPr>
        <p:txBody>
          <a:bodyPr>
            <a:normAutofit/>
          </a:bodyPr>
          <a:lstStyle/>
          <a:p>
            <a:r>
              <a:rPr lang="en-US" dirty="0"/>
              <a:t>Combined SSTMs </a:t>
            </a:r>
          </a:p>
          <a:p>
            <a:pPr lvl="1"/>
            <a:r>
              <a:rPr lang="en-US" dirty="0"/>
              <a:t>Physiological SSTM then add a Accessory SSTM </a:t>
            </a:r>
          </a:p>
          <a:p>
            <a:pPr lvl="2"/>
            <a:r>
              <a:rPr lang="en-US" dirty="0"/>
              <a:t>OR </a:t>
            </a:r>
          </a:p>
          <a:p>
            <a:pPr lvl="1"/>
            <a:r>
              <a:rPr lang="en-US" dirty="0"/>
              <a:t>Accessory SSTM then add a Physiological SSTM </a:t>
            </a:r>
          </a:p>
          <a:p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716016" y="1052736"/>
            <a:ext cx="3039288" cy="46549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Dynamic SSTMs </a:t>
            </a:r>
          </a:p>
          <a:p>
            <a:pPr lvl="1"/>
            <a:r>
              <a:rPr lang="en-US" dirty="0" smtClean="0"/>
              <a:t>Contract </a:t>
            </a:r>
            <a:r>
              <a:rPr lang="en-US" dirty="0"/>
              <a:t>the muscle then add Accessory SSTM </a:t>
            </a:r>
          </a:p>
          <a:p>
            <a:pPr lvl="1"/>
            <a:r>
              <a:rPr lang="en-US" dirty="0" smtClean="0"/>
              <a:t>Isometric </a:t>
            </a:r>
          </a:p>
          <a:p>
            <a:pPr lvl="1"/>
            <a:r>
              <a:rPr lang="en-US" dirty="0" smtClean="0"/>
              <a:t>Concentric </a:t>
            </a:r>
          </a:p>
          <a:p>
            <a:pPr lvl="1"/>
            <a:r>
              <a:rPr lang="en-US" dirty="0" smtClean="0"/>
              <a:t>Eccentric </a:t>
            </a:r>
            <a:endParaRPr lang="en-US" dirty="0"/>
          </a:p>
          <a:p>
            <a:pPr lvl="1"/>
            <a:r>
              <a:rPr lang="en-US" dirty="0" smtClean="0"/>
              <a:t>Functional</a:t>
            </a:r>
            <a:r>
              <a:rPr lang="en-US" dirty="0"/>
              <a:t>: </a:t>
            </a:r>
            <a:r>
              <a:rPr lang="en-US" dirty="0" err="1"/>
              <a:t>i.e</a:t>
            </a:r>
            <a:r>
              <a:rPr lang="en-US" dirty="0"/>
              <a:t> hold a racket/stick </a:t>
            </a:r>
          </a:p>
          <a:p>
            <a:pPr lvl="1"/>
            <a:r>
              <a:rPr lang="en-US" dirty="0" smtClean="0"/>
              <a:t>FWB</a:t>
            </a:r>
            <a:r>
              <a:rPr lang="en-US" dirty="0"/>
              <a:t>, PWB, NWB, Hydro 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688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Practical Process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709356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Pt </a:t>
            </a:r>
            <a:r>
              <a:rPr lang="en-US" dirty="0"/>
              <a:t>must feel it (4/10) – make it </a:t>
            </a:r>
            <a:r>
              <a:rPr lang="en-US" dirty="0" smtClean="0"/>
              <a:t>ache</a:t>
            </a:r>
            <a:endParaRPr lang="en-US" dirty="0"/>
          </a:p>
          <a:p>
            <a:r>
              <a:rPr lang="en-US" dirty="0" smtClean="0"/>
              <a:t>Must </a:t>
            </a:r>
            <a:r>
              <a:rPr lang="en-US" dirty="0"/>
              <a:t>provoke their </a:t>
            </a:r>
            <a:r>
              <a:rPr lang="en-US" dirty="0" smtClean="0"/>
              <a:t>symptoms</a:t>
            </a:r>
            <a:endParaRPr lang="en-US" dirty="0"/>
          </a:p>
          <a:p>
            <a:r>
              <a:rPr lang="en-US" dirty="0" smtClean="0"/>
              <a:t>Pt </a:t>
            </a:r>
            <a:r>
              <a:rPr lang="en-US" dirty="0"/>
              <a:t>may get worse for 10-14/7 before </a:t>
            </a:r>
            <a:r>
              <a:rPr lang="en-US" dirty="0" err="1"/>
              <a:t>Sx</a:t>
            </a:r>
            <a:r>
              <a:rPr lang="en-US" dirty="0"/>
              <a:t> </a:t>
            </a:r>
            <a:r>
              <a:rPr lang="en-US" dirty="0" smtClean="0"/>
              <a:t>improve</a:t>
            </a:r>
          </a:p>
          <a:p>
            <a:r>
              <a:rPr lang="en-US" dirty="0" smtClean="0"/>
              <a:t>Can </a:t>
            </a:r>
            <a:r>
              <a:rPr lang="en-US" dirty="0"/>
              <a:t>combine with other (therapeutic) modalities </a:t>
            </a:r>
          </a:p>
          <a:p>
            <a:r>
              <a:rPr lang="en-US" dirty="0" smtClean="0"/>
              <a:t>Apply </a:t>
            </a:r>
            <a:r>
              <a:rPr lang="en-US" dirty="0"/>
              <a:t>SSTM 3x week for first </a:t>
            </a:r>
            <a:r>
              <a:rPr lang="en-US" dirty="0" smtClean="0"/>
              <a:t>2/52</a:t>
            </a:r>
            <a:endParaRPr lang="en-US" dirty="0"/>
          </a:p>
          <a:p>
            <a:r>
              <a:rPr lang="en-US" dirty="0" smtClean="0"/>
              <a:t>Apply </a:t>
            </a:r>
            <a:r>
              <a:rPr lang="en-US" dirty="0"/>
              <a:t>5 x 30sec SSTMs (5 x 30sec </a:t>
            </a:r>
            <a:r>
              <a:rPr lang="en-US" dirty="0" smtClean="0"/>
              <a:t>accessory)</a:t>
            </a:r>
            <a:endParaRPr lang="en-US" dirty="0"/>
          </a:p>
          <a:p>
            <a:r>
              <a:rPr lang="en-US" dirty="0" smtClean="0"/>
              <a:t>Can </a:t>
            </a:r>
            <a:r>
              <a:rPr lang="en-US" dirty="0"/>
              <a:t>progress up to 60 </a:t>
            </a:r>
            <a:r>
              <a:rPr lang="en-US" dirty="0" smtClean="0"/>
              <a:t>sec</a:t>
            </a:r>
            <a:endParaRPr lang="en-US" dirty="0"/>
          </a:p>
          <a:p>
            <a:r>
              <a:rPr lang="en-US" dirty="0" smtClean="0"/>
              <a:t>Regular </a:t>
            </a:r>
            <a:r>
              <a:rPr lang="en-US" dirty="0"/>
              <a:t>tensioning of tissue every 2 waking hours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426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Trial 1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6709356" cy="4351337"/>
          </a:xfrm>
        </p:spPr>
        <p:txBody>
          <a:bodyPr>
            <a:normAutofit/>
          </a:bodyPr>
          <a:lstStyle/>
          <a:p>
            <a:r>
              <a:rPr lang="en-US" dirty="0" smtClean="0"/>
              <a:t>The Hamstrings</a:t>
            </a:r>
            <a:endParaRPr lang="en-US" dirty="0"/>
          </a:p>
          <a:p>
            <a:pPr lvl="1"/>
            <a:r>
              <a:rPr lang="en-US" dirty="0" smtClean="0"/>
              <a:t>Check </a:t>
            </a:r>
            <a:r>
              <a:rPr lang="en-US" dirty="0"/>
              <a:t>for increased tone – set Objective Marker </a:t>
            </a:r>
            <a:endParaRPr lang="en-US" dirty="0" smtClean="0"/>
          </a:p>
          <a:p>
            <a:pPr lvl="2"/>
            <a:r>
              <a:rPr lang="en-US" dirty="0" smtClean="0"/>
              <a:t>(? </a:t>
            </a:r>
            <a:r>
              <a:rPr lang="en-US" dirty="0"/>
              <a:t>Reduced ROM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 smtClean="0"/>
              <a:t>Try physiological SSTM </a:t>
            </a:r>
            <a:endParaRPr lang="en-US" dirty="0"/>
          </a:p>
          <a:p>
            <a:pPr lvl="2"/>
            <a:r>
              <a:rPr lang="en-US" dirty="0"/>
              <a:t>Hip flexion </a:t>
            </a:r>
          </a:p>
          <a:p>
            <a:pPr lvl="2"/>
            <a:r>
              <a:rPr lang="en-US" dirty="0"/>
              <a:t>Knee extension </a:t>
            </a:r>
          </a:p>
          <a:p>
            <a:pPr lvl="2"/>
            <a:r>
              <a:rPr lang="en-US" dirty="0" err="1"/>
              <a:t>Tibial</a:t>
            </a:r>
            <a:r>
              <a:rPr lang="en-US" dirty="0"/>
              <a:t> rotation </a:t>
            </a:r>
          </a:p>
          <a:p>
            <a:pPr lvl="1"/>
            <a:r>
              <a:rPr lang="en-US" dirty="0" smtClean="0"/>
              <a:t>Try Accessory SSTM </a:t>
            </a:r>
          </a:p>
          <a:p>
            <a:pPr lvl="1"/>
            <a:r>
              <a:rPr lang="en-US" dirty="0" smtClean="0"/>
              <a:t>Try Combined SSTM </a:t>
            </a:r>
            <a:endParaRPr lang="en-US" dirty="0" smtClean="0"/>
          </a:p>
          <a:p>
            <a:pPr lvl="1"/>
            <a:r>
              <a:rPr lang="en-US" dirty="0" smtClean="0"/>
              <a:t>Try Dynamic SSTM</a:t>
            </a:r>
            <a:endParaRPr lang="en-US" dirty="0" smtClean="0"/>
          </a:p>
          <a:p>
            <a:pPr lvl="1"/>
            <a:r>
              <a:rPr lang="en-US" dirty="0" smtClean="0"/>
              <a:t>Recheck </a:t>
            </a:r>
            <a:r>
              <a:rPr lang="en-US" dirty="0"/>
              <a:t>OM </a:t>
            </a:r>
          </a:p>
        </p:txBody>
      </p:sp>
    </p:spTree>
    <p:extLst>
      <p:ext uri="{BB962C8B-B14F-4D97-AF65-F5344CB8AC3E}">
        <p14:creationId xmlns:p14="http://schemas.microsoft.com/office/powerpoint/2010/main" val="185724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96" y="323109"/>
            <a:ext cx="7269480" cy="686976"/>
          </a:xfrm>
        </p:spPr>
        <p:txBody>
          <a:bodyPr/>
          <a:lstStyle/>
          <a:p>
            <a:r>
              <a:rPr lang="en-GB" dirty="0" smtClean="0"/>
              <a:t>Plantar Fascia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48696" y="1353574"/>
            <a:ext cx="4032448" cy="40196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Physiological SSTMs </a:t>
            </a:r>
          </a:p>
          <a:p>
            <a:pPr lvl="1"/>
            <a:r>
              <a:rPr lang="en-US" dirty="0"/>
              <a:t>Variables: </a:t>
            </a:r>
          </a:p>
          <a:p>
            <a:pPr lvl="1"/>
            <a:r>
              <a:rPr lang="en-US" dirty="0"/>
              <a:t>Knee flex or </a:t>
            </a:r>
            <a:r>
              <a:rPr lang="en-US" dirty="0" err="1"/>
              <a:t>ext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Ankle Dorsiflex </a:t>
            </a:r>
          </a:p>
          <a:p>
            <a:pPr lvl="1"/>
            <a:r>
              <a:rPr lang="en-US" dirty="0"/>
              <a:t>Gt Toe Ext </a:t>
            </a:r>
          </a:p>
          <a:p>
            <a:pPr lvl="1"/>
            <a:r>
              <a:rPr lang="en-US" dirty="0"/>
              <a:t>Mid Tarsal Pronation or </a:t>
            </a:r>
          </a:p>
          <a:p>
            <a:pPr lvl="1"/>
            <a:r>
              <a:rPr lang="en-US" dirty="0"/>
              <a:t>Supination </a:t>
            </a:r>
          </a:p>
          <a:p>
            <a:pPr lvl="1"/>
            <a:r>
              <a:rPr lang="en-US" dirty="0"/>
              <a:t>PWB/FWB/NWB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81144" y="1353574"/>
            <a:ext cx="3180964" cy="3903266"/>
          </a:xfrm>
        </p:spPr>
        <p:txBody>
          <a:bodyPr/>
          <a:lstStyle/>
          <a:p>
            <a:r>
              <a:rPr lang="en-US" dirty="0"/>
              <a:t>Accessory SSTMs </a:t>
            </a:r>
          </a:p>
          <a:p>
            <a:pPr lvl="1"/>
            <a:r>
              <a:rPr lang="en-US" dirty="0" smtClean="0"/>
              <a:t>Shear</a:t>
            </a:r>
            <a:endParaRPr lang="en-US" dirty="0"/>
          </a:p>
          <a:p>
            <a:pPr lvl="1"/>
            <a:r>
              <a:rPr lang="en-US" dirty="0" smtClean="0"/>
              <a:t>Lateral</a:t>
            </a:r>
            <a:endParaRPr lang="en-US" dirty="0"/>
          </a:p>
          <a:p>
            <a:pPr lvl="1"/>
            <a:r>
              <a:rPr lang="en-US" dirty="0" smtClean="0"/>
              <a:t>Medial</a:t>
            </a:r>
            <a:endParaRPr lang="en-US" dirty="0"/>
          </a:p>
          <a:p>
            <a:pPr lvl="1"/>
            <a:r>
              <a:rPr lang="en-US" dirty="0" smtClean="0"/>
              <a:t>Compressive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16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Ankle Ligaments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2952328" cy="3944902"/>
          </a:xfrm>
        </p:spPr>
        <p:txBody>
          <a:bodyPr>
            <a:normAutofit/>
          </a:bodyPr>
          <a:lstStyle/>
          <a:p>
            <a:r>
              <a:rPr lang="en-US" dirty="0"/>
              <a:t>Physiological SSTMs </a:t>
            </a:r>
          </a:p>
          <a:p>
            <a:pPr lvl="1"/>
            <a:r>
              <a:rPr lang="en-US" dirty="0" smtClean="0"/>
              <a:t>ATFL</a:t>
            </a:r>
            <a:endParaRPr lang="en-US" dirty="0"/>
          </a:p>
          <a:p>
            <a:pPr lvl="1"/>
            <a:r>
              <a:rPr lang="en-US" dirty="0" smtClean="0"/>
              <a:t>CFL</a:t>
            </a:r>
            <a:endParaRPr lang="en-US" dirty="0"/>
          </a:p>
          <a:p>
            <a:pPr lvl="1"/>
            <a:r>
              <a:rPr lang="en-US" dirty="0" smtClean="0"/>
              <a:t>PTFL</a:t>
            </a:r>
            <a:endParaRPr lang="en-US" dirty="0"/>
          </a:p>
          <a:p>
            <a:pPr lvl="1"/>
            <a:r>
              <a:rPr lang="en-US" dirty="0" smtClean="0"/>
              <a:t>Deltoid </a:t>
            </a:r>
            <a:r>
              <a:rPr lang="en-US" dirty="0"/>
              <a:t>Complex </a:t>
            </a:r>
          </a:p>
          <a:p>
            <a:pPr lvl="1"/>
            <a:r>
              <a:rPr lang="en-US" dirty="0" smtClean="0"/>
              <a:t>What </a:t>
            </a:r>
            <a:r>
              <a:rPr lang="en-US" dirty="0"/>
              <a:t>positions? </a:t>
            </a:r>
          </a:p>
          <a:p>
            <a:pPr lvl="1"/>
            <a:r>
              <a:rPr lang="en-US" dirty="0" smtClean="0"/>
              <a:t>What </a:t>
            </a:r>
            <a:r>
              <a:rPr lang="en-US" dirty="0"/>
              <a:t>variables?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139952" y="1700808"/>
            <a:ext cx="3456384" cy="39449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Accessory SSTMs</a:t>
            </a:r>
          </a:p>
          <a:p>
            <a:pPr lvl="1"/>
            <a:r>
              <a:rPr lang="en-US" dirty="0" smtClean="0"/>
              <a:t>Shear</a:t>
            </a:r>
            <a:endParaRPr lang="en-US" dirty="0"/>
          </a:p>
          <a:p>
            <a:pPr lvl="1"/>
            <a:r>
              <a:rPr lang="en-US" dirty="0" smtClean="0"/>
              <a:t>Lateral</a:t>
            </a:r>
            <a:endParaRPr lang="en-US" dirty="0"/>
          </a:p>
          <a:p>
            <a:pPr lvl="1"/>
            <a:r>
              <a:rPr lang="en-US" dirty="0" smtClean="0"/>
              <a:t>Medial</a:t>
            </a:r>
            <a:endParaRPr lang="en-US" dirty="0"/>
          </a:p>
          <a:p>
            <a:pPr lvl="1"/>
            <a:r>
              <a:rPr lang="en-US" dirty="0" smtClean="0"/>
              <a:t>Compressive</a:t>
            </a:r>
            <a:endParaRPr lang="en-US" dirty="0"/>
          </a:p>
          <a:p>
            <a:pPr lvl="1"/>
            <a:r>
              <a:rPr lang="en-US" dirty="0" smtClean="0"/>
              <a:t>Accessory </a:t>
            </a:r>
            <a:r>
              <a:rPr lang="en-US" dirty="0"/>
              <a:t>joint </a:t>
            </a:r>
            <a:r>
              <a:rPr lang="en-US" dirty="0" err="1" smtClean="0"/>
              <a:t>mobilisations</a:t>
            </a:r>
            <a:r>
              <a:rPr lang="en-US" dirty="0" smtClean="0"/>
              <a:t> </a:t>
            </a:r>
            <a:r>
              <a:rPr lang="en-US" dirty="0"/>
              <a:t>will effect stretch (tensile) load on soft tissue </a:t>
            </a:r>
          </a:p>
        </p:txBody>
      </p:sp>
    </p:spTree>
    <p:extLst>
      <p:ext uri="{BB962C8B-B14F-4D97-AF65-F5344CB8AC3E}">
        <p14:creationId xmlns:p14="http://schemas.microsoft.com/office/powerpoint/2010/main" val="11264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/>
              <a:t>Ankle Tendons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2952328" cy="3944902"/>
          </a:xfrm>
        </p:spPr>
        <p:txBody>
          <a:bodyPr>
            <a:normAutofit/>
          </a:bodyPr>
          <a:lstStyle/>
          <a:p>
            <a:r>
              <a:rPr lang="en-US" dirty="0"/>
              <a:t>Physiological SSTMs </a:t>
            </a:r>
          </a:p>
          <a:p>
            <a:pPr lvl="1"/>
            <a:r>
              <a:rPr lang="en-US" dirty="0"/>
              <a:t>Peroneal tendon dysfunction </a:t>
            </a:r>
          </a:p>
          <a:p>
            <a:pPr lvl="1"/>
            <a:r>
              <a:rPr lang="en-US" dirty="0"/>
              <a:t>Tibialis Posterior </a:t>
            </a:r>
          </a:p>
          <a:p>
            <a:pPr lvl="1"/>
            <a:r>
              <a:rPr lang="en-US" dirty="0"/>
              <a:t>FHL </a:t>
            </a:r>
          </a:p>
          <a:p>
            <a:pPr lvl="1"/>
            <a:r>
              <a:rPr lang="en-US" dirty="0"/>
              <a:t>FDL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283457" y="1705427"/>
            <a:ext cx="3456384" cy="39449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Accessory SSTMs </a:t>
            </a:r>
            <a:endParaRPr lang="en-US" dirty="0" smtClean="0"/>
          </a:p>
          <a:p>
            <a:pPr lvl="1"/>
            <a:r>
              <a:rPr lang="en-US" dirty="0" smtClean="0"/>
              <a:t>Lateral</a:t>
            </a:r>
            <a:endParaRPr lang="en-US" dirty="0"/>
          </a:p>
          <a:p>
            <a:pPr lvl="1"/>
            <a:r>
              <a:rPr lang="en-US" dirty="0" smtClean="0"/>
              <a:t>Medial</a:t>
            </a:r>
            <a:endParaRPr lang="en-US" dirty="0"/>
          </a:p>
          <a:p>
            <a:pPr lvl="1"/>
            <a:r>
              <a:rPr lang="en-US" dirty="0" smtClean="0"/>
              <a:t>Shear</a:t>
            </a:r>
            <a:endParaRPr lang="en-US" dirty="0"/>
          </a:p>
          <a:p>
            <a:pPr lvl="1"/>
            <a:r>
              <a:rPr lang="en-US" dirty="0" smtClean="0"/>
              <a:t>Compressive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45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717" y="764704"/>
            <a:ext cx="7269480" cy="686976"/>
          </a:xfrm>
        </p:spPr>
        <p:txBody>
          <a:bodyPr>
            <a:normAutofit/>
          </a:bodyPr>
          <a:lstStyle/>
          <a:p>
            <a:r>
              <a:rPr lang="en-US"/>
              <a:t>Achilles </a:t>
            </a:r>
            <a:r>
              <a:rPr lang="en-US" smtClean="0"/>
              <a:t>Tendinopathy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2952328" cy="3944902"/>
          </a:xfrm>
        </p:spPr>
        <p:txBody>
          <a:bodyPr>
            <a:normAutofit/>
          </a:bodyPr>
          <a:lstStyle/>
          <a:p>
            <a:r>
              <a:rPr lang="en-US" dirty="0"/>
              <a:t>Physiological SSTMs </a:t>
            </a:r>
          </a:p>
          <a:p>
            <a:pPr lvl="1"/>
            <a:r>
              <a:rPr lang="en-US" dirty="0" smtClean="0"/>
              <a:t>Ankle DF</a:t>
            </a:r>
            <a:endParaRPr lang="en-US" dirty="0"/>
          </a:p>
          <a:p>
            <a:pPr lvl="1"/>
            <a:r>
              <a:rPr lang="en-US" dirty="0" smtClean="0"/>
              <a:t>Knee Ext</a:t>
            </a:r>
            <a:endParaRPr lang="en-US" dirty="0"/>
          </a:p>
          <a:p>
            <a:pPr lvl="1"/>
            <a:r>
              <a:rPr lang="en-US" dirty="0" smtClean="0"/>
              <a:t>Knee Flex</a:t>
            </a:r>
            <a:endParaRPr lang="en-US" dirty="0"/>
          </a:p>
          <a:p>
            <a:pPr lvl="1"/>
            <a:r>
              <a:rPr lang="en-US" dirty="0" smtClean="0"/>
              <a:t>Great </a:t>
            </a:r>
            <a:r>
              <a:rPr lang="en-US" dirty="0"/>
              <a:t>Toe Ext 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283457" y="1705427"/>
            <a:ext cx="3456384" cy="39449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Accessory SSTMs </a:t>
            </a:r>
          </a:p>
          <a:p>
            <a:pPr lvl="1"/>
            <a:r>
              <a:rPr lang="en-US" dirty="0" smtClean="0"/>
              <a:t>Lateral</a:t>
            </a:r>
          </a:p>
          <a:p>
            <a:pPr lvl="1"/>
            <a:r>
              <a:rPr lang="en-US" dirty="0" smtClean="0"/>
              <a:t>Medial</a:t>
            </a:r>
          </a:p>
          <a:p>
            <a:pPr lvl="1"/>
            <a:r>
              <a:rPr lang="en-US" dirty="0" smtClean="0"/>
              <a:t>Shear</a:t>
            </a:r>
          </a:p>
          <a:p>
            <a:pPr lvl="1"/>
            <a:r>
              <a:rPr lang="en-US" dirty="0" smtClean="0"/>
              <a:t>Compressive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64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5071</TotalTime>
  <Words>554</Words>
  <Application>Microsoft Macintosh PowerPoint</Application>
  <PresentationFormat>On-screen Show (4:3)</PresentationFormat>
  <Paragraphs>148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Calibri</vt:lpstr>
      <vt:lpstr>Century Schoolbook</vt:lpstr>
      <vt:lpstr>ＭＳ Ｐゴシック</vt:lpstr>
      <vt:lpstr>Wingdings 2</vt:lpstr>
      <vt:lpstr>Arial</vt:lpstr>
      <vt:lpstr>View</vt:lpstr>
      <vt:lpstr>INTRODUCION TO SPORTS THERAPY  Practical – Specific Soft Tissue Mobilisations</vt:lpstr>
      <vt:lpstr>Learning Outcomes </vt:lpstr>
      <vt:lpstr>  Introduction</vt:lpstr>
      <vt:lpstr>  SSTMs</vt:lpstr>
      <vt:lpstr> Key Concepts in SSTM</vt:lpstr>
      <vt:lpstr>  Key Concepts in SSTM</vt:lpstr>
      <vt:lpstr>Local effects of SSTM</vt:lpstr>
      <vt:lpstr>Types of SSTM</vt:lpstr>
      <vt:lpstr>Types of SSTM</vt:lpstr>
      <vt:lpstr>Practical Process</vt:lpstr>
      <vt:lpstr>Trial 1</vt:lpstr>
      <vt:lpstr>Plantar Fascia</vt:lpstr>
      <vt:lpstr>Ankle Ligaments</vt:lpstr>
      <vt:lpstr>Ankle Tendons </vt:lpstr>
      <vt:lpstr>Achilles Tendinopathy </vt:lpstr>
    </vt:vector>
  </TitlesOfParts>
  <Company/>
  <LinksUpToDate>false</LinksUpToDate>
  <SharedDoc>false</SharedDoc>
  <HyperlinksChanged>false</HyperlinksChanged>
  <AppVersion>15.0023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141</cp:revision>
  <cp:lastPrinted>2017-12-04T08:36:52Z</cp:lastPrinted>
  <dcterms:created xsi:type="dcterms:W3CDTF">2016-09-15T12:23:08Z</dcterms:created>
  <dcterms:modified xsi:type="dcterms:W3CDTF">2019-03-25T08:31:10Z</dcterms:modified>
</cp:coreProperties>
</file>