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ink/ink1.xml" ContentType="application/inkml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0"/>
  </p:notesMasterIdLst>
  <p:sldIdLst>
    <p:sldId id="256" r:id="rId2"/>
    <p:sldId id="963" r:id="rId3"/>
    <p:sldId id="369" r:id="rId4"/>
    <p:sldId id="947" r:id="rId5"/>
    <p:sldId id="974" r:id="rId6"/>
    <p:sldId id="986" r:id="rId7"/>
    <p:sldId id="954" r:id="rId8"/>
    <p:sldId id="950" r:id="rId9"/>
    <p:sldId id="978" r:id="rId10"/>
    <p:sldId id="324" r:id="rId11"/>
    <p:sldId id="325" r:id="rId12"/>
    <p:sldId id="326" r:id="rId13"/>
    <p:sldId id="327" r:id="rId14"/>
    <p:sldId id="345" r:id="rId15"/>
    <p:sldId id="328" r:id="rId16"/>
    <p:sldId id="329" r:id="rId17"/>
    <p:sldId id="330" r:id="rId18"/>
    <p:sldId id="375" r:id="rId19"/>
    <p:sldId id="376" r:id="rId20"/>
    <p:sldId id="377" r:id="rId21"/>
    <p:sldId id="379" r:id="rId22"/>
    <p:sldId id="367" r:id="rId23"/>
    <p:sldId id="371" r:id="rId24"/>
    <p:sldId id="331" r:id="rId25"/>
    <p:sldId id="965" r:id="rId26"/>
    <p:sldId id="970" r:id="rId27"/>
    <p:sldId id="344" r:id="rId28"/>
    <p:sldId id="987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99"/>
    <a:srgbClr val="130858"/>
    <a:srgbClr val="280858"/>
    <a:srgbClr val="090B57"/>
    <a:srgbClr val="250A56"/>
    <a:srgbClr val="00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74" autoAdjust="0"/>
    <p:restoredTop sz="75455" autoAdjust="0"/>
  </p:normalViewPr>
  <p:slideViewPr>
    <p:cSldViewPr snapToGrid="0">
      <p:cViewPr varScale="1">
        <p:scale>
          <a:sx n="78" d="100"/>
          <a:sy n="78" d="100"/>
        </p:scale>
        <p:origin x="327" y="45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-256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microsoft.com/office/2016/11/relationships/changesInfo" Target="changesInfos/changesInfo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than Jenkins" userId="c88a1e3c-0d26-4345-9a03-a979d2d1d313" providerId="ADAL" clId="{55FE14CD-E098-4352-9578-BDC31801A4A6}"/>
    <pc:docChg chg="undo custSel addSld delSld modSld sldOrd">
      <pc:chgData name="Bethan Jenkins" userId="c88a1e3c-0d26-4345-9a03-a979d2d1d313" providerId="ADAL" clId="{55FE14CD-E098-4352-9578-BDC31801A4A6}" dt="2026-09-30T13:00:38.447" v="2471" actId="20577"/>
      <pc:docMkLst>
        <pc:docMk/>
      </pc:docMkLst>
      <pc:sldChg chg="modNotesTx">
        <pc:chgData name="Bethan Jenkins" userId="c88a1e3c-0d26-4345-9a03-a979d2d1d313" providerId="ADAL" clId="{55FE14CD-E098-4352-9578-BDC31801A4A6}" dt="2026-09-30T13:00:38.447" v="2471" actId="20577"/>
        <pc:sldMkLst>
          <pc:docMk/>
          <pc:sldMk cId="3494880182" sldId="256"/>
        </pc:sldMkLst>
      </pc:sldChg>
      <pc:sldChg chg="addSp delSp modSp mod modTransition modAnim">
        <pc:chgData name="Bethan Jenkins" userId="c88a1e3c-0d26-4345-9a03-a979d2d1d313" providerId="ADAL" clId="{55FE14CD-E098-4352-9578-BDC31801A4A6}" dt="2026-09-28T11:00:13.915" v="2468"/>
        <pc:sldMkLst>
          <pc:docMk/>
          <pc:sldMk cId="653760776" sldId="345"/>
        </pc:sldMkLst>
        <pc:spChg chg="mod">
          <ac:chgData name="Bethan Jenkins" userId="c88a1e3c-0d26-4345-9a03-a979d2d1d313" providerId="ADAL" clId="{55FE14CD-E098-4352-9578-BDC31801A4A6}" dt="2026-09-28T10:55:49.353" v="2431" actId="14100"/>
          <ac:spMkLst>
            <pc:docMk/>
            <pc:sldMk cId="653760776" sldId="345"/>
            <ac:spMk id="3" creationId="{00000000-0000-0000-0000-000000000000}"/>
          </ac:spMkLst>
        </pc:spChg>
        <pc:picChg chg="add mod">
          <ac:chgData name="Bethan Jenkins" userId="c88a1e3c-0d26-4345-9a03-a979d2d1d313" providerId="ADAL" clId="{55FE14CD-E098-4352-9578-BDC31801A4A6}" dt="2026-09-28T10:57:47.890" v="2441" actId="14100"/>
          <ac:picMkLst>
            <pc:docMk/>
            <pc:sldMk cId="653760776" sldId="345"/>
            <ac:picMk id="7" creationId="{35608988-B50C-06BA-935C-91D694E02AC1}"/>
          </ac:picMkLst>
        </pc:picChg>
        <pc:picChg chg="add mod">
          <ac:chgData name="Bethan Jenkins" userId="c88a1e3c-0d26-4345-9a03-a979d2d1d313" providerId="ADAL" clId="{55FE14CD-E098-4352-9578-BDC31801A4A6}" dt="2026-09-28T10:59:56.998" v="2464" actId="14100"/>
          <ac:picMkLst>
            <pc:docMk/>
            <pc:sldMk cId="653760776" sldId="345"/>
            <ac:picMk id="10" creationId="{7D92299A-A091-D5A7-8A1A-629A58AE5EDB}"/>
          </ac:picMkLst>
        </pc:picChg>
      </pc:sldChg>
      <pc:sldChg chg="modSp mod">
        <pc:chgData name="Bethan Jenkins" userId="c88a1e3c-0d26-4345-9a03-a979d2d1d313" providerId="ADAL" clId="{55FE14CD-E098-4352-9578-BDC31801A4A6}" dt="2026-09-28T10:34:45.838" v="2409" actId="14100"/>
        <pc:sldMkLst>
          <pc:docMk/>
          <pc:sldMk cId="3828889220" sldId="369"/>
        </pc:sldMkLst>
        <pc:spChg chg="mod">
          <ac:chgData name="Bethan Jenkins" userId="c88a1e3c-0d26-4345-9a03-a979d2d1d313" providerId="ADAL" clId="{55FE14CD-E098-4352-9578-BDC31801A4A6}" dt="2026-09-28T10:34:45.838" v="2409" actId="14100"/>
          <ac:spMkLst>
            <pc:docMk/>
            <pc:sldMk cId="3828889220" sldId="369"/>
            <ac:spMk id="4" creationId="{00000000-0000-0000-0000-000000000000}"/>
          </ac:spMkLst>
        </pc:spChg>
        <pc:spChg chg="mod">
          <ac:chgData name="Bethan Jenkins" userId="c88a1e3c-0d26-4345-9a03-a979d2d1d313" providerId="ADAL" clId="{55FE14CD-E098-4352-9578-BDC31801A4A6}" dt="2026-09-28T10:34:37.370" v="2408" actId="14100"/>
          <ac:spMkLst>
            <pc:docMk/>
            <pc:sldMk cId="3828889220" sldId="369"/>
            <ac:spMk id="6" creationId="{00000000-0000-0000-0000-000000000000}"/>
          </ac:spMkLst>
        </pc:spChg>
      </pc:sldChg>
      <pc:sldChg chg="delSp modSp mod delAnim">
        <pc:chgData name="Bethan Jenkins" userId="c88a1e3c-0d26-4345-9a03-a979d2d1d313" providerId="ADAL" clId="{55FE14CD-E098-4352-9578-BDC31801A4A6}" dt="2026-09-22T11:14:27.262" v="2309" actId="478"/>
        <pc:sldMkLst>
          <pc:docMk/>
          <pc:sldMk cId="678433319" sldId="947"/>
        </pc:sldMkLst>
        <pc:spChg chg="mod">
          <ac:chgData name="Bethan Jenkins" userId="c88a1e3c-0d26-4345-9a03-a979d2d1d313" providerId="ADAL" clId="{55FE14CD-E098-4352-9578-BDC31801A4A6}" dt="2026-09-22T11:14:18.215" v="2308" actId="14100"/>
          <ac:spMkLst>
            <pc:docMk/>
            <pc:sldMk cId="678433319" sldId="947"/>
            <ac:spMk id="18" creationId="{401A645D-2A6D-4822-444B-10807C01D70D}"/>
          </ac:spMkLst>
        </pc:spChg>
      </pc:sldChg>
      <pc:sldChg chg="add del ord">
        <pc:chgData name="Bethan Jenkins" userId="c88a1e3c-0d26-4345-9a03-a979d2d1d313" providerId="ADAL" clId="{55FE14CD-E098-4352-9578-BDC31801A4A6}" dt="2026-09-22T11:08:28.790" v="2270"/>
        <pc:sldMkLst>
          <pc:docMk/>
          <pc:sldMk cId="1152360623" sldId="950"/>
        </pc:sldMkLst>
      </pc:sldChg>
      <pc:sldChg chg="add ord">
        <pc:chgData name="Bethan Jenkins" userId="c88a1e3c-0d26-4345-9a03-a979d2d1d313" providerId="ADAL" clId="{55FE14CD-E098-4352-9578-BDC31801A4A6}" dt="2026-09-28T10:43:43.882" v="2417"/>
        <pc:sldMkLst>
          <pc:docMk/>
          <pc:sldMk cId="3144368728" sldId="965"/>
        </pc:sldMkLst>
      </pc:sldChg>
      <pc:sldChg chg="add ord">
        <pc:chgData name="Bethan Jenkins" userId="c88a1e3c-0d26-4345-9a03-a979d2d1d313" providerId="ADAL" clId="{55FE14CD-E098-4352-9578-BDC31801A4A6}" dt="2026-09-22T11:09:20.300" v="2273"/>
        <pc:sldMkLst>
          <pc:docMk/>
          <pc:sldMk cId="780841087" sldId="978"/>
        </pc:sldMkLst>
      </pc:sldChg>
      <pc:sldChg chg="add ord">
        <pc:chgData name="Bethan Jenkins" userId="c88a1e3c-0d26-4345-9a03-a979d2d1d313" providerId="ADAL" clId="{55FE14CD-E098-4352-9578-BDC31801A4A6}" dt="2026-09-22T11:07:38.140" v="2260"/>
        <pc:sldMkLst>
          <pc:docMk/>
          <pc:sldMk cId="3308914954" sldId="986"/>
        </pc:sldMkLst>
      </pc:sldChg>
      <pc:sldChg chg="new ord">
        <pc:chgData name="Bethan Jenkins" userId="c88a1e3c-0d26-4345-9a03-a979d2d1d313" providerId="ADAL" clId="{55FE14CD-E098-4352-9578-BDC31801A4A6}" dt="2026-09-28T10:43:51.623" v="2419"/>
        <pc:sldMkLst>
          <pc:docMk/>
          <pc:sldMk cId="811794633" sldId="987"/>
        </pc:sldMkLst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2-18T09:51:52.534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4652 2326 24534,'-2'91'0,"-3"0"0,-4 0 0,-4 0 0,-3-1 0,-3-1 0,-4-1 0,-4 0 0,-3-2 0,-3-1 0,-4-1 0,-3-2 0,-3-1 0,-3-3 0,-3-1 0,-3-2 0,-3-2 0,-3-2 0,-3-3 0,-2-2 0,-3-3 0,-2-2 0,-3-3 0,-2-3 0,-2-3 0,-2-3 0,-1-3 0,-3-3 0,-1-3 0,-2-3 0,-1-4 0,-1-3 0,-2-3 0,0-4 0,-1-4 0,-1-3 0,-1-3 0,0-4 0,0-4 0,0-3 0,0-4 0,0-3 0,0-4 0,0-4 0,1-3 0,1-3 0,1-4 0,0-4 0,2-3 0,1-3 0,1-4 0,2-3 0,1-3 0,3-3 0,1-3 0,2-3 0,2-3 0,2-3 0,3-3 0,2-2 0,3-3 0,2-2 0,3-3 0,3-2 0,3-2 0,3-2 0,3-1 0,3-3 0,3-1 0,3-2 0,4-1 0,3-1 0,3-2 0,4 0 0,4-1 0,3-1 0,3-1 0,4 0 0,4 0 0,3 0 0,4 0 0,3 0 0,4 0 0,4 0 0,3 1 0,3 1 0,4 1 0,4 0 0,3 2 0,3 1 0,4 1 0,3 2 0,3 1 0,3 3 0,3 1 0,3 2 0,3 2 0,3 2 0,3 3 0,2 2 0,3 3 0,2 2 0,3 3 0,2 3 0,2 3 0,2 3 0,1 3 0,3 3 0,1 3 0,2 3 0,1 4 0,1 3 0,2 3 0,0 4 0,1 4 0,1 3 0,1 3 0,0 4 0,0 4 0,0 3 0,0 4 0,0 3 0,0 4 0,0 4 0,-1 3 0,-1 3 0,-1 4 0,0 4 0,-2 3 0,-1 3 0,-1 4 0,-2 3 0,-1 3 0,-3 3 0,-1 3 0,-2 3 0,-2 3 0,-2 3 0,-3 3 0,-2 2 0,-3 3 0,-2 2 0,-3 3 0,-3 2 0,-3 2 0,-3 2 0,-3 1 0,-3 3 0,-3 1 0,-3 2 0,-4 1 0,-3 1 0,-3 2 0,-4 0 0,-4 1 0,-3 1 0,-3 1 0,-4 0 0,-4 0 0,-3 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EAEAF-9C37-426D-809A-1C959E542A1E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AAC7F4-6A7B-44DD-9566-668C9E5ABA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78053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1AAC7F4-6A7B-44DD-9566-668C9E5ABA4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4199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455B45-2E15-4211-AC5B-D43E3F6F8DE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08743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86B828-C391-4711-A9D2-AD3B23615B8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40557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is a CV</a:t>
            </a:r>
          </a:p>
          <a:p>
            <a:r>
              <a:rPr lang="en-GB" dirty="0"/>
              <a:t>Why do we do them</a:t>
            </a:r>
          </a:p>
          <a:p>
            <a:r>
              <a:rPr lang="en-GB" dirty="0"/>
              <a:t>First impression – how important first impressions are</a:t>
            </a:r>
          </a:p>
          <a:p>
            <a:endParaRPr lang="en-GB" dirty="0"/>
          </a:p>
          <a:p>
            <a:r>
              <a:rPr lang="en-GB" dirty="0"/>
              <a:t>How long do</a:t>
            </a:r>
            <a:r>
              <a:rPr lang="en-GB" baseline="0" dirty="0"/>
              <a:t> people spend reading CV’s?- Question them. </a:t>
            </a:r>
          </a:p>
          <a:p>
            <a:r>
              <a:rPr lang="en-GB" baseline="0" dirty="0"/>
              <a:t>How many of them already have a CV – ask them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455B45-2E15-4211-AC5B-D43E3F6F8DE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06471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455B45-2E15-4211-AC5B-D43E3F6F8DE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51534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Tell them story of student who missed out on an opportunity</a:t>
            </a:r>
            <a:r>
              <a:rPr lang="en-GB" baseline="0" dirty="0"/>
              <a:t> because he had his phone number wrong.</a:t>
            </a:r>
          </a:p>
          <a:p>
            <a:endParaRPr lang="en-GB" baseline="0" dirty="0"/>
          </a:p>
          <a:p>
            <a:r>
              <a:rPr lang="en-GB" baseline="0" dirty="0"/>
              <a:t>Give warning about social media accounts and making private – only include professional accounts . LINKEDIN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455B45-2E15-4211-AC5B-D43E3F6F8DE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30175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-Has to draw the reader in.</a:t>
            </a:r>
          </a:p>
          <a:p>
            <a:r>
              <a:rPr lang="en-GB" dirty="0"/>
              <a:t>-Make the reader want to know more about you.</a:t>
            </a:r>
          </a:p>
          <a:p>
            <a:r>
              <a:rPr lang="en-GB" dirty="0"/>
              <a:t>-Mention details that you cover later on </a:t>
            </a:r>
            <a:r>
              <a:rPr lang="en-GB" dirty="0" err="1"/>
              <a:t>on</a:t>
            </a:r>
            <a:r>
              <a:rPr lang="en-GB" dirty="0"/>
              <a:t> your CV, for example mention a skill and back it up with an example of somewhere</a:t>
            </a:r>
            <a:r>
              <a:rPr lang="en-GB" baseline="0" dirty="0"/>
              <a:t> you work.</a:t>
            </a:r>
          </a:p>
          <a:p>
            <a:r>
              <a:rPr lang="en-GB" baseline="0" dirty="0"/>
              <a:t>-</a:t>
            </a:r>
            <a:r>
              <a:rPr lang="en-GB" baseline="0" dirty="0" err="1"/>
              <a:t>Eg</a:t>
            </a:r>
            <a:r>
              <a:rPr lang="en-GB" baseline="0" dirty="0"/>
              <a:t>: ‘’ am an excellent team player as demonstrated by my captaincy in my rugby team and being voted employee of the month twice in my current role at Sainsbury's’’</a:t>
            </a:r>
          </a:p>
          <a:p>
            <a:r>
              <a:rPr lang="en-GB" baseline="0" dirty="0"/>
              <a:t>-Don’t just list loads of skills.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455B45-2E15-4211-AC5B-D43E3F6F8DE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22659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Draw they're attention to the good parts of this personal statement. Focussed, specific, shot and sweet,</a:t>
            </a:r>
            <a:r>
              <a:rPr lang="en-GB" baseline="0" dirty="0"/>
              <a:t> gives the CV a purpose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455B45-2E15-4211-AC5B-D43E3F6F8DE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585821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Tailor</a:t>
            </a:r>
            <a:r>
              <a:rPr lang="en-GB" baseline="0" dirty="0"/>
              <a:t> this section to make it relevant to what you are applying for.</a:t>
            </a:r>
          </a:p>
          <a:p>
            <a:r>
              <a:rPr lang="en-GB" baseline="0" dirty="0"/>
              <a:t>If you are a business student for example you may have taken marketing and HR modules and you may be interested in placements in both, only include modules that are relevant to the role.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455B45-2E15-4211-AC5B-D43E3F6F8DEC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661488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455B45-2E15-4211-AC5B-D43E3F6F8DEC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513307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-Always back up</a:t>
            </a:r>
            <a:r>
              <a:rPr lang="en-GB" baseline="0" dirty="0"/>
              <a:t> skills with examples</a:t>
            </a:r>
          </a:p>
          <a:p>
            <a:r>
              <a:rPr lang="en-GB" baseline="0" dirty="0"/>
              <a:t>-Mention skills the job spec has asked for</a:t>
            </a:r>
          </a:p>
          <a:p>
            <a:r>
              <a:rPr lang="en-GB" baseline="0" dirty="0"/>
              <a:t>-You will have skills – you might think working part time in a chip shop wont have provided you with relevant skills for a finance placement but think about your transferable skills.</a:t>
            </a:r>
          </a:p>
          <a:p>
            <a:r>
              <a:rPr lang="en-GB" baseline="0" dirty="0" err="1"/>
              <a:t>Eg</a:t>
            </a:r>
            <a:r>
              <a:rPr lang="en-GB" baseline="0" dirty="0"/>
              <a:t>: chip shop- working under pressure – busy hot chip shop, teamwork – you will have worked with others , attention to detail  - working with the till,  customer service – dealing with high numbers of customers, looking after the reputation of the chip shop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455B45-2E15-4211-AC5B-D43E3F6F8DEC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803752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64DC40-56D1-2217-E7CD-AFD3E1F331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B83E9E6-857E-82A2-4ED9-57DE00A7C3B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D5A7B2A-89BF-F0B3-C19A-4E22CAB4340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spcAft>
                <a:spcPts val="900"/>
              </a:spcAft>
            </a:pPr>
            <a:r>
              <a:rPr lang="en-GB" b="0" i="0" dirty="0">
                <a:solidFill>
                  <a:srgbClr val="485D65"/>
                </a:solidFill>
                <a:effectLst/>
                <a:latin typeface="Source Sans Pro" panose="020B0503030403020204" pitchFamily="34" charset="0"/>
              </a:rPr>
              <a:t>Creative portfolios come in many shapes and sizes, which you choose usually depends on the type of job you're looking for. It could be a:</a:t>
            </a:r>
          </a:p>
          <a:p>
            <a:pPr algn="l">
              <a:spcAft>
                <a:spcPts val="1800"/>
              </a:spcAft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485D65"/>
                </a:solidFill>
                <a:effectLst/>
                <a:latin typeface="Source Sans Pro" panose="020B0503030403020204" pitchFamily="34" charset="0"/>
              </a:rPr>
              <a:t>music playlist</a:t>
            </a:r>
          </a:p>
          <a:p>
            <a:pPr algn="l">
              <a:spcAft>
                <a:spcPts val="1800"/>
              </a:spcAft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485D65"/>
                </a:solidFill>
                <a:effectLst/>
                <a:latin typeface="Source Sans Pro" panose="020B0503030403020204" pitchFamily="34" charset="0"/>
              </a:rPr>
              <a:t>website</a:t>
            </a:r>
          </a:p>
          <a:p>
            <a:pPr algn="l">
              <a:spcAft>
                <a:spcPts val="1800"/>
              </a:spcAft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485D65"/>
                </a:solidFill>
                <a:effectLst/>
                <a:latin typeface="Source Sans Pro" panose="020B0503030403020204" pitchFamily="34" charset="0"/>
              </a:rPr>
              <a:t>a physical collection of written work, drawings, paintings, sketches and photographs</a:t>
            </a:r>
          </a:p>
          <a:p>
            <a:pPr algn="l">
              <a:spcAft>
                <a:spcPts val="1800"/>
              </a:spcAft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485D65"/>
                </a:solidFill>
                <a:effectLst/>
                <a:latin typeface="Source Sans Pro" panose="020B0503030403020204" pitchFamily="34" charset="0"/>
              </a:rPr>
              <a:t>a video showreel</a:t>
            </a:r>
          </a:p>
          <a:p>
            <a:pPr algn="l">
              <a:spcAft>
                <a:spcPts val="1800"/>
              </a:spcAft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485D65"/>
                </a:solidFill>
                <a:effectLst/>
                <a:latin typeface="Source Sans Pro" panose="020B0503030403020204" pitchFamily="34" charset="0"/>
              </a:rPr>
              <a:t>3D work such as costumes, fabric designs or scale models.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B8E233-88CD-6492-9F8D-9DE7F2686C7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455B45-2E15-4211-AC5B-D43E3F6F8DEC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514195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4D18CF-C7DA-F15B-CD6B-8AE9835E78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5442524-858C-EDF5-0A6B-DCDA6A51DBA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6F112F7-8ECA-6614-A0F3-1F3ECA7620A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spcAft>
                <a:spcPts val="900"/>
              </a:spcAft>
            </a:pPr>
            <a:r>
              <a:rPr lang="en-GB" b="0" i="0" dirty="0">
                <a:solidFill>
                  <a:srgbClr val="485D65"/>
                </a:solidFill>
                <a:effectLst/>
                <a:latin typeface="Source Sans Pro" panose="020B0503030403020204" pitchFamily="34" charset="0"/>
              </a:rPr>
              <a:t>Creative portfolios come in many shapes and sizes, which you choose usually depends on the type of job you're looking for. It could be a:</a:t>
            </a:r>
          </a:p>
          <a:p>
            <a:pPr algn="l">
              <a:spcAft>
                <a:spcPts val="1800"/>
              </a:spcAft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485D65"/>
                </a:solidFill>
                <a:effectLst/>
                <a:latin typeface="Source Sans Pro" panose="020B0503030403020204" pitchFamily="34" charset="0"/>
              </a:rPr>
              <a:t>music playlist</a:t>
            </a:r>
          </a:p>
          <a:p>
            <a:pPr algn="l">
              <a:spcAft>
                <a:spcPts val="1800"/>
              </a:spcAft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485D65"/>
                </a:solidFill>
                <a:effectLst/>
                <a:latin typeface="Source Sans Pro" panose="020B0503030403020204" pitchFamily="34" charset="0"/>
              </a:rPr>
              <a:t>website</a:t>
            </a:r>
          </a:p>
          <a:p>
            <a:pPr algn="l">
              <a:spcAft>
                <a:spcPts val="1800"/>
              </a:spcAft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485D65"/>
                </a:solidFill>
                <a:effectLst/>
                <a:latin typeface="Source Sans Pro" panose="020B0503030403020204" pitchFamily="34" charset="0"/>
              </a:rPr>
              <a:t>a physical collection of written work, drawings, paintings, sketches and photographs</a:t>
            </a:r>
          </a:p>
          <a:p>
            <a:pPr algn="l">
              <a:spcAft>
                <a:spcPts val="1800"/>
              </a:spcAft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485D65"/>
                </a:solidFill>
                <a:effectLst/>
                <a:latin typeface="Source Sans Pro" panose="020B0503030403020204" pitchFamily="34" charset="0"/>
              </a:rPr>
              <a:t>a video showreel</a:t>
            </a:r>
          </a:p>
          <a:p>
            <a:pPr algn="l">
              <a:spcAft>
                <a:spcPts val="1800"/>
              </a:spcAft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485D65"/>
                </a:solidFill>
                <a:effectLst/>
                <a:latin typeface="Source Sans Pro" panose="020B0503030403020204" pitchFamily="34" charset="0"/>
              </a:rPr>
              <a:t>3D work such as costumes, fabric designs or scale models.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9D004C-A9A6-092A-49AC-4C21BAD9993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455B45-2E15-4211-AC5B-D43E3F6F8DEC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85355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879DF1-B112-BA92-5D18-BBB7F525A7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903DFEE-ECD4-1BC4-056D-8FFF8317AD5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B7BC793-E8D3-C083-56DA-C3D3435D0AC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spcAft>
                <a:spcPts val="900"/>
              </a:spcAft>
            </a:pPr>
            <a:r>
              <a:rPr lang="en-GB" b="0" i="0" dirty="0">
                <a:solidFill>
                  <a:srgbClr val="485D65"/>
                </a:solidFill>
                <a:effectLst/>
                <a:latin typeface="Source Sans Pro" panose="020B0503030403020204" pitchFamily="34" charset="0"/>
              </a:rPr>
              <a:t>Creative portfolios come in many shapes and sizes, which you choose usually depends on the type of job you're looking for. It could be a:</a:t>
            </a:r>
          </a:p>
          <a:p>
            <a:pPr algn="l">
              <a:spcAft>
                <a:spcPts val="1800"/>
              </a:spcAft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485D65"/>
                </a:solidFill>
                <a:effectLst/>
                <a:latin typeface="Source Sans Pro" panose="020B0503030403020204" pitchFamily="34" charset="0"/>
              </a:rPr>
              <a:t>music playlist</a:t>
            </a:r>
          </a:p>
          <a:p>
            <a:pPr algn="l">
              <a:spcAft>
                <a:spcPts val="1800"/>
              </a:spcAft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485D65"/>
                </a:solidFill>
                <a:effectLst/>
                <a:latin typeface="Source Sans Pro" panose="020B0503030403020204" pitchFamily="34" charset="0"/>
              </a:rPr>
              <a:t>website</a:t>
            </a:r>
          </a:p>
          <a:p>
            <a:pPr algn="l">
              <a:spcAft>
                <a:spcPts val="1800"/>
              </a:spcAft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485D65"/>
                </a:solidFill>
                <a:effectLst/>
                <a:latin typeface="Source Sans Pro" panose="020B0503030403020204" pitchFamily="34" charset="0"/>
              </a:rPr>
              <a:t>a physical collection of written work, drawings, paintings, sketches and photographs</a:t>
            </a:r>
          </a:p>
          <a:p>
            <a:pPr algn="l">
              <a:spcAft>
                <a:spcPts val="1800"/>
              </a:spcAft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485D65"/>
                </a:solidFill>
                <a:effectLst/>
                <a:latin typeface="Source Sans Pro" panose="020B0503030403020204" pitchFamily="34" charset="0"/>
              </a:rPr>
              <a:t>a video showreel</a:t>
            </a:r>
          </a:p>
          <a:p>
            <a:pPr algn="l">
              <a:spcAft>
                <a:spcPts val="1800"/>
              </a:spcAft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485D65"/>
                </a:solidFill>
                <a:effectLst/>
                <a:latin typeface="Source Sans Pro" panose="020B0503030403020204" pitchFamily="34" charset="0"/>
              </a:rPr>
              <a:t>3D work such as costumes, fabric designs or scale models.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2FA7BF-3D3B-2014-9474-26142265237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455B45-2E15-4211-AC5B-D43E3F6F8DEC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36297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22C15A-F988-FE5F-4F8B-228FFE1B7B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3E6A8A4-90C7-E41B-D662-9FE5445DF84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2252485-277B-0FF5-FB7C-0958D5CDD1F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spcAft>
                <a:spcPts val="900"/>
              </a:spcAft>
            </a:pPr>
            <a:r>
              <a:rPr lang="en-GB" b="0" i="0" dirty="0">
                <a:solidFill>
                  <a:srgbClr val="485D65"/>
                </a:solidFill>
                <a:effectLst/>
                <a:latin typeface="Source Sans Pro" panose="020B0503030403020204" pitchFamily="34" charset="0"/>
              </a:rPr>
              <a:t>Creative portfolios come in many shapes and sizes, which you choose usually depends on the type of job you're looking for. It could be a:</a:t>
            </a:r>
          </a:p>
          <a:p>
            <a:pPr algn="l">
              <a:spcAft>
                <a:spcPts val="1800"/>
              </a:spcAft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485D65"/>
                </a:solidFill>
                <a:effectLst/>
                <a:latin typeface="Source Sans Pro" panose="020B0503030403020204" pitchFamily="34" charset="0"/>
              </a:rPr>
              <a:t>music playlist</a:t>
            </a:r>
          </a:p>
          <a:p>
            <a:pPr algn="l">
              <a:spcAft>
                <a:spcPts val="1800"/>
              </a:spcAft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485D65"/>
                </a:solidFill>
                <a:effectLst/>
                <a:latin typeface="Source Sans Pro" panose="020B0503030403020204" pitchFamily="34" charset="0"/>
              </a:rPr>
              <a:t>website</a:t>
            </a:r>
          </a:p>
          <a:p>
            <a:pPr algn="l">
              <a:spcAft>
                <a:spcPts val="1800"/>
              </a:spcAft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485D65"/>
                </a:solidFill>
                <a:effectLst/>
                <a:latin typeface="Source Sans Pro" panose="020B0503030403020204" pitchFamily="34" charset="0"/>
              </a:rPr>
              <a:t>a physical collection of written work, drawings, paintings, sketches and photographs</a:t>
            </a:r>
          </a:p>
          <a:p>
            <a:pPr algn="l">
              <a:spcAft>
                <a:spcPts val="1800"/>
              </a:spcAft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485D65"/>
                </a:solidFill>
                <a:effectLst/>
                <a:latin typeface="Source Sans Pro" panose="020B0503030403020204" pitchFamily="34" charset="0"/>
              </a:rPr>
              <a:t>a video showreel</a:t>
            </a:r>
          </a:p>
          <a:p>
            <a:pPr algn="l">
              <a:spcAft>
                <a:spcPts val="1800"/>
              </a:spcAft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485D65"/>
                </a:solidFill>
                <a:effectLst/>
                <a:latin typeface="Source Sans Pro" panose="020B0503030403020204" pitchFamily="34" charset="0"/>
              </a:rPr>
              <a:t>3D work such as costumes, fabric designs or scale models.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C3A020-859B-D859-DC62-DED79C918C5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455B45-2E15-4211-AC5B-D43E3F6F8DEC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169167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Another example (from our new student guide) to demonstrate how these different sections can look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455B45-2E15-4211-AC5B-D43E3F6F8DEC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033031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There is no universal blueprint for what a creative CV should look like or include. The benefit of a creative CV means that you have a degree of freedom in how you market yourself.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455B45-2E15-4211-AC5B-D43E3F6F8DEC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21471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Make clear that 90% of the time an employer will ask for references at the point</a:t>
            </a:r>
            <a:r>
              <a:rPr lang="en-GB" baseline="0" dirty="0"/>
              <a:t> when they are considering employing you, after your final interview for example.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455B45-2E15-4211-AC5B-D43E3F6F8DEC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18582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84A038-085B-3E6D-A76C-74B41D4251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27E874-16F2-7D35-2889-251765B03F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25B5BE-B458-0F9C-8957-ECAE2FAB3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761FC-0F71-4058-B222-6ECB11711294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F8D7EE-4571-C59A-EE3F-7D3DD5E2D5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6C497E-FADF-7827-7904-6BDF54F106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FE300-641A-4FAE-A7B6-5EDD345803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03644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25AF55-97B8-5F6B-461F-B2077FECDB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0A35D0-5505-2703-369B-1E587FFDBA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2FAA5A-9CC6-72B1-CC25-6128143928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761FC-0F71-4058-B222-6ECB11711294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DC572B-161E-2948-23E4-450F497154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998180-4F8E-956F-5924-00D883AFEE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FE300-641A-4FAE-A7B6-5EDD345803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86623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86330B-E65B-0391-7BBB-2D2014282D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83BDEB-3108-DAA7-7AA3-1EF3F66232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C4EA04-B82E-E1D9-B66E-FE9281D2C8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761FC-0F71-4058-B222-6ECB11711294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6F5BCB-A1DD-15F0-0EF0-E9C5603E10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DE27F4-3118-B441-F80F-4B634727FE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FE300-641A-4FAE-A7B6-5EDD345803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27469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9CB3C5-6826-29B8-2EF3-BB9ED33253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7C6E12-F781-2A4C-A044-A646747B59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BF74EB-295D-BC37-229D-ABA8A2E4A1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D6E249-62A2-2AB8-582E-C71F5EDF3F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761FC-0F71-4058-B222-6ECB11711294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2E4EDA6-88D2-2918-47AA-2AEA24D80B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44885D-4BF7-11FC-F89C-12AD8659E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FE300-641A-4FAE-A7B6-5EDD345803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26858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FABDB-036E-CA6B-C577-0A003943E8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DE6AA5-0C01-2366-1979-56F83FDD00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B48416-48B7-CD60-721F-3EFFD37CEF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CA128E-630D-1001-A7FE-CE094103270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09EBE3A-0FB5-4431-F245-888E81A5F88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AE1B457-2B96-6BD2-EC73-A05A89A8DA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761FC-0F71-4058-B222-6ECB11711294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FD0D197-7E7D-560F-27E2-1344F8B0BE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40AF9E9-96B0-1BCF-DEA6-D0DA557BCD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FE300-641A-4FAE-A7B6-5EDD345803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55223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7B3104-2833-F877-17CF-AE43F16F45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0481A74-6DFC-BAFC-B289-C913ECD7AD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761FC-0F71-4058-B222-6ECB11711294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20F2444-1276-B93A-66C7-C1193212E1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910999-054E-CD4C-DBF0-467A452869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FE300-641A-4FAE-A7B6-5EDD345803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068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208B954-2DCB-5437-0CDE-17EAE6DABB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761FC-0F71-4058-B222-6ECB11711294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20D799F-FD5F-56D1-7DBC-DF42043127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28F3E1-2289-C552-9A82-7C64091B17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FE300-641A-4FAE-A7B6-5EDD345803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9929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3A3070-5695-2DCE-103C-64CE9C93D6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A179F2-C9E1-4816-2B6C-89D036CC80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807AFE5-3E06-AAA1-B80A-86B26AB000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15E1A3-FB1E-0E4F-0811-A461A43A01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761FC-0F71-4058-B222-6ECB11711294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24C2C2-BDE0-E32B-2512-A843074708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0C0F25-68C8-3551-A078-4E93CF550C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FE300-641A-4FAE-A7B6-5EDD345803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9223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9304FF-538A-7511-2A7C-7567945AB9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D6F945D-0FC9-DF27-2FEB-BCC1575AA2F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D578CD-4ACE-F48C-6134-A89DBCC736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301A28-7C14-CC55-7653-F987B759D4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761FC-0F71-4058-B222-6ECB11711294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2DB63B-B284-3F6D-32D6-B67C3056CA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8118BB-40FF-76C1-0016-B65F2D764D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FE300-641A-4FAE-A7B6-5EDD345803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82146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6AC4F1-F3FD-794F-56B7-4FFCB2E0D0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971E24-F872-60E1-3FC2-AF5FFAFAE2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2129EB-296C-9A56-86E7-1D237F7A25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761FC-0F71-4058-B222-6ECB11711294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70EB73-616B-7613-9962-11F7BEC358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A96BCB-AD2E-39FA-05B2-6AE7C7A402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FE300-641A-4FAE-A7B6-5EDD345803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58091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36AD12D-DD87-75A5-2502-44767C15D46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0E97AE-5FEC-554D-B5CE-4D116A9F961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D1488E-E74D-27DF-936E-5E926DAE54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761FC-0F71-4058-B222-6ECB11711294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765A7B-F17F-2E09-289A-8F69C1C89D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19515C-9C0E-80DC-D338-7FC7C0C90D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FE300-641A-4FAE-A7B6-5EDD345803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95400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LIDES">
    <p:bg>
      <p:bgPr>
        <a:solidFill>
          <a:srgbClr val="13085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12"/>
          <p:cNvSpPr>
            <a:spLocks noGrp="1"/>
          </p:cNvSpPr>
          <p:nvPr>
            <p:ph type="body" sz="quarter" idx="10" hasCustomPrompt="1"/>
          </p:nvPr>
        </p:nvSpPr>
        <p:spPr>
          <a:xfrm>
            <a:off x="406230" y="1845131"/>
            <a:ext cx="7197284" cy="914400"/>
          </a:xfrm>
        </p:spPr>
        <p:txBody>
          <a:bodyPr>
            <a:noAutofit/>
          </a:bodyPr>
          <a:lstStyle>
            <a:lvl1pPr marL="0" indent="0">
              <a:buNone/>
              <a:defRPr sz="6600" b="0" spc="-300" baseline="0">
                <a:solidFill>
                  <a:schemeClr val="bg1"/>
                </a:solidFill>
                <a:effectLst/>
                <a:latin typeface="Cosmos-Medium" panose="020B0600000000000000" pitchFamily="34" charset="0"/>
              </a:defRPr>
            </a:lvl1pPr>
          </a:lstStyle>
          <a:p>
            <a:pPr lvl="0"/>
            <a:r>
              <a:rPr lang="en-US" dirty="0"/>
              <a:t>Type your text</a:t>
            </a:r>
          </a:p>
        </p:txBody>
      </p:sp>
      <p:sp>
        <p:nvSpPr>
          <p:cNvPr id="17" name="Text Placeholder 2"/>
          <p:cNvSpPr>
            <a:spLocks noGrp="1"/>
          </p:cNvSpPr>
          <p:nvPr>
            <p:ph type="body" sz="quarter" idx="11" hasCustomPrompt="1"/>
          </p:nvPr>
        </p:nvSpPr>
        <p:spPr>
          <a:xfrm>
            <a:off x="446059" y="2847227"/>
            <a:ext cx="8390981" cy="853404"/>
          </a:xfrm>
        </p:spPr>
        <p:txBody>
          <a:bodyPr>
            <a:no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smos-Medium" panose="020B0600000000000000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dirty="0"/>
              <a:t>Type your text type your text type your text type your text type your text type your text type your text type your text type your text type your text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US" dirty="0"/>
          </a:p>
          <a:p>
            <a:pPr lvl="0"/>
            <a:endParaRPr lang="en-US" dirty="0"/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F51DAE84-00BB-99E4-B847-ECE34D8D3053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058399" y="5979152"/>
            <a:ext cx="1881241" cy="6535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2509603"/>
      </p:ext>
    </p:extLst>
  </p:cSld>
  <p:clrMapOvr>
    <a:masterClrMapping/>
  </p:clrMapOvr>
  <p:transition spd="slow">
    <p:push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846B7F7-CB52-36DA-0C9E-8EC49C3E4A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858A07-E8A3-86E9-682B-90B2F2751D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773A05-7AD4-7C5A-AAF5-5A507D9A2E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7C761FC-0F71-4058-B222-6ECB11711294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F24DF8-035E-3DEE-ADB0-09F1E2A2562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E4D108-BF7C-A2A8-ABE3-0497ECB5D17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00FE300-641A-4FAE-A7B6-5EDD345803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35555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hyperlink" Target="mailto:careerpathway@uwtsd.ac.uk" TargetMode="Externa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0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mp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mp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Relationship Id="rId5" Type="http://schemas.openxmlformats.org/officeDocument/2006/relationships/hyperlink" Target="https://svgsilh.com/de/image/304374.html" TargetMode="External"/><Relationship Id="rId4" Type="http://schemas.openxmlformats.org/officeDocument/2006/relationships/image" Target="../media/image14.sv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5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rleonardi.com/interactive-resume" TargetMode="External"/><Relationship Id="rId3" Type="http://schemas.openxmlformats.org/officeDocument/2006/relationships/hyperlink" Target="https://www.canva.com/learn/50-inspiring-resume-designs/" TargetMode="External"/><Relationship Id="rId7" Type="http://schemas.openxmlformats.org/officeDocument/2006/relationships/hyperlink" Target="https://www.youtube.com/user/GraemeAnthonyCVIV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s://www.prospects.ac.uk/careers-advice/cvs-and-cover-letters/creative-cvs" TargetMode="External"/><Relationship Id="rId5" Type="http://schemas.openxmlformats.org/officeDocument/2006/relationships/hyperlink" Target="https://www.arts.ac.uk/__data/assets/pdf_file/0029/62489/Creative-CV-Guide.pdf" TargetMode="External"/><Relationship Id="rId4" Type="http://schemas.openxmlformats.org/officeDocument/2006/relationships/hyperlink" Target="https://www.buzzfeed.com/peggy/impeccably-designed-resumes?utm_term=.be4Lrwy1B#.jxDW06Jvo" TargetMode="External"/><Relationship Id="rId9" Type="http://schemas.openxmlformats.org/officeDocument/2006/relationships/image" Target="../media/image4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careercentre.me/CV-Builder" TargetMode="External"/><Relationship Id="rId2" Type="http://schemas.openxmlformats.org/officeDocument/2006/relationships/hyperlink" Target="https://uwtsd.careercentre.me/CV360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mailto:careers@uwtsd.ac.uk" TargetMode="External"/><Relationship Id="rId1" Type="http://schemas.openxmlformats.org/officeDocument/2006/relationships/slideLayout" Target="../slideLayouts/slideLayout1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group of people standing around each other&#10;&#10;Description automatically generated">
            <a:extLst>
              <a:ext uri="{FF2B5EF4-FFF2-40B4-BE49-F238E27FC236}">
                <a16:creationId xmlns:a16="http://schemas.microsoft.com/office/drawing/2014/main" id="{6F027F5B-79B8-26BE-5168-E6F1AC6D4E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2030" y="-705312"/>
            <a:ext cx="12396059" cy="826862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3D44433-5C44-A1A7-323E-BFB9D491F2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166534" y="4475761"/>
            <a:ext cx="8568265" cy="1347969"/>
          </a:xfrm>
          <a:solidFill>
            <a:srgbClr val="272259"/>
          </a:solidFill>
        </p:spPr>
        <p:txBody>
          <a:bodyPr>
            <a:normAutofit/>
          </a:bodyPr>
          <a:lstStyle/>
          <a:p>
            <a:r>
              <a:rPr lang="en-US" sz="80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CV Development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F1A3B6-4A8F-BBC0-99CE-E1760459CE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962400" y="5741075"/>
            <a:ext cx="7552266" cy="597430"/>
          </a:xfrm>
          <a:solidFill>
            <a:schemeClr val="bg1"/>
          </a:solidFill>
        </p:spPr>
        <p:txBody>
          <a:bodyPr>
            <a:noAutofit/>
          </a:bodyPr>
          <a:lstStyle/>
          <a:p>
            <a:pPr>
              <a:lnSpc>
                <a:spcPct val="110000"/>
              </a:lnSpc>
            </a:pPr>
            <a:r>
              <a:rPr lang="en-US" sz="3200" dirty="0">
                <a:solidFill>
                  <a:srgbClr val="A83053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Student Employability </a:t>
            </a:r>
          </a:p>
        </p:txBody>
      </p:sp>
    </p:spTree>
    <p:extLst>
      <p:ext uri="{BB962C8B-B14F-4D97-AF65-F5344CB8AC3E}">
        <p14:creationId xmlns:p14="http://schemas.microsoft.com/office/powerpoint/2010/main" val="34948801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FE90022-7E69-3A28-BED1-5F6802672FAB}"/>
              </a:ext>
            </a:extLst>
          </p:cNvPr>
          <p:cNvSpPr txBox="1"/>
          <p:nvPr/>
        </p:nvSpPr>
        <p:spPr>
          <a:xfrm>
            <a:off x="1104181" y="609600"/>
            <a:ext cx="10351698" cy="107721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ON A SCALE OF 0-10 HOW CONFIDENT ARE YOU WITH  YOUR CV? </a:t>
            </a:r>
          </a:p>
        </p:txBody>
      </p:sp>
      <p:pic>
        <p:nvPicPr>
          <p:cNvPr id="3" name="Picture 2" descr="Scale 10 Stock Illustrations – 10,160 Scale 10 Stock Illustrations, Vectors  &amp; Clipart - Dreamstime">
            <a:extLst>
              <a:ext uri="{FF2B5EF4-FFF2-40B4-BE49-F238E27FC236}">
                <a16:creationId xmlns:a16="http://schemas.microsoft.com/office/drawing/2014/main" id="{485F0E5A-F7DA-1340-6C59-E5D36BEAA7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9239" y="1798115"/>
            <a:ext cx="9320025" cy="4457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7558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031634" y="437074"/>
            <a:ext cx="5738013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4800" b="1" dirty="0">
                <a:solidFill>
                  <a:schemeClr val="tx2"/>
                </a:solidFill>
                <a:latin typeface="Malgun Gothic" panose="020B0503020000020004" pitchFamily="34" charset="-127"/>
                <a:ea typeface="Malgun Gothic" panose="020B0503020000020004" pitchFamily="34" charset="-127"/>
              </a:rPr>
              <a:t>Aims &amp; Outcomes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23448" y="1264204"/>
            <a:ext cx="11242823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3200" b="1" dirty="0">
              <a:solidFill>
                <a:schemeClr val="tx2"/>
              </a:solidFill>
              <a:latin typeface="Malgun Gothic" panose="020B0503020000020004" pitchFamily="34" charset="-127"/>
              <a:ea typeface="Malgun Gothic" panose="020B0503020000020004" pitchFamily="34" charset="-127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chemeClr val="tx2"/>
                </a:solidFill>
                <a:latin typeface="Malgun Gothic" panose="020B0503020000020004" pitchFamily="34" charset="-127"/>
                <a:ea typeface="Malgun Gothic" panose="020B0503020000020004" pitchFamily="34" charset="-127"/>
              </a:rPr>
              <a:t>Know what a professional CV should look like at this stage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b="1" dirty="0">
              <a:solidFill>
                <a:schemeClr val="tx2"/>
              </a:solidFill>
              <a:latin typeface="Malgun Gothic" panose="020B0503020000020004" pitchFamily="34" charset="-127"/>
              <a:ea typeface="Malgun Gothic" panose="020B0503020000020004" pitchFamily="34" charset="-127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chemeClr val="tx2"/>
                </a:solidFill>
                <a:latin typeface="Malgun Gothic" panose="020B0503020000020004" pitchFamily="34" charset="-127"/>
                <a:ea typeface="Malgun Gothic" panose="020B0503020000020004" pitchFamily="34" charset="-127"/>
              </a:rPr>
              <a:t>Understand how to put together a professional   student CV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b="1" dirty="0">
              <a:solidFill>
                <a:schemeClr val="tx2"/>
              </a:solidFill>
              <a:latin typeface="Malgun Gothic" panose="020B0503020000020004" pitchFamily="34" charset="-127"/>
              <a:ea typeface="Malgun Gothic" panose="020B0503020000020004" pitchFamily="34" charset="-127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chemeClr val="tx2"/>
                </a:solidFill>
                <a:latin typeface="Malgun Gothic" panose="020B0503020000020004" pitchFamily="34" charset="-127"/>
                <a:ea typeface="Malgun Gothic" panose="020B0503020000020004" pitchFamily="34" charset="-127"/>
              </a:rPr>
              <a:t>What is and isn’t appropriate for you to include on    your CV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b="1" dirty="0">
              <a:solidFill>
                <a:schemeClr val="tx2"/>
              </a:solidFill>
              <a:latin typeface="Malgun Gothic" panose="020B0503020000020004" pitchFamily="34" charset="-127"/>
              <a:ea typeface="Malgun Gothic" panose="020B0503020000020004" pitchFamily="34" charset="-127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chemeClr val="tx2"/>
                </a:solidFill>
                <a:latin typeface="Malgun Gothic" panose="020B0503020000020004" pitchFamily="34" charset="-127"/>
                <a:ea typeface="Malgun Gothic" panose="020B0503020000020004" pitchFamily="34" charset="-127"/>
              </a:rPr>
              <a:t>How to tailor your CV for a particular company</a:t>
            </a:r>
          </a:p>
        </p:txBody>
      </p:sp>
      <p:sp>
        <p:nvSpPr>
          <p:cNvPr id="2" name="Freeform 12">
            <a:extLst>
              <a:ext uri="{FF2B5EF4-FFF2-40B4-BE49-F238E27FC236}">
                <a16:creationId xmlns:a16="http://schemas.microsoft.com/office/drawing/2014/main" id="{746AC954-A5B8-620C-AB86-8ECE5768C914}"/>
              </a:ext>
            </a:extLst>
          </p:cNvPr>
          <p:cNvSpPr/>
          <p:nvPr/>
        </p:nvSpPr>
        <p:spPr>
          <a:xfrm>
            <a:off x="371475" y="437073"/>
            <a:ext cx="2601764" cy="1070546"/>
          </a:xfrm>
          <a:custGeom>
            <a:avLst/>
            <a:gdLst/>
            <a:ahLst/>
            <a:cxnLst/>
            <a:rect l="l" t="t" r="r" b="b"/>
            <a:pathLst>
              <a:path w="3945002" h="1258832">
                <a:moveTo>
                  <a:pt x="0" y="0"/>
                </a:moveTo>
                <a:lnTo>
                  <a:pt x="3945002" y="0"/>
                </a:lnTo>
                <a:lnTo>
                  <a:pt x="3945002" y="1258832"/>
                </a:lnTo>
                <a:lnTo>
                  <a:pt x="0" y="125883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r="-59547"/>
            </a:stretch>
          </a:blipFill>
        </p:spPr>
        <p:txBody>
          <a:bodyPr/>
          <a:lstStyle/>
          <a:p>
            <a:endParaRPr lang="en-GB" sz="1200"/>
          </a:p>
        </p:txBody>
      </p:sp>
    </p:spTree>
    <p:extLst>
      <p:ext uri="{BB962C8B-B14F-4D97-AF65-F5344CB8AC3E}">
        <p14:creationId xmlns:p14="http://schemas.microsoft.com/office/powerpoint/2010/main" val="3828889220"/>
      </p:ext>
    </p:extLst>
  </p:cSld>
  <p:clrMapOvr>
    <a:masterClrMapping/>
  </p:clrMapOvr>
  <p:transition spd="slow">
    <p:push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areers Adviser | Careers Wales">
            <a:extLst>
              <a:ext uri="{FF2B5EF4-FFF2-40B4-BE49-F238E27FC236}">
                <a16:creationId xmlns:a16="http://schemas.microsoft.com/office/drawing/2014/main" id="{A086497E-0434-AAB4-079C-3D959B96D4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3057" y="1339970"/>
            <a:ext cx="5011479" cy="3122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Freeform 12">
            <a:extLst>
              <a:ext uri="{FF2B5EF4-FFF2-40B4-BE49-F238E27FC236}">
                <a16:creationId xmlns:a16="http://schemas.microsoft.com/office/drawing/2014/main" id="{802E35E8-9664-AE19-F128-B72E21320029}"/>
              </a:ext>
            </a:extLst>
          </p:cNvPr>
          <p:cNvSpPr/>
          <p:nvPr/>
        </p:nvSpPr>
        <p:spPr>
          <a:xfrm>
            <a:off x="488831" y="437073"/>
            <a:ext cx="2484408" cy="839222"/>
          </a:xfrm>
          <a:custGeom>
            <a:avLst/>
            <a:gdLst/>
            <a:ahLst/>
            <a:cxnLst/>
            <a:rect l="l" t="t" r="r" b="b"/>
            <a:pathLst>
              <a:path w="3945002" h="1258832">
                <a:moveTo>
                  <a:pt x="0" y="0"/>
                </a:moveTo>
                <a:lnTo>
                  <a:pt x="3945002" y="0"/>
                </a:lnTo>
                <a:lnTo>
                  <a:pt x="3945002" y="1258832"/>
                </a:lnTo>
                <a:lnTo>
                  <a:pt x="0" y="125883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r="-59547"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CA47F98-F302-42C7-75B0-7081385D38E2}"/>
              </a:ext>
            </a:extLst>
          </p:cNvPr>
          <p:cNvSpPr txBox="1"/>
          <p:nvPr/>
        </p:nvSpPr>
        <p:spPr>
          <a:xfrm>
            <a:off x="4048664" y="365587"/>
            <a:ext cx="3525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tx2"/>
                </a:solidFill>
              </a:rPr>
              <a:t>  Generate career ideas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6FC7C8E-7B64-49DE-532E-5D6C3DDD688B}"/>
              </a:ext>
            </a:extLst>
          </p:cNvPr>
          <p:cNvSpPr txBox="1"/>
          <p:nvPr/>
        </p:nvSpPr>
        <p:spPr>
          <a:xfrm>
            <a:off x="238800" y="3180273"/>
            <a:ext cx="2839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tx2"/>
                </a:solidFill>
              </a:rPr>
              <a:t>Career planning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99B4824-BF96-58FE-7B89-F0D23D830E91}"/>
              </a:ext>
            </a:extLst>
          </p:cNvPr>
          <p:cNvSpPr txBox="1"/>
          <p:nvPr/>
        </p:nvSpPr>
        <p:spPr>
          <a:xfrm>
            <a:off x="286732" y="4065917"/>
            <a:ext cx="260599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tx2"/>
                </a:solidFill>
              </a:rPr>
              <a:t>Job searching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8DDC27B-9064-18DD-C06D-6FD6DF180F9F}"/>
              </a:ext>
            </a:extLst>
          </p:cNvPr>
          <p:cNvSpPr txBox="1"/>
          <p:nvPr/>
        </p:nvSpPr>
        <p:spPr>
          <a:xfrm>
            <a:off x="3709358" y="4531743"/>
            <a:ext cx="460650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tx2"/>
                </a:solidFill>
              </a:rPr>
              <a:t>Prepare to apply:- Personal statements, CVs, LinkedIn, Cover letters, Interview skills, etc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090E96E-2A97-ECDF-8CB9-BD1091849437}"/>
              </a:ext>
            </a:extLst>
          </p:cNvPr>
          <p:cNvSpPr txBox="1"/>
          <p:nvPr/>
        </p:nvSpPr>
        <p:spPr>
          <a:xfrm>
            <a:off x="8719017" y="1204808"/>
            <a:ext cx="3288953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b="1" dirty="0">
              <a:solidFill>
                <a:schemeClr val="tx2"/>
              </a:solidFill>
            </a:endParaRPr>
          </a:p>
          <a:p>
            <a:r>
              <a:rPr lang="en-GB" sz="2400" b="1" dirty="0">
                <a:solidFill>
                  <a:schemeClr val="tx2"/>
                </a:solidFill>
              </a:rPr>
              <a:t>Work experience -</a:t>
            </a:r>
            <a:endParaRPr lang="en-GB" sz="2400" b="1" i="1" dirty="0">
              <a:solidFill>
                <a:schemeClr val="tx2"/>
              </a:solidFill>
            </a:endParaRPr>
          </a:p>
          <a:p>
            <a:r>
              <a:rPr lang="en-GB" sz="2400" b="1" i="1" dirty="0">
                <a:solidFill>
                  <a:schemeClr val="tx2"/>
                </a:solidFill>
              </a:rPr>
              <a:t>Career Pathway Project</a:t>
            </a:r>
            <a:endParaRPr lang="en-GB" sz="2400" b="1" dirty="0">
              <a:solidFill>
                <a:schemeClr val="tx2"/>
              </a:solidFill>
            </a:endParaRPr>
          </a:p>
          <a:p>
            <a:r>
              <a:rPr lang="en-GB" sz="2400" b="1" dirty="0">
                <a:solidFill>
                  <a:schemeClr val="tx2"/>
                </a:solidFill>
              </a:rPr>
              <a:t>5 days of unpaid work experience</a:t>
            </a:r>
          </a:p>
          <a:p>
            <a:r>
              <a:rPr lang="en-GB" sz="2400" b="1" dirty="0">
                <a:solidFill>
                  <a:schemeClr val="tx2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careerpathway@uwtsd.ac.uk</a:t>
            </a:r>
            <a:endParaRPr lang="en-GB" sz="2400" b="1" dirty="0">
              <a:solidFill>
                <a:schemeClr val="tx2"/>
              </a:solidFill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16" name="Picture 15" descr="A qr code on a grey background">
            <a:extLst>
              <a:ext uri="{FF2B5EF4-FFF2-40B4-BE49-F238E27FC236}">
                <a16:creationId xmlns:a16="http://schemas.microsoft.com/office/drawing/2014/main" id="{8DA953E2-8A29-69A8-118C-B7E255F889D9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36" r="5040" b="6049"/>
          <a:stretch>
            <a:fillRect/>
          </a:stretch>
        </p:blipFill>
        <p:spPr>
          <a:xfrm>
            <a:off x="10646004" y="5422106"/>
            <a:ext cx="1307196" cy="1353724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C0545E5C-C1BB-6D7D-A895-8DD9E687410E}"/>
              </a:ext>
            </a:extLst>
          </p:cNvPr>
          <p:cNvSpPr txBox="1"/>
          <p:nvPr/>
        </p:nvSpPr>
        <p:spPr>
          <a:xfrm>
            <a:off x="238800" y="5301440"/>
            <a:ext cx="31542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tx2"/>
                </a:solidFill>
              </a:rPr>
              <a:t>Drop In Sessions</a:t>
            </a:r>
          </a:p>
          <a:p>
            <a:r>
              <a:rPr lang="en-GB" sz="2400" b="1" dirty="0">
                <a:solidFill>
                  <a:schemeClr val="tx2"/>
                </a:solidFill>
              </a:rPr>
              <a:t>Tuesdays – T&amp;L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01A645D-2A6D-4822-444B-10807C01D70D}"/>
              </a:ext>
            </a:extLst>
          </p:cNvPr>
          <p:cNvSpPr txBox="1"/>
          <p:nvPr/>
        </p:nvSpPr>
        <p:spPr>
          <a:xfrm>
            <a:off x="3469376" y="1339970"/>
            <a:ext cx="45699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tx2"/>
                </a:solidFill>
              </a:rPr>
              <a:t>Tuesday - Thursday  Student services</a:t>
            </a:r>
          </a:p>
          <a:p>
            <a:endParaRPr lang="en-GB" sz="2000" b="1" dirty="0">
              <a:solidFill>
                <a:schemeClr val="tx2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421E611-2C99-7ADA-BF7E-C5BFCD32938D}"/>
              </a:ext>
            </a:extLst>
          </p:cNvPr>
          <p:cNvSpPr txBox="1"/>
          <p:nvPr/>
        </p:nvSpPr>
        <p:spPr>
          <a:xfrm>
            <a:off x="238800" y="1385977"/>
            <a:ext cx="307374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tx2"/>
                </a:solidFill>
              </a:rPr>
              <a:t>Impartial advice &amp; guidance</a:t>
            </a:r>
          </a:p>
        </p:txBody>
      </p:sp>
    </p:spTree>
    <p:extLst>
      <p:ext uri="{BB962C8B-B14F-4D97-AF65-F5344CB8AC3E}">
        <p14:creationId xmlns:p14="http://schemas.microsoft.com/office/powerpoint/2010/main" val="678433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5" grpId="0"/>
      <p:bldP spid="17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8B92858-9473-522D-5262-8F1DEF712DD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746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69EFA30D-405A-E658-912B-890F8B81EF34}"/>
                  </a:ext>
                </a:extLst>
              </p14:cNvPr>
              <p14:cNvContentPartPr/>
              <p14:nvPr/>
            </p14:nvContentPartPr>
            <p14:xfrm>
              <a:off x="9387496" y="3773203"/>
              <a:ext cx="1675080" cy="167508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69EFA30D-405A-E658-912B-890F8B81EF34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9381376" y="3767083"/>
                <a:ext cx="1687320" cy="16873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7244184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59FEEC2-7B2D-C1A5-DA87-59F0B54D1E3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676"/>
          <a:stretch>
            <a:fillRect/>
          </a:stretch>
        </p:blipFill>
        <p:spPr>
          <a:xfrm>
            <a:off x="102558" y="270293"/>
            <a:ext cx="12035988" cy="63432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89149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1F31623-856B-B0B4-A656-8FF907995FA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40123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B2BDA171-C428-FA8B-E715-2E4C79D7C9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1237" y="3419473"/>
            <a:ext cx="9526" cy="1905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9E0828C-7271-0250-A42B-B7E11FC140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1237" y="3419473"/>
            <a:ext cx="9526" cy="1905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435AB53-87EB-AD9E-9661-23EBAE0C5D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800" y="134204"/>
            <a:ext cx="11312106" cy="67755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23606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5CE0B2C-D933-F0D2-677F-2BD2C35BFC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676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08410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007769" y="676622"/>
            <a:ext cx="279049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b="1" dirty="0">
                <a:solidFill>
                  <a:schemeClr val="tx2"/>
                </a:solidFill>
                <a:latin typeface="Malgun Gothic" panose="020B0503020000020004" pitchFamily="34" charset="-127"/>
                <a:ea typeface="Malgun Gothic" panose="020B0503020000020004" pitchFamily="34" charset="-127"/>
              </a:rPr>
              <a:t>Your CV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54132" y="1773568"/>
            <a:ext cx="11382267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2"/>
                </a:solidFill>
                <a:latin typeface="Aptos" panose="020B0004020202020204" pitchFamily="34" charset="0"/>
                <a:ea typeface="Malgun Gothic" panose="020B0503020000020004" pitchFamily="34" charset="-127"/>
              </a:rPr>
              <a:t>Your CV is a document intended to </a:t>
            </a:r>
            <a:r>
              <a:rPr lang="en-GB" sz="2400" b="1" dirty="0">
                <a:solidFill>
                  <a:schemeClr val="tx2"/>
                </a:solidFill>
                <a:highlight>
                  <a:srgbClr val="FFFF00"/>
                </a:highlight>
                <a:latin typeface="Aptos" panose="020B0004020202020204" pitchFamily="34" charset="0"/>
                <a:ea typeface="Malgun Gothic" panose="020B0503020000020004" pitchFamily="34" charset="-127"/>
              </a:rPr>
              <a:t>paint a picture </a:t>
            </a:r>
            <a:r>
              <a:rPr lang="en-GB" sz="2400" b="1" dirty="0">
                <a:solidFill>
                  <a:schemeClr val="tx2"/>
                </a:solidFill>
                <a:latin typeface="Aptos" panose="020B0004020202020204" pitchFamily="34" charset="0"/>
                <a:ea typeface="Malgun Gothic" panose="020B0503020000020004" pitchFamily="34" charset="-127"/>
              </a:rPr>
              <a:t>of who you are as an individual and professional candidate to potential employers and business contacts.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b="1" dirty="0">
              <a:solidFill>
                <a:schemeClr val="tx2"/>
              </a:solidFill>
              <a:latin typeface="Aptos" panose="020B0004020202020204" pitchFamily="34" charset="0"/>
              <a:ea typeface="Malgun Gothic" panose="020B0503020000020004" pitchFamily="34" charset="-127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2"/>
                </a:solidFill>
                <a:latin typeface="Aptos" panose="020B0004020202020204" pitchFamily="34" charset="0"/>
                <a:ea typeface="Malgun Gothic" panose="020B0503020000020004" pitchFamily="34" charset="-127"/>
              </a:rPr>
              <a:t>The CV almost always acts as a </a:t>
            </a:r>
            <a:r>
              <a:rPr lang="en-GB" sz="2400" b="1" dirty="0">
                <a:solidFill>
                  <a:schemeClr val="tx2"/>
                </a:solidFill>
                <a:highlight>
                  <a:srgbClr val="FFFF00"/>
                </a:highlight>
                <a:latin typeface="Aptos" panose="020B0004020202020204" pitchFamily="34" charset="0"/>
                <a:ea typeface="Malgun Gothic" panose="020B0503020000020004" pitchFamily="34" charset="-127"/>
              </a:rPr>
              <a:t>first impression;</a:t>
            </a:r>
            <a:r>
              <a:rPr lang="en-GB" sz="2400" b="1" dirty="0">
                <a:solidFill>
                  <a:schemeClr val="tx2"/>
                </a:solidFill>
                <a:latin typeface="Aptos" panose="020B0004020202020204" pitchFamily="34" charset="0"/>
                <a:ea typeface="Malgun Gothic" panose="020B0503020000020004" pitchFamily="34" charset="-127"/>
              </a:rPr>
              <a:t> it must convey the information you want, in the way you want.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b="1" dirty="0">
              <a:solidFill>
                <a:schemeClr val="tx2"/>
              </a:solidFill>
              <a:latin typeface="Aptos" panose="020B0004020202020204" pitchFamily="34" charset="0"/>
              <a:ea typeface="Malgun Gothic" panose="020B0503020000020004" pitchFamily="34" charset="-127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2"/>
                </a:solidFill>
                <a:latin typeface="Aptos" panose="020B0004020202020204" pitchFamily="34" charset="0"/>
                <a:ea typeface="Malgun Gothic" panose="020B0503020000020004" pitchFamily="34" charset="-127"/>
              </a:rPr>
              <a:t>It is a summary of your </a:t>
            </a:r>
            <a:r>
              <a:rPr lang="en-GB" sz="2400" b="1" dirty="0">
                <a:solidFill>
                  <a:schemeClr val="tx2"/>
                </a:solidFill>
                <a:highlight>
                  <a:srgbClr val="FFFF00"/>
                </a:highlight>
                <a:latin typeface="Aptos" panose="020B0004020202020204" pitchFamily="34" charset="0"/>
                <a:ea typeface="Malgun Gothic" panose="020B0503020000020004" pitchFamily="34" charset="-127"/>
              </a:rPr>
              <a:t>experience, skills and education</a:t>
            </a:r>
            <a:r>
              <a:rPr lang="en-GB" sz="2400" b="1" dirty="0">
                <a:solidFill>
                  <a:schemeClr val="tx2"/>
                </a:solidFill>
                <a:latin typeface="Aptos" panose="020B0004020202020204" pitchFamily="34" charset="0"/>
                <a:ea typeface="Malgun Gothic" panose="020B0503020000020004" pitchFamily="34" charset="-127"/>
              </a:rPr>
              <a:t>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b="1" dirty="0">
              <a:solidFill>
                <a:schemeClr val="tx2"/>
              </a:solidFill>
              <a:latin typeface="Aptos" panose="020B0004020202020204" pitchFamily="34" charset="0"/>
              <a:ea typeface="Malgun Gothic" panose="020B0503020000020004" pitchFamily="34" charset="-127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2"/>
                </a:solidFill>
                <a:latin typeface="Aptos" panose="020B0004020202020204" pitchFamily="34" charset="0"/>
                <a:ea typeface="Malgun Gothic" panose="020B0503020000020004" pitchFamily="34" charset="-127"/>
              </a:rPr>
              <a:t>Your CV is a chance to demonstrate what </a:t>
            </a:r>
            <a:r>
              <a:rPr lang="en-GB" sz="2400" b="1" dirty="0">
                <a:solidFill>
                  <a:schemeClr val="tx2"/>
                </a:solidFill>
                <a:highlight>
                  <a:srgbClr val="FFFF00"/>
                </a:highlight>
                <a:latin typeface="Aptos" panose="020B0004020202020204" pitchFamily="34" charset="0"/>
                <a:ea typeface="Malgun Gothic" panose="020B0503020000020004" pitchFamily="34" charset="-127"/>
              </a:rPr>
              <a:t>benefits you will bring to an employer </a:t>
            </a:r>
            <a:r>
              <a:rPr lang="en-GB" sz="2400" b="1" dirty="0">
                <a:solidFill>
                  <a:schemeClr val="tx2"/>
                </a:solidFill>
                <a:latin typeface="Aptos" panose="020B0004020202020204" pitchFamily="34" charset="0"/>
                <a:ea typeface="Malgun Gothic" panose="020B0503020000020004" pitchFamily="34" charset="-127"/>
              </a:rPr>
              <a:t>through past experiences. </a:t>
            </a:r>
            <a:br>
              <a:rPr lang="en-GB" sz="2400" b="1" dirty="0">
                <a:solidFill>
                  <a:schemeClr val="tx2"/>
                </a:solidFill>
                <a:latin typeface="Aptos" panose="020B0004020202020204" pitchFamily="34" charset="0"/>
                <a:ea typeface="Malgun Gothic" panose="020B0503020000020004" pitchFamily="34" charset="-127"/>
              </a:rPr>
            </a:br>
            <a:endParaRPr lang="en-GB" sz="2400" b="1" dirty="0">
              <a:solidFill>
                <a:schemeClr val="tx2"/>
              </a:solidFill>
              <a:latin typeface="Aptos" panose="020B0004020202020204" pitchFamily="34" charset="0"/>
              <a:ea typeface="Malgun Gothic" panose="020B0503020000020004" pitchFamily="34" charset="-127"/>
            </a:endParaRPr>
          </a:p>
          <a:p>
            <a:endParaRPr lang="en-GB" sz="2000" dirty="0">
              <a:solidFill>
                <a:schemeClr val="bg1"/>
              </a:solidFill>
              <a:latin typeface="Malgun Gothic" panose="020B0503020000020004" pitchFamily="34" charset="-127"/>
              <a:ea typeface="Malgun Gothic" panose="020B0503020000020004" pitchFamily="34" charset="-127"/>
            </a:endParaRPr>
          </a:p>
          <a:p>
            <a:endParaRPr lang="en-GB" dirty="0">
              <a:solidFill>
                <a:schemeClr val="bg1"/>
              </a:solidFill>
              <a:latin typeface="Cosmos-Medium" panose="020B0600000000000000" pitchFamily="34" charset="0"/>
            </a:endParaRPr>
          </a:p>
          <a:p>
            <a:endParaRPr lang="en-GB" dirty="0">
              <a:solidFill>
                <a:schemeClr val="bg1"/>
              </a:solidFill>
              <a:latin typeface="Cosmos-Medium" panose="020B0600000000000000" pitchFamily="34" charset="0"/>
            </a:endParaRPr>
          </a:p>
        </p:txBody>
      </p:sp>
      <p:sp>
        <p:nvSpPr>
          <p:cNvPr id="2" name="Freeform 12">
            <a:extLst>
              <a:ext uri="{FF2B5EF4-FFF2-40B4-BE49-F238E27FC236}">
                <a16:creationId xmlns:a16="http://schemas.microsoft.com/office/drawing/2014/main" id="{A4B247EC-58AE-DB97-3B6E-5CEE9163FEFF}"/>
              </a:ext>
            </a:extLst>
          </p:cNvPr>
          <p:cNvSpPr/>
          <p:nvPr/>
        </p:nvSpPr>
        <p:spPr>
          <a:xfrm>
            <a:off x="371475" y="437073"/>
            <a:ext cx="2471738" cy="1005965"/>
          </a:xfrm>
          <a:custGeom>
            <a:avLst/>
            <a:gdLst/>
            <a:ahLst/>
            <a:cxnLst/>
            <a:rect l="l" t="t" r="r" b="b"/>
            <a:pathLst>
              <a:path w="3945002" h="1258832">
                <a:moveTo>
                  <a:pt x="0" y="0"/>
                </a:moveTo>
                <a:lnTo>
                  <a:pt x="3945002" y="0"/>
                </a:lnTo>
                <a:lnTo>
                  <a:pt x="3945002" y="1258832"/>
                </a:lnTo>
                <a:lnTo>
                  <a:pt x="0" y="125883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r="-59547"/>
            </a:stretch>
          </a:blipFill>
        </p:spPr>
        <p:txBody>
          <a:bodyPr/>
          <a:lstStyle/>
          <a:p>
            <a:endParaRPr lang="en-GB" sz="1200"/>
          </a:p>
        </p:txBody>
      </p:sp>
    </p:spTree>
    <p:extLst>
      <p:ext uri="{BB962C8B-B14F-4D97-AF65-F5344CB8AC3E}">
        <p14:creationId xmlns:p14="http://schemas.microsoft.com/office/powerpoint/2010/main" val="3663765683"/>
      </p:ext>
    </p:extLst>
  </p:cSld>
  <p:clrMapOvr>
    <a:masterClrMapping/>
  </p:clrMapOvr>
  <p:transition spd="slow">
    <p:push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>
          <a:xfrm>
            <a:off x="4007769" y="541980"/>
            <a:ext cx="4783797" cy="914400"/>
          </a:xfrm>
        </p:spPr>
        <p:txBody>
          <a:bodyPr/>
          <a:lstStyle/>
          <a:p>
            <a:r>
              <a:rPr lang="en-GB" sz="4800" b="1" dirty="0">
                <a:solidFill>
                  <a:schemeClr val="tx2"/>
                </a:solidFill>
                <a:latin typeface="Malgun Gothic" panose="020B0503020000020004" pitchFamily="34" charset="-127"/>
                <a:ea typeface="Malgun Gothic" panose="020B0503020000020004" pitchFamily="34" charset="-127"/>
              </a:rPr>
              <a:t>Basic guidelines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76161" y="1251931"/>
            <a:ext cx="11666271" cy="56060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tx2"/>
                </a:solidFill>
                <a:latin typeface="Aptos" panose="020B0004020202020204" pitchFamily="34" charset="0"/>
                <a:ea typeface="Malgun Gothic" panose="020B0503020000020004" pitchFamily="34" charset="-127"/>
              </a:rPr>
              <a:t>Your CV should include the following sections of information:</a:t>
            </a:r>
          </a:p>
          <a:p>
            <a:endParaRPr lang="en-GB" sz="2000" b="1" dirty="0">
              <a:solidFill>
                <a:schemeClr val="tx2"/>
              </a:solidFill>
              <a:latin typeface="Aptos" panose="020B0004020202020204" pitchFamily="34" charset="0"/>
              <a:ea typeface="Malgun Gothic" panose="020B0503020000020004" pitchFamily="34" charset="-127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i="1" dirty="0">
                <a:solidFill>
                  <a:schemeClr val="tx2"/>
                </a:solidFill>
                <a:highlight>
                  <a:srgbClr val="FFFF00"/>
                </a:highlight>
                <a:latin typeface="Aptos" panose="020B0004020202020204" pitchFamily="34" charset="0"/>
                <a:ea typeface="Malgun Gothic" panose="020B0503020000020004" pitchFamily="34" charset="-127"/>
              </a:rPr>
              <a:t>Name and contact details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i="1" dirty="0">
                <a:solidFill>
                  <a:schemeClr val="tx2"/>
                </a:solidFill>
                <a:highlight>
                  <a:srgbClr val="FFFF00"/>
                </a:highlight>
                <a:latin typeface="Aptos" panose="020B0004020202020204" pitchFamily="34" charset="0"/>
                <a:ea typeface="Malgun Gothic" panose="020B0503020000020004" pitchFamily="34" charset="-127"/>
              </a:rPr>
              <a:t>PERSONAL PROFILE/STATEMENT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i="1" dirty="0">
                <a:solidFill>
                  <a:schemeClr val="tx2"/>
                </a:solidFill>
                <a:highlight>
                  <a:srgbClr val="FFFF00"/>
                </a:highlight>
                <a:latin typeface="Aptos" panose="020B0004020202020204" pitchFamily="34" charset="0"/>
                <a:ea typeface="Malgun Gothic" panose="020B0503020000020004" pitchFamily="34" charset="-127"/>
              </a:rPr>
              <a:t>Education History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i="1" dirty="0">
                <a:solidFill>
                  <a:schemeClr val="tx2"/>
                </a:solidFill>
                <a:highlight>
                  <a:srgbClr val="FFFF00"/>
                </a:highlight>
                <a:latin typeface="Aptos" panose="020B0004020202020204" pitchFamily="34" charset="0"/>
                <a:ea typeface="Malgun Gothic" panose="020B0503020000020004" pitchFamily="34" charset="-127"/>
              </a:rPr>
              <a:t>Employment History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i="1" dirty="0">
                <a:solidFill>
                  <a:schemeClr val="tx2"/>
                </a:solidFill>
                <a:highlight>
                  <a:srgbClr val="FFFF00"/>
                </a:highlight>
                <a:latin typeface="Aptos" panose="020B0004020202020204" pitchFamily="34" charset="0"/>
                <a:ea typeface="Malgun Gothic" panose="020B0503020000020004" pitchFamily="34" charset="-127"/>
              </a:rPr>
              <a:t>Skills/aptitudes – variety of ways to include this on your CV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i="1" dirty="0">
                <a:solidFill>
                  <a:schemeClr val="tx2"/>
                </a:solidFill>
                <a:highlight>
                  <a:srgbClr val="FFFF00"/>
                </a:highlight>
                <a:latin typeface="Aptos" panose="020B0004020202020204" pitchFamily="34" charset="0"/>
                <a:ea typeface="Malgun Gothic" panose="020B0503020000020004" pitchFamily="34" charset="-127"/>
              </a:rPr>
              <a:t>References </a:t>
            </a:r>
          </a:p>
          <a:p>
            <a:endParaRPr lang="en-GB" sz="2000" b="1" dirty="0">
              <a:solidFill>
                <a:schemeClr val="tx2"/>
              </a:solidFill>
              <a:latin typeface="Aptos" panose="020B0004020202020204" pitchFamily="34" charset="0"/>
              <a:ea typeface="Malgun Gothic" panose="020B0503020000020004" pitchFamily="34" charset="-127"/>
            </a:endParaRPr>
          </a:p>
          <a:p>
            <a:r>
              <a:rPr lang="en-GB" sz="2000" b="1" dirty="0">
                <a:solidFill>
                  <a:schemeClr val="tx2"/>
                </a:solidFill>
                <a:latin typeface="Aptos" panose="020B0004020202020204" pitchFamily="34" charset="0"/>
                <a:ea typeface="Malgun Gothic" panose="020B0503020000020004" pitchFamily="34" charset="-127"/>
              </a:rPr>
              <a:t>You can also choose to include the following sections and paint a more </a:t>
            </a:r>
          </a:p>
          <a:p>
            <a:r>
              <a:rPr lang="en-GB" sz="2000" b="1" dirty="0">
                <a:solidFill>
                  <a:schemeClr val="tx2"/>
                </a:solidFill>
                <a:latin typeface="Aptos" panose="020B0004020202020204" pitchFamily="34" charset="0"/>
                <a:ea typeface="Malgun Gothic" panose="020B0503020000020004" pitchFamily="34" charset="-127"/>
              </a:rPr>
              <a:t>complete self-portrait depending on what is individual to YOU: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b="1" dirty="0">
              <a:solidFill>
                <a:schemeClr val="tx2"/>
              </a:solidFill>
              <a:latin typeface="Aptos" panose="020B0004020202020204" pitchFamily="34" charset="0"/>
              <a:ea typeface="Malgun Gothic" panose="020B0503020000020004" pitchFamily="34" charset="-127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i="1" dirty="0">
                <a:solidFill>
                  <a:schemeClr val="tx2"/>
                </a:solidFill>
                <a:latin typeface="Aptos" panose="020B0004020202020204" pitchFamily="34" charset="0"/>
                <a:ea typeface="Malgun Gothic" panose="020B0503020000020004" pitchFamily="34" charset="-127"/>
              </a:rPr>
              <a:t>Achievements  (sporting, personal, music…)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i="1" dirty="0">
                <a:solidFill>
                  <a:schemeClr val="tx2"/>
                </a:solidFill>
                <a:latin typeface="Aptos" panose="020B0004020202020204" pitchFamily="34" charset="0"/>
                <a:ea typeface="Malgun Gothic" panose="020B0503020000020004" pitchFamily="34" charset="-127"/>
              </a:rPr>
              <a:t>Qualifications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i="1" dirty="0">
                <a:solidFill>
                  <a:schemeClr val="tx2"/>
                </a:solidFill>
                <a:latin typeface="Aptos" panose="020B0004020202020204" pitchFamily="34" charset="0"/>
                <a:ea typeface="Malgun Gothic" panose="020B0503020000020004" pitchFamily="34" charset="-127"/>
              </a:rPr>
              <a:t>Interests/Hobbies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i="1" dirty="0">
                <a:solidFill>
                  <a:schemeClr val="tx2"/>
                </a:solidFill>
                <a:latin typeface="Aptos" panose="020B0004020202020204" pitchFamily="34" charset="0"/>
                <a:ea typeface="Malgun Gothic" panose="020B0503020000020004" pitchFamily="34" charset="-127"/>
              </a:rPr>
              <a:t>Voluntary work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i="1" dirty="0">
                <a:solidFill>
                  <a:schemeClr val="tx2"/>
                </a:solidFill>
                <a:latin typeface="Aptos" panose="020B0004020202020204" pitchFamily="34" charset="0"/>
                <a:ea typeface="Malgun Gothic" panose="020B0503020000020004" pitchFamily="34" charset="-127"/>
              </a:rPr>
              <a:t>Charitable work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i="1" dirty="0">
                <a:solidFill>
                  <a:schemeClr val="tx2"/>
                </a:solidFill>
                <a:latin typeface="Aptos" panose="020B0004020202020204" pitchFamily="34" charset="0"/>
                <a:ea typeface="Malgun Gothic" panose="020B0503020000020004" pitchFamily="34" charset="-127"/>
              </a:rPr>
              <a:t>Publications</a:t>
            </a:r>
          </a:p>
        </p:txBody>
      </p:sp>
      <p:sp>
        <p:nvSpPr>
          <p:cNvPr id="3" name="Freeform 12">
            <a:extLst>
              <a:ext uri="{FF2B5EF4-FFF2-40B4-BE49-F238E27FC236}">
                <a16:creationId xmlns:a16="http://schemas.microsoft.com/office/drawing/2014/main" id="{7E851243-BC31-0F95-0F50-2A2287466AF1}"/>
              </a:ext>
            </a:extLst>
          </p:cNvPr>
          <p:cNvSpPr/>
          <p:nvPr/>
        </p:nvSpPr>
        <p:spPr>
          <a:xfrm>
            <a:off x="343667" y="196382"/>
            <a:ext cx="2442491" cy="914400"/>
          </a:xfrm>
          <a:custGeom>
            <a:avLst/>
            <a:gdLst/>
            <a:ahLst/>
            <a:cxnLst/>
            <a:rect l="l" t="t" r="r" b="b"/>
            <a:pathLst>
              <a:path w="3945002" h="1258832">
                <a:moveTo>
                  <a:pt x="0" y="0"/>
                </a:moveTo>
                <a:lnTo>
                  <a:pt x="3945002" y="0"/>
                </a:lnTo>
                <a:lnTo>
                  <a:pt x="3945002" y="1258832"/>
                </a:lnTo>
                <a:lnTo>
                  <a:pt x="0" y="125883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r="-59547"/>
            </a:stretch>
          </a:blipFill>
        </p:spPr>
        <p:txBody>
          <a:bodyPr/>
          <a:lstStyle/>
          <a:p>
            <a:endParaRPr lang="en-GB" sz="1200"/>
          </a:p>
        </p:txBody>
      </p:sp>
    </p:spTree>
    <p:extLst>
      <p:ext uri="{BB962C8B-B14F-4D97-AF65-F5344CB8AC3E}">
        <p14:creationId xmlns:p14="http://schemas.microsoft.com/office/powerpoint/2010/main" val="2977206539"/>
      </p:ext>
    </p:extLst>
  </p:cSld>
  <p:clrMapOvr>
    <a:masterClrMapping/>
  </p:clrMapOvr>
  <p:transition spd="slow">
    <p:push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sz="quarter" idx="11"/>
          </p:nvPr>
        </p:nvSpPr>
        <p:spPr>
          <a:xfrm>
            <a:off x="2037456" y="312983"/>
            <a:ext cx="9529702" cy="6437620"/>
          </a:xfrm>
        </p:spPr>
        <p:txBody>
          <a:bodyPr/>
          <a:lstStyle/>
          <a:p>
            <a:pPr algn="ctr"/>
            <a:r>
              <a:rPr lang="en-GB" sz="3200" b="1" dirty="0">
                <a:solidFill>
                  <a:schemeClr val="tx2"/>
                </a:solidFill>
                <a:effectLst/>
                <a:latin typeface="Aptos" panose="020B0004020202020204" pitchFamily="34" charset="0"/>
                <a:ea typeface="Malgun Gothic" panose="020B0503020000020004" pitchFamily="34" charset="-127"/>
              </a:rPr>
              <a:t>Contact Details</a:t>
            </a:r>
          </a:p>
          <a:p>
            <a:r>
              <a:rPr lang="en-GB" sz="2400" b="1" dirty="0">
                <a:solidFill>
                  <a:schemeClr val="tx2"/>
                </a:solidFill>
                <a:effectLst/>
                <a:latin typeface="Aptos" panose="020B0004020202020204" pitchFamily="34" charset="0"/>
                <a:ea typeface="Malgun Gothic" panose="020B0503020000020004" pitchFamily="34" charset="-127"/>
              </a:rPr>
              <a:t>Your </a:t>
            </a:r>
            <a:r>
              <a:rPr lang="en-GB" sz="2400" b="1" dirty="0">
                <a:solidFill>
                  <a:schemeClr val="tx2"/>
                </a:solidFill>
                <a:effectLst/>
                <a:highlight>
                  <a:srgbClr val="FFFF00"/>
                </a:highlight>
                <a:latin typeface="Aptos" panose="020B0004020202020204" pitchFamily="34" charset="0"/>
                <a:ea typeface="Malgun Gothic" panose="020B0503020000020004" pitchFamily="34" charset="-127"/>
              </a:rPr>
              <a:t>name</a:t>
            </a:r>
            <a:r>
              <a:rPr lang="en-GB" sz="2400" b="1" dirty="0">
                <a:solidFill>
                  <a:schemeClr val="tx2"/>
                </a:solidFill>
                <a:effectLst/>
                <a:latin typeface="Aptos" panose="020B0004020202020204" pitchFamily="34" charset="0"/>
                <a:ea typeface="Malgun Gothic" panose="020B0503020000020004" pitchFamily="34" charset="-127"/>
              </a:rPr>
              <a:t> should be the largest and boldest piece of information on the page. You should include personal information, including:</a:t>
            </a:r>
            <a:endParaRPr lang="en-GB" sz="2400" b="1" i="1" dirty="0">
              <a:solidFill>
                <a:schemeClr val="tx2"/>
              </a:solidFill>
              <a:effectLst/>
              <a:highlight>
                <a:srgbClr val="FFFF00"/>
              </a:highlight>
              <a:latin typeface="Aptos" panose="020B0004020202020204" pitchFamily="34" charset="0"/>
              <a:ea typeface="Malgun Gothic" panose="020B0503020000020004" pitchFamily="34" charset="-127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i="1" dirty="0">
                <a:solidFill>
                  <a:schemeClr val="tx2"/>
                </a:solidFill>
                <a:effectLst/>
                <a:highlight>
                  <a:srgbClr val="FFFF00"/>
                </a:highlight>
                <a:latin typeface="Aptos" panose="020B0004020202020204" pitchFamily="34" charset="0"/>
                <a:ea typeface="Malgun Gothic" panose="020B0503020000020004" pitchFamily="34" charset="-127"/>
              </a:rPr>
              <a:t>Phone number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i="1" dirty="0">
                <a:solidFill>
                  <a:schemeClr val="tx2"/>
                </a:solidFill>
                <a:effectLst/>
                <a:highlight>
                  <a:srgbClr val="FFFF00"/>
                </a:highlight>
                <a:latin typeface="Aptos" panose="020B0004020202020204" pitchFamily="34" charset="0"/>
                <a:ea typeface="Malgun Gothic" panose="020B0503020000020004" pitchFamily="34" charset="-127"/>
              </a:rPr>
              <a:t>Email address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i="1" dirty="0">
                <a:solidFill>
                  <a:schemeClr val="tx2"/>
                </a:solidFill>
                <a:effectLst/>
                <a:highlight>
                  <a:srgbClr val="FFFF00"/>
                </a:highlight>
                <a:latin typeface="Aptos" panose="020B0004020202020204" pitchFamily="34" charset="0"/>
                <a:ea typeface="Malgun Gothic" panose="020B0503020000020004" pitchFamily="34" charset="-127"/>
              </a:rPr>
              <a:t>LinkedIn address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b="1" i="1" dirty="0">
              <a:solidFill>
                <a:schemeClr val="tx2"/>
              </a:solidFill>
              <a:effectLst/>
              <a:highlight>
                <a:srgbClr val="FFFF00"/>
              </a:highlight>
              <a:latin typeface="Aptos" panose="020B0004020202020204" pitchFamily="34" charset="0"/>
              <a:ea typeface="Malgun Gothic" panose="020B0503020000020004" pitchFamily="34" charset="-127"/>
            </a:endParaRPr>
          </a:p>
          <a:p>
            <a:r>
              <a:rPr lang="en-GB" sz="2400" b="1" dirty="0">
                <a:solidFill>
                  <a:schemeClr val="tx2"/>
                </a:solidFill>
                <a:effectLst/>
                <a:latin typeface="Aptos" panose="020B0004020202020204" pitchFamily="34" charset="0"/>
                <a:ea typeface="Malgun Gothic" panose="020B0503020000020004" pitchFamily="34" charset="-127"/>
              </a:rPr>
              <a:t>It could also include:</a:t>
            </a:r>
            <a:endParaRPr lang="en-GB" sz="2400" b="1" i="1" dirty="0">
              <a:solidFill>
                <a:schemeClr val="tx2"/>
              </a:solidFill>
              <a:effectLst/>
              <a:highlight>
                <a:srgbClr val="FFFF00"/>
              </a:highlight>
              <a:latin typeface="Aptos" panose="020B0004020202020204" pitchFamily="34" charset="0"/>
              <a:ea typeface="Malgun Gothic" panose="020B0503020000020004" pitchFamily="34" charset="-127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i="1" dirty="0">
                <a:solidFill>
                  <a:schemeClr val="tx2"/>
                </a:solidFill>
                <a:effectLst/>
                <a:highlight>
                  <a:srgbClr val="FFFF00"/>
                </a:highlight>
                <a:latin typeface="Aptos" panose="020B0004020202020204" pitchFamily="34" charset="0"/>
                <a:ea typeface="Malgun Gothic" panose="020B0503020000020004" pitchFamily="34" charset="-127"/>
              </a:rPr>
              <a:t>Website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i="1" dirty="0">
                <a:solidFill>
                  <a:schemeClr val="tx2"/>
                </a:solidFill>
                <a:effectLst/>
                <a:highlight>
                  <a:srgbClr val="FFFF00"/>
                </a:highlight>
                <a:latin typeface="Aptos" panose="020B0004020202020204" pitchFamily="34" charset="0"/>
                <a:ea typeface="Malgun Gothic" panose="020B0503020000020004" pitchFamily="34" charset="-127"/>
              </a:rPr>
              <a:t>Blog details</a:t>
            </a:r>
          </a:p>
          <a:p>
            <a:endParaRPr lang="en-GB" sz="2400" b="1" i="1" dirty="0">
              <a:effectLst/>
              <a:latin typeface="+mn-lt"/>
            </a:endParaRPr>
          </a:p>
          <a:p>
            <a:endParaRPr lang="en-GB" sz="2400" b="1" i="1" dirty="0">
              <a:effectLst/>
              <a:latin typeface="+mn-lt"/>
            </a:endParaRPr>
          </a:p>
          <a:p>
            <a:r>
              <a:rPr lang="en-GB" sz="2400" b="1" dirty="0">
                <a:solidFill>
                  <a:schemeClr val="tx2"/>
                </a:solidFill>
                <a:effectLst/>
                <a:latin typeface="Malgun Gothic" panose="020B0503020000020004" pitchFamily="34" charset="-127"/>
                <a:ea typeface="Malgun Gothic" panose="020B0503020000020004" pitchFamily="34" charset="-127"/>
              </a:rPr>
              <a:t>Remember to double-check your contact details are correct before submitting your CV to an employer.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effectLst/>
              <a:latin typeface="+mn-lt"/>
            </a:endParaRPr>
          </a:p>
        </p:txBody>
      </p:sp>
      <p:pic>
        <p:nvPicPr>
          <p:cNvPr id="5" name="Picture 2" descr="Image result for cv contact detail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6099" y="1668158"/>
            <a:ext cx="3101014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Freeform 12">
            <a:extLst>
              <a:ext uri="{FF2B5EF4-FFF2-40B4-BE49-F238E27FC236}">
                <a16:creationId xmlns:a16="http://schemas.microsoft.com/office/drawing/2014/main" id="{0A847320-F0E8-8FD3-B216-BCD2D5873193}"/>
              </a:ext>
            </a:extLst>
          </p:cNvPr>
          <p:cNvSpPr/>
          <p:nvPr/>
        </p:nvSpPr>
        <p:spPr>
          <a:xfrm>
            <a:off x="207169" y="185739"/>
            <a:ext cx="1878806" cy="657224"/>
          </a:xfrm>
          <a:custGeom>
            <a:avLst/>
            <a:gdLst/>
            <a:ahLst/>
            <a:cxnLst/>
            <a:rect l="l" t="t" r="r" b="b"/>
            <a:pathLst>
              <a:path w="3945002" h="1258832">
                <a:moveTo>
                  <a:pt x="0" y="0"/>
                </a:moveTo>
                <a:lnTo>
                  <a:pt x="3945002" y="0"/>
                </a:lnTo>
                <a:lnTo>
                  <a:pt x="3945002" y="1258832"/>
                </a:lnTo>
                <a:lnTo>
                  <a:pt x="0" y="125883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r="-59547"/>
            </a:stretch>
          </a:blipFill>
        </p:spPr>
        <p:txBody>
          <a:bodyPr/>
          <a:lstStyle/>
          <a:p>
            <a:endParaRPr lang="en-GB" sz="1200"/>
          </a:p>
        </p:txBody>
      </p:sp>
    </p:spTree>
    <p:extLst>
      <p:ext uri="{BB962C8B-B14F-4D97-AF65-F5344CB8AC3E}">
        <p14:creationId xmlns:p14="http://schemas.microsoft.com/office/powerpoint/2010/main" val="2062148351"/>
      </p:ext>
    </p:extLst>
  </p:cSld>
  <p:clrMapOvr>
    <a:masterClrMapping/>
  </p:clrMapOvr>
  <p:transition spd="slow">
    <p:push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>
          <a:xfrm>
            <a:off x="3355256" y="487720"/>
            <a:ext cx="7678504" cy="792088"/>
          </a:xfrm>
        </p:spPr>
        <p:txBody>
          <a:bodyPr/>
          <a:lstStyle/>
          <a:p>
            <a:r>
              <a:rPr lang="en-GB" sz="5400" b="1" dirty="0">
                <a:solidFill>
                  <a:schemeClr val="tx2"/>
                </a:solidFill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The personal profile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1"/>
          </p:nvPr>
        </p:nvSpPr>
        <p:spPr>
          <a:xfrm>
            <a:off x="319119" y="1207293"/>
            <a:ext cx="11009281" cy="5464967"/>
          </a:xfrm>
        </p:spPr>
        <p:txBody>
          <a:bodyPr/>
          <a:lstStyle/>
          <a:p>
            <a:r>
              <a:rPr lang="en-GB" sz="2400" b="1" dirty="0">
                <a:solidFill>
                  <a:schemeClr val="tx2"/>
                </a:solidFill>
                <a:effectLst/>
                <a:latin typeface="Aptos" panose="020B0004020202020204" pitchFamily="34" charset="0"/>
                <a:ea typeface="Malgun Gothic" panose="020B0503020000020004" pitchFamily="34" charset="-127"/>
              </a:rPr>
              <a:t>A personal profile is a short introduction to your CV.</a:t>
            </a:r>
          </a:p>
          <a:p>
            <a:r>
              <a:rPr lang="en-GB" sz="2400" b="1" dirty="0">
                <a:solidFill>
                  <a:schemeClr val="tx2"/>
                </a:solidFill>
                <a:effectLst/>
                <a:latin typeface="Aptos" panose="020B0004020202020204" pitchFamily="34" charset="0"/>
                <a:ea typeface="Malgun Gothic" panose="020B0503020000020004" pitchFamily="34" charset="-127"/>
              </a:rPr>
              <a:t>It should be:</a:t>
            </a:r>
          </a:p>
          <a:p>
            <a:pPr marL="971550" lvl="1" indent="-285750"/>
            <a:r>
              <a:rPr lang="en-GB" sz="3200" b="1" dirty="0">
                <a:solidFill>
                  <a:schemeClr val="tx2"/>
                </a:solidFill>
                <a:effectLst/>
                <a:highlight>
                  <a:srgbClr val="FFFF00"/>
                </a:highlight>
                <a:latin typeface="Aptos" panose="020B0004020202020204" pitchFamily="34" charset="0"/>
                <a:ea typeface="Malgun Gothic" panose="020B0503020000020004" pitchFamily="34" charset="-127"/>
              </a:rPr>
              <a:t>Lively and succinct</a:t>
            </a:r>
          </a:p>
          <a:p>
            <a:pPr marL="971550" lvl="1" indent="-285750"/>
            <a:r>
              <a:rPr lang="en-GB" sz="3200" b="1" dirty="0">
                <a:solidFill>
                  <a:schemeClr val="tx2"/>
                </a:solidFill>
                <a:effectLst/>
                <a:highlight>
                  <a:srgbClr val="FFFF00"/>
                </a:highlight>
                <a:latin typeface="Aptos" panose="020B0004020202020204" pitchFamily="34" charset="0"/>
                <a:ea typeface="Malgun Gothic" panose="020B0503020000020004" pitchFamily="34" charset="-127"/>
              </a:rPr>
              <a:t>Unique</a:t>
            </a:r>
          </a:p>
          <a:p>
            <a:pPr marL="971550" lvl="1" indent="-285750"/>
            <a:r>
              <a:rPr lang="en-GB" sz="3200" b="1" dirty="0">
                <a:solidFill>
                  <a:schemeClr val="tx2"/>
                </a:solidFill>
                <a:effectLst/>
                <a:highlight>
                  <a:srgbClr val="FFFF00"/>
                </a:highlight>
                <a:latin typeface="Aptos" panose="020B0004020202020204" pitchFamily="34" charset="0"/>
                <a:ea typeface="Malgun Gothic" panose="020B0503020000020004" pitchFamily="34" charset="-127"/>
              </a:rPr>
              <a:t>Memorable </a:t>
            </a:r>
          </a:p>
          <a:p>
            <a:pPr marL="971550" lvl="1" indent="-285750"/>
            <a:r>
              <a:rPr lang="en-GB" sz="3200" b="1" dirty="0">
                <a:solidFill>
                  <a:schemeClr val="tx2"/>
                </a:solidFill>
                <a:effectLst/>
                <a:highlight>
                  <a:srgbClr val="FFFF00"/>
                </a:highlight>
                <a:latin typeface="Aptos" panose="020B0004020202020204" pitchFamily="34" charset="0"/>
                <a:ea typeface="Malgun Gothic" panose="020B0503020000020004" pitchFamily="34" charset="-127"/>
              </a:rPr>
              <a:t>Quantified</a:t>
            </a:r>
          </a:p>
          <a:p>
            <a:r>
              <a:rPr lang="en-GB" sz="2400" b="1" dirty="0">
                <a:solidFill>
                  <a:schemeClr val="tx2"/>
                </a:solidFill>
                <a:effectLst/>
                <a:latin typeface="Aptos" panose="020B0004020202020204" pitchFamily="34" charset="0"/>
                <a:ea typeface="Malgun Gothic" panose="020B0503020000020004" pitchFamily="34" charset="-127"/>
              </a:rPr>
              <a:t>You can break it down to three areas:</a:t>
            </a:r>
          </a:p>
          <a:p>
            <a:pPr marL="971550" lvl="1" indent="-285750"/>
            <a:r>
              <a:rPr lang="en-GB" sz="3200" b="1" dirty="0">
                <a:solidFill>
                  <a:schemeClr val="tx2"/>
                </a:solidFill>
                <a:effectLst/>
                <a:highlight>
                  <a:srgbClr val="FFFF00"/>
                </a:highlight>
                <a:latin typeface="Aptos" panose="020B0004020202020204" pitchFamily="34" charset="0"/>
                <a:ea typeface="Malgun Gothic" panose="020B0503020000020004" pitchFamily="34" charset="-127"/>
              </a:rPr>
              <a:t>Your current situation</a:t>
            </a:r>
          </a:p>
          <a:p>
            <a:pPr marL="971550" lvl="1" indent="-285750"/>
            <a:r>
              <a:rPr lang="en-GB" sz="3200" b="1" dirty="0">
                <a:solidFill>
                  <a:schemeClr val="tx2"/>
                </a:solidFill>
                <a:effectLst/>
                <a:highlight>
                  <a:srgbClr val="FFFF00"/>
                </a:highlight>
                <a:latin typeface="Aptos" panose="020B0004020202020204" pitchFamily="34" charset="0"/>
                <a:ea typeface="Malgun Gothic" panose="020B0503020000020004" pitchFamily="34" charset="-127"/>
              </a:rPr>
              <a:t>Examples of skills you have developed (with a tangible example)</a:t>
            </a:r>
          </a:p>
          <a:p>
            <a:pPr marL="971550" lvl="1" indent="-285750"/>
            <a:r>
              <a:rPr lang="en-GB" sz="3200" b="1" dirty="0">
                <a:solidFill>
                  <a:schemeClr val="tx2"/>
                </a:solidFill>
                <a:effectLst/>
                <a:highlight>
                  <a:srgbClr val="FFFF00"/>
                </a:highlight>
                <a:latin typeface="Aptos" panose="020B0004020202020204" pitchFamily="34" charset="0"/>
                <a:ea typeface="Malgun Gothic" panose="020B0503020000020004" pitchFamily="34" charset="-127"/>
              </a:rPr>
              <a:t>Your career aim </a:t>
            </a:r>
          </a:p>
          <a:p>
            <a:r>
              <a:rPr lang="en-GB" sz="2400" b="1" dirty="0">
                <a:solidFill>
                  <a:schemeClr val="tx2"/>
                </a:solidFill>
                <a:effectLst/>
                <a:latin typeface="Malgun Gothic" panose="020B0503020000020004" pitchFamily="34" charset="-127"/>
                <a:ea typeface="Malgun Gothic" panose="020B0503020000020004" pitchFamily="34" charset="-127"/>
              </a:rPr>
              <a:t> </a:t>
            </a:r>
          </a:p>
        </p:txBody>
      </p:sp>
      <p:sp>
        <p:nvSpPr>
          <p:cNvPr id="6" name="Oval 4"/>
          <p:cNvSpPr/>
          <p:nvPr/>
        </p:nvSpPr>
        <p:spPr>
          <a:xfrm>
            <a:off x="7800933" y="2219260"/>
            <a:ext cx="1644855" cy="1620180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50800" tIns="50800" rIns="50800" bIns="50800" numCol="1" spcCol="1270" anchor="ctr" anchorCtr="0">
            <a:noAutofit/>
          </a:bodyPr>
          <a:lstStyle/>
          <a:p>
            <a:pPr algn="ctr" defTabSz="1778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US" b="1" kern="3000" spc="-15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smos-Medium" panose="020B0600000000000000" pitchFamily="34" charset="0"/>
            </a:endParaRPr>
          </a:p>
        </p:txBody>
      </p:sp>
      <p:sp>
        <p:nvSpPr>
          <p:cNvPr id="4" name="Freeform 12">
            <a:extLst>
              <a:ext uri="{FF2B5EF4-FFF2-40B4-BE49-F238E27FC236}">
                <a16:creationId xmlns:a16="http://schemas.microsoft.com/office/drawing/2014/main" id="{210AB623-03DF-525C-2ADE-74A8AACADD12}"/>
              </a:ext>
            </a:extLst>
          </p:cNvPr>
          <p:cNvSpPr/>
          <p:nvPr/>
        </p:nvSpPr>
        <p:spPr>
          <a:xfrm>
            <a:off x="207169" y="185739"/>
            <a:ext cx="1878806" cy="657224"/>
          </a:xfrm>
          <a:custGeom>
            <a:avLst/>
            <a:gdLst/>
            <a:ahLst/>
            <a:cxnLst/>
            <a:rect l="l" t="t" r="r" b="b"/>
            <a:pathLst>
              <a:path w="3945002" h="1258832">
                <a:moveTo>
                  <a:pt x="0" y="0"/>
                </a:moveTo>
                <a:lnTo>
                  <a:pt x="3945002" y="0"/>
                </a:lnTo>
                <a:lnTo>
                  <a:pt x="3945002" y="1258832"/>
                </a:lnTo>
                <a:lnTo>
                  <a:pt x="0" y="125883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r="-59547"/>
            </a:stretch>
          </a:blipFill>
        </p:spPr>
        <p:txBody>
          <a:bodyPr/>
          <a:lstStyle/>
          <a:p>
            <a:endParaRPr lang="en-GB" sz="1200"/>
          </a:p>
        </p:txBody>
      </p:sp>
    </p:spTree>
    <p:extLst>
      <p:ext uri="{BB962C8B-B14F-4D97-AF65-F5344CB8AC3E}">
        <p14:creationId xmlns:p14="http://schemas.microsoft.com/office/powerpoint/2010/main" val="4283681152"/>
      </p:ext>
    </p:extLst>
  </p:cSld>
  <p:clrMapOvr>
    <a:masterClrMapping/>
  </p:clrMapOvr>
  <p:transition spd="slow">
    <p:push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sz="quarter" idx="11"/>
          </p:nvPr>
        </p:nvSpPr>
        <p:spPr>
          <a:xfrm>
            <a:off x="644376" y="1515818"/>
            <a:ext cx="11053644" cy="2160193"/>
          </a:xfrm>
        </p:spPr>
        <p:txBody>
          <a:bodyPr/>
          <a:lstStyle/>
          <a:p>
            <a:pPr algn="just"/>
            <a:r>
              <a:rPr lang="en-GB" sz="2000" b="1" i="1" dirty="0">
                <a:solidFill>
                  <a:schemeClr val="tx2"/>
                </a:solidFill>
                <a:effectLst/>
                <a:latin typeface="+mn-lt"/>
              </a:rPr>
              <a:t>1. A recent graduate from the University of Wales Trinity St David, looking to secure a  placement in the film industry to further enhance my creative skills and knowledge. Having developed my skills through voluntary work with a local charity I’ve been able to create a film to help raise awareness of their services. Here is the link: </a:t>
            </a:r>
            <a:r>
              <a:rPr lang="en-GB" sz="2000" b="1" i="1" dirty="0" err="1">
                <a:solidFill>
                  <a:schemeClr val="tx2"/>
                </a:solidFill>
                <a:effectLst/>
                <a:latin typeface="+mn-lt"/>
              </a:rPr>
              <a:t>xyz</a:t>
            </a:r>
            <a:r>
              <a:rPr lang="en-GB" sz="2000" b="1" i="1" dirty="0">
                <a:solidFill>
                  <a:schemeClr val="tx2"/>
                </a:solidFill>
                <a:effectLst/>
                <a:latin typeface="+mn-lt"/>
              </a:rPr>
              <a:t>. My career goal is to assume a role that allows me to contribute to the creative process of a film at a well-respected, market-leading company.</a:t>
            </a:r>
          </a:p>
          <a:p>
            <a:pPr algn="just"/>
            <a:endParaRPr lang="en-GB" sz="1800" b="1" dirty="0">
              <a:solidFill>
                <a:schemeClr val="tx2"/>
              </a:solidFill>
              <a:effectLst/>
              <a:latin typeface="+mn-lt"/>
            </a:endParaRPr>
          </a:p>
          <a:p>
            <a:pPr algn="just"/>
            <a:endParaRPr lang="en-GB" sz="1800" b="1" dirty="0">
              <a:solidFill>
                <a:schemeClr val="tx2"/>
              </a:solidFill>
              <a:effectLst/>
              <a:latin typeface="+mn-lt"/>
            </a:endParaRPr>
          </a:p>
          <a:p>
            <a:pPr algn="just"/>
            <a:r>
              <a:rPr lang="en-GB" sz="2000" b="1" dirty="0">
                <a:solidFill>
                  <a:schemeClr val="tx2"/>
                </a:solidFill>
                <a:latin typeface="+mn-lt"/>
              </a:rPr>
              <a:t>2. Creative and passionate film student with hands-on experience in scriptwriting, editing, and production. I thrive in collaborative environments and have developed a keen eye for storytelling through academic projects and independent short films. Eager to bring my technical skills, innovative ideas, and dedication to a dynamic team, I am committed to learning from industry professionals while contributing fresh perspectives to the film industry</a:t>
            </a:r>
          </a:p>
        </p:txBody>
      </p:sp>
      <p:sp>
        <p:nvSpPr>
          <p:cNvPr id="4" name="Text Placeholder 1"/>
          <p:cNvSpPr>
            <a:spLocks noGrp="1"/>
          </p:cNvSpPr>
          <p:nvPr>
            <p:ph type="body" sz="quarter" idx="10"/>
          </p:nvPr>
        </p:nvSpPr>
        <p:spPr>
          <a:xfrm>
            <a:off x="3146532" y="652056"/>
            <a:ext cx="7206508" cy="792088"/>
          </a:xfrm>
        </p:spPr>
        <p:txBody>
          <a:bodyPr/>
          <a:lstStyle/>
          <a:p>
            <a:r>
              <a:rPr lang="en-GB" sz="5400" b="1" dirty="0">
                <a:solidFill>
                  <a:schemeClr val="tx2"/>
                </a:solidFill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Examples</a:t>
            </a:r>
          </a:p>
        </p:txBody>
      </p:sp>
      <p:sp>
        <p:nvSpPr>
          <p:cNvPr id="2" name="Freeform 12">
            <a:extLst>
              <a:ext uri="{FF2B5EF4-FFF2-40B4-BE49-F238E27FC236}">
                <a16:creationId xmlns:a16="http://schemas.microsoft.com/office/drawing/2014/main" id="{CB78A92A-CE7C-0C85-142D-7743BAE4960E}"/>
              </a:ext>
            </a:extLst>
          </p:cNvPr>
          <p:cNvSpPr/>
          <p:nvPr/>
        </p:nvSpPr>
        <p:spPr>
          <a:xfrm>
            <a:off x="207169" y="185739"/>
            <a:ext cx="1878806" cy="657224"/>
          </a:xfrm>
          <a:custGeom>
            <a:avLst/>
            <a:gdLst/>
            <a:ahLst/>
            <a:cxnLst/>
            <a:rect l="l" t="t" r="r" b="b"/>
            <a:pathLst>
              <a:path w="3945002" h="1258832">
                <a:moveTo>
                  <a:pt x="0" y="0"/>
                </a:moveTo>
                <a:lnTo>
                  <a:pt x="3945002" y="0"/>
                </a:lnTo>
                <a:lnTo>
                  <a:pt x="3945002" y="1258832"/>
                </a:lnTo>
                <a:lnTo>
                  <a:pt x="0" y="125883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r="-59547"/>
            </a:stretch>
          </a:blipFill>
        </p:spPr>
        <p:txBody>
          <a:bodyPr/>
          <a:lstStyle/>
          <a:p>
            <a:endParaRPr lang="en-GB" sz="1200"/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35608988-B50C-06BA-935C-91D694E02AC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0329500" y="5682780"/>
            <a:ext cx="931735" cy="1066001"/>
          </a:xfrm>
          <a:prstGeom prst="rect">
            <a:avLst/>
          </a:prstGeom>
        </p:spPr>
      </p:pic>
      <p:pic>
        <p:nvPicPr>
          <p:cNvPr id="10" name="Graphic 9">
            <a:extLst>
              <a:ext uri="{FF2B5EF4-FFF2-40B4-BE49-F238E27FC236}">
                <a16:creationId xmlns:a16="http://schemas.microsoft.com/office/drawing/2014/main" id="{7D92299A-A091-D5A7-8A1A-629A58AE5ED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0672091" y="3119844"/>
            <a:ext cx="1025929" cy="964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3760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>
          <a:xfrm>
            <a:off x="2821781" y="371142"/>
            <a:ext cx="5965004" cy="792088"/>
          </a:xfrm>
        </p:spPr>
        <p:txBody>
          <a:bodyPr/>
          <a:lstStyle/>
          <a:p>
            <a:pPr algn="ctr"/>
            <a:r>
              <a:rPr lang="en-GB" sz="5400" b="1" dirty="0">
                <a:solidFill>
                  <a:schemeClr val="tx2"/>
                </a:solidFill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Education history 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1"/>
          </p:nvPr>
        </p:nvSpPr>
        <p:spPr>
          <a:xfrm>
            <a:off x="343668" y="1085850"/>
            <a:ext cx="11500670" cy="5087883"/>
          </a:xfrm>
        </p:spPr>
        <p:txBody>
          <a:bodyPr/>
          <a:lstStyle/>
          <a:p>
            <a:r>
              <a:rPr lang="en-GB" sz="2400" b="1" dirty="0">
                <a:solidFill>
                  <a:schemeClr val="tx2"/>
                </a:solidFill>
                <a:effectLst/>
                <a:latin typeface="Aptos" panose="020B0004020202020204" pitchFamily="34" charset="0"/>
                <a:ea typeface="Malgun Gothic" panose="020B0503020000020004" pitchFamily="34" charset="-127"/>
              </a:rPr>
              <a:t>Your Education history should be listed as most recent first and should include: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2"/>
                </a:solidFill>
                <a:highlight>
                  <a:srgbClr val="FFFF00"/>
                </a:highlight>
                <a:latin typeface="Aptos" panose="020B0004020202020204" pitchFamily="34" charset="0"/>
                <a:ea typeface="Malgun Gothic" panose="020B0503020000020004" pitchFamily="34" charset="-127"/>
              </a:rPr>
              <a:t>The name of the qualification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2"/>
                </a:solidFill>
                <a:highlight>
                  <a:srgbClr val="FFFF00"/>
                </a:highlight>
                <a:latin typeface="Aptos" panose="020B0004020202020204" pitchFamily="34" charset="0"/>
                <a:ea typeface="Malgun Gothic" panose="020B0503020000020004" pitchFamily="34" charset="-127"/>
              </a:rPr>
              <a:t>The name of the university/school/institution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2"/>
                </a:solidFill>
                <a:highlight>
                  <a:srgbClr val="FFFF00"/>
                </a:highlight>
                <a:latin typeface="Aptos" panose="020B0004020202020204" pitchFamily="34" charset="0"/>
                <a:ea typeface="Malgun Gothic" panose="020B0503020000020004" pitchFamily="34" charset="-127"/>
              </a:rPr>
              <a:t>The location of the university/school/institution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2"/>
                </a:solidFill>
                <a:highlight>
                  <a:srgbClr val="FFFF00"/>
                </a:highlight>
                <a:latin typeface="Aptos" panose="020B0004020202020204" pitchFamily="34" charset="0"/>
                <a:ea typeface="Malgun Gothic" panose="020B0503020000020004" pitchFamily="34" charset="-127"/>
              </a:rPr>
              <a:t>The dates attended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b="1" dirty="0">
              <a:solidFill>
                <a:schemeClr val="tx2"/>
              </a:solidFill>
              <a:latin typeface="Aptos" panose="020B0004020202020204" pitchFamily="34" charset="0"/>
              <a:ea typeface="Malgun Gothic" panose="020B0503020000020004" pitchFamily="34" charset="-127"/>
            </a:endParaRPr>
          </a:p>
          <a:p>
            <a:r>
              <a:rPr lang="en-GB" sz="2400" b="1" dirty="0">
                <a:solidFill>
                  <a:schemeClr val="tx2"/>
                </a:solidFill>
                <a:effectLst/>
                <a:latin typeface="Aptos" panose="020B0004020202020204" pitchFamily="34" charset="0"/>
                <a:ea typeface="Malgun Gothic" panose="020B0503020000020004" pitchFamily="34" charset="-127"/>
              </a:rPr>
              <a:t>Your Education History should include all your academic achievements: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2"/>
                </a:solidFill>
                <a:latin typeface="Aptos" panose="020B0004020202020204" pitchFamily="34" charset="0"/>
                <a:ea typeface="Malgun Gothic" panose="020B0503020000020004" pitchFamily="34" charset="-127"/>
              </a:rPr>
              <a:t>There is no need to list your GCSEs anymore. Simply state how many you attained, give a grade range (if you choose), and confirm you have Maths and English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bg1"/>
              </a:solidFill>
              <a:latin typeface="Cosmos-Medium" panose="020B0600000000000000" pitchFamily="34" charset="0"/>
            </a:endParaRPr>
          </a:p>
          <a:p>
            <a:r>
              <a:rPr lang="en-GB" sz="2400" b="1" dirty="0">
                <a:solidFill>
                  <a:schemeClr val="tx2"/>
                </a:solidFill>
                <a:effectLst/>
              </a:rPr>
              <a:t>You should include </a:t>
            </a:r>
            <a:r>
              <a:rPr lang="en-GB" sz="2400" b="1" dirty="0">
                <a:solidFill>
                  <a:schemeClr val="tx2"/>
                </a:solidFill>
                <a:effectLst/>
                <a:highlight>
                  <a:srgbClr val="FFFF00"/>
                </a:highlight>
              </a:rPr>
              <a:t>relevant information </a:t>
            </a:r>
            <a:r>
              <a:rPr lang="en-GB" sz="2400" b="1" dirty="0">
                <a:solidFill>
                  <a:schemeClr val="tx2"/>
                </a:solidFill>
                <a:effectLst/>
              </a:rPr>
              <a:t>about the modules you are studying/have studied in university (this will likely change based on the role for which you are applying)</a:t>
            </a:r>
          </a:p>
          <a:p>
            <a:endParaRPr lang="en-GB" sz="1400" dirty="0">
              <a:effectLst/>
              <a:latin typeface="+mn-lt"/>
            </a:endParaRPr>
          </a:p>
          <a:p>
            <a:endParaRPr lang="en-GB" sz="1400" dirty="0">
              <a:effectLst/>
              <a:latin typeface="+mn-lt"/>
            </a:endParaRPr>
          </a:p>
        </p:txBody>
      </p:sp>
      <p:sp>
        <p:nvSpPr>
          <p:cNvPr id="4" name="Freeform 12">
            <a:extLst>
              <a:ext uri="{FF2B5EF4-FFF2-40B4-BE49-F238E27FC236}">
                <a16:creationId xmlns:a16="http://schemas.microsoft.com/office/drawing/2014/main" id="{98E12D73-4028-A88D-A7BF-B060F1CAB85F}"/>
              </a:ext>
            </a:extLst>
          </p:cNvPr>
          <p:cNvSpPr/>
          <p:nvPr/>
        </p:nvSpPr>
        <p:spPr>
          <a:xfrm>
            <a:off x="207169" y="185739"/>
            <a:ext cx="1878806" cy="657224"/>
          </a:xfrm>
          <a:custGeom>
            <a:avLst/>
            <a:gdLst/>
            <a:ahLst/>
            <a:cxnLst/>
            <a:rect l="l" t="t" r="r" b="b"/>
            <a:pathLst>
              <a:path w="3945002" h="1258832">
                <a:moveTo>
                  <a:pt x="0" y="0"/>
                </a:moveTo>
                <a:lnTo>
                  <a:pt x="3945002" y="0"/>
                </a:lnTo>
                <a:lnTo>
                  <a:pt x="3945002" y="1258832"/>
                </a:lnTo>
                <a:lnTo>
                  <a:pt x="0" y="125883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r="-59547"/>
            </a:stretch>
          </a:blipFill>
        </p:spPr>
        <p:txBody>
          <a:bodyPr/>
          <a:lstStyle/>
          <a:p>
            <a:endParaRPr lang="en-GB" sz="1200"/>
          </a:p>
        </p:txBody>
      </p:sp>
    </p:spTree>
    <p:extLst>
      <p:ext uri="{BB962C8B-B14F-4D97-AF65-F5344CB8AC3E}">
        <p14:creationId xmlns:p14="http://schemas.microsoft.com/office/powerpoint/2010/main" val="3104124121"/>
      </p:ext>
    </p:extLst>
  </p:cSld>
  <p:clrMapOvr>
    <a:masterClrMapping/>
  </p:clrMapOvr>
  <p:transition spd="slow">
    <p:push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>
          <a:xfrm>
            <a:off x="3021806" y="57150"/>
            <a:ext cx="6924834" cy="728375"/>
          </a:xfrm>
        </p:spPr>
        <p:txBody>
          <a:bodyPr/>
          <a:lstStyle/>
          <a:p>
            <a:pPr algn="ctr"/>
            <a:r>
              <a:rPr lang="en-GB" sz="4400" b="1" dirty="0">
                <a:solidFill>
                  <a:schemeClr val="tx2"/>
                </a:solidFill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Employment Histo</a:t>
            </a:r>
            <a:r>
              <a:rPr lang="en-GB" sz="4800" b="1" dirty="0">
                <a:solidFill>
                  <a:schemeClr val="tx2"/>
                </a:solidFill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ry</a:t>
            </a:r>
            <a:r>
              <a:rPr lang="en-GB" sz="5400" b="1" dirty="0">
                <a:solidFill>
                  <a:schemeClr val="tx2"/>
                </a:solidFill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 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1"/>
          </p:nvPr>
        </p:nvSpPr>
        <p:spPr>
          <a:xfrm>
            <a:off x="207169" y="963494"/>
            <a:ext cx="11765756" cy="5837355"/>
          </a:xfrm>
        </p:spPr>
        <p:txBody>
          <a:bodyPr/>
          <a:lstStyle/>
          <a:p>
            <a:r>
              <a:rPr lang="en-GB" sz="2400" b="1" dirty="0">
                <a:solidFill>
                  <a:schemeClr val="tx2"/>
                </a:solidFill>
                <a:effectLst/>
                <a:latin typeface="Aptos" panose="020B0004020202020204" pitchFamily="34" charset="0"/>
                <a:ea typeface="Malgun Gothic" panose="020B0503020000020004" pitchFamily="34" charset="-127"/>
              </a:rPr>
              <a:t>Your Employment History should be listed as </a:t>
            </a:r>
            <a:r>
              <a:rPr lang="en-GB" sz="2400" b="1" dirty="0">
                <a:solidFill>
                  <a:schemeClr val="tx2"/>
                </a:solidFill>
                <a:effectLst/>
                <a:highlight>
                  <a:srgbClr val="FFFF00"/>
                </a:highlight>
                <a:latin typeface="Aptos" panose="020B0004020202020204" pitchFamily="34" charset="0"/>
                <a:ea typeface="Malgun Gothic" panose="020B0503020000020004" pitchFamily="34" charset="-127"/>
              </a:rPr>
              <a:t>most recent first</a:t>
            </a:r>
            <a:r>
              <a:rPr lang="en-GB" sz="2400" b="1" dirty="0">
                <a:solidFill>
                  <a:schemeClr val="tx2"/>
                </a:solidFill>
                <a:effectLst/>
                <a:latin typeface="Aptos" panose="020B0004020202020204" pitchFamily="34" charset="0"/>
                <a:ea typeface="Malgun Gothic" panose="020B0503020000020004" pitchFamily="34" charset="-127"/>
              </a:rPr>
              <a:t>.</a:t>
            </a:r>
          </a:p>
          <a:p>
            <a:r>
              <a:rPr lang="en-GB" sz="2400" b="1" dirty="0">
                <a:solidFill>
                  <a:schemeClr val="tx2"/>
                </a:solidFill>
                <a:effectLst/>
                <a:latin typeface="Aptos" panose="020B0004020202020204" pitchFamily="34" charset="0"/>
                <a:ea typeface="Malgun Gothic" panose="020B0503020000020004" pitchFamily="34" charset="-127"/>
              </a:rPr>
              <a:t>Each line of your Employment History should have:</a:t>
            </a:r>
          </a:p>
          <a:p>
            <a:pPr lvl="1"/>
            <a:r>
              <a:rPr lang="en-GB" b="1" i="1" dirty="0">
                <a:solidFill>
                  <a:schemeClr val="tx2"/>
                </a:solidFill>
                <a:highlight>
                  <a:srgbClr val="FFFF00"/>
                </a:highlight>
                <a:latin typeface="Aptos" panose="020B0004020202020204" pitchFamily="34" charset="0"/>
                <a:ea typeface="Malgun Gothic" panose="020B0503020000020004" pitchFamily="34" charset="-127"/>
              </a:rPr>
              <a:t>The name/title of your position: The name of the company: The location of the company: The dates employed</a:t>
            </a:r>
          </a:p>
          <a:p>
            <a:pPr marL="457200" lvl="1" indent="0">
              <a:buNone/>
            </a:pPr>
            <a:endParaRPr lang="en-GB" b="1" dirty="0">
              <a:solidFill>
                <a:schemeClr val="tx2"/>
              </a:solidFill>
              <a:latin typeface="Aptos" panose="020B0004020202020204" pitchFamily="34" charset="0"/>
              <a:ea typeface="Malgun Gothic" panose="020B0503020000020004" pitchFamily="34" charset="-127"/>
            </a:endParaRPr>
          </a:p>
          <a:p>
            <a:r>
              <a:rPr lang="en-GB" sz="2400" b="1" dirty="0">
                <a:solidFill>
                  <a:schemeClr val="tx2"/>
                </a:solidFill>
                <a:effectLst/>
                <a:latin typeface="Aptos" panose="020B0004020202020204" pitchFamily="34" charset="0"/>
                <a:ea typeface="Malgun Gothic" panose="020B0503020000020004" pitchFamily="34" charset="-127"/>
              </a:rPr>
              <a:t>Your Employment History should </a:t>
            </a:r>
            <a:r>
              <a:rPr lang="en-GB" sz="2400" b="1" dirty="0">
                <a:solidFill>
                  <a:schemeClr val="tx2"/>
                </a:solidFill>
                <a:effectLst/>
                <a:highlight>
                  <a:srgbClr val="FFFF00"/>
                </a:highlight>
                <a:latin typeface="Aptos" panose="020B0004020202020204" pitchFamily="34" charset="0"/>
                <a:ea typeface="Malgun Gothic" panose="020B0503020000020004" pitchFamily="34" charset="-127"/>
              </a:rPr>
              <a:t>NOT</a:t>
            </a:r>
            <a:r>
              <a:rPr lang="en-GB" sz="2400" b="1" dirty="0">
                <a:solidFill>
                  <a:schemeClr val="tx2"/>
                </a:solidFill>
                <a:effectLst/>
                <a:latin typeface="Aptos" panose="020B0004020202020204" pitchFamily="34" charset="0"/>
                <a:ea typeface="Malgun Gothic" panose="020B0503020000020004" pitchFamily="34" charset="-127"/>
              </a:rPr>
              <a:t> be a list of duties or tasks, but rather an outline of: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 i="1" dirty="0">
                <a:solidFill>
                  <a:schemeClr val="tx2"/>
                </a:solidFill>
                <a:highlight>
                  <a:srgbClr val="FFFF00"/>
                </a:highlight>
                <a:latin typeface="Aptos" panose="020B0004020202020204" pitchFamily="34" charset="0"/>
                <a:ea typeface="Malgun Gothic" panose="020B0503020000020004" pitchFamily="34" charset="-127"/>
              </a:rPr>
              <a:t>Responsibilities held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 i="1" dirty="0">
                <a:solidFill>
                  <a:schemeClr val="tx2"/>
                </a:solidFill>
                <a:highlight>
                  <a:srgbClr val="FFFF00"/>
                </a:highlight>
                <a:latin typeface="Aptos" panose="020B0004020202020204" pitchFamily="34" charset="0"/>
                <a:ea typeface="Malgun Gothic" panose="020B0503020000020004" pitchFamily="34" charset="-127"/>
              </a:rPr>
              <a:t>Promotions/enhancements gained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 i="1" dirty="0">
                <a:solidFill>
                  <a:schemeClr val="tx2"/>
                </a:solidFill>
                <a:highlight>
                  <a:srgbClr val="FFFF00"/>
                </a:highlight>
                <a:latin typeface="Aptos" panose="020B0004020202020204" pitchFamily="34" charset="0"/>
                <a:ea typeface="Malgun Gothic" panose="020B0503020000020004" pitchFamily="34" charset="-127"/>
              </a:rPr>
              <a:t>Learning and development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 i="1" dirty="0">
                <a:solidFill>
                  <a:schemeClr val="tx2"/>
                </a:solidFill>
                <a:highlight>
                  <a:srgbClr val="FFFF00"/>
                </a:highlight>
                <a:latin typeface="Aptos" panose="020B0004020202020204" pitchFamily="34" charset="0"/>
                <a:ea typeface="Malgun Gothic" panose="020B0503020000020004" pitchFamily="34" charset="-127"/>
              </a:rPr>
              <a:t>Measurable achievements</a:t>
            </a:r>
          </a:p>
          <a:p>
            <a:r>
              <a:rPr lang="en-GB" sz="2400" b="1" dirty="0">
                <a:solidFill>
                  <a:schemeClr val="tx2"/>
                </a:solidFill>
                <a:effectLst/>
                <a:latin typeface="Aptos" panose="020B0004020202020204" pitchFamily="34" charset="0"/>
                <a:ea typeface="Malgun Gothic" panose="020B0503020000020004" pitchFamily="34" charset="-127"/>
              </a:rPr>
              <a:t>Whenever possible, your employment history should highlight those skills and aptitudes relevant to the job for which you are applying</a:t>
            </a:r>
          </a:p>
          <a:p>
            <a:endParaRPr lang="en-GB" sz="2000" b="1" i="1" dirty="0">
              <a:solidFill>
                <a:schemeClr val="tx2"/>
              </a:solidFill>
              <a:latin typeface="Aptos" panose="020B0004020202020204" pitchFamily="34" charset="0"/>
              <a:ea typeface="Malgun Gothic" panose="020B0503020000020004" pitchFamily="34" charset="-127"/>
            </a:endParaRPr>
          </a:p>
          <a:p>
            <a:endParaRPr lang="en-GB" sz="700" i="1" dirty="0">
              <a:solidFill>
                <a:schemeClr val="tx2"/>
              </a:solidFill>
              <a:latin typeface="Malgun Gothic" panose="020B0503020000020004" pitchFamily="34" charset="-127"/>
              <a:ea typeface="Malgun Gothic" panose="020B0503020000020004" pitchFamily="34" charset="-127"/>
            </a:endParaRPr>
          </a:p>
          <a:p>
            <a:endParaRPr lang="en-GB" sz="2400" dirty="0">
              <a:latin typeface="+mn-lt"/>
            </a:endParaRPr>
          </a:p>
        </p:txBody>
      </p:sp>
      <p:sp>
        <p:nvSpPr>
          <p:cNvPr id="4" name="Freeform 12">
            <a:extLst>
              <a:ext uri="{FF2B5EF4-FFF2-40B4-BE49-F238E27FC236}">
                <a16:creationId xmlns:a16="http://schemas.microsoft.com/office/drawing/2014/main" id="{4BA541C5-A3E2-1F38-E6DA-738A8453175C}"/>
              </a:ext>
            </a:extLst>
          </p:cNvPr>
          <p:cNvSpPr/>
          <p:nvPr/>
        </p:nvSpPr>
        <p:spPr>
          <a:xfrm>
            <a:off x="207169" y="185739"/>
            <a:ext cx="1878806" cy="657224"/>
          </a:xfrm>
          <a:custGeom>
            <a:avLst/>
            <a:gdLst/>
            <a:ahLst/>
            <a:cxnLst/>
            <a:rect l="l" t="t" r="r" b="b"/>
            <a:pathLst>
              <a:path w="3945002" h="1258832">
                <a:moveTo>
                  <a:pt x="0" y="0"/>
                </a:moveTo>
                <a:lnTo>
                  <a:pt x="3945002" y="0"/>
                </a:lnTo>
                <a:lnTo>
                  <a:pt x="3945002" y="1258832"/>
                </a:lnTo>
                <a:lnTo>
                  <a:pt x="0" y="125883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r="-59547"/>
            </a:stretch>
          </a:blipFill>
        </p:spPr>
        <p:txBody>
          <a:bodyPr/>
          <a:lstStyle/>
          <a:p>
            <a:endParaRPr lang="en-GB" sz="1200"/>
          </a:p>
        </p:txBody>
      </p:sp>
    </p:spTree>
    <p:extLst>
      <p:ext uri="{BB962C8B-B14F-4D97-AF65-F5344CB8AC3E}">
        <p14:creationId xmlns:p14="http://schemas.microsoft.com/office/powerpoint/2010/main" val="2751929268"/>
      </p:ext>
    </p:extLst>
  </p:cSld>
  <p:clrMapOvr>
    <a:masterClrMapping/>
  </p:clrMapOvr>
  <p:transition spd="slow">
    <p:push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>
          <a:xfrm>
            <a:off x="2182516" y="316916"/>
            <a:ext cx="7056784" cy="914400"/>
          </a:xfrm>
        </p:spPr>
        <p:txBody>
          <a:bodyPr/>
          <a:lstStyle/>
          <a:p>
            <a:pPr algn="ctr"/>
            <a:r>
              <a:rPr lang="en-GB" sz="5400" b="1" dirty="0">
                <a:solidFill>
                  <a:schemeClr val="tx2"/>
                </a:solidFill>
                <a:latin typeface="Aptos" panose="020B0004020202020204" pitchFamily="34" charset="0"/>
                <a:ea typeface="+mj-ea"/>
                <a:cs typeface="Calibri" panose="020F0502020204030204" pitchFamily="34" charset="0"/>
              </a:rPr>
              <a:t>Skills and Aptitudes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1"/>
          </p:nvPr>
        </p:nvSpPr>
        <p:spPr>
          <a:xfrm>
            <a:off x="711027" y="1231316"/>
            <a:ext cx="10662605" cy="5144432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chemeClr val="tx2"/>
                </a:solidFill>
                <a:effectLst/>
                <a:latin typeface="Aptos" panose="020B0004020202020204" pitchFamily="34" charset="0"/>
                <a:ea typeface="Malgun Gothic" panose="020B0503020000020004" pitchFamily="34" charset="-127"/>
              </a:rPr>
              <a:t>Your skills and aptitudes should be easy to scan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chemeClr val="tx2"/>
                </a:solidFill>
                <a:effectLst/>
                <a:latin typeface="Aptos" panose="020B0004020202020204" pitchFamily="34" charset="0"/>
                <a:ea typeface="Malgun Gothic" panose="020B0503020000020004" pitchFamily="34" charset="-127"/>
              </a:rPr>
              <a:t>This section should include all relevant skills that say something about you as an individual, demonstrate something about your character, or highlight your ability to do the job well. </a:t>
            </a:r>
          </a:p>
          <a:p>
            <a:endParaRPr lang="en-GB" sz="1800" b="1" dirty="0">
              <a:solidFill>
                <a:schemeClr val="tx2"/>
              </a:solidFill>
              <a:effectLst/>
              <a:latin typeface="Aptos" panose="020B0004020202020204" pitchFamily="34" charset="0"/>
              <a:ea typeface="Malgun Gothic" panose="020B0503020000020004" pitchFamily="34" charset="-127"/>
            </a:endParaRPr>
          </a:p>
          <a:p>
            <a:r>
              <a:rPr lang="en-GB" sz="1800" b="1" dirty="0">
                <a:solidFill>
                  <a:schemeClr val="tx2"/>
                </a:solidFill>
                <a:effectLst/>
                <a:latin typeface="Aptos" panose="020B0004020202020204" pitchFamily="34" charset="0"/>
                <a:ea typeface="Malgun Gothic" panose="020B0503020000020004" pitchFamily="34" charset="-127"/>
              </a:rPr>
              <a:t>Your skills section can include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chemeClr val="tx2"/>
                </a:solidFill>
                <a:effectLst/>
                <a:highlight>
                  <a:srgbClr val="FFFF00"/>
                </a:highlight>
                <a:latin typeface="Aptos" panose="020B0004020202020204" pitchFamily="34" charset="0"/>
                <a:ea typeface="Malgun Gothic" panose="020B0503020000020004" pitchFamily="34" charset="-127"/>
              </a:rPr>
              <a:t>Languages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chemeClr val="tx2"/>
                </a:solidFill>
                <a:effectLst/>
                <a:highlight>
                  <a:srgbClr val="FFFF00"/>
                </a:highlight>
                <a:latin typeface="Aptos" panose="020B0004020202020204" pitchFamily="34" charset="0"/>
                <a:ea typeface="Malgun Gothic" panose="020B0503020000020004" pitchFamily="34" charset="-127"/>
              </a:rPr>
              <a:t>IT specific programmes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chemeClr val="tx2"/>
                </a:solidFill>
                <a:effectLst/>
                <a:highlight>
                  <a:srgbClr val="FFFF00"/>
                </a:highlight>
                <a:latin typeface="Aptos" panose="020B0004020202020204" pitchFamily="34" charset="0"/>
                <a:ea typeface="Malgun Gothic" panose="020B0503020000020004" pitchFamily="34" charset="-127"/>
              </a:rPr>
              <a:t>Knowledge or competencies in certain areas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chemeClr val="tx2"/>
                </a:solidFill>
                <a:effectLst/>
                <a:highlight>
                  <a:srgbClr val="FFFF00"/>
                </a:highlight>
                <a:latin typeface="Aptos" panose="020B0004020202020204" pitchFamily="34" charset="0"/>
                <a:ea typeface="Malgun Gothic" panose="020B0503020000020004" pitchFamily="34" charset="-127"/>
              </a:rPr>
              <a:t>Use of social media / Creative IT programmes / Skills related to filmmaking</a:t>
            </a:r>
          </a:p>
          <a:p>
            <a:endParaRPr lang="en-GB" sz="1800" b="1" dirty="0">
              <a:solidFill>
                <a:schemeClr val="tx2"/>
              </a:solidFill>
              <a:effectLst/>
              <a:latin typeface="Aptos" panose="020B0004020202020204" pitchFamily="34" charset="0"/>
              <a:ea typeface="Malgun Gothic" panose="020B0503020000020004" pitchFamily="34" charset="-127"/>
            </a:endParaRPr>
          </a:p>
          <a:p>
            <a:r>
              <a:rPr lang="en-GB" sz="1800" b="1" dirty="0">
                <a:solidFill>
                  <a:schemeClr val="tx2"/>
                </a:solidFill>
                <a:effectLst/>
                <a:latin typeface="Aptos" panose="020B0004020202020204" pitchFamily="34" charset="0"/>
                <a:ea typeface="Malgun Gothic" panose="020B0503020000020004" pitchFamily="34" charset="-127"/>
              </a:rPr>
              <a:t>If you are listing skills, ensure that you provide a tangible example: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chemeClr val="tx2"/>
                </a:solidFill>
                <a:effectLst/>
                <a:highlight>
                  <a:srgbClr val="FFFF00"/>
                </a:highlight>
                <a:latin typeface="Aptos" panose="020B0004020202020204" pitchFamily="34" charset="0"/>
                <a:ea typeface="Malgun Gothic" panose="020B0503020000020004" pitchFamily="34" charset="-127"/>
              </a:rPr>
              <a:t>Teamwork</a:t>
            </a:r>
            <a:r>
              <a:rPr lang="en-GB" sz="1800" b="1" dirty="0">
                <a:solidFill>
                  <a:schemeClr val="tx2"/>
                </a:solidFill>
                <a:effectLst/>
                <a:latin typeface="Aptos" panose="020B0004020202020204" pitchFamily="34" charset="0"/>
                <a:ea typeface="Malgun Gothic" panose="020B0503020000020004" pitchFamily="34" charset="-127"/>
              </a:rPr>
              <a:t> – worked as a team to organise a bake sale where I was responsible for the marketing of the event. We made a grand total of £1,000.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chemeClr val="tx2"/>
                </a:solidFill>
                <a:effectLst/>
                <a:highlight>
                  <a:srgbClr val="FFFF00"/>
                </a:highlight>
                <a:latin typeface="Aptos" panose="020B0004020202020204" pitchFamily="34" charset="0"/>
                <a:ea typeface="Malgun Gothic" panose="020B0503020000020004" pitchFamily="34" charset="-127"/>
              </a:rPr>
              <a:t>Leadership</a:t>
            </a:r>
            <a:r>
              <a:rPr lang="en-GB" sz="1800" b="1" dirty="0">
                <a:solidFill>
                  <a:schemeClr val="tx2"/>
                </a:solidFill>
                <a:effectLst/>
                <a:latin typeface="Aptos" panose="020B0004020202020204" pitchFamily="34" charset="0"/>
                <a:ea typeface="Malgun Gothic" panose="020B0503020000020004" pitchFamily="34" charset="-127"/>
              </a:rPr>
              <a:t> – Led a team of five whilst taking part in the Duke of Edinburgh Awards.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chemeClr val="tx2"/>
                </a:solidFill>
                <a:effectLst/>
                <a:highlight>
                  <a:srgbClr val="FFFF00"/>
                </a:highlight>
                <a:latin typeface="Aptos" panose="020B0004020202020204" pitchFamily="34" charset="0"/>
                <a:ea typeface="Malgun Gothic" panose="020B0503020000020004" pitchFamily="34" charset="-127"/>
              </a:rPr>
              <a:t>Public speaking </a:t>
            </a:r>
            <a:r>
              <a:rPr lang="en-GB" sz="1800" b="1" dirty="0">
                <a:solidFill>
                  <a:schemeClr val="tx2"/>
                </a:solidFill>
                <a:effectLst/>
                <a:latin typeface="Aptos" panose="020B0004020202020204" pitchFamily="34" charset="0"/>
                <a:ea typeface="Malgun Gothic" panose="020B0503020000020004" pitchFamily="34" charset="-127"/>
              </a:rPr>
              <a:t>– presented ideas of how to showcase a charity with a creative film an audience of 20 people receiving excellent feedback from members of the audience. </a:t>
            </a:r>
          </a:p>
          <a:p>
            <a:endParaRPr lang="en-GB" b="1" dirty="0">
              <a:solidFill>
                <a:schemeClr val="tx2"/>
              </a:solidFill>
              <a:effectLst/>
              <a:latin typeface="Aptos" panose="020B0004020202020204" pitchFamily="34" charset="0"/>
              <a:ea typeface="Malgun Gothic" panose="020B0503020000020004" pitchFamily="34" charset="-127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effectLst/>
              <a:latin typeface="+mn-lt"/>
            </a:endParaRPr>
          </a:p>
          <a:p>
            <a:endParaRPr lang="en-GB" dirty="0">
              <a:effectLst/>
              <a:latin typeface="+mn-lt"/>
            </a:endParaRPr>
          </a:p>
          <a:p>
            <a:endParaRPr lang="en-GB" b="1" dirty="0">
              <a:effectLst/>
              <a:latin typeface="+mn-lt"/>
            </a:endParaRPr>
          </a:p>
        </p:txBody>
      </p:sp>
      <p:sp>
        <p:nvSpPr>
          <p:cNvPr id="4" name="Freeform 12">
            <a:extLst>
              <a:ext uri="{FF2B5EF4-FFF2-40B4-BE49-F238E27FC236}">
                <a16:creationId xmlns:a16="http://schemas.microsoft.com/office/drawing/2014/main" id="{C4EAC930-37B2-1956-98D2-F139FDC0FCC9}"/>
              </a:ext>
            </a:extLst>
          </p:cNvPr>
          <p:cNvSpPr/>
          <p:nvPr/>
        </p:nvSpPr>
        <p:spPr>
          <a:xfrm>
            <a:off x="207169" y="185739"/>
            <a:ext cx="1878806" cy="657224"/>
          </a:xfrm>
          <a:custGeom>
            <a:avLst/>
            <a:gdLst/>
            <a:ahLst/>
            <a:cxnLst/>
            <a:rect l="l" t="t" r="r" b="b"/>
            <a:pathLst>
              <a:path w="3945002" h="1258832">
                <a:moveTo>
                  <a:pt x="0" y="0"/>
                </a:moveTo>
                <a:lnTo>
                  <a:pt x="3945002" y="0"/>
                </a:lnTo>
                <a:lnTo>
                  <a:pt x="3945002" y="1258832"/>
                </a:lnTo>
                <a:lnTo>
                  <a:pt x="0" y="125883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r="-59547"/>
            </a:stretch>
          </a:blipFill>
        </p:spPr>
        <p:txBody>
          <a:bodyPr/>
          <a:lstStyle/>
          <a:p>
            <a:endParaRPr lang="en-GB" sz="1200"/>
          </a:p>
        </p:txBody>
      </p:sp>
    </p:spTree>
    <p:extLst>
      <p:ext uri="{BB962C8B-B14F-4D97-AF65-F5344CB8AC3E}">
        <p14:creationId xmlns:p14="http://schemas.microsoft.com/office/powerpoint/2010/main" val="1892829837"/>
      </p:ext>
    </p:extLst>
  </p:cSld>
  <p:clrMapOvr>
    <a:masterClrMapping/>
  </p:clrMapOvr>
  <p:transition spd="slow">
    <p:push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EA0CCC3-D807-BAE1-B581-13068DAA39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E7922556-04E7-1B68-6F90-2271DFE206C3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2050255" y="55488"/>
            <a:ext cx="8372475" cy="851768"/>
          </a:xfrm>
        </p:spPr>
        <p:txBody>
          <a:bodyPr/>
          <a:lstStyle/>
          <a:p>
            <a:pPr algn="ctr"/>
            <a:r>
              <a:rPr lang="en-GB" sz="4800" b="1" dirty="0">
                <a:solidFill>
                  <a:schemeClr val="tx2"/>
                </a:solidFill>
                <a:latin typeface="Aptos" panose="020B0004020202020204" pitchFamily="34" charset="0"/>
                <a:ea typeface="Malgun Gothic" panose="020B0503020000020004" pitchFamily="34" charset="-127"/>
              </a:rPr>
              <a:t>Types of CV in Creative Industries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1F924BD-250B-0132-B22E-2531D2F50A37}"/>
              </a:ext>
            </a:extLst>
          </p:cNvPr>
          <p:cNvSpPr txBox="1"/>
          <p:nvPr/>
        </p:nvSpPr>
        <p:spPr>
          <a:xfrm>
            <a:off x="325256" y="1037507"/>
            <a:ext cx="10581074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i="1" dirty="0">
                <a:solidFill>
                  <a:schemeClr val="tx2"/>
                </a:solidFill>
                <a:latin typeface="Aptos" panose="020B0004020202020204" pitchFamily="34" charset="0"/>
                <a:ea typeface="Malgun Gothic" panose="020B0503020000020004" pitchFamily="34" charset="-127"/>
              </a:rPr>
              <a:t>Video CV or a Portfolio CV</a:t>
            </a:r>
          </a:p>
          <a:p>
            <a:r>
              <a:rPr lang="en-GB" sz="2400" b="1" i="1" dirty="0">
                <a:solidFill>
                  <a:schemeClr val="tx2"/>
                </a:solidFill>
                <a:latin typeface="Aptos" panose="020B0004020202020204" pitchFamily="34" charset="0"/>
                <a:ea typeface="Malgun Gothic" panose="020B0503020000020004" pitchFamily="34" charset="-127"/>
              </a:rPr>
              <a:t>Film-Makers: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tx2"/>
                </a:solidFill>
                <a:highlight>
                  <a:srgbClr val="FFFF00"/>
                </a:highlight>
                <a:latin typeface="Aptos" panose="020B0004020202020204" pitchFamily="34" charset="0"/>
                <a:ea typeface="Malgun Gothic" panose="020B0503020000020004" pitchFamily="34" charset="-127"/>
              </a:rPr>
              <a:t>Your area of speciality </a:t>
            </a:r>
            <a:r>
              <a:rPr lang="en-GB" sz="2000" b="1" dirty="0">
                <a:solidFill>
                  <a:schemeClr val="tx2"/>
                </a:solidFill>
                <a:latin typeface="Aptos" panose="020B0004020202020204" pitchFamily="34" charset="0"/>
                <a:ea typeface="Malgun Gothic" panose="020B0503020000020004" pitchFamily="34" charset="-127"/>
              </a:rPr>
              <a:t>(camera, sound, post-production, etc)</a:t>
            </a:r>
            <a:br>
              <a:rPr lang="en-GB" sz="2000" b="1" dirty="0">
                <a:solidFill>
                  <a:schemeClr val="tx2"/>
                </a:solidFill>
                <a:latin typeface="Aptos" panose="020B0004020202020204" pitchFamily="34" charset="0"/>
                <a:ea typeface="Malgun Gothic" panose="020B0503020000020004" pitchFamily="34" charset="-127"/>
              </a:rPr>
            </a:br>
            <a:endParaRPr lang="en-GB" sz="2000" b="1" dirty="0">
              <a:solidFill>
                <a:schemeClr val="tx2"/>
              </a:solidFill>
              <a:latin typeface="Aptos" panose="020B0004020202020204" pitchFamily="34" charset="0"/>
              <a:ea typeface="Malgun Gothic" panose="020B0503020000020004" pitchFamily="34" charset="-127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tx2"/>
                </a:solidFill>
                <a:highlight>
                  <a:srgbClr val="FFFF00"/>
                </a:highlight>
                <a:latin typeface="Aptos" panose="020B0004020202020204" pitchFamily="34" charset="0"/>
                <a:ea typeface="Malgun Gothic" panose="020B0503020000020004" pitchFamily="34" charset="-127"/>
              </a:rPr>
              <a:t>Link to website or online portfolio </a:t>
            </a:r>
            <a:r>
              <a:rPr lang="en-GB" sz="2000" b="1" dirty="0">
                <a:solidFill>
                  <a:schemeClr val="tx2"/>
                </a:solidFill>
                <a:latin typeface="Aptos" panose="020B0004020202020204" pitchFamily="34" charset="0"/>
                <a:ea typeface="Malgun Gothic" panose="020B0503020000020004" pitchFamily="34" charset="-127"/>
              </a:rPr>
              <a:t>(if you have one)</a:t>
            </a:r>
            <a:br>
              <a:rPr lang="en-GB" sz="2000" b="1" dirty="0">
                <a:solidFill>
                  <a:schemeClr val="tx2"/>
                </a:solidFill>
                <a:latin typeface="Aptos" panose="020B0004020202020204" pitchFamily="34" charset="0"/>
                <a:ea typeface="Malgun Gothic" panose="020B0503020000020004" pitchFamily="34" charset="-127"/>
              </a:rPr>
            </a:br>
            <a:endParaRPr lang="en-GB" sz="2000" b="1" dirty="0">
              <a:solidFill>
                <a:schemeClr val="tx2"/>
              </a:solidFill>
              <a:latin typeface="Aptos" panose="020B0004020202020204" pitchFamily="34" charset="0"/>
              <a:ea typeface="Malgun Gothic" panose="020B0503020000020004" pitchFamily="34" charset="-127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tx2"/>
                </a:solidFill>
                <a:highlight>
                  <a:srgbClr val="FFFF00"/>
                </a:highlight>
                <a:latin typeface="Aptos" panose="020B0004020202020204" pitchFamily="34" charset="0"/>
                <a:ea typeface="Malgun Gothic" panose="020B0503020000020004" pitchFamily="34" charset="-127"/>
              </a:rPr>
              <a:t>Technical skills </a:t>
            </a:r>
            <a:r>
              <a:rPr lang="en-GB" sz="2000" b="1" dirty="0">
                <a:solidFill>
                  <a:schemeClr val="tx2"/>
                </a:solidFill>
                <a:latin typeface="Aptos" panose="020B0004020202020204" pitchFamily="34" charset="0"/>
                <a:ea typeface="Malgun Gothic" panose="020B0503020000020004" pitchFamily="34" charset="-127"/>
              </a:rPr>
              <a:t>– what equipment can you use, what software can you use?</a:t>
            </a:r>
            <a:br>
              <a:rPr lang="en-GB" sz="2000" b="1" dirty="0">
                <a:solidFill>
                  <a:schemeClr val="tx2"/>
                </a:solidFill>
                <a:latin typeface="Aptos" panose="020B0004020202020204" pitchFamily="34" charset="0"/>
                <a:ea typeface="Malgun Gothic" panose="020B0503020000020004" pitchFamily="34" charset="-127"/>
              </a:rPr>
            </a:br>
            <a:endParaRPr lang="en-GB" sz="2000" b="1" dirty="0">
              <a:solidFill>
                <a:schemeClr val="tx2"/>
              </a:solidFill>
              <a:latin typeface="Aptos" panose="020B0004020202020204" pitchFamily="34" charset="0"/>
              <a:ea typeface="Malgun Gothic" panose="020B0503020000020004" pitchFamily="34" charset="-127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tx2"/>
                </a:solidFill>
                <a:highlight>
                  <a:srgbClr val="FFFF00"/>
                </a:highlight>
                <a:latin typeface="Aptos" panose="020B0004020202020204" pitchFamily="34" charset="0"/>
                <a:ea typeface="Malgun Gothic" panose="020B0503020000020004" pitchFamily="34" charset="-127"/>
              </a:rPr>
              <a:t>Employment</a:t>
            </a:r>
            <a:r>
              <a:rPr lang="en-GB" sz="2000" b="1" dirty="0">
                <a:solidFill>
                  <a:schemeClr val="tx2"/>
                </a:solidFill>
                <a:latin typeface="Aptos" panose="020B0004020202020204" pitchFamily="34" charset="0"/>
                <a:ea typeface="Malgun Gothic" panose="020B0503020000020004" pitchFamily="34" charset="-127"/>
              </a:rPr>
              <a:t> – only include relevant employment. It’s accepted that freelance film-makers will have additional fill-in jobs, but companies don’t usually want to hear all about them. </a:t>
            </a:r>
            <a:br>
              <a:rPr lang="en-GB" sz="2000" b="1" dirty="0">
                <a:solidFill>
                  <a:schemeClr val="tx2"/>
                </a:solidFill>
                <a:latin typeface="Aptos" panose="020B0004020202020204" pitchFamily="34" charset="0"/>
                <a:ea typeface="Malgun Gothic" panose="020B0503020000020004" pitchFamily="34" charset="-127"/>
              </a:rPr>
            </a:br>
            <a:endParaRPr lang="en-GB" sz="2000" b="1" dirty="0">
              <a:solidFill>
                <a:schemeClr val="tx2"/>
              </a:solidFill>
              <a:latin typeface="Aptos" panose="020B0004020202020204" pitchFamily="34" charset="0"/>
              <a:ea typeface="Malgun Gothic" panose="020B0503020000020004" pitchFamily="34" charset="-127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tx2"/>
                </a:solidFill>
                <a:highlight>
                  <a:srgbClr val="FFFF00"/>
                </a:highlight>
                <a:latin typeface="Aptos" panose="020B0004020202020204" pitchFamily="34" charset="0"/>
                <a:ea typeface="Malgun Gothic" panose="020B0503020000020004" pitchFamily="34" charset="-127"/>
              </a:rPr>
              <a:t>Filmography</a:t>
            </a:r>
            <a:r>
              <a:rPr lang="en-GB" sz="2000" b="1" dirty="0">
                <a:solidFill>
                  <a:schemeClr val="tx2"/>
                </a:solidFill>
                <a:latin typeface="Aptos" panose="020B0004020202020204" pitchFamily="34" charset="0"/>
                <a:ea typeface="Malgun Gothic" panose="020B0503020000020004" pitchFamily="34" charset="-127"/>
              </a:rPr>
              <a:t> – make a clear distinction between films made as part of your course and those made commercially or for other purposes</a:t>
            </a:r>
            <a:br>
              <a:rPr lang="en-GB" sz="2000" b="1" dirty="0">
                <a:solidFill>
                  <a:schemeClr val="tx2"/>
                </a:solidFill>
                <a:latin typeface="Aptos" panose="020B0004020202020204" pitchFamily="34" charset="0"/>
                <a:ea typeface="Malgun Gothic" panose="020B0503020000020004" pitchFamily="34" charset="-127"/>
              </a:rPr>
            </a:br>
            <a:endParaRPr lang="en-GB" sz="2000" b="1" dirty="0">
              <a:solidFill>
                <a:schemeClr val="tx2"/>
              </a:solidFill>
              <a:latin typeface="Aptos" panose="020B0004020202020204" pitchFamily="34" charset="0"/>
              <a:ea typeface="Malgun Gothic" panose="020B0503020000020004" pitchFamily="34" charset="-127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tx2"/>
                </a:solidFill>
                <a:highlight>
                  <a:srgbClr val="FFFF00"/>
                </a:highlight>
                <a:latin typeface="Aptos" panose="020B0004020202020204" pitchFamily="34" charset="0"/>
                <a:ea typeface="Malgun Gothic" panose="020B0503020000020004" pitchFamily="34" charset="-127"/>
              </a:rPr>
              <a:t>Passport </a:t>
            </a:r>
            <a:r>
              <a:rPr lang="en-GB" sz="2000" b="1" dirty="0">
                <a:solidFill>
                  <a:schemeClr val="tx2"/>
                </a:solidFill>
                <a:latin typeface="Aptos" panose="020B0004020202020204" pitchFamily="34" charset="0"/>
                <a:ea typeface="Malgun Gothic" panose="020B0503020000020004" pitchFamily="34" charset="-127"/>
              </a:rPr>
              <a:t>– if you are likely to be working overseas</a:t>
            </a:r>
            <a:br>
              <a:rPr lang="en-GB" sz="2000" b="1" dirty="0">
                <a:solidFill>
                  <a:schemeClr val="tx2"/>
                </a:solidFill>
                <a:latin typeface="Aptos" panose="020B0004020202020204" pitchFamily="34" charset="0"/>
                <a:ea typeface="Malgun Gothic" panose="020B0503020000020004" pitchFamily="34" charset="-127"/>
              </a:rPr>
            </a:br>
            <a:endParaRPr lang="en-GB" sz="2000" b="1" dirty="0">
              <a:solidFill>
                <a:schemeClr val="tx2"/>
              </a:solidFill>
              <a:latin typeface="Aptos" panose="020B0004020202020204" pitchFamily="34" charset="0"/>
              <a:ea typeface="Malgun Gothic" panose="020B0503020000020004" pitchFamily="34" charset="-127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tx2"/>
                </a:solidFill>
                <a:highlight>
                  <a:srgbClr val="FFFF00"/>
                </a:highlight>
                <a:latin typeface="Aptos" panose="020B0004020202020204" pitchFamily="34" charset="0"/>
                <a:ea typeface="Malgun Gothic" panose="020B0503020000020004" pitchFamily="34" charset="-127"/>
              </a:rPr>
              <a:t>Driving licence and car ownership </a:t>
            </a:r>
            <a:r>
              <a:rPr lang="en-GB" sz="2000" b="1" dirty="0">
                <a:solidFill>
                  <a:schemeClr val="tx2"/>
                </a:solidFill>
                <a:latin typeface="Aptos" panose="020B0004020202020204" pitchFamily="34" charset="0"/>
                <a:ea typeface="Malgun Gothic" panose="020B0503020000020004" pitchFamily="34" charset="-127"/>
              </a:rPr>
              <a:t>– if you will be needed for location work</a:t>
            </a:r>
          </a:p>
          <a:p>
            <a:endParaRPr lang="en-GB" sz="1600" i="1" dirty="0">
              <a:solidFill>
                <a:schemeClr val="bg1"/>
              </a:solidFill>
              <a:latin typeface="Aptos" panose="020B0004020202020204" pitchFamily="34" charset="0"/>
              <a:ea typeface="Malgun Gothic" panose="020B0503020000020004" pitchFamily="34" charset="-127"/>
            </a:endParaRPr>
          </a:p>
        </p:txBody>
      </p:sp>
      <p:sp>
        <p:nvSpPr>
          <p:cNvPr id="3" name="Freeform 12">
            <a:extLst>
              <a:ext uri="{FF2B5EF4-FFF2-40B4-BE49-F238E27FC236}">
                <a16:creationId xmlns:a16="http://schemas.microsoft.com/office/drawing/2014/main" id="{63BF444F-F027-1228-0D69-79C4CDF23AFF}"/>
              </a:ext>
            </a:extLst>
          </p:cNvPr>
          <p:cNvSpPr/>
          <p:nvPr/>
        </p:nvSpPr>
        <p:spPr>
          <a:xfrm>
            <a:off x="207169" y="185739"/>
            <a:ext cx="1935956" cy="771524"/>
          </a:xfrm>
          <a:custGeom>
            <a:avLst/>
            <a:gdLst/>
            <a:ahLst/>
            <a:cxnLst/>
            <a:rect l="l" t="t" r="r" b="b"/>
            <a:pathLst>
              <a:path w="3945002" h="1258832">
                <a:moveTo>
                  <a:pt x="0" y="0"/>
                </a:moveTo>
                <a:lnTo>
                  <a:pt x="3945002" y="0"/>
                </a:lnTo>
                <a:lnTo>
                  <a:pt x="3945002" y="1258832"/>
                </a:lnTo>
                <a:lnTo>
                  <a:pt x="0" y="125883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r="-59547"/>
            </a:stretch>
          </a:blipFill>
        </p:spPr>
        <p:txBody>
          <a:bodyPr/>
          <a:lstStyle/>
          <a:p>
            <a:endParaRPr lang="en-GB" sz="1200"/>
          </a:p>
        </p:txBody>
      </p:sp>
      <p:pic>
        <p:nvPicPr>
          <p:cNvPr id="1026" name="Picture 2" descr="Lights Camera Action Vector Art, Icons, and Graphics for ...">
            <a:extLst>
              <a:ext uri="{FF2B5EF4-FFF2-40B4-BE49-F238E27FC236}">
                <a16:creationId xmlns:a16="http://schemas.microsoft.com/office/drawing/2014/main" id="{15DF7491-A476-53F8-C1DE-3B4B8CCF11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63118" y="735959"/>
            <a:ext cx="1974707" cy="2080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1427417"/>
      </p:ext>
    </p:extLst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50EFFBC-3904-E2E8-A5DA-73A167AF0C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19DA6F7-4AB1-4D99-3A1B-91EADBD9366C}"/>
              </a:ext>
            </a:extLst>
          </p:cNvPr>
          <p:cNvSpPr txBox="1"/>
          <p:nvPr/>
        </p:nvSpPr>
        <p:spPr>
          <a:xfrm>
            <a:off x="507207" y="1371852"/>
            <a:ext cx="1110259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tx2"/>
                </a:solidFill>
              </a:rPr>
              <a:t>Pros</a:t>
            </a:r>
          </a:p>
          <a:p>
            <a:r>
              <a:rPr lang="en-GB" sz="2400" b="1" dirty="0">
                <a:solidFill>
                  <a:schemeClr val="tx2"/>
                </a:solidFill>
                <a:highlight>
                  <a:srgbClr val="FFFF00"/>
                </a:highlight>
              </a:rPr>
              <a:t>✔ Can make your CV stand out and get you noticed</a:t>
            </a:r>
          </a:p>
          <a:p>
            <a:r>
              <a:rPr lang="en-GB" sz="2400" b="1" dirty="0">
                <a:solidFill>
                  <a:schemeClr val="tx2"/>
                </a:solidFill>
                <a:highlight>
                  <a:srgbClr val="FFFF00"/>
                </a:highlight>
              </a:rPr>
              <a:t>✔ Can demonstrate skills needed for the job</a:t>
            </a:r>
          </a:p>
          <a:p>
            <a:r>
              <a:rPr lang="en-GB" sz="2400" b="1" dirty="0">
                <a:solidFill>
                  <a:schemeClr val="tx2"/>
                </a:solidFill>
                <a:highlight>
                  <a:srgbClr val="FFFF00"/>
                </a:highlight>
              </a:rPr>
              <a:t>✔ Provides an opportunity to showcase portfolio </a:t>
            </a:r>
          </a:p>
          <a:p>
            <a:r>
              <a:rPr lang="en-GB" sz="2400" b="1" dirty="0">
                <a:solidFill>
                  <a:schemeClr val="tx2"/>
                </a:solidFill>
                <a:highlight>
                  <a:srgbClr val="FFFF00"/>
                </a:highlight>
              </a:rPr>
              <a:t>✔ When successful can lead to interview</a:t>
            </a:r>
          </a:p>
          <a:p>
            <a:br>
              <a:rPr lang="en-GB" sz="2400" b="1" dirty="0">
                <a:solidFill>
                  <a:schemeClr val="tx2"/>
                </a:solidFill>
              </a:rPr>
            </a:br>
            <a:r>
              <a:rPr lang="en-GB" sz="2400" b="1" dirty="0">
                <a:solidFill>
                  <a:schemeClr val="tx2"/>
                </a:solidFill>
              </a:rPr>
              <a:t>Cons</a:t>
            </a:r>
          </a:p>
          <a:p>
            <a:r>
              <a:rPr lang="en-GB" sz="2400" b="1" dirty="0">
                <a:solidFill>
                  <a:schemeClr val="tx2"/>
                </a:solidFill>
              </a:rPr>
              <a:t>✖ Expensive and time consuming to produce</a:t>
            </a:r>
          </a:p>
          <a:p>
            <a:r>
              <a:rPr lang="en-GB" sz="2400" b="1" dirty="0">
                <a:solidFill>
                  <a:schemeClr val="tx2"/>
                </a:solidFill>
              </a:rPr>
              <a:t>✖ 3D CVs are difficult to post and file</a:t>
            </a:r>
          </a:p>
          <a:p>
            <a:r>
              <a:rPr lang="en-GB" sz="2400" b="1" dirty="0">
                <a:solidFill>
                  <a:schemeClr val="tx2"/>
                </a:solidFill>
              </a:rPr>
              <a:t>✖ Needs to be appropriate for the recipient </a:t>
            </a:r>
          </a:p>
          <a:p>
            <a:r>
              <a:rPr lang="en-GB" sz="2400" b="1" dirty="0">
                <a:solidFill>
                  <a:schemeClr val="tx2"/>
                </a:solidFill>
              </a:rPr>
              <a:t>✖ The design may leave limited space for written data</a:t>
            </a:r>
          </a:p>
          <a:p>
            <a:endParaRPr lang="en-GB" sz="2400" b="1" dirty="0">
              <a:solidFill>
                <a:schemeClr val="tx2"/>
              </a:solidFill>
            </a:endParaRPr>
          </a:p>
          <a:p>
            <a:r>
              <a:rPr lang="en-GB" sz="2400" b="1" dirty="0">
                <a:solidFill>
                  <a:schemeClr val="tx2"/>
                </a:solidFill>
              </a:rPr>
              <a:t>If you are sending a CV will the recipient be able to watch it (Compatibility), consider the File Size and is it secure when sent online (Security) </a:t>
            </a:r>
          </a:p>
        </p:txBody>
      </p:sp>
      <p:sp>
        <p:nvSpPr>
          <p:cNvPr id="4" name="Text Placeholder 1">
            <a:extLst>
              <a:ext uri="{FF2B5EF4-FFF2-40B4-BE49-F238E27FC236}">
                <a16:creationId xmlns:a16="http://schemas.microsoft.com/office/drawing/2014/main" id="{DEFBACAF-A88F-0C20-476B-EC0107A47731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086100" y="457451"/>
            <a:ext cx="5820089" cy="914400"/>
          </a:xfrm>
        </p:spPr>
        <p:txBody>
          <a:bodyPr/>
          <a:lstStyle/>
          <a:p>
            <a:r>
              <a:rPr lang="en-GB" sz="4800" b="1" dirty="0">
                <a:solidFill>
                  <a:schemeClr val="tx2"/>
                </a:solidFill>
                <a:latin typeface="Aptos" panose="020B0004020202020204" pitchFamily="34" charset="0"/>
                <a:ea typeface="Malgun Gothic" panose="020B0503020000020004" pitchFamily="34" charset="-127"/>
              </a:rPr>
              <a:t>Creative CVs</a:t>
            </a:r>
          </a:p>
        </p:txBody>
      </p:sp>
      <p:sp>
        <p:nvSpPr>
          <p:cNvPr id="2" name="Freeform 12">
            <a:extLst>
              <a:ext uri="{FF2B5EF4-FFF2-40B4-BE49-F238E27FC236}">
                <a16:creationId xmlns:a16="http://schemas.microsoft.com/office/drawing/2014/main" id="{CD3C5F2D-8822-3056-BE73-101D703826F0}"/>
              </a:ext>
            </a:extLst>
          </p:cNvPr>
          <p:cNvSpPr/>
          <p:nvPr/>
        </p:nvSpPr>
        <p:spPr>
          <a:xfrm>
            <a:off x="207169" y="185739"/>
            <a:ext cx="1935956" cy="771524"/>
          </a:xfrm>
          <a:custGeom>
            <a:avLst/>
            <a:gdLst/>
            <a:ahLst/>
            <a:cxnLst/>
            <a:rect l="l" t="t" r="r" b="b"/>
            <a:pathLst>
              <a:path w="3945002" h="1258832">
                <a:moveTo>
                  <a:pt x="0" y="0"/>
                </a:moveTo>
                <a:lnTo>
                  <a:pt x="3945002" y="0"/>
                </a:lnTo>
                <a:lnTo>
                  <a:pt x="3945002" y="1258832"/>
                </a:lnTo>
                <a:lnTo>
                  <a:pt x="0" y="125883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r="-59547"/>
            </a:stretch>
          </a:blipFill>
        </p:spPr>
        <p:txBody>
          <a:bodyPr/>
          <a:lstStyle/>
          <a:p>
            <a:endParaRPr lang="en-GB" sz="1200"/>
          </a:p>
        </p:txBody>
      </p:sp>
    </p:spTree>
    <p:extLst>
      <p:ext uri="{BB962C8B-B14F-4D97-AF65-F5344CB8AC3E}">
        <p14:creationId xmlns:p14="http://schemas.microsoft.com/office/powerpoint/2010/main" val="575944143"/>
      </p:ext>
    </p:extLst>
  </p:cSld>
  <p:clrMapOvr>
    <a:masterClrMapping/>
  </p:clrMapOvr>
  <p:transition spd="slow">
    <p:push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4AFE87-D51C-C2CF-2AAA-8F3D8E0399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with scissors on her head&#10;&#10;AI-generated content may be incorrect.">
            <a:extLst>
              <a:ext uri="{FF2B5EF4-FFF2-40B4-BE49-F238E27FC236}">
                <a16:creationId xmlns:a16="http://schemas.microsoft.com/office/drawing/2014/main" id="{D1F3FC06-E9AF-4ED2-F7B1-C516959903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3509" y="68263"/>
            <a:ext cx="10884982" cy="67214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86704243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66C789-714D-953B-9A7B-8635B38555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2F8D70E-EB8F-DD2A-AAFE-EE33263584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4107" y="0"/>
            <a:ext cx="1034378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974768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716265E-C9EF-662B-2E02-0CF80319C2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2949" y="68263"/>
            <a:ext cx="9706102" cy="67214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9138964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>
          <a:xfrm>
            <a:off x="2328862" y="437575"/>
            <a:ext cx="8079581" cy="633988"/>
          </a:xfrm>
        </p:spPr>
        <p:txBody>
          <a:bodyPr/>
          <a:lstStyle/>
          <a:p>
            <a:pPr algn="ctr"/>
            <a:r>
              <a:rPr lang="en-GB" sz="4400" b="1" dirty="0">
                <a:solidFill>
                  <a:schemeClr val="tx2"/>
                </a:solidFill>
                <a:latin typeface="Aptos" panose="020B0004020202020204" pitchFamily="34" charset="0"/>
                <a:ea typeface="+mj-ea"/>
                <a:cs typeface="Calibri" panose="020F0502020204030204" pitchFamily="34" charset="0"/>
              </a:rPr>
              <a:t>Creative CVs – things to consider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E600F4-5419-3506-966B-A9F8D09A33E9}"/>
              </a:ext>
            </a:extLst>
          </p:cNvPr>
          <p:cNvSpPr txBox="1">
            <a:spLocks/>
          </p:cNvSpPr>
          <p:nvPr/>
        </p:nvSpPr>
        <p:spPr>
          <a:xfrm>
            <a:off x="257175" y="1071563"/>
            <a:ext cx="11330305" cy="5686425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800" b="1" dirty="0">
                <a:solidFill>
                  <a:schemeClr val="tx2"/>
                </a:solidFill>
              </a:rPr>
              <a:t>Typically, creative CVs might be one page in length, but a CV may also be considered creative if it comprises any of the following;</a:t>
            </a:r>
          </a:p>
          <a:p>
            <a:r>
              <a:rPr lang="en-GB" sz="1800" b="1" dirty="0">
                <a:solidFill>
                  <a:schemeClr val="tx2"/>
                </a:solidFill>
                <a:highlight>
                  <a:srgbClr val="FFFF00"/>
                </a:highlight>
              </a:rPr>
              <a:t>Makes effective use of colour</a:t>
            </a:r>
          </a:p>
          <a:p>
            <a:r>
              <a:rPr lang="en-GB" sz="1800" b="1" dirty="0">
                <a:solidFill>
                  <a:schemeClr val="tx2"/>
                </a:solidFill>
                <a:highlight>
                  <a:srgbClr val="FFFF00"/>
                </a:highlight>
              </a:rPr>
              <a:t>Incorporates images of work</a:t>
            </a:r>
          </a:p>
          <a:p>
            <a:r>
              <a:rPr lang="en-GB" sz="1800" b="1" dirty="0">
                <a:solidFill>
                  <a:schemeClr val="tx2"/>
                </a:solidFill>
                <a:highlight>
                  <a:srgbClr val="FFFF00"/>
                </a:highlight>
              </a:rPr>
              <a:t>Uses an alternative layout (i.e. content isn’t restricted to being read top-to-bottom or left-to-right)</a:t>
            </a:r>
          </a:p>
          <a:p>
            <a:r>
              <a:rPr lang="en-GB" sz="1800" b="1" dirty="0">
                <a:solidFill>
                  <a:schemeClr val="tx2"/>
                </a:solidFill>
                <a:highlight>
                  <a:srgbClr val="FFFF00"/>
                </a:highlight>
              </a:rPr>
              <a:t>Uses infographic elements, such as logos and symbols: </a:t>
            </a:r>
            <a:r>
              <a:rPr lang="en-GB" sz="1800" b="1" dirty="0">
                <a:solidFill>
                  <a:schemeClr val="tx2"/>
                </a:solidFill>
                <a:highlight>
                  <a:srgbClr val="FFFF00"/>
                </a:highlight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50 inspiring resume designs to learn from | Canva</a:t>
            </a:r>
            <a:endParaRPr lang="en-GB" sz="1800" b="1" dirty="0">
              <a:solidFill>
                <a:schemeClr val="tx2"/>
              </a:solidFill>
              <a:highlight>
                <a:srgbClr val="FFFF00"/>
              </a:highlight>
            </a:endParaRPr>
          </a:p>
          <a:p>
            <a:r>
              <a:rPr lang="en-GB" sz="1800" b="1" dirty="0">
                <a:solidFill>
                  <a:schemeClr val="tx2"/>
                </a:solidFill>
                <a:highlight>
                  <a:srgbClr val="FFFF00"/>
                </a:highlight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https://www.buzzfeed.com/peggy/impeccably-designed-resumes?utm_term=.be4Lrwy1B#.jxDW06Jvo</a:t>
            </a:r>
            <a:r>
              <a:rPr lang="en-GB" sz="1800" b="1" dirty="0">
                <a:solidFill>
                  <a:schemeClr val="tx2"/>
                </a:solidFill>
                <a:highlight>
                  <a:srgbClr val="FFFF00"/>
                </a:highlight>
              </a:rPr>
              <a:t> </a:t>
            </a:r>
          </a:p>
          <a:p>
            <a:r>
              <a:rPr lang="en-GB" sz="1800" b="1" dirty="0" err="1">
                <a:solidFill>
                  <a:schemeClr val="tx2"/>
                </a:solidFill>
                <a:highlight>
                  <a:srgbClr val="FFFF00"/>
                </a:highlight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CreativeCVGuide</a:t>
            </a:r>
            <a:r>
              <a:rPr lang="en-GB" sz="1800" b="1" dirty="0">
                <a:solidFill>
                  <a:schemeClr val="tx2"/>
                </a:solidFill>
                <a:highlight>
                  <a:srgbClr val="FFFF00"/>
                </a:highlight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(1)</a:t>
            </a:r>
            <a:endParaRPr lang="en-GB" sz="1800" b="1" dirty="0">
              <a:solidFill>
                <a:schemeClr val="tx2"/>
              </a:solidFill>
              <a:highlight>
                <a:srgbClr val="FFFF00"/>
              </a:highlight>
            </a:endParaRPr>
          </a:p>
          <a:p>
            <a:r>
              <a:rPr lang="en-GB" sz="1800" b="1" dirty="0">
                <a:solidFill>
                  <a:schemeClr val="tx2"/>
                </a:solidFill>
                <a:highlight>
                  <a:srgbClr val="FFFF00"/>
                </a:highlight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Creative CV tips | Land your ideal job | Prospects.ac.uk</a:t>
            </a:r>
            <a:br>
              <a:rPr lang="en-GB" sz="1800" b="1" dirty="0">
                <a:solidFill>
                  <a:schemeClr val="tx2"/>
                </a:solidFill>
              </a:rPr>
            </a:br>
            <a:endParaRPr lang="en-GB" sz="1800" b="1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800" b="1" dirty="0">
                <a:solidFill>
                  <a:schemeClr val="tx2"/>
                </a:solidFill>
              </a:rPr>
              <a:t>A CV might also be considered creative if it is:</a:t>
            </a:r>
          </a:p>
          <a:p>
            <a:r>
              <a:rPr lang="en-GB" sz="1800" b="1" dirty="0">
                <a:solidFill>
                  <a:schemeClr val="tx2"/>
                </a:solidFill>
              </a:rPr>
              <a:t>Presented in 3D format</a:t>
            </a:r>
          </a:p>
          <a:p>
            <a:r>
              <a:rPr lang="en-GB" sz="1800" b="1" dirty="0">
                <a:solidFill>
                  <a:schemeClr val="tx2"/>
                </a:solidFill>
              </a:rPr>
              <a:t>Uses 2D materials (e.g. other than paper)</a:t>
            </a:r>
          </a:p>
          <a:p>
            <a:r>
              <a:rPr lang="en-GB" sz="1800" b="1" dirty="0">
                <a:solidFill>
                  <a:schemeClr val="tx2"/>
                </a:solidFill>
              </a:rPr>
              <a:t>Created in video format: </a:t>
            </a:r>
            <a:r>
              <a:rPr lang="en-GB" sz="1800" b="1" dirty="0">
                <a:solidFill>
                  <a:schemeClr val="tx2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Graeme Anthony – YouTube</a:t>
            </a:r>
            <a:r>
              <a:rPr lang="en-GB" sz="1800" b="1" dirty="0">
                <a:solidFill>
                  <a:schemeClr val="tx2"/>
                </a:solidFill>
              </a:rPr>
              <a:t> </a:t>
            </a:r>
          </a:p>
          <a:p>
            <a:r>
              <a:rPr lang="en-GB" sz="1800" b="1" dirty="0">
                <a:solidFill>
                  <a:schemeClr val="tx2"/>
                </a:solidFill>
              </a:rPr>
              <a:t>Makes use of interactive elements: see example; </a:t>
            </a:r>
            <a:r>
              <a:rPr lang="en-GB" sz="1800" b="1" dirty="0">
                <a:solidFill>
                  <a:schemeClr val="tx2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http://www.rleonardi.com/interactive-resume</a:t>
            </a:r>
            <a:r>
              <a:rPr lang="en-GB" sz="1800" b="1" dirty="0">
                <a:solidFill>
                  <a:schemeClr val="tx2"/>
                </a:solidFill>
              </a:rPr>
              <a:t> </a:t>
            </a:r>
          </a:p>
        </p:txBody>
      </p:sp>
      <p:sp>
        <p:nvSpPr>
          <p:cNvPr id="4" name="Freeform 12">
            <a:extLst>
              <a:ext uri="{FF2B5EF4-FFF2-40B4-BE49-F238E27FC236}">
                <a16:creationId xmlns:a16="http://schemas.microsoft.com/office/drawing/2014/main" id="{C2938FC8-63CA-100B-81A6-4CE9122866DD}"/>
              </a:ext>
            </a:extLst>
          </p:cNvPr>
          <p:cNvSpPr/>
          <p:nvPr/>
        </p:nvSpPr>
        <p:spPr>
          <a:xfrm>
            <a:off x="207169" y="185739"/>
            <a:ext cx="1935956" cy="771524"/>
          </a:xfrm>
          <a:custGeom>
            <a:avLst/>
            <a:gdLst/>
            <a:ahLst/>
            <a:cxnLst/>
            <a:rect l="l" t="t" r="r" b="b"/>
            <a:pathLst>
              <a:path w="3945002" h="1258832">
                <a:moveTo>
                  <a:pt x="0" y="0"/>
                </a:moveTo>
                <a:lnTo>
                  <a:pt x="3945002" y="0"/>
                </a:lnTo>
                <a:lnTo>
                  <a:pt x="3945002" y="1258832"/>
                </a:lnTo>
                <a:lnTo>
                  <a:pt x="0" y="1258832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r="-59547"/>
            </a:stretch>
          </a:blipFill>
        </p:spPr>
        <p:txBody>
          <a:bodyPr/>
          <a:lstStyle/>
          <a:p>
            <a:endParaRPr lang="en-GB" sz="1200"/>
          </a:p>
        </p:txBody>
      </p:sp>
    </p:spTree>
    <p:extLst>
      <p:ext uri="{BB962C8B-B14F-4D97-AF65-F5344CB8AC3E}">
        <p14:creationId xmlns:p14="http://schemas.microsoft.com/office/powerpoint/2010/main" val="1383833719"/>
      </p:ext>
    </p:extLst>
  </p:cSld>
  <p:clrMapOvr>
    <a:masterClrMapping/>
  </p:clrMapOvr>
  <p:transition spd="slow">
    <p:push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>
          <a:xfrm>
            <a:off x="3414767" y="260648"/>
            <a:ext cx="5397963" cy="914400"/>
          </a:xfrm>
        </p:spPr>
        <p:txBody>
          <a:bodyPr/>
          <a:lstStyle/>
          <a:p>
            <a:pPr algn="ctr"/>
            <a:r>
              <a:rPr lang="en-GB" sz="4800" b="1" dirty="0">
                <a:solidFill>
                  <a:schemeClr val="tx2"/>
                </a:solidFill>
                <a:latin typeface="Aptos" panose="020B0004020202020204" pitchFamily="34" charset="0"/>
                <a:ea typeface="+mj-ea"/>
                <a:cs typeface="Calibri" panose="020F0502020204030204" pitchFamily="34" charset="0"/>
              </a:rPr>
              <a:t>References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1"/>
          </p:nvPr>
        </p:nvSpPr>
        <p:spPr>
          <a:xfrm>
            <a:off x="386626" y="1027690"/>
            <a:ext cx="10548595" cy="5710639"/>
          </a:xfrm>
        </p:spPr>
        <p:txBody>
          <a:bodyPr/>
          <a:lstStyle/>
          <a:p>
            <a:r>
              <a:rPr lang="en-GB" sz="2000" b="1" dirty="0">
                <a:solidFill>
                  <a:schemeClr val="tx2"/>
                </a:solidFill>
                <a:effectLst/>
                <a:latin typeface="Aptos" panose="020B0004020202020204" pitchFamily="34" charset="0"/>
                <a:ea typeface="Malgun Gothic" panose="020B0503020000020004" pitchFamily="34" charset="-127"/>
              </a:rPr>
              <a:t>Most employers ask for 1-3 references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tx2"/>
                </a:solidFill>
                <a:latin typeface="Aptos" panose="020B0004020202020204" pitchFamily="34" charset="0"/>
                <a:ea typeface="Malgun Gothic" panose="020B0503020000020004" pitchFamily="34" charset="-127"/>
              </a:rPr>
              <a:t>Always ASK before listing someone as a professional reference</a:t>
            </a:r>
          </a:p>
          <a:p>
            <a:pPr marL="457200" lvl="1" indent="0">
              <a:buNone/>
            </a:pPr>
            <a:endParaRPr lang="en-GB" sz="2000" b="1" dirty="0">
              <a:solidFill>
                <a:schemeClr val="tx2"/>
              </a:solidFill>
              <a:latin typeface="Aptos" panose="020B0004020202020204" pitchFamily="34" charset="0"/>
              <a:ea typeface="Malgun Gothic" panose="020B0503020000020004" pitchFamily="34" charset="-127"/>
            </a:endParaRPr>
          </a:p>
          <a:p>
            <a:r>
              <a:rPr lang="en-GB" sz="2000" b="1" dirty="0">
                <a:solidFill>
                  <a:schemeClr val="tx2"/>
                </a:solidFill>
                <a:effectLst/>
                <a:highlight>
                  <a:srgbClr val="FFFF00"/>
                </a:highlight>
                <a:latin typeface="Aptos" panose="020B0004020202020204" pitchFamily="34" charset="0"/>
                <a:ea typeface="Malgun Gothic" panose="020B0503020000020004" pitchFamily="34" charset="-127"/>
              </a:rPr>
              <a:t>There is no need to actually list your references and their full contact details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tx2"/>
                </a:solidFill>
                <a:highlight>
                  <a:srgbClr val="FFFF00"/>
                </a:highlight>
                <a:latin typeface="Aptos" panose="020B0004020202020204" pitchFamily="34" charset="0"/>
                <a:ea typeface="Malgun Gothic" panose="020B0503020000020004" pitchFamily="34" charset="-127"/>
              </a:rPr>
              <a:t>You can write simply “available upon request” – need to consider GDPR and sharing of other peoples contact details</a:t>
            </a:r>
          </a:p>
          <a:p>
            <a:endParaRPr lang="en-GB" sz="2000" b="1" dirty="0">
              <a:solidFill>
                <a:schemeClr val="tx2"/>
              </a:solidFill>
              <a:effectLst/>
              <a:latin typeface="Aptos" panose="020B0004020202020204" pitchFamily="34" charset="0"/>
              <a:ea typeface="Malgun Gothic" panose="020B0503020000020004" pitchFamily="34" charset="-127"/>
            </a:endParaRPr>
          </a:p>
          <a:p>
            <a:r>
              <a:rPr lang="en-GB" sz="2000" b="1" dirty="0">
                <a:solidFill>
                  <a:schemeClr val="tx2"/>
                </a:solidFill>
                <a:effectLst/>
                <a:latin typeface="Aptos" panose="020B0004020202020204" pitchFamily="34" charset="0"/>
                <a:ea typeface="Malgun Gothic" panose="020B0503020000020004" pitchFamily="34" charset="-127"/>
              </a:rPr>
              <a:t>Good references for university students include: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b="1" i="1" dirty="0">
                <a:solidFill>
                  <a:schemeClr val="tx2"/>
                </a:solidFill>
                <a:highlight>
                  <a:srgbClr val="FFFF00"/>
                </a:highlight>
                <a:latin typeface="Aptos" panose="020B0004020202020204" pitchFamily="34" charset="0"/>
                <a:ea typeface="Malgun Gothic" panose="020B0503020000020004" pitchFamily="34" charset="-127"/>
              </a:rPr>
              <a:t>Personal Tutor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b="1" i="1" dirty="0">
                <a:solidFill>
                  <a:schemeClr val="tx2"/>
                </a:solidFill>
                <a:highlight>
                  <a:srgbClr val="FFFF00"/>
                </a:highlight>
                <a:latin typeface="Aptos" panose="020B0004020202020204" pitchFamily="34" charset="0"/>
                <a:ea typeface="Malgun Gothic" panose="020B0503020000020004" pitchFamily="34" charset="-127"/>
              </a:rPr>
              <a:t>Favourite Lecturer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b="1" i="1" dirty="0">
                <a:solidFill>
                  <a:schemeClr val="tx2"/>
                </a:solidFill>
                <a:highlight>
                  <a:srgbClr val="FFFF00"/>
                </a:highlight>
                <a:latin typeface="Aptos" panose="020B0004020202020204" pitchFamily="34" charset="0"/>
                <a:ea typeface="Malgun Gothic" panose="020B0503020000020004" pitchFamily="34" charset="-127"/>
              </a:rPr>
              <a:t>Current/Former Employer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b="1" i="1" dirty="0">
                <a:solidFill>
                  <a:schemeClr val="tx2"/>
                </a:solidFill>
                <a:highlight>
                  <a:srgbClr val="FFFF00"/>
                </a:highlight>
                <a:latin typeface="Aptos" panose="020B0004020202020204" pitchFamily="34" charset="0"/>
                <a:ea typeface="Malgun Gothic" panose="020B0503020000020004" pitchFamily="34" charset="-127"/>
              </a:rPr>
              <a:t>Current/Former Line Manager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b="1" i="1" dirty="0">
                <a:solidFill>
                  <a:schemeClr val="tx2"/>
                </a:solidFill>
                <a:highlight>
                  <a:srgbClr val="FFFF00"/>
                </a:highlight>
                <a:latin typeface="Aptos" panose="020B0004020202020204" pitchFamily="34" charset="0"/>
                <a:ea typeface="Malgun Gothic" panose="020B0503020000020004" pitchFamily="34" charset="-127"/>
              </a:rPr>
              <a:t>Sports Coach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2"/>
              </a:solidFill>
              <a:latin typeface="Aptos" panose="020B0004020202020204" pitchFamily="34" charset="0"/>
              <a:ea typeface="Malgun Gothic" panose="020B0503020000020004" pitchFamily="34" charset="-127"/>
            </a:endParaRPr>
          </a:p>
          <a:p>
            <a:r>
              <a:rPr lang="en-GB" sz="2000" b="1" dirty="0">
                <a:solidFill>
                  <a:schemeClr val="tx2"/>
                </a:solidFill>
                <a:effectLst/>
                <a:latin typeface="Aptos" panose="020B0004020202020204" pitchFamily="34" charset="0"/>
                <a:ea typeface="Malgun Gothic" panose="020B0503020000020004" pitchFamily="34" charset="-127"/>
              </a:rPr>
              <a:t>Never be afraid to ask someone to be a referee – if the answer is no, they will say so!</a:t>
            </a:r>
          </a:p>
          <a:p>
            <a:endParaRPr lang="en-GB" dirty="0">
              <a:latin typeface="+mn-lt"/>
            </a:endParaRPr>
          </a:p>
        </p:txBody>
      </p:sp>
      <p:sp>
        <p:nvSpPr>
          <p:cNvPr id="4" name="Freeform 12">
            <a:extLst>
              <a:ext uri="{FF2B5EF4-FFF2-40B4-BE49-F238E27FC236}">
                <a16:creationId xmlns:a16="http://schemas.microsoft.com/office/drawing/2014/main" id="{FA0865E4-A070-8A98-4FE6-465E40FF00F7}"/>
              </a:ext>
            </a:extLst>
          </p:cNvPr>
          <p:cNvSpPr/>
          <p:nvPr/>
        </p:nvSpPr>
        <p:spPr>
          <a:xfrm>
            <a:off x="207169" y="185739"/>
            <a:ext cx="1935956" cy="771524"/>
          </a:xfrm>
          <a:custGeom>
            <a:avLst/>
            <a:gdLst/>
            <a:ahLst/>
            <a:cxnLst/>
            <a:rect l="l" t="t" r="r" b="b"/>
            <a:pathLst>
              <a:path w="3945002" h="1258832">
                <a:moveTo>
                  <a:pt x="0" y="0"/>
                </a:moveTo>
                <a:lnTo>
                  <a:pt x="3945002" y="0"/>
                </a:lnTo>
                <a:lnTo>
                  <a:pt x="3945002" y="1258832"/>
                </a:lnTo>
                <a:lnTo>
                  <a:pt x="0" y="125883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r="-59547"/>
            </a:stretch>
          </a:blipFill>
        </p:spPr>
        <p:txBody>
          <a:bodyPr/>
          <a:lstStyle/>
          <a:p>
            <a:endParaRPr lang="en-GB" sz="1200"/>
          </a:p>
        </p:txBody>
      </p:sp>
    </p:spTree>
    <p:extLst>
      <p:ext uri="{BB962C8B-B14F-4D97-AF65-F5344CB8AC3E}">
        <p14:creationId xmlns:p14="http://schemas.microsoft.com/office/powerpoint/2010/main" val="3635555087"/>
      </p:ext>
    </p:extLst>
  </p:cSld>
  <p:clrMapOvr>
    <a:masterClrMapping/>
  </p:clrMapOvr>
  <p:transition spd="slow">
    <p:push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C0C4653-D9C8-D794-7946-C82E8DF40928}"/>
              </a:ext>
            </a:extLst>
          </p:cNvPr>
          <p:cNvSpPr txBox="1"/>
          <p:nvPr/>
        </p:nvSpPr>
        <p:spPr>
          <a:xfrm>
            <a:off x="4001267" y="1748182"/>
            <a:ext cx="520410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University of Wales Trinity Saint David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2DCAEF8-8D5C-E4D4-0BF6-756680394CF0}"/>
              </a:ext>
            </a:extLst>
          </p:cNvPr>
          <p:cNvSpPr txBox="1"/>
          <p:nvPr/>
        </p:nvSpPr>
        <p:spPr>
          <a:xfrm>
            <a:off x="1184424" y="797799"/>
            <a:ext cx="97945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tx2"/>
                </a:solidFill>
              </a:rPr>
              <a:t>HOW TO USE CV 360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9B72330-7721-5C43-B0B6-137BD0C055E4}"/>
              </a:ext>
            </a:extLst>
          </p:cNvPr>
          <p:cNvSpPr txBox="1"/>
          <p:nvPr/>
        </p:nvSpPr>
        <p:spPr>
          <a:xfrm>
            <a:off x="4093321" y="4723193"/>
            <a:ext cx="456586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University of Wales Trinity Saint David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A030E44-6FA9-763D-EC31-F27B321E707F}"/>
              </a:ext>
            </a:extLst>
          </p:cNvPr>
          <p:cNvSpPr txBox="1"/>
          <p:nvPr/>
        </p:nvSpPr>
        <p:spPr>
          <a:xfrm>
            <a:off x="3774201" y="3203468"/>
            <a:ext cx="50690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tx2"/>
                </a:solidFill>
              </a:rPr>
              <a:t>HOW TO USE CV BUILDER</a:t>
            </a:r>
          </a:p>
        </p:txBody>
      </p:sp>
      <p:sp>
        <p:nvSpPr>
          <p:cNvPr id="8" name="Freeform 12">
            <a:extLst>
              <a:ext uri="{FF2B5EF4-FFF2-40B4-BE49-F238E27FC236}">
                <a16:creationId xmlns:a16="http://schemas.microsoft.com/office/drawing/2014/main" id="{A5A1588D-AD50-E65F-A092-744FA60C8B54}"/>
              </a:ext>
            </a:extLst>
          </p:cNvPr>
          <p:cNvSpPr/>
          <p:nvPr/>
        </p:nvSpPr>
        <p:spPr>
          <a:xfrm>
            <a:off x="371475" y="437073"/>
            <a:ext cx="2601764" cy="1070546"/>
          </a:xfrm>
          <a:custGeom>
            <a:avLst/>
            <a:gdLst/>
            <a:ahLst/>
            <a:cxnLst/>
            <a:rect l="l" t="t" r="r" b="b"/>
            <a:pathLst>
              <a:path w="3945002" h="1258832">
                <a:moveTo>
                  <a:pt x="0" y="0"/>
                </a:moveTo>
                <a:lnTo>
                  <a:pt x="3945002" y="0"/>
                </a:lnTo>
                <a:lnTo>
                  <a:pt x="3945002" y="1258832"/>
                </a:lnTo>
                <a:lnTo>
                  <a:pt x="0" y="125883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r="-59547"/>
            </a:stretch>
          </a:blipFill>
        </p:spPr>
        <p:txBody>
          <a:bodyPr/>
          <a:lstStyle/>
          <a:p>
            <a:endParaRPr lang="en-GB" sz="1200"/>
          </a:p>
        </p:txBody>
      </p:sp>
    </p:spTree>
    <p:extLst>
      <p:ext uri="{BB962C8B-B14F-4D97-AF65-F5344CB8AC3E}">
        <p14:creationId xmlns:p14="http://schemas.microsoft.com/office/powerpoint/2010/main" val="3144368728"/>
      </p:ext>
    </p:extLst>
  </p:cSld>
  <p:clrMapOvr>
    <a:masterClrMapping/>
  </p:clrMapOvr>
  <p:transition spd="slow">
    <p:push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EF47BB9-BA9D-890E-C433-9F186B222C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B1A5365-7522-F0BE-F1D6-411D241A2DC4}"/>
              </a:ext>
            </a:extLst>
          </p:cNvPr>
          <p:cNvSpPr txBox="1"/>
          <p:nvPr/>
        </p:nvSpPr>
        <p:spPr>
          <a:xfrm>
            <a:off x="1104181" y="609600"/>
            <a:ext cx="10351698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ON A SCALE OF 0-10 HOW CONFIDENT ARE YOU NOW?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1CBF15D-E1FB-84C6-AD92-ABDD51A79A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43038" y="1681373"/>
            <a:ext cx="9736932" cy="4655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2680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>
          <a:xfrm>
            <a:off x="1919536" y="1196752"/>
            <a:ext cx="8352928" cy="4099148"/>
          </a:xfrm>
        </p:spPr>
        <p:txBody>
          <a:bodyPr/>
          <a:lstStyle/>
          <a:p>
            <a:pPr algn="ctr"/>
            <a:br>
              <a:rPr lang="en-GB" sz="4400" b="1" dirty="0">
                <a:solidFill>
                  <a:srgbClr val="A83053"/>
                </a:solidFill>
                <a:latin typeface="+mn-lt"/>
                <a:ea typeface="+mj-ea"/>
                <a:cs typeface="Calibri" panose="020F0502020204030204" pitchFamily="34" charset="0"/>
              </a:rPr>
            </a:br>
            <a:r>
              <a:rPr lang="en-GB" sz="4400" b="1" dirty="0">
                <a:solidFill>
                  <a:schemeClr val="tx2"/>
                </a:solidFill>
                <a:latin typeface="+mn-lt"/>
                <a:ea typeface="+mj-ea"/>
                <a:cs typeface="Calibri" panose="020F0502020204030204" pitchFamily="34" charset="0"/>
              </a:rPr>
              <a:t> Any questions?</a:t>
            </a:r>
            <a:br>
              <a:rPr lang="en-GB" sz="4400" b="1" dirty="0">
                <a:solidFill>
                  <a:schemeClr val="tx2"/>
                </a:solidFill>
                <a:latin typeface="+mn-lt"/>
                <a:ea typeface="+mj-ea"/>
                <a:cs typeface="Calibri" panose="020F0502020204030204" pitchFamily="34" charset="0"/>
              </a:rPr>
            </a:br>
            <a:br>
              <a:rPr lang="en-GB" sz="4400" b="1" dirty="0">
                <a:solidFill>
                  <a:schemeClr val="tx2"/>
                </a:solidFill>
                <a:latin typeface="+mn-lt"/>
                <a:ea typeface="+mj-ea"/>
                <a:cs typeface="Calibri" panose="020F0502020204030204" pitchFamily="34" charset="0"/>
              </a:rPr>
            </a:br>
            <a:r>
              <a:rPr lang="en-GB" sz="4400" b="1" dirty="0">
                <a:solidFill>
                  <a:schemeClr val="tx2"/>
                </a:solidFill>
                <a:latin typeface="+mn-lt"/>
                <a:ea typeface="+mj-ea"/>
                <a:cs typeface="Calibri" panose="020F0502020204030204" pitchFamily="34" charset="0"/>
              </a:rPr>
              <a:t>Contact</a:t>
            </a:r>
          </a:p>
          <a:p>
            <a:pPr algn="ctr"/>
            <a:r>
              <a:rPr lang="en-GB" sz="4800" b="1" dirty="0">
                <a:solidFill>
                  <a:schemeClr val="tx2"/>
                </a:solidFill>
                <a:latin typeface="+mn-lt"/>
                <a:ea typeface="Malgun Gothic" panose="020B0503020000020004" pitchFamily="34" charset="-127"/>
              </a:rPr>
              <a:t>b.jenkins@uwtsd.ac.uk</a:t>
            </a:r>
          </a:p>
          <a:p>
            <a:pPr algn="ctr"/>
            <a:r>
              <a:rPr lang="en-GB" sz="4800" b="1" dirty="0">
                <a:solidFill>
                  <a:schemeClr val="tx2"/>
                </a:solidFill>
                <a:latin typeface="+mn-lt"/>
                <a:ea typeface="Malgun Gothic" panose="020B0503020000020004" pitchFamily="34" charset="-127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careers@uwtsd.ac.uk</a:t>
            </a:r>
            <a:r>
              <a:rPr lang="en-GB" sz="4800" b="1" dirty="0">
                <a:solidFill>
                  <a:schemeClr val="tx2"/>
                </a:solidFill>
                <a:latin typeface="+mn-lt"/>
                <a:ea typeface="Malgun Gothic" panose="020B0503020000020004" pitchFamily="34" charset="-127"/>
              </a:rPr>
              <a:t> </a:t>
            </a:r>
          </a:p>
        </p:txBody>
      </p:sp>
      <p:sp>
        <p:nvSpPr>
          <p:cNvPr id="3" name="Freeform 12">
            <a:extLst>
              <a:ext uri="{FF2B5EF4-FFF2-40B4-BE49-F238E27FC236}">
                <a16:creationId xmlns:a16="http://schemas.microsoft.com/office/drawing/2014/main" id="{D98233BE-2835-EACF-DCD4-D458519576A9}"/>
              </a:ext>
            </a:extLst>
          </p:cNvPr>
          <p:cNvSpPr/>
          <p:nvPr/>
        </p:nvSpPr>
        <p:spPr>
          <a:xfrm>
            <a:off x="207168" y="185739"/>
            <a:ext cx="2021681" cy="871536"/>
          </a:xfrm>
          <a:custGeom>
            <a:avLst/>
            <a:gdLst/>
            <a:ahLst/>
            <a:cxnLst/>
            <a:rect l="l" t="t" r="r" b="b"/>
            <a:pathLst>
              <a:path w="3945002" h="1258832">
                <a:moveTo>
                  <a:pt x="0" y="0"/>
                </a:moveTo>
                <a:lnTo>
                  <a:pt x="3945002" y="0"/>
                </a:lnTo>
                <a:lnTo>
                  <a:pt x="3945002" y="1258832"/>
                </a:lnTo>
                <a:lnTo>
                  <a:pt x="0" y="125883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r="-59547"/>
            </a:stretch>
          </a:blipFill>
        </p:spPr>
        <p:txBody>
          <a:bodyPr/>
          <a:lstStyle/>
          <a:p>
            <a:endParaRPr lang="en-GB" sz="1200"/>
          </a:p>
        </p:txBody>
      </p:sp>
    </p:spTree>
    <p:extLst>
      <p:ext uri="{BB962C8B-B14F-4D97-AF65-F5344CB8AC3E}">
        <p14:creationId xmlns:p14="http://schemas.microsoft.com/office/powerpoint/2010/main" val="2207563220"/>
      </p:ext>
    </p:extLst>
  </p:cSld>
  <p:clrMapOvr>
    <a:masterClrMapping/>
  </p:clrMapOvr>
  <p:transition spd="slow">
    <p:push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117946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2174</Words>
  <Application>Microsoft Office PowerPoint</Application>
  <PresentationFormat>Widescreen</PresentationFormat>
  <Paragraphs>261</Paragraphs>
  <Slides>28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7" baseType="lpstr">
      <vt:lpstr>Cosmos-Medium</vt:lpstr>
      <vt:lpstr>Malgun Gothic</vt:lpstr>
      <vt:lpstr>Aharoni</vt:lpstr>
      <vt:lpstr>Aptos</vt:lpstr>
      <vt:lpstr>Aptos Display</vt:lpstr>
      <vt:lpstr>Arial</vt:lpstr>
      <vt:lpstr>Calibri</vt:lpstr>
      <vt:lpstr>Source Sans Pro</vt:lpstr>
      <vt:lpstr>Office Theme</vt:lpstr>
      <vt:lpstr>CV Development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Emma Evans (Student Services)</dc:creator>
  <cp:lastModifiedBy>Bethan Jenkins</cp:lastModifiedBy>
  <cp:revision>11</cp:revision>
  <dcterms:created xsi:type="dcterms:W3CDTF">2024-09-26T11:21:14Z</dcterms:created>
  <dcterms:modified xsi:type="dcterms:W3CDTF">2026-09-30T13:00:44Z</dcterms:modified>
</cp:coreProperties>
</file>