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58453" autoAdjust="0"/>
  </p:normalViewPr>
  <p:slideViewPr>
    <p:cSldViewPr snapToGrid="0" snapToObjects="1">
      <p:cViewPr varScale="1">
        <p:scale>
          <a:sx n="55" d="100"/>
          <a:sy n="55" d="100"/>
        </p:scale>
        <p:origin x="1742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6531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SCRIPT: My career ambition in the UK is to be a care support assistant where I will care and work with people with compassion and respect. To identify and contrast my own strengths and development needs against a real job, having used a personal SWOT. I will detail how I can make this reflection into something that I can use to prepare for my career.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obs.westnorthants.gov.uk/jobs/job/Care-Support-Assistant/932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swot-analysis-factsheet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jobs.westnorthants.gov.uk/jobs/job/Care-Support-Assistant/9325" TargetMode="External"/><Relationship Id="rId4" Type="http://schemas.openxmlformats.org/officeDocument/2006/relationships/hyperlink" Target="https://www.skillsforcare.org.uk/Developing-your-workforce/Care-Certificate/Care-Certificate-standards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TextBox 2"/>
          <p:cNvSpPr txBox="1"/>
          <p:nvPr/>
        </p:nvSpPr>
        <p:spPr>
          <a:xfrm>
            <a:off x="548640" y="347472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3000" b="1">
                <a:solidFill>
                  <a:srgbClr val="142D42"/>
                </a:solidFill>
                <a:latin typeface="Aptos"/>
              </a:defRPr>
            </a:pPr>
            <a:r>
              <a:rPr lang="en-GB" noProof="0" dirty="0"/>
              <a:t>Self-Awareness Presentation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6492240"/>
            <a:ext cx="10058400" cy="219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LCHS4009  •  Self-Awareness Presentation  •  Care Support Assistant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46520"/>
            <a:ext cx="640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01 / 07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1280160"/>
            <a:ext cx="12191695" cy="2560320"/>
          </a:xfrm>
          <a:prstGeom prst="rect">
            <a:avLst/>
          </a:prstGeom>
          <a:solidFill>
            <a:srgbClr val="14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7" name="TextBox 6"/>
          <p:cNvSpPr txBox="1"/>
          <p:nvPr/>
        </p:nvSpPr>
        <p:spPr>
          <a:xfrm>
            <a:off x="685800" y="1645920"/>
            <a:ext cx="9144000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3800" b="1">
                <a:solidFill>
                  <a:srgbClr val="FFFFFF"/>
                </a:solidFill>
                <a:latin typeface="Aptos"/>
              </a:defRPr>
            </a:pPr>
            <a:r>
              <a:rPr lang="en-GB" noProof="0" dirty="0"/>
              <a:t>My Pathway to Becoming</a:t>
            </a:r>
          </a:p>
          <a:p>
            <a:pPr>
              <a:spcAft>
                <a:spcPts val="1000"/>
              </a:spcAft>
              <a:defRPr sz="3800" b="1">
                <a:solidFill>
                  <a:srgbClr val="FFFFFF"/>
                </a:solidFill>
                <a:latin typeface="Aptos"/>
              </a:defRPr>
            </a:pPr>
            <a:r>
              <a:rPr lang="en-GB" noProof="0" dirty="0"/>
              <a:t>a Care Support Assistant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3232" y="3127248"/>
            <a:ext cx="100584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100" b="0">
                <a:solidFill>
                  <a:srgbClr val="A9DFDA"/>
                </a:solidFill>
                <a:latin typeface="Aptos"/>
              </a:defRPr>
            </a:pPr>
            <a:r>
              <a:rPr lang="en-GB" noProof="0" dirty="0"/>
              <a:t>A personal SWOT and practical development plan for UK healthcare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4133087"/>
            <a:ext cx="10058400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Student name: </a:t>
            </a:r>
            <a:r>
              <a:rPr lang="en-GB" noProof="0" dirty="0" err="1"/>
              <a:t>Meryum</a:t>
            </a:r>
            <a:r>
              <a:rPr lang="en-GB" noProof="0" dirty="0"/>
              <a:t> Alam   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 Student ID: </a:t>
            </a:r>
            <a:r>
              <a:rPr lang="en-GB" dirty="0"/>
              <a:t>2522888</a:t>
            </a:r>
            <a:endParaRPr lang="en-GB" noProof="0" dirty="0"/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LCHS4009 — Professional Development within Health and Social Care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Lecturer:    Hajra </a:t>
            </a:r>
            <a:r>
              <a:rPr lang="en-GB" noProof="0" dirty="0" err="1"/>
              <a:t>Mustasim</a:t>
            </a:r>
            <a:endParaRPr lang="en-GB" noProof="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TextBox 2"/>
          <p:cNvSpPr txBox="1"/>
          <p:nvPr/>
        </p:nvSpPr>
        <p:spPr>
          <a:xfrm>
            <a:off x="548640" y="347472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3000" b="1">
                <a:solidFill>
                  <a:srgbClr val="142D42"/>
                </a:solidFill>
                <a:latin typeface="Aptos"/>
              </a:defRPr>
            </a:pPr>
            <a:r>
              <a:rPr lang="en-GB" noProof="0" dirty="0"/>
              <a:t>My Chosen Career and Live Vacancy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Employer advert verified open on 6 October 2026 • closing date: 17 October 2026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92240"/>
            <a:ext cx="10058400" cy="219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LCHS4009  •  Self-Awareness Presentation  •  Care Support Assistant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640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02 / 07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1508760"/>
            <a:ext cx="5303520" cy="374903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594360" y="1508760"/>
            <a:ext cx="54864" cy="3749039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9" name="TextBox 8"/>
          <p:cNvSpPr txBox="1"/>
          <p:nvPr/>
        </p:nvSpPr>
        <p:spPr>
          <a:xfrm>
            <a:off x="795528" y="1645919"/>
            <a:ext cx="4937759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Care Support Assistant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5528" y="2221991"/>
            <a:ext cx="4901183" cy="299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1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West Northamptonshire Council</a:t>
            </a:r>
          </a:p>
          <a:p>
            <a:pPr>
              <a:spcAft>
                <a:spcPts val="1000"/>
              </a:spcAft>
              <a:defRPr sz="21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Northampton • residential and dementia care</a:t>
            </a:r>
          </a:p>
          <a:p>
            <a:pPr>
              <a:spcAft>
                <a:spcPts val="1000"/>
              </a:spcAft>
              <a:defRPr sz="21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£14.04/hour • permanent</a:t>
            </a:r>
          </a:p>
          <a:p>
            <a:pPr>
              <a:spcAft>
                <a:spcPts val="1000"/>
              </a:spcAft>
              <a:defRPr sz="21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21, 33 or 36 hours/week</a:t>
            </a:r>
          </a:p>
          <a:p>
            <a:pPr>
              <a:spcAft>
                <a:spcPts val="1000"/>
              </a:spcAft>
              <a:defRPr sz="21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Reference: Ref/12702/9325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26480" y="1508760"/>
            <a:ext cx="5440680" cy="374903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2" name="Rectangle 11"/>
          <p:cNvSpPr/>
          <p:nvPr/>
        </p:nvSpPr>
        <p:spPr>
          <a:xfrm>
            <a:off x="6126480" y="1508760"/>
            <a:ext cx="54864" cy="3749039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3" name="TextBox 12"/>
          <p:cNvSpPr txBox="1"/>
          <p:nvPr/>
        </p:nvSpPr>
        <p:spPr>
          <a:xfrm>
            <a:off x="6327648" y="1645919"/>
            <a:ext cx="507492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Duties and entry requirements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27648" y="2221991"/>
            <a:ext cx="5038344" cy="299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9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Personal care, mobility, meals and activities</a:t>
            </a:r>
          </a:p>
          <a:p>
            <a:pPr>
              <a:spcAft>
                <a:spcPts val="1000"/>
              </a:spcAft>
              <a:defRPr sz="19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Empathy, communication and teamwork</a:t>
            </a:r>
          </a:p>
          <a:p>
            <a:pPr>
              <a:spcAft>
                <a:spcPts val="1000"/>
              </a:spcAft>
              <a:defRPr sz="19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Experience desirable; training provided</a:t>
            </a:r>
          </a:p>
          <a:p>
            <a:pPr>
              <a:spcAft>
                <a:spcPts val="1000"/>
              </a:spcAft>
              <a:defRPr sz="19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Rota flexibility; alternate weekends</a:t>
            </a:r>
          </a:p>
          <a:p>
            <a:pPr>
              <a:spcAft>
                <a:spcPts val="1000"/>
              </a:spcAft>
              <a:defRPr sz="19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UK right to work; no sponsorship</a:t>
            </a:r>
          </a:p>
          <a:p>
            <a:pPr>
              <a:spcAft>
                <a:spcPts val="1000"/>
              </a:spcAft>
              <a:defRPr sz="19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Enhanced DBS and barred-list checks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5440680"/>
            <a:ext cx="10881360" cy="438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Career motivation: help older people maintain choice, dignity and independence.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85800" y="5971032"/>
            <a:ext cx="108813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>
                <a:hlinkClick r:id="rId3"/>
              </a:rPr>
              <a:t>West Northamptonshire Council (2026) • View the original job advert ↗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TextBox 2"/>
          <p:cNvSpPr txBox="1"/>
          <p:nvPr/>
        </p:nvSpPr>
        <p:spPr>
          <a:xfrm>
            <a:off x="548640" y="347472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3000" b="1">
                <a:solidFill>
                  <a:srgbClr val="142D42"/>
                </a:solidFill>
                <a:latin typeface="Aptos"/>
              </a:defRPr>
            </a:pPr>
            <a:r>
              <a:rPr lang="en-GB" noProof="0" dirty="0"/>
              <a:t>My Personal SWOT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Illustrative self-assessment — adapt every statement to your own experience.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92240"/>
            <a:ext cx="10058400" cy="219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LCHS4009  •  Self-Awareness Presentation  •  Care Support Assistant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640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03 / 07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1554480"/>
            <a:ext cx="5349240" cy="18745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594360" y="1554480"/>
            <a:ext cx="54864" cy="1874519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9" name="TextBox 8"/>
          <p:cNvSpPr txBox="1"/>
          <p:nvPr/>
        </p:nvSpPr>
        <p:spPr>
          <a:xfrm>
            <a:off x="795528" y="1691639"/>
            <a:ext cx="4983479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S  |  Strengths — internal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5528" y="2267712"/>
            <a:ext cx="4946903" cy="1115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Empathy and patient listening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Reliability and willingness to learn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72200" y="1554480"/>
            <a:ext cx="5349240" cy="18745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2" name="Rectangle 11"/>
          <p:cNvSpPr/>
          <p:nvPr/>
        </p:nvSpPr>
        <p:spPr>
          <a:xfrm>
            <a:off x="6172200" y="1554480"/>
            <a:ext cx="54864" cy="1874519"/>
          </a:xfrm>
          <a:prstGeom prst="rect">
            <a:avLst/>
          </a:prstGeom>
          <a:solidFill>
            <a:srgbClr val="B575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3" name="TextBox 12"/>
          <p:cNvSpPr txBox="1"/>
          <p:nvPr/>
        </p:nvSpPr>
        <p:spPr>
          <a:xfrm>
            <a:off x="6373368" y="1691639"/>
            <a:ext cx="4983479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1">
                <a:solidFill>
                  <a:srgbClr val="B57526"/>
                </a:solidFill>
                <a:latin typeface="Aptos"/>
              </a:defRPr>
            </a:pPr>
            <a:r>
              <a:rPr lang="en-GB" noProof="0" dirty="0"/>
              <a:t>W  |  Weaknesses — internal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73368" y="2267712"/>
            <a:ext cx="4946903" cy="1115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Limited dementia-care experience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Low confidence in care documentation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94360" y="3657600"/>
            <a:ext cx="5349240" cy="18745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6" name="Rectangle 15"/>
          <p:cNvSpPr/>
          <p:nvPr/>
        </p:nvSpPr>
        <p:spPr>
          <a:xfrm>
            <a:off x="594360" y="3657600"/>
            <a:ext cx="54864" cy="1874519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7" name="TextBox 16"/>
          <p:cNvSpPr txBox="1"/>
          <p:nvPr/>
        </p:nvSpPr>
        <p:spPr>
          <a:xfrm>
            <a:off x="795528" y="3794760"/>
            <a:ext cx="4983479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O  |  Opportunities — external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95528" y="4370832"/>
            <a:ext cx="4946903" cy="1115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Employer training and mentoring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Care Certificate learning and assessment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3657600"/>
            <a:ext cx="5349240" cy="18745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0" name="Rectangle 19"/>
          <p:cNvSpPr/>
          <p:nvPr/>
        </p:nvSpPr>
        <p:spPr>
          <a:xfrm>
            <a:off x="6172200" y="3657600"/>
            <a:ext cx="54864" cy="1874519"/>
          </a:xfrm>
          <a:prstGeom prst="rect">
            <a:avLst/>
          </a:prstGeom>
          <a:solidFill>
            <a:srgbClr val="B575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1" name="TextBox 20"/>
          <p:cNvSpPr txBox="1"/>
          <p:nvPr/>
        </p:nvSpPr>
        <p:spPr>
          <a:xfrm>
            <a:off x="6373368" y="3794760"/>
            <a:ext cx="4983479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1">
                <a:solidFill>
                  <a:srgbClr val="B57526"/>
                </a:solidFill>
                <a:latin typeface="Aptos"/>
              </a:defRPr>
            </a:pPr>
            <a:r>
              <a:rPr lang="en-GB" noProof="0" dirty="0"/>
              <a:t>T  |  Threats — external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373368" y="4370832"/>
            <a:ext cx="4946903" cy="1115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Competition and early vacancy closure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Rota demands and limited placement access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0080" y="5833872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5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Internal = my attributes and gaps; external = conditions around me. Framework adapted from CIPD (2026).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TextBox 2"/>
          <p:cNvSpPr txBox="1"/>
          <p:nvPr/>
        </p:nvSpPr>
        <p:spPr>
          <a:xfrm>
            <a:off x="548640" y="347472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3000" b="1">
                <a:solidFill>
                  <a:srgbClr val="142D42"/>
                </a:solidFill>
                <a:latin typeface="Aptos"/>
              </a:defRPr>
            </a:pPr>
            <a:r>
              <a:rPr lang="en-GB" noProof="0" dirty="0"/>
              <a:t>Using My Strengths to Address Gaps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Practical examples of planned behaviour — use genuine past examples when available.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92240"/>
            <a:ext cx="10058400" cy="219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LCHS4009  •  Self-Awareness Presentation  •  Care Support Assistant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640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04 / 07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1645920"/>
            <a:ext cx="3520440" cy="42062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594360" y="1645920"/>
            <a:ext cx="54864" cy="4206240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9" name="TextBox 8"/>
          <p:cNvSpPr txBox="1"/>
          <p:nvPr/>
        </p:nvSpPr>
        <p:spPr>
          <a:xfrm>
            <a:off x="795528" y="1783080"/>
            <a:ext cx="31546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Listen and learn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5528" y="2359152"/>
            <a:ext cx="3118104" cy="34472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Seek supervised dementia-care experience.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Observe how staff respect individual choices.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Ask for feedback after each shift.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Evidence: a short reflective log.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43400" y="1645920"/>
            <a:ext cx="3520440" cy="42062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2" name="Rectangle 11"/>
          <p:cNvSpPr/>
          <p:nvPr/>
        </p:nvSpPr>
        <p:spPr>
          <a:xfrm>
            <a:off x="4343400" y="1645920"/>
            <a:ext cx="54864" cy="4206240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3" name="TextBox 12"/>
          <p:cNvSpPr txBox="1"/>
          <p:nvPr/>
        </p:nvSpPr>
        <p:spPr>
          <a:xfrm>
            <a:off x="4544568" y="1783080"/>
            <a:ext cx="31546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Clear records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44568" y="2359152"/>
            <a:ext cx="3118104" cy="29392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Practice factual notes using fictional scenarios.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Separate observation from opinion </a:t>
            </a:r>
            <a:r>
              <a:rPr lang="en-GB" sz="2000" noProof="0" dirty="0">
                <a:solidFill>
                  <a:srgbClr val="233B4D"/>
                </a:solidFill>
                <a:latin typeface="Aptos"/>
              </a:rPr>
              <a:t>(CIPD, 2026)</a:t>
            </a:r>
            <a:r>
              <a:rPr lang="en-GB" noProof="0" dirty="0"/>
              <a:t>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Ask a tutor to review five records.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Evidence: corrected samples.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092440" y="1645920"/>
            <a:ext cx="3520440" cy="42062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6" name="Rectangle 15"/>
          <p:cNvSpPr/>
          <p:nvPr/>
        </p:nvSpPr>
        <p:spPr>
          <a:xfrm>
            <a:off x="8092440" y="1645920"/>
            <a:ext cx="54864" cy="4206240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7" name="TextBox 16"/>
          <p:cNvSpPr txBox="1"/>
          <p:nvPr/>
        </p:nvSpPr>
        <p:spPr>
          <a:xfrm>
            <a:off x="8293608" y="1783080"/>
            <a:ext cx="31546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Safe practice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93608" y="2359152"/>
            <a:ext cx="3118104" cy="34472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Identify limits before taking on tasks.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Complete relevant induction learning.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Seek supervision until assessed.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Evidence: assessor feedback.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0080" y="6035040"/>
            <a:ext cx="10972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3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Development, communication and handling information are relevant Care Certificate areas (Skills for Care, 2025).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TextBox 2"/>
          <p:cNvSpPr txBox="1"/>
          <p:nvPr/>
        </p:nvSpPr>
        <p:spPr>
          <a:xfrm>
            <a:off x="548640" y="347472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3000" b="1">
                <a:solidFill>
                  <a:srgbClr val="142D42"/>
                </a:solidFill>
                <a:latin typeface="Aptos"/>
              </a:defRPr>
            </a:pPr>
            <a:r>
              <a:rPr lang="en-GB" noProof="0" dirty="0"/>
              <a:t>Using Opportunities and Minimising Threats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A realistic response connects a strength, an external condition and an action.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92240"/>
            <a:ext cx="10058400" cy="219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LCHS4009  •  Self-Awareness Presentation  •  Care Support Assistant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640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05 / 07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1645920"/>
            <a:ext cx="5349240" cy="42519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594360" y="1645920"/>
            <a:ext cx="54864" cy="4251960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9" name="TextBox 8"/>
          <p:cNvSpPr txBox="1"/>
          <p:nvPr/>
        </p:nvSpPr>
        <p:spPr>
          <a:xfrm>
            <a:off x="795528" y="1783080"/>
            <a:ext cx="4983479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Make opportunities useful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5528" y="2359152"/>
            <a:ext cx="4946903" cy="34930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Learning + employer training: map gaps against the 16 Care Certificate standards.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Listening + mentoring: request specific feedback, then demonstrate improvement.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Reliability + placement: agree attendance and learning goals before starting.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72200" y="1645920"/>
            <a:ext cx="5349240" cy="42519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2" name="Rectangle 11"/>
          <p:cNvSpPr/>
          <p:nvPr/>
        </p:nvSpPr>
        <p:spPr>
          <a:xfrm>
            <a:off x="6172200" y="1645920"/>
            <a:ext cx="54864" cy="4251960"/>
          </a:xfrm>
          <a:prstGeom prst="rect">
            <a:avLst/>
          </a:prstGeom>
          <a:solidFill>
            <a:srgbClr val="B575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3" name="TextBox 12"/>
          <p:cNvSpPr txBox="1"/>
          <p:nvPr/>
        </p:nvSpPr>
        <p:spPr>
          <a:xfrm>
            <a:off x="6373368" y="1783080"/>
            <a:ext cx="4983479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1">
                <a:solidFill>
                  <a:srgbClr val="B57526"/>
                </a:solidFill>
                <a:latin typeface="Aptos"/>
              </a:defRPr>
            </a:pPr>
            <a:r>
              <a:rPr lang="en-GB" noProof="0" dirty="0"/>
              <a:t>Reduce threats I can influence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73368" y="2359152"/>
            <a:ext cx="4946903" cy="34930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Competition / early closure: prepare two truthful examples and check the advert promptly.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Rota demands: check travel and weekend availability; use reliable planning to reduce conflicts.</a:t>
            </a:r>
          </a:p>
          <a:p>
            <a:pPr>
              <a:spcAft>
                <a:spcPts val="1000"/>
              </a:spcAft>
              <a:defRPr sz="20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Limited placements: approach several providers and consider supervised volunteering.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0080" y="6035040"/>
            <a:ext cx="10972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3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Care Certificate standards were updated in March 2025 (Skills for Care, 2025). Other actions are my proposed plan.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TextBox 2"/>
          <p:cNvSpPr txBox="1"/>
          <p:nvPr/>
        </p:nvSpPr>
        <p:spPr>
          <a:xfrm>
            <a:off x="548640" y="347472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3000" b="1">
                <a:solidFill>
                  <a:srgbClr val="142D42"/>
                </a:solidFill>
                <a:latin typeface="Aptos"/>
              </a:defRPr>
            </a:pPr>
            <a:r>
              <a:rPr lang="en-GB" noProof="0" dirty="0"/>
              <a:t>My Development Plan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Immediate vacancy check plus longer-term development; review with a tutor or supervisor.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92240"/>
            <a:ext cx="10058400" cy="219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LCHS4009  •  Self-Awareness Presentation  •  Care Support Assistant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640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06 / 07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1554480"/>
            <a:ext cx="10972800" cy="87782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8" name="TextBox 7"/>
          <p:cNvSpPr txBox="1"/>
          <p:nvPr/>
        </p:nvSpPr>
        <p:spPr>
          <a:xfrm>
            <a:off x="777240" y="1700784"/>
            <a:ext cx="22860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01  |  By 10 October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108960" y="1664207"/>
            <a:ext cx="3200400" cy="658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900" b="1">
                <a:solidFill>
                  <a:srgbClr val="142D42"/>
                </a:solidFill>
                <a:latin typeface="Aptos"/>
              </a:defRPr>
            </a:pPr>
            <a:r>
              <a:rPr lang="en-GB" noProof="0" dirty="0"/>
              <a:t>Check eligibility and evidence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0" y="1636776"/>
            <a:ext cx="493776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Map the live advert to my evidence; check availability and entry conditions.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94360" y="2587752"/>
            <a:ext cx="10972800" cy="87782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2" name="TextBox 11"/>
          <p:cNvSpPr txBox="1"/>
          <p:nvPr/>
        </p:nvSpPr>
        <p:spPr>
          <a:xfrm>
            <a:off x="777240" y="2734056"/>
            <a:ext cx="22860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02  |  Within 4 weeks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108960" y="2697480"/>
            <a:ext cx="3200400" cy="658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900" b="1">
                <a:solidFill>
                  <a:srgbClr val="142D42"/>
                </a:solidFill>
                <a:latin typeface="Aptos"/>
              </a:defRPr>
            </a:pPr>
            <a:r>
              <a:rPr lang="en-GB" noProof="0" dirty="0"/>
              <a:t>Strengthen communication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00800" y="2670048"/>
            <a:ext cx="493776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Complete five fictional care notes and two role-plays; obtain tutor feedback.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94360" y="3621024"/>
            <a:ext cx="10972800" cy="87782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6" name="TextBox 15"/>
          <p:cNvSpPr txBox="1"/>
          <p:nvPr/>
        </p:nvSpPr>
        <p:spPr>
          <a:xfrm>
            <a:off x="777240" y="3767328"/>
            <a:ext cx="22860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03  |  Within 8 weeks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108960" y="3730752"/>
            <a:ext cx="3200400" cy="658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900" b="1">
                <a:solidFill>
                  <a:srgbClr val="142D42"/>
                </a:solidFill>
                <a:latin typeface="Aptos"/>
              </a:defRPr>
            </a:pPr>
            <a:r>
              <a:rPr lang="en-GB" noProof="0" dirty="0"/>
              <a:t>Seek supervised experience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400800" y="3703320"/>
            <a:ext cx="493776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Contact three providers; secure a suitable opportunity where available.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94360" y="4654296"/>
            <a:ext cx="10972800" cy="87782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0" name="TextBox 19"/>
          <p:cNvSpPr txBox="1"/>
          <p:nvPr/>
        </p:nvSpPr>
        <p:spPr>
          <a:xfrm>
            <a:off x="777240" y="4800600"/>
            <a:ext cx="22860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04  |  Within 12 weeks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108960" y="4764024"/>
            <a:ext cx="3200400" cy="658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900" b="1">
                <a:solidFill>
                  <a:srgbClr val="142D42"/>
                </a:solidFill>
                <a:latin typeface="Aptos"/>
              </a:defRPr>
            </a:pPr>
            <a:r>
              <a:rPr lang="en-GB" noProof="0" dirty="0"/>
              <a:t>Review employability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00800" y="4736592"/>
            <a:ext cx="493776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Update my SWOT; prepare two real examples and complete a mock interview.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31520" y="5852160"/>
            <a:ext cx="1078992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100" b="1">
                <a:solidFill>
                  <a:srgbClr val="007F82"/>
                </a:solidFill>
                <a:latin typeface="Aptos"/>
              </a:defRPr>
            </a:pPr>
            <a:r>
              <a:rPr lang="en-GB" noProof="0" dirty="0"/>
              <a:t>My priority: turn caring intentions into demonstrated, safe and reflective practice.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7F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TextBox 2"/>
          <p:cNvSpPr txBox="1"/>
          <p:nvPr/>
        </p:nvSpPr>
        <p:spPr>
          <a:xfrm>
            <a:off x="548640" y="347472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3000" b="1">
                <a:solidFill>
                  <a:srgbClr val="142D42"/>
                </a:solidFill>
                <a:latin typeface="Aptos"/>
              </a:defRPr>
            </a:pPr>
            <a:r>
              <a:rPr lang="en-GB" noProof="0" dirty="0"/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Harvard style • sources accessed 6 October 2026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92240"/>
            <a:ext cx="10058400" cy="219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LCHS4009  •  Self-Awareness Presentation  •  Care Support Assistant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6446520"/>
            <a:ext cx="640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47080"/>
                </a:solidFill>
                <a:latin typeface="Aptos"/>
              </a:defRPr>
            </a:pPr>
            <a:r>
              <a:rPr lang="en-GB" noProof="0" dirty="0"/>
              <a:t>07 / 07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5800" y="1600200"/>
            <a:ext cx="10789920" cy="576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CIPD (2026) SWOT analysis. 20 May. Available at: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2176272"/>
            <a:ext cx="10789920" cy="493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 b="0">
                <a:solidFill>
                  <a:srgbClr val="007F82"/>
                </a:solidFill>
                <a:latin typeface="Aptos"/>
              </a:defRPr>
            </a:pPr>
            <a:r>
              <a:rPr lang="en-GB" noProof="0" dirty="0">
                <a:hlinkClick r:id="rId3"/>
              </a:rPr>
              <a:t>https://www.cipd.org/uk/knowledge/factsheets/swot-analysis-factsheet/ (Accessed: 6 October 2026).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2880360"/>
            <a:ext cx="10789920" cy="576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Skills for Care (2025) Care Certificate standards. Available at: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5800" y="3456432"/>
            <a:ext cx="10789920" cy="493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 b="0">
                <a:solidFill>
                  <a:srgbClr val="007F82"/>
                </a:solidFill>
                <a:latin typeface="Aptos"/>
              </a:defRPr>
            </a:pPr>
            <a:r>
              <a:rPr lang="en-GB" noProof="0" dirty="0">
                <a:hlinkClick r:id="rId4"/>
              </a:rPr>
              <a:t>https://www.skillsforcare.org.uk/Developing-your-workforce/Care-Certificate/Care-Certificate-standards.aspx (Accessed: 6 October 2026).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4160520"/>
            <a:ext cx="10789920" cy="576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 b="0">
                <a:solidFill>
                  <a:srgbClr val="233B4D"/>
                </a:solidFill>
                <a:latin typeface="Aptos"/>
              </a:defRPr>
            </a:pPr>
            <a:r>
              <a:rPr lang="en-GB" noProof="0" dirty="0"/>
              <a:t>West Northamptonshire Council (2026) Care Support Assistant. Reference Ref/12702/9325. 17 September. Available at: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4736592"/>
            <a:ext cx="10789920" cy="493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 b="0">
                <a:solidFill>
                  <a:srgbClr val="007F82"/>
                </a:solidFill>
                <a:latin typeface="Aptos"/>
              </a:defRPr>
            </a:pPr>
            <a:r>
              <a:rPr lang="en-GB" noProof="0" dirty="0">
                <a:hlinkClick r:id="rId5"/>
              </a:rPr>
              <a:t>https://jobs.westnorthants.gov.uk/jobs/job/Care-Support-Assistant/9325 (Accessed: 6 October 2026).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5641848"/>
            <a:ext cx="1078992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 b="1">
                <a:solidFill>
                  <a:srgbClr val="9C5B12"/>
                </a:solidFill>
                <a:latin typeface="Aptos"/>
              </a:defRPr>
            </a:pPr>
            <a:r>
              <a:rPr lang="en-GB" noProof="0" dirty="0"/>
              <a:t>Thank you. Questions?  •  Personal examples should reflect your own experience.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903</Words>
  <Application>Microsoft Office PowerPoint</Application>
  <PresentationFormat>Widescreen</PresentationFormat>
  <Paragraphs>108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 A</dc:creator>
  <cp:keywords/>
  <dc:description>generated using python-pptx</dc:description>
  <cp:lastModifiedBy>MERYUM ALAM</cp:lastModifiedBy>
  <cp:revision>4</cp:revision>
  <dcterms:created xsi:type="dcterms:W3CDTF">2013-01-27T09:14:16Z</dcterms:created>
  <dcterms:modified xsi:type="dcterms:W3CDTF">2026-10-17T22:29:26Z</dcterms:modified>
  <cp:category/>
</cp:coreProperties>
</file>