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5" r:id="rId6"/>
    <p:sldId id="276" r:id="rId7"/>
    <p:sldId id="278" r:id="rId8"/>
    <p:sldId id="282" r:id="rId9"/>
    <p:sldId id="283" r:id="rId10"/>
    <p:sldId id="284" r:id="rId11"/>
    <p:sldId id="285" r:id="rId12"/>
    <p:sldId id="286" r:id="rId13"/>
    <p:sldId id="287" r:id="rId14"/>
    <p:sldId id="288" r:id="rId15"/>
    <p:sldId id="289" r:id="rId16"/>
    <p:sldId id="297" r:id="rId17"/>
    <p:sldId id="280" r:id="rId18"/>
    <p:sldId id="290" r:id="rId19"/>
    <p:sldId id="291" r:id="rId20"/>
    <p:sldId id="292" r:id="rId21"/>
    <p:sldId id="293" r:id="rId22"/>
    <p:sldId id="279" r:id="rId23"/>
    <p:sldId id="277" r:id="rId24"/>
    <p:sldId id="295" r:id="rId25"/>
    <p:sldId id="298" r:id="rId26"/>
    <p:sldId id="299" r:id="rId27"/>
    <p:sldId id="300" r:id="rId28"/>
    <p:sldId id="301" r:id="rId29"/>
    <p:sldId id="302" r:id="rId30"/>
    <p:sldId id="303" r:id="rId31"/>
    <p:sldId id="304" r:id="rId32"/>
    <p:sldId id="29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954" autoAdjust="0"/>
  </p:normalViewPr>
  <p:slideViewPr>
    <p:cSldViewPr>
      <p:cViewPr varScale="1">
        <p:scale>
          <a:sx n="78" d="100"/>
          <a:sy n="78" d="100"/>
        </p:scale>
        <p:origin x="1594" y="7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399D44-7838-4B87-ABAA-7B9794CF5675}" type="slidenum">
              <a:rPr lang="en-US">
                <a:solidFill>
                  <a:prstClr val="black"/>
                </a:solidFill>
              </a:rPr>
              <a:pPr/>
              <a:t>6</a:t>
            </a:fld>
            <a:endParaRPr lang="en-US">
              <a:solidFill>
                <a:prstClr val="black"/>
              </a:solidFill>
            </a:endParaRPr>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843553-C6A0-404E-9E3F-A81FF877D9E9}" type="slidenum">
              <a:rPr lang="en-US">
                <a:solidFill>
                  <a:prstClr val="black"/>
                </a:solidFill>
              </a:rPr>
              <a:pPr/>
              <a:t>7</a:t>
            </a:fld>
            <a:endParaRPr lang="en-US">
              <a:solidFill>
                <a:prstClr val="black"/>
              </a:solidFill>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t>The stomach takes around 4 hours to do its job on the food, depending on what kinds of food are digested.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277419-F436-45FA-B69A-53A1C1A3160D}" type="slidenum">
              <a:rPr lang="en-US">
                <a:solidFill>
                  <a:prstClr val="black"/>
                </a:solidFill>
              </a:rPr>
              <a:pPr/>
              <a:t>9</a:t>
            </a:fld>
            <a:endParaRPr lang="en-US">
              <a:solidFill>
                <a:prstClr val="black"/>
              </a:solidFill>
            </a:endParaRPr>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6B4356-5E3E-4CB8-825F-0389422DAD16}" type="slidenum">
              <a:rPr lang="en-US">
                <a:solidFill>
                  <a:prstClr val="black"/>
                </a:solidFill>
              </a:rPr>
              <a:pPr/>
              <a:t>10</a:t>
            </a:fld>
            <a:endParaRPr lang="en-US">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US"/>
              <a:t>Livers can regenerate missing pieces if necessary. Is one of the largest organs in the body.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EB56BE-4E33-4E12-81C9-796CA014937E}" type="slidenum">
              <a:rPr lang="en-US">
                <a:solidFill>
                  <a:prstClr val="black"/>
                </a:solidFill>
              </a:rPr>
              <a:pPr/>
              <a:t>11</a:t>
            </a:fld>
            <a:endParaRPr lang="en-US">
              <a:solidFill>
                <a:prstClr val="black"/>
              </a:solidFill>
            </a:endParaRPr>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US"/>
              <a:t>Explain to students that removing the  stones typically means removing the gallbladder, but that the body eventually adjusts to not having the bile stored.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91C5A2-38AD-49EF-962F-AF2B89276C56}" type="slidenum">
              <a:rPr lang="en-US">
                <a:solidFill>
                  <a:prstClr val="black"/>
                </a:solidFill>
              </a:rPr>
              <a:pPr/>
              <a:t>12</a:t>
            </a:fld>
            <a:endParaRPr lang="en-US">
              <a:solidFill>
                <a:prstClr val="black"/>
              </a:solidFill>
            </a:endParaRPr>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r>
              <a:rPr lang="en-US"/>
              <a:t>Explain the difference between the two types of diabetes. In type 1, the pancreas fails to produce enough insulin. In type 2, the body stops responding properly to the insulin it creates.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482561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https://www.hopkinsmedicine.org/health/conditions-and-diseases/smoking-and-the-digestive-system</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331689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slide" Target="slid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Og5xAdC8EU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verydayhealth.com/gerd/surprising-facts-about-gerd-and-acid-reflu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nhs.uk/live-well/eat-well/common-digestive-problems-and-how-to-treat-the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564" y="1896710"/>
            <a:ext cx="7992888" cy="1470025"/>
          </a:xfrm>
        </p:spPr>
        <p:txBody>
          <a:bodyPr>
            <a:noAutofit/>
          </a:bodyPr>
          <a:lstStyle/>
          <a:p>
            <a:pPr marL="0" indent="0"/>
            <a:r>
              <a:rPr lang="en-GB" altLang="en-US" sz="4800" b="1" dirty="0">
                <a:solidFill>
                  <a:schemeClr val="bg1"/>
                </a:solidFill>
              </a:rPr>
              <a:t>INTRODUCTION TO PHYSIOLOGY</a:t>
            </a:r>
            <a:br>
              <a:rPr lang="en-GB" altLang="en-US" sz="4800" b="1" dirty="0">
                <a:solidFill>
                  <a:schemeClr val="bg1"/>
                </a:solidFill>
              </a:rPr>
            </a:br>
            <a:endParaRPr lang="en-GB" altLang="en-US" sz="48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691680" y="4005064"/>
            <a:ext cx="6624736" cy="1200329"/>
          </a:xfrm>
          <a:prstGeom prst="rect">
            <a:avLst/>
          </a:prstGeom>
          <a:noFill/>
        </p:spPr>
        <p:txBody>
          <a:bodyPr wrap="square" rtlCol="0">
            <a:spAutoFit/>
          </a:bodyPr>
          <a:lstStyle/>
          <a:p>
            <a:pPr algn="ctr"/>
            <a:r>
              <a:rPr lang="en-GB" sz="3600" b="1">
                <a:solidFill>
                  <a:schemeClr val="bg1"/>
                </a:solidFill>
              </a:rPr>
              <a:t>WEEK 6 </a:t>
            </a:r>
            <a:r>
              <a:rPr lang="en-GB" sz="3600" b="1" dirty="0">
                <a:solidFill>
                  <a:schemeClr val="bg1"/>
                </a:solidFill>
              </a:rPr>
              <a:t>– THE DIGESTIVE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Objectives of the session</a:t>
            </a:r>
          </a:p>
        </p:txBody>
      </p:sp>
      <p:sp>
        <p:nvSpPr>
          <p:cNvPr id="3" name="Content Placeholder 2"/>
          <p:cNvSpPr>
            <a:spLocks noGrp="1"/>
          </p:cNvSpPr>
          <p:nvPr>
            <p:ph idx="1"/>
          </p:nvPr>
        </p:nvSpPr>
        <p:spPr>
          <a:xfrm>
            <a:off x="457200" y="1600200"/>
            <a:ext cx="8229600" cy="4493095"/>
          </a:xfrm>
        </p:spPr>
        <p:txBody>
          <a:bodyPr>
            <a:normAutofit/>
          </a:bodyPr>
          <a:lstStyle/>
          <a:p>
            <a:r>
              <a:rPr lang="en-GB" sz="2800" dirty="0">
                <a:ea typeface="Tahoma" pitchFamily="34" charset="0"/>
                <a:cs typeface="Tahoma" pitchFamily="34" charset="0"/>
              </a:rPr>
              <a:t>Identify the organs of the alimentary canal from proximal to distal, and briefly state their function</a:t>
            </a:r>
          </a:p>
          <a:p>
            <a:r>
              <a:rPr lang="en-GB" sz="2800" dirty="0">
                <a:ea typeface="Tahoma" pitchFamily="34" charset="0"/>
                <a:cs typeface="Tahoma" pitchFamily="34" charset="0"/>
              </a:rPr>
              <a:t>Identify the accessory digestive organs and briefly state their function</a:t>
            </a:r>
          </a:p>
          <a:p>
            <a:r>
              <a:rPr lang="en-GB" sz="2800" dirty="0">
                <a:ea typeface="Tahoma" pitchFamily="34" charset="0"/>
                <a:cs typeface="Tahoma" pitchFamily="34" charset="0"/>
              </a:rPr>
              <a:t>Describe the four fundamental tissue layers of the alimentary canal</a:t>
            </a:r>
          </a:p>
          <a:p>
            <a:pPr marL="0" indent="0">
              <a:buNone/>
            </a:pPr>
            <a:endParaRPr lang="en-GB" sz="2800" b="1" dirty="0"/>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74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2510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Functions of the digestive system</a:t>
            </a:r>
          </a:p>
        </p:txBody>
      </p:sp>
      <p:sp>
        <p:nvSpPr>
          <p:cNvPr id="3" name="Content Placeholder 2"/>
          <p:cNvSpPr>
            <a:spLocks noGrp="1"/>
          </p:cNvSpPr>
          <p:nvPr>
            <p:ph idx="1"/>
          </p:nvPr>
        </p:nvSpPr>
        <p:spPr/>
        <p:txBody>
          <a:bodyPr>
            <a:normAutofit fontScale="85000" lnSpcReduction="20000"/>
          </a:bodyPr>
          <a:lstStyle/>
          <a:p>
            <a:r>
              <a:rPr lang="en-GB" dirty="0">
                <a:solidFill>
                  <a:srgbClr val="222222"/>
                </a:solidFill>
                <a:latin typeface="Spectral"/>
              </a:rPr>
              <a:t>Break down the foods and release their nutrients, and absorb those nutrients into the body. </a:t>
            </a:r>
          </a:p>
          <a:p>
            <a:r>
              <a:rPr lang="en-GB" dirty="0">
                <a:solidFill>
                  <a:srgbClr val="222222"/>
                </a:solidFill>
                <a:latin typeface="Spectral"/>
              </a:rPr>
              <a:t>The small intestine is the workhorse of the system, where the majority of digestion occurs. </a:t>
            </a:r>
          </a:p>
          <a:p>
            <a:r>
              <a:rPr lang="en-GB" dirty="0">
                <a:solidFill>
                  <a:srgbClr val="222222"/>
                </a:solidFill>
                <a:latin typeface="Spectral"/>
              </a:rPr>
              <a:t>The released nutrients are absorbed into the blood or lymph </a:t>
            </a:r>
          </a:p>
          <a:p>
            <a:r>
              <a:rPr lang="en-GB" dirty="0">
                <a:solidFill>
                  <a:srgbClr val="222222"/>
                </a:solidFill>
                <a:latin typeface="Spectral"/>
              </a:rPr>
              <a:t>Hormones secreted by several endocrine glands, as well as endocrine cells of the pancreas, the stomach, and the small intestine, contribute to the control of digestion and nutrient metabolism. </a:t>
            </a:r>
            <a:endParaRPr lang="en-GB" dirty="0"/>
          </a:p>
        </p:txBody>
      </p:sp>
    </p:spTree>
    <p:extLst>
      <p:ext uri="{BB962C8B-B14F-4D97-AF65-F5344CB8AC3E}">
        <p14:creationId xmlns:p14="http://schemas.microsoft.com/office/powerpoint/2010/main" val="1549437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1143000"/>
          </a:xfrm>
        </p:spPr>
        <p:txBody>
          <a:bodyPr anchor="ctr">
            <a:normAutofit/>
          </a:bodyPr>
          <a:lstStyle/>
          <a:p>
            <a:r>
              <a:rPr lang="en-US"/>
              <a:t>In the Mouth</a:t>
            </a:r>
          </a:p>
        </p:txBody>
      </p:sp>
      <p:pic>
        <p:nvPicPr>
          <p:cNvPr id="2" name="Picture 1">
            <a:extLst>
              <a:ext uri="{FF2B5EF4-FFF2-40B4-BE49-F238E27FC236}">
                <a16:creationId xmlns:a16="http://schemas.microsoft.com/office/drawing/2014/main" id="{EE68D14B-6502-4C99-A3E5-9CE907EAC6CD}"/>
              </a:ext>
            </a:extLst>
          </p:cNvPr>
          <p:cNvPicPr>
            <a:picLocks noChangeAspect="1"/>
          </p:cNvPicPr>
          <p:nvPr/>
        </p:nvPicPr>
        <p:blipFill rotWithShape="1">
          <a:blip r:embed="rId2"/>
          <a:srcRect l="18193" r="11428" b="1"/>
          <a:stretch/>
        </p:blipFill>
        <p:spPr>
          <a:xfrm>
            <a:off x="457200" y="1600201"/>
            <a:ext cx="4038600" cy="3989040"/>
          </a:xfrm>
          <a:prstGeom prst="rect">
            <a:avLst/>
          </a:prstGeom>
          <a:noFill/>
        </p:spPr>
      </p:pic>
      <p:sp>
        <p:nvSpPr>
          <p:cNvPr id="36867" name="Rectangle 3"/>
          <p:cNvSpPr>
            <a:spLocks noGrp="1" noChangeArrowheads="1"/>
          </p:cNvSpPr>
          <p:nvPr>
            <p:ph sz="half" idx="2"/>
          </p:nvPr>
        </p:nvSpPr>
        <p:spPr>
          <a:xfrm>
            <a:off x="4648200" y="1600201"/>
            <a:ext cx="4038600" cy="3989040"/>
          </a:xfrm>
        </p:spPr>
        <p:txBody>
          <a:bodyPr>
            <a:normAutofit/>
          </a:bodyPr>
          <a:lstStyle/>
          <a:p>
            <a:pPr>
              <a:lnSpc>
                <a:spcPct val="90000"/>
              </a:lnSpc>
            </a:pPr>
            <a:r>
              <a:rPr lang="en-US" sz="2400" dirty="0"/>
              <a:t>Digestion actually begins in the mouth.</a:t>
            </a:r>
            <a:endParaRPr lang="en-US" sz="2400"/>
          </a:p>
          <a:p>
            <a:pPr>
              <a:lnSpc>
                <a:spcPct val="90000"/>
              </a:lnSpc>
            </a:pPr>
            <a:r>
              <a:rPr lang="en-US" sz="2400" dirty="0"/>
              <a:t>The teeth break the food into smaller pieces, and the tongue moves the pieces around so that saliva can be mixed with them.</a:t>
            </a:r>
            <a:endParaRPr lang="en-US" sz="2400"/>
          </a:p>
          <a:p>
            <a:pPr>
              <a:lnSpc>
                <a:spcPct val="90000"/>
              </a:lnSpc>
            </a:pPr>
            <a:r>
              <a:rPr lang="en-US" sz="2400" dirty="0"/>
              <a:t>This begins the digestion.</a:t>
            </a:r>
            <a:endParaRPr lang="en-US" sz="2400"/>
          </a:p>
          <a:p>
            <a:pPr>
              <a:lnSpc>
                <a:spcPct val="90000"/>
              </a:lnSpc>
            </a:pPr>
            <a:r>
              <a:rPr lang="en-US" sz="2400" dirty="0"/>
              <a:t>Then swallow, and the journey begins!</a:t>
            </a:r>
            <a:endParaRPr lang="en-US" sz="2400"/>
          </a:p>
        </p:txBody>
      </p:sp>
      <p:sp>
        <p:nvSpPr>
          <p:cNvPr id="6" name="Slide Number Placeholder 5" hidden="1"/>
          <p:cNvSpPr>
            <a:spLocks noGrp="1"/>
          </p:cNvSpPr>
          <p:nvPr>
            <p:ph type="sldNum" sz="quarter" idx="12"/>
          </p:nvPr>
        </p:nvSpPr>
        <p:spPr/>
        <p:txBody>
          <a:bodyPr/>
          <a:lstStyle/>
          <a:p>
            <a:pPr>
              <a:spcAft>
                <a:spcPts val="600"/>
              </a:spcAft>
            </a:pPr>
            <a:fld id="{282E47EB-5FE1-41F8-966A-88BD02C5BCA4}" type="slidenum">
              <a:rPr lang="en-US">
                <a:solidFill>
                  <a:srgbClr val="000000"/>
                </a:solidFill>
              </a:rPr>
              <a:pPr>
                <a:spcAft>
                  <a:spcPts val="600"/>
                </a:spcAft>
              </a:pPr>
              <a:t>5</a:t>
            </a:fld>
            <a:endParaRPr lang="en-US">
              <a:solidFill>
                <a:srgbClr val="000000"/>
              </a:solidFill>
            </a:endParaRPr>
          </a:p>
        </p:txBody>
      </p:sp>
    </p:spTree>
    <p:extLst>
      <p:ext uri="{BB962C8B-B14F-4D97-AF65-F5344CB8AC3E}">
        <p14:creationId xmlns:p14="http://schemas.microsoft.com/office/powerpoint/2010/main" val="2046597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p:txBody>
          <a:bodyPr/>
          <a:lstStyle/>
          <a:p>
            <a:r>
              <a:rPr lang="en-US"/>
              <a:t>Esophagus</a:t>
            </a:r>
          </a:p>
        </p:txBody>
      </p:sp>
      <p:sp>
        <p:nvSpPr>
          <p:cNvPr id="5125" name="Rectangle 5"/>
          <p:cNvSpPr>
            <a:spLocks noGrp="1" noChangeArrowheads="1"/>
          </p:cNvSpPr>
          <p:nvPr>
            <p:ph idx="1"/>
          </p:nvPr>
        </p:nvSpPr>
        <p:spPr>
          <a:xfrm>
            <a:off x="457200" y="1600201"/>
            <a:ext cx="5338936" cy="3917032"/>
          </a:xfrm>
        </p:spPr>
        <p:txBody>
          <a:bodyPr/>
          <a:lstStyle/>
          <a:p>
            <a:r>
              <a:rPr lang="en-US" sz="2800" dirty="0"/>
              <a:t>About 10” long</a:t>
            </a:r>
          </a:p>
          <a:p>
            <a:r>
              <a:rPr lang="en-US" sz="2800" dirty="0"/>
              <a:t>Moves food from the throat to the stomach.</a:t>
            </a:r>
          </a:p>
          <a:p>
            <a:pPr lvl="1"/>
            <a:r>
              <a:rPr lang="en-US" sz="2400" dirty="0"/>
              <a:t>The muscle movement is called peristalsis.</a:t>
            </a:r>
          </a:p>
          <a:p>
            <a:r>
              <a:rPr lang="en-US" sz="2800" dirty="0"/>
              <a:t>Heartburn is when acid from the stomach gets in here.</a:t>
            </a:r>
          </a:p>
        </p:txBody>
      </p:sp>
      <p:sp>
        <p:nvSpPr>
          <p:cNvPr id="7" name="Slide Number Placeholder 5"/>
          <p:cNvSpPr>
            <a:spLocks noGrp="1"/>
          </p:cNvSpPr>
          <p:nvPr>
            <p:ph type="sldNum" sz="quarter" idx="12"/>
          </p:nvPr>
        </p:nvSpPr>
        <p:spPr/>
        <p:txBody>
          <a:bodyPr/>
          <a:lstStyle/>
          <a:p>
            <a:fld id="{7AD4A6E0-71F3-4457-BBE7-2DC889378DCA}" type="slidenum">
              <a:rPr lang="en-US">
                <a:solidFill>
                  <a:srgbClr val="000000"/>
                </a:solidFill>
              </a:rPr>
              <a:pPr/>
              <a:t>6</a:t>
            </a:fld>
            <a:endParaRPr lang="en-US">
              <a:solidFill>
                <a:srgbClr val="000000"/>
              </a:solidFill>
            </a:endParaRPr>
          </a:p>
        </p:txBody>
      </p:sp>
      <p:sp>
        <p:nvSpPr>
          <p:cNvPr id="5128" name="AutoShape 8">
            <a:hlinkClick r:id="rId3"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62289BC4-07EB-4B28-8CC2-8093095FB778}"/>
              </a:ext>
            </a:extLst>
          </p:cNvPr>
          <p:cNvPicPr>
            <a:picLocks noChangeAspect="1"/>
          </p:cNvPicPr>
          <p:nvPr/>
        </p:nvPicPr>
        <p:blipFill>
          <a:blip r:embed="rId4"/>
          <a:stretch>
            <a:fillRect/>
          </a:stretch>
        </p:blipFill>
        <p:spPr>
          <a:xfrm>
            <a:off x="5763594" y="1265094"/>
            <a:ext cx="3077694" cy="3631679"/>
          </a:xfrm>
          <a:prstGeom prst="rect">
            <a:avLst/>
          </a:prstGeom>
        </p:spPr>
      </p:pic>
    </p:spTree>
    <p:extLst>
      <p:ext uri="{BB962C8B-B14F-4D97-AF65-F5344CB8AC3E}">
        <p14:creationId xmlns:p14="http://schemas.microsoft.com/office/powerpoint/2010/main" val="741048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a:xfrm>
            <a:off x="114089" y="70926"/>
            <a:ext cx="8229600" cy="1143000"/>
          </a:xfrm>
        </p:spPr>
        <p:txBody>
          <a:bodyPr/>
          <a:lstStyle/>
          <a:p>
            <a:r>
              <a:rPr lang="en-US" dirty="0"/>
              <a:t>Stomach</a:t>
            </a:r>
          </a:p>
        </p:txBody>
      </p:sp>
      <p:pic>
        <p:nvPicPr>
          <p:cNvPr id="7175" name="Picture 7" descr="digest3"/>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5949242" y="1412941"/>
            <a:ext cx="2022736" cy="39163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 name="Slide Number Placeholder 5"/>
          <p:cNvSpPr>
            <a:spLocks noGrp="1"/>
          </p:cNvSpPr>
          <p:nvPr>
            <p:ph type="sldNum" sz="quarter" idx="12"/>
          </p:nvPr>
        </p:nvSpPr>
        <p:spPr/>
        <p:txBody>
          <a:bodyPr/>
          <a:lstStyle/>
          <a:p>
            <a:fld id="{31BDF6D7-128B-4394-A78F-FADD61C6419E}" type="slidenum">
              <a:rPr lang="en-US">
                <a:solidFill>
                  <a:srgbClr val="000000"/>
                </a:solidFill>
              </a:rPr>
              <a:pPr/>
              <a:t>7</a:t>
            </a:fld>
            <a:endParaRPr lang="en-US">
              <a:solidFill>
                <a:srgbClr val="000000"/>
              </a:solidFill>
            </a:endParaRPr>
          </a:p>
        </p:txBody>
      </p:sp>
      <p:sp>
        <p:nvSpPr>
          <p:cNvPr id="7173" name="Rectangle 5"/>
          <p:cNvSpPr>
            <a:spLocks noGrp="1" noChangeArrowheads="1"/>
          </p:cNvSpPr>
          <p:nvPr>
            <p:ph type="body" sz="half" idx="4294967295"/>
          </p:nvPr>
        </p:nvSpPr>
        <p:spPr>
          <a:xfrm>
            <a:off x="0" y="1600200"/>
            <a:ext cx="4860032" cy="4525963"/>
          </a:xfrm>
        </p:spPr>
        <p:txBody>
          <a:bodyPr/>
          <a:lstStyle/>
          <a:p>
            <a:r>
              <a:rPr lang="en-US" sz="2800" dirty="0"/>
              <a:t>Stores the food you eat, breaks it down into tiny pieces.</a:t>
            </a:r>
          </a:p>
          <a:p>
            <a:r>
              <a:rPr lang="en-US" sz="2800" dirty="0"/>
              <a:t>Mixes food with digestive juices.</a:t>
            </a:r>
          </a:p>
          <a:p>
            <a:r>
              <a:rPr lang="en-US" sz="2800" dirty="0"/>
              <a:t>Acid in the stomach kills bacteria.</a:t>
            </a:r>
          </a:p>
          <a:p>
            <a:r>
              <a:rPr lang="en-US" sz="2800" dirty="0"/>
              <a:t>It can stretch and shrink.</a:t>
            </a:r>
          </a:p>
        </p:txBody>
      </p:sp>
      <p:sp>
        <p:nvSpPr>
          <p:cNvPr id="7176" name="AutoShape 8">
            <a:hlinkClick r:id="rId4"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4279614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457200" y="274638"/>
            <a:ext cx="8229600" cy="457200"/>
          </a:xfrm>
        </p:spPr>
        <p:txBody>
          <a:bodyPr>
            <a:normAutofit fontScale="90000"/>
          </a:bodyPr>
          <a:lstStyle/>
          <a:p>
            <a:r>
              <a:rPr lang="en-US" dirty="0"/>
              <a:t>Small Intestine</a:t>
            </a:r>
          </a:p>
        </p:txBody>
      </p:sp>
      <p:sp>
        <p:nvSpPr>
          <p:cNvPr id="9221" name="Rectangle 5"/>
          <p:cNvSpPr>
            <a:spLocks noGrp="1" noChangeArrowheads="1"/>
          </p:cNvSpPr>
          <p:nvPr>
            <p:ph idx="1"/>
          </p:nvPr>
        </p:nvSpPr>
        <p:spPr>
          <a:xfrm>
            <a:off x="457200" y="1600201"/>
            <a:ext cx="5122912" cy="3701007"/>
          </a:xfrm>
        </p:spPr>
        <p:txBody>
          <a:bodyPr>
            <a:normAutofit fontScale="77500" lnSpcReduction="20000"/>
          </a:bodyPr>
          <a:lstStyle/>
          <a:p>
            <a:r>
              <a:rPr lang="en-US" sz="2800" dirty="0"/>
              <a:t>Small intestines are roughly 22 feet long. “Small” refers to its diameter, not its length.</a:t>
            </a:r>
          </a:p>
          <a:p>
            <a:r>
              <a:rPr lang="en-US" sz="2800" dirty="0"/>
              <a:t>Insides are coated with little ‘fingers’ called cilia to increase surface area.</a:t>
            </a:r>
          </a:p>
          <a:p>
            <a:r>
              <a:rPr lang="en-US" sz="2800" dirty="0"/>
              <a:t>Nutrients from the food pass into the bloodstream through the small intestine walls.</a:t>
            </a:r>
          </a:p>
          <a:p>
            <a:r>
              <a:rPr lang="en-US" sz="2800" dirty="0"/>
              <a:t>You can have pieces removed but it is very hard for your body to get the right nutrients.</a:t>
            </a:r>
          </a:p>
          <a:p>
            <a:endParaRPr lang="en-US" sz="2800" dirty="0"/>
          </a:p>
        </p:txBody>
      </p:sp>
      <p:sp>
        <p:nvSpPr>
          <p:cNvPr id="7" name="Slide Number Placeholder 5"/>
          <p:cNvSpPr>
            <a:spLocks noGrp="1"/>
          </p:cNvSpPr>
          <p:nvPr>
            <p:ph type="sldNum" sz="quarter" idx="12"/>
          </p:nvPr>
        </p:nvSpPr>
        <p:spPr/>
        <p:txBody>
          <a:bodyPr/>
          <a:lstStyle/>
          <a:p>
            <a:fld id="{287F2871-D9FD-4582-8D51-AD3A55EB6FBE}" type="slidenum">
              <a:rPr lang="en-US">
                <a:solidFill>
                  <a:srgbClr val="000000"/>
                </a:solidFill>
              </a:rPr>
              <a:pPr/>
              <a:t>8</a:t>
            </a:fld>
            <a:endParaRPr lang="en-US">
              <a:solidFill>
                <a:srgbClr val="000000"/>
              </a:solidFill>
            </a:endParaRPr>
          </a:p>
        </p:txBody>
      </p:sp>
      <p:sp>
        <p:nvSpPr>
          <p:cNvPr id="9224" name="AutoShape 8">
            <a:hlinkClick r:id="rId2" action="ppaction://hlinksldjump" highlightClick="1"/>
          </p:cNvPr>
          <p:cNvSpPr>
            <a:spLocks noChangeArrowheads="1"/>
          </p:cNvSpPr>
          <p:nvPr/>
        </p:nvSpPr>
        <p:spPr bwMode="auto">
          <a:xfrm>
            <a:off x="8305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C6813E5B-C59B-4488-8294-A09F467D3307}"/>
              </a:ext>
            </a:extLst>
          </p:cNvPr>
          <p:cNvPicPr>
            <a:picLocks noChangeAspect="1"/>
          </p:cNvPicPr>
          <p:nvPr/>
        </p:nvPicPr>
        <p:blipFill>
          <a:blip r:embed="rId3"/>
          <a:stretch>
            <a:fillRect/>
          </a:stretch>
        </p:blipFill>
        <p:spPr>
          <a:xfrm>
            <a:off x="5679987" y="1552577"/>
            <a:ext cx="3261259" cy="2524496"/>
          </a:xfrm>
          <a:prstGeom prst="rect">
            <a:avLst/>
          </a:prstGeom>
        </p:spPr>
      </p:pic>
    </p:spTree>
    <p:extLst>
      <p:ext uri="{BB962C8B-B14F-4D97-AF65-F5344CB8AC3E}">
        <p14:creationId xmlns:p14="http://schemas.microsoft.com/office/powerpoint/2010/main" val="857760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457200" y="274638"/>
            <a:ext cx="8229600" cy="563562"/>
          </a:xfrm>
        </p:spPr>
        <p:txBody>
          <a:bodyPr>
            <a:normAutofit fontScale="90000"/>
          </a:bodyPr>
          <a:lstStyle/>
          <a:p>
            <a:r>
              <a:rPr lang="en-US" dirty="0"/>
              <a:t>Large Intestine</a:t>
            </a:r>
          </a:p>
        </p:txBody>
      </p:sp>
      <p:sp>
        <p:nvSpPr>
          <p:cNvPr id="11269" name="Rectangle 5"/>
          <p:cNvSpPr>
            <a:spLocks noGrp="1" noChangeArrowheads="1"/>
          </p:cNvSpPr>
          <p:nvPr>
            <p:ph idx="1"/>
          </p:nvPr>
        </p:nvSpPr>
        <p:spPr>
          <a:xfrm>
            <a:off x="323528" y="1012281"/>
            <a:ext cx="4104456" cy="3917032"/>
          </a:xfrm>
        </p:spPr>
        <p:txBody>
          <a:bodyPr>
            <a:normAutofit lnSpcReduction="10000"/>
          </a:bodyPr>
          <a:lstStyle/>
          <a:p>
            <a:pPr>
              <a:lnSpc>
                <a:spcPct val="90000"/>
              </a:lnSpc>
            </a:pPr>
            <a:r>
              <a:rPr lang="en-US" sz="2800" dirty="0"/>
              <a:t>About 5 feet long.</a:t>
            </a:r>
          </a:p>
          <a:p>
            <a:pPr>
              <a:lnSpc>
                <a:spcPct val="90000"/>
              </a:lnSpc>
            </a:pPr>
            <a:r>
              <a:rPr lang="en-US" sz="2800" dirty="0"/>
              <a:t>Accepts what small intestines don’t absorb. </a:t>
            </a:r>
          </a:p>
          <a:p>
            <a:pPr>
              <a:lnSpc>
                <a:spcPct val="90000"/>
              </a:lnSpc>
            </a:pPr>
            <a:r>
              <a:rPr lang="en-US" sz="2800" dirty="0"/>
              <a:t>Absorbs water and minerals from the waste matter.</a:t>
            </a:r>
          </a:p>
          <a:p>
            <a:pPr>
              <a:lnSpc>
                <a:spcPct val="90000"/>
              </a:lnSpc>
            </a:pPr>
            <a:r>
              <a:rPr lang="en-US" sz="2800" dirty="0"/>
              <a:t>You can lose a large part of this and still survive.</a:t>
            </a:r>
          </a:p>
          <a:p>
            <a:pPr>
              <a:lnSpc>
                <a:spcPct val="90000"/>
              </a:lnSpc>
            </a:pPr>
            <a:endParaRPr lang="en-US" sz="2800" dirty="0"/>
          </a:p>
        </p:txBody>
      </p:sp>
      <p:sp>
        <p:nvSpPr>
          <p:cNvPr id="7" name="Slide Number Placeholder 5"/>
          <p:cNvSpPr>
            <a:spLocks noGrp="1"/>
          </p:cNvSpPr>
          <p:nvPr>
            <p:ph type="sldNum" sz="quarter" idx="12"/>
          </p:nvPr>
        </p:nvSpPr>
        <p:spPr/>
        <p:txBody>
          <a:bodyPr/>
          <a:lstStyle/>
          <a:p>
            <a:fld id="{2F7262BB-6D65-4E23-84D6-877C27F285D2}" type="slidenum">
              <a:rPr lang="en-US">
                <a:solidFill>
                  <a:srgbClr val="000000"/>
                </a:solidFill>
              </a:rPr>
              <a:pPr/>
              <a:t>9</a:t>
            </a:fld>
            <a:endParaRPr lang="en-US">
              <a:solidFill>
                <a:srgbClr val="000000"/>
              </a:solidFill>
            </a:endParaRPr>
          </a:p>
        </p:txBody>
      </p:sp>
      <p:sp>
        <p:nvSpPr>
          <p:cNvPr id="11272" name="AutoShape 8">
            <a:hlinkClick r:id="rId3"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C642F448-1600-43D8-A8CF-97174BA0AD70}"/>
              </a:ext>
            </a:extLst>
          </p:cNvPr>
          <p:cNvPicPr>
            <a:picLocks noChangeAspect="1"/>
          </p:cNvPicPr>
          <p:nvPr/>
        </p:nvPicPr>
        <p:blipFill>
          <a:blip r:embed="rId4"/>
          <a:stretch>
            <a:fillRect/>
          </a:stretch>
        </p:blipFill>
        <p:spPr>
          <a:xfrm>
            <a:off x="4427984" y="2062607"/>
            <a:ext cx="4104456" cy="2866706"/>
          </a:xfrm>
          <a:prstGeom prst="rect">
            <a:avLst/>
          </a:prstGeom>
        </p:spPr>
      </p:pic>
    </p:spTree>
    <p:extLst>
      <p:ext uri="{BB962C8B-B14F-4D97-AF65-F5344CB8AC3E}">
        <p14:creationId xmlns:p14="http://schemas.microsoft.com/office/powerpoint/2010/main" val="2937272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57200" y="274638"/>
            <a:ext cx="8229600" cy="634082"/>
          </a:xfrm>
        </p:spPr>
        <p:txBody>
          <a:bodyPr>
            <a:normAutofit fontScale="90000"/>
          </a:bodyPr>
          <a:lstStyle/>
          <a:p>
            <a:r>
              <a:rPr lang="en-US" dirty="0"/>
              <a:t>Liver</a:t>
            </a:r>
          </a:p>
        </p:txBody>
      </p:sp>
      <p:sp>
        <p:nvSpPr>
          <p:cNvPr id="13317" name="Rectangle 5"/>
          <p:cNvSpPr>
            <a:spLocks noGrp="1" noChangeArrowheads="1"/>
          </p:cNvSpPr>
          <p:nvPr>
            <p:ph idx="1"/>
          </p:nvPr>
        </p:nvSpPr>
        <p:spPr>
          <a:xfrm>
            <a:off x="323528" y="1447800"/>
            <a:ext cx="4464496" cy="3962399"/>
          </a:xfrm>
        </p:spPr>
        <p:txBody>
          <a:bodyPr>
            <a:normAutofit fontScale="85000" lnSpcReduction="20000"/>
          </a:bodyPr>
          <a:lstStyle/>
          <a:p>
            <a:pPr>
              <a:lnSpc>
                <a:spcPct val="90000"/>
              </a:lnSpc>
            </a:pPr>
            <a:r>
              <a:rPr lang="en-US" sz="2400" dirty="0"/>
              <a:t>Directly affects digestion by producing bile.</a:t>
            </a:r>
          </a:p>
          <a:p>
            <a:pPr lvl="1">
              <a:lnSpc>
                <a:spcPct val="90000"/>
              </a:lnSpc>
            </a:pPr>
            <a:r>
              <a:rPr lang="en-US" sz="2000" dirty="0"/>
              <a:t>Bile helps digest fat.</a:t>
            </a:r>
          </a:p>
          <a:p>
            <a:pPr>
              <a:lnSpc>
                <a:spcPct val="90000"/>
              </a:lnSpc>
            </a:pPr>
            <a:r>
              <a:rPr lang="en-US" sz="2400" dirty="0"/>
              <a:t>Processes nutrients in the blood, filters out toxins and waste.</a:t>
            </a:r>
          </a:p>
          <a:p>
            <a:pPr>
              <a:lnSpc>
                <a:spcPct val="90000"/>
              </a:lnSpc>
            </a:pPr>
            <a:r>
              <a:rPr lang="en-US" sz="2400" dirty="0"/>
              <a:t>Is often called the body’s energy factory.</a:t>
            </a:r>
          </a:p>
          <a:p>
            <a:pPr>
              <a:lnSpc>
                <a:spcPct val="90000"/>
              </a:lnSpc>
            </a:pPr>
            <a:r>
              <a:rPr lang="en-US" sz="2400" dirty="0"/>
              <a:t>You cannot live without a liver, although you can live with a part of one.</a:t>
            </a:r>
          </a:p>
          <a:p>
            <a:pPr>
              <a:lnSpc>
                <a:spcPct val="90000"/>
              </a:lnSpc>
            </a:pPr>
            <a:r>
              <a:rPr lang="en-US" sz="2400" dirty="0"/>
              <a:t>Drinking alcohol damages the liver.</a:t>
            </a:r>
          </a:p>
          <a:p>
            <a:pPr>
              <a:lnSpc>
                <a:spcPct val="90000"/>
              </a:lnSpc>
            </a:pPr>
            <a:r>
              <a:rPr lang="en-US" sz="2400" dirty="0"/>
              <a:t>Converts glucose and stores it as glycogen</a:t>
            </a:r>
          </a:p>
          <a:p>
            <a:pPr>
              <a:lnSpc>
                <a:spcPct val="90000"/>
              </a:lnSpc>
            </a:pPr>
            <a:r>
              <a:rPr lang="en-US" sz="2400" dirty="0"/>
              <a:t>In times of need glycogen is converted to glucose</a:t>
            </a:r>
          </a:p>
        </p:txBody>
      </p:sp>
      <p:sp>
        <p:nvSpPr>
          <p:cNvPr id="7" name="Slide Number Placeholder 5"/>
          <p:cNvSpPr>
            <a:spLocks noGrp="1"/>
          </p:cNvSpPr>
          <p:nvPr>
            <p:ph type="sldNum" sz="quarter" idx="12"/>
          </p:nvPr>
        </p:nvSpPr>
        <p:spPr/>
        <p:txBody>
          <a:bodyPr/>
          <a:lstStyle/>
          <a:p>
            <a:fld id="{B18602DE-A1E2-4518-9BD6-9B71F12BFAC8}" type="slidenum">
              <a:rPr lang="en-US">
                <a:solidFill>
                  <a:srgbClr val="000000"/>
                </a:solidFill>
              </a:rPr>
              <a:pPr/>
              <a:t>10</a:t>
            </a:fld>
            <a:endParaRPr lang="en-US">
              <a:solidFill>
                <a:srgbClr val="000000"/>
              </a:solidFill>
            </a:endParaRPr>
          </a:p>
        </p:txBody>
      </p:sp>
      <p:sp>
        <p:nvSpPr>
          <p:cNvPr id="13320" name="AutoShape 8">
            <a:hlinkClick r:id="rId3"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21E99F83-0C08-49DA-8765-AF6E1B257816}"/>
              </a:ext>
            </a:extLst>
          </p:cNvPr>
          <p:cNvPicPr>
            <a:picLocks noChangeAspect="1"/>
          </p:cNvPicPr>
          <p:nvPr/>
        </p:nvPicPr>
        <p:blipFill>
          <a:blip r:embed="rId4"/>
          <a:stretch>
            <a:fillRect/>
          </a:stretch>
        </p:blipFill>
        <p:spPr>
          <a:xfrm>
            <a:off x="4558680" y="1939005"/>
            <a:ext cx="4128120" cy="2979987"/>
          </a:xfrm>
          <a:prstGeom prst="rect">
            <a:avLst/>
          </a:prstGeom>
        </p:spPr>
      </p:pic>
    </p:spTree>
    <p:extLst>
      <p:ext uri="{BB962C8B-B14F-4D97-AF65-F5344CB8AC3E}">
        <p14:creationId xmlns:p14="http://schemas.microsoft.com/office/powerpoint/2010/main" val="1072162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4" name="Rectangle 4"/>
          <p:cNvSpPr>
            <a:spLocks noGrp="1" noChangeArrowheads="1"/>
          </p:cNvSpPr>
          <p:nvPr>
            <p:ph type="title"/>
          </p:nvPr>
        </p:nvSpPr>
        <p:spPr/>
        <p:txBody>
          <a:bodyPr/>
          <a:lstStyle/>
          <a:p>
            <a:r>
              <a:rPr lang="en-US"/>
              <a:t>Gall Bladder</a:t>
            </a:r>
          </a:p>
        </p:txBody>
      </p:sp>
      <p:sp>
        <p:nvSpPr>
          <p:cNvPr id="15365" name="Rectangle 5"/>
          <p:cNvSpPr>
            <a:spLocks noGrp="1" noChangeArrowheads="1"/>
          </p:cNvSpPr>
          <p:nvPr>
            <p:ph idx="1"/>
          </p:nvPr>
        </p:nvSpPr>
        <p:spPr>
          <a:xfrm>
            <a:off x="457200" y="1600201"/>
            <a:ext cx="5050904" cy="3917032"/>
          </a:xfrm>
        </p:spPr>
        <p:txBody>
          <a:bodyPr/>
          <a:lstStyle/>
          <a:p>
            <a:r>
              <a:rPr lang="en-US" sz="2800" dirty="0"/>
              <a:t>Stores bile from the liver.</a:t>
            </a:r>
          </a:p>
          <a:p>
            <a:r>
              <a:rPr lang="en-US" sz="2800" dirty="0"/>
              <a:t>Delivers bile when food is digested.</a:t>
            </a:r>
          </a:p>
          <a:p>
            <a:r>
              <a:rPr lang="en-US" sz="2800" dirty="0"/>
              <a:t>Fatty diets can cause gallstones.</a:t>
            </a:r>
          </a:p>
          <a:p>
            <a:r>
              <a:rPr lang="en-US" sz="2800" dirty="0"/>
              <a:t>You can live without a gallbladder.</a:t>
            </a:r>
          </a:p>
        </p:txBody>
      </p:sp>
      <p:sp>
        <p:nvSpPr>
          <p:cNvPr id="7" name="Slide Number Placeholder 5"/>
          <p:cNvSpPr>
            <a:spLocks noGrp="1"/>
          </p:cNvSpPr>
          <p:nvPr>
            <p:ph type="sldNum" sz="quarter" idx="12"/>
          </p:nvPr>
        </p:nvSpPr>
        <p:spPr/>
        <p:txBody>
          <a:bodyPr/>
          <a:lstStyle/>
          <a:p>
            <a:fld id="{2AF8520D-27CF-4EBB-B469-B56A02388016}" type="slidenum">
              <a:rPr lang="en-US">
                <a:solidFill>
                  <a:srgbClr val="000000"/>
                </a:solidFill>
              </a:rPr>
              <a:pPr/>
              <a:t>11</a:t>
            </a:fld>
            <a:endParaRPr lang="en-US">
              <a:solidFill>
                <a:srgbClr val="000000"/>
              </a:solidFill>
            </a:endParaRPr>
          </a:p>
        </p:txBody>
      </p:sp>
      <p:sp>
        <p:nvSpPr>
          <p:cNvPr id="15368" name="AutoShape 8">
            <a:hlinkClick r:id="rId3"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80AA777E-6B9D-4720-B65C-31B2FAE5C16C}"/>
              </a:ext>
            </a:extLst>
          </p:cNvPr>
          <p:cNvPicPr>
            <a:picLocks noChangeAspect="1"/>
          </p:cNvPicPr>
          <p:nvPr/>
        </p:nvPicPr>
        <p:blipFill>
          <a:blip r:embed="rId4"/>
          <a:stretch>
            <a:fillRect/>
          </a:stretch>
        </p:blipFill>
        <p:spPr>
          <a:xfrm>
            <a:off x="5076056" y="2168123"/>
            <a:ext cx="3433564" cy="2781187"/>
          </a:xfrm>
          <a:prstGeom prst="rect">
            <a:avLst/>
          </a:prstGeom>
        </p:spPr>
      </p:pic>
    </p:spTree>
    <p:extLst>
      <p:ext uri="{BB962C8B-B14F-4D97-AF65-F5344CB8AC3E}">
        <p14:creationId xmlns:p14="http://schemas.microsoft.com/office/powerpoint/2010/main" val="1831759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4"/>
          <p:cNvSpPr>
            <a:spLocks noGrp="1" noChangeArrowheads="1"/>
          </p:cNvSpPr>
          <p:nvPr>
            <p:ph type="title"/>
          </p:nvPr>
        </p:nvSpPr>
        <p:spPr/>
        <p:txBody>
          <a:bodyPr/>
          <a:lstStyle/>
          <a:p>
            <a:r>
              <a:rPr lang="en-US"/>
              <a:t>Pancreas</a:t>
            </a:r>
          </a:p>
        </p:txBody>
      </p:sp>
      <p:sp>
        <p:nvSpPr>
          <p:cNvPr id="17413" name="Rectangle 5"/>
          <p:cNvSpPr>
            <a:spLocks noGrp="1" noChangeArrowheads="1"/>
          </p:cNvSpPr>
          <p:nvPr>
            <p:ph idx="1"/>
          </p:nvPr>
        </p:nvSpPr>
        <p:spPr>
          <a:xfrm>
            <a:off x="457200" y="1600201"/>
            <a:ext cx="4690864" cy="3917032"/>
          </a:xfrm>
        </p:spPr>
        <p:txBody>
          <a:bodyPr/>
          <a:lstStyle/>
          <a:p>
            <a:pPr>
              <a:lnSpc>
                <a:spcPct val="90000"/>
              </a:lnSpc>
            </a:pPr>
            <a:r>
              <a:rPr lang="en-US" sz="2800" dirty="0"/>
              <a:t>Produces compounds to digest fats and proteins.</a:t>
            </a:r>
          </a:p>
          <a:p>
            <a:pPr>
              <a:lnSpc>
                <a:spcPct val="90000"/>
              </a:lnSpc>
            </a:pPr>
            <a:r>
              <a:rPr lang="en-US" sz="2800" dirty="0"/>
              <a:t>Neutralizes acids that enter small intestine.</a:t>
            </a:r>
          </a:p>
          <a:p>
            <a:pPr>
              <a:lnSpc>
                <a:spcPct val="90000"/>
              </a:lnSpc>
            </a:pPr>
            <a:r>
              <a:rPr lang="en-US" sz="2800" dirty="0"/>
              <a:t>Regulates blood sugar by producing insulin.</a:t>
            </a:r>
          </a:p>
          <a:p>
            <a:pPr>
              <a:lnSpc>
                <a:spcPct val="90000"/>
              </a:lnSpc>
            </a:pPr>
            <a:r>
              <a:rPr lang="en-US" sz="2800" dirty="0"/>
              <a:t>If it doesn’t work right you get diabetes.</a:t>
            </a:r>
          </a:p>
        </p:txBody>
      </p:sp>
      <p:sp>
        <p:nvSpPr>
          <p:cNvPr id="7" name="Slide Number Placeholder 5"/>
          <p:cNvSpPr>
            <a:spLocks noGrp="1"/>
          </p:cNvSpPr>
          <p:nvPr>
            <p:ph type="sldNum" sz="quarter" idx="12"/>
          </p:nvPr>
        </p:nvSpPr>
        <p:spPr/>
        <p:txBody>
          <a:bodyPr/>
          <a:lstStyle/>
          <a:p>
            <a:fld id="{4E05A1B6-120A-484B-9B95-354A00DFB4B9}" type="slidenum">
              <a:rPr lang="en-US">
                <a:solidFill>
                  <a:srgbClr val="000000"/>
                </a:solidFill>
              </a:rPr>
              <a:pPr/>
              <a:t>12</a:t>
            </a:fld>
            <a:endParaRPr lang="en-US">
              <a:solidFill>
                <a:srgbClr val="000000"/>
              </a:solidFill>
            </a:endParaRPr>
          </a:p>
        </p:txBody>
      </p:sp>
      <p:sp>
        <p:nvSpPr>
          <p:cNvPr id="17416" name="AutoShape 8">
            <a:hlinkClick r:id="rId3" action="ppaction://hlinksldjump" highlightClick="1"/>
          </p:cNvPr>
          <p:cNvSpPr>
            <a:spLocks noChangeArrowheads="1"/>
          </p:cNvSpPr>
          <p:nvPr/>
        </p:nvSpPr>
        <p:spPr bwMode="auto">
          <a:xfrm>
            <a:off x="7924800" y="5562600"/>
            <a:ext cx="533400" cy="457200"/>
          </a:xfrm>
          <a:prstGeom prst="actionButtonHome">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a:solidFill>
                <a:srgbClr val="000000"/>
              </a:solidFill>
            </a:endParaRPr>
          </a:p>
        </p:txBody>
      </p:sp>
      <p:pic>
        <p:nvPicPr>
          <p:cNvPr id="2" name="Picture 1">
            <a:extLst>
              <a:ext uri="{FF2B5EF4-FFF2-40B4-BE49-F238E27FC236}">
                <a16:creationId xmlns:a16="http://schemas.microsoft.com/office/drawing/2014/main" id="{8CF0536A-B777-43A6-AF02-47CBE22F14D1}"/>
              </a:ext>
            </a:extLst>
          </p:cNvPr>
          <p:cNvPicPr>
            <a:picLocks noChangeAspect="1"/>
          </p:cNvPicPr>
          <p:nvPr/>
        </p:nvPicPr>
        <p:blipFill>
          <a:blip r:embed="rId4"/>
          <a:stretch>
            <a:fillRect/>
          </a:stretch>
        </p:blipFill>
        <p:spPr>
          <a:xfrm>
            <a:off x="4817537" y="1778810"/>
            <a:ext cx="3640663" cy="2442278"/>
          </a:xfrm>
          <a:prstGeom prst="rect">
            <a:avLst/>
          </a:prstGeom>
        </p:spPr>
      </p:pic>
    </p:spTree>
    <p:extLst>
      <p:ext uri="{BB962C8B-B14F-4D97-AF65-F5344CB8AC3E}">
        <p14:creationId xmlns:p14="http://schemas.microsoft.com/office/powerpoint/2010/main" val="1430955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923B-DAE6-40D0-AB22-A36D80F41864}"/>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6E704252-F361-47C9-A2F6-F93C8C152DC5}"/>
              </a:ext>
            </a:extLst>
          </p:cNvPr>
          <p:cNvSpPr>
            <a:spLocks noGrp="1"/>
          </p:cNvSpPr>
          <p:nvPr>
            <p:ph idx="1"/>
          </p:nvPr>
        </p:nvSpPr>
        <p:spPr/>
        <p:txBody>
          <a:bodyPr/>
          <a:lstStyle/>
          <a:p>
            <a:r>
              <a:rPr lang="en-GB" dirty="0"/>
              <a:t>Let’s watch this video on </a:t>
            </a:r>
          </a:p>
          <a:p>
            <a:pPr marL="0" indent="0">
              <a:buNone/>
            </a:pPr>
            <a:r>
              <a:rPr lang="en-US" b="1" dirty="0"/>
              <a:t>How your digestive system works</a:t>
            </a:r>
          </a:p>
          <a:p>
            <a:pPr marL="0" indent="0">
              <a:buNone/>
            </a:pPr>
            <a:endParaRPr lang="en-US" b="1" dirty="0"/>
          </a:p>
          <a:p>
            <a:pPr marL="0" indent="0">
              <a:buNone/>
            </a:pPr>
            <a:r>
              <a:rPr lang="en-US" dirty="0">
                <a:hlinkClick r:id="rId2"/>
              </a:rPr>
              <a:t>https://www.youtube.com/watch?v=Og5xAdC8EUI</a:t>
            </a:r>
            <a:r>
              <a:rPr lang="en-US" dirty="0"/>
              <a:t> </a:t>
            </a:r>
          </a:p>
          <a:p>
            <a:endParaRPr lang="en-GB" dirty="0"/>
          </a:p>
        </p:txBody>
      </p:sp>
    </p:spTree>
    <p:extLst>
      <p:ext uri="{BB962C8B-B14F-4D97-AF65-F5344CB8AC3E}">
        <p14:creationId xmlns:p14="http://schemas.microsoft.com/office/powerpoint/2010/main" val="697687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200" dirty="0"/>
              <a:t>LAYERS OF THE ALIMENTARY CANAL</a:t>
            </a: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7985" y="1052513"/>
            <a:ext cx="8130256" cy="4637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2401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Mucosa</a:t>
            </a:r>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1500"/>
              <a:t>The </a:t>
            </a:r>
            <a:r>
              <a:rPr lang="en-GB" sz="1500" b="1"/>
              <a:t>mucosa</a:t>
            </a:r>
            <a:r>
              <a:rPr lang="en-GB" sz="1500"/>
              <a:t> is referred to as a mucous membrane, because mucus production is a characteristic feature of gut epithelium. </a:t>
            </a:r>
          </a:p>
          <a:p>
            <a:pPr>
              <a:lnSpc>
                <a:spcPct val="90000"/>
              </a:lnSpc>
            </a:pPr>
            <a:r>
              <a:rPr lang="en-GB" sz="1500"/>
              <a:t>The membrane consists of epithelium, which is in direct contact with ingested food, and the lamina </a:t>
            </a:r>
            <a:r>
              <a:rPr lang="en-GB" sz="1500" err="1"/>
              <a:t>propria</a:t>
            </a:r>
            <a:r>
              <a:rPr lang="en-GB" sz="1500"/>
              <a:t>, a layer of connective tissue.</a:t>
            </a:r>
          </a:p>
          <a:p>
            <a:pPr>
              <a:lnSpc>
                <a:spcPct val="90000"/>
              </a:lnSpc>
            </a:pPr>
            <a:r>
              <a:rPr lang="en-GB" sz="1500"/>
              <a:t>In addition, the mucosa has a thin, smooth muscle layer, called the </a:t>
            </a:r>
            <a:r>
              <a:rPr lang="en-GB" sz="1500" err="1"/>
              <a:t>muscularis</a:t>
            </a:r>
            <a:r>
              <a:rPr lang="en-GB" sz="1500"/>
              <a:t> mucosa described below).</a:t>
            </a:r>
          </a:p>
          <a:p>
            <a:pPr>
              <a:lnSpc>
                <a:spcPct val="90000"/>
              </a:lnSpc>
            </a:pPr>
            <a:r>
              <a:rPr lang="en-GB" sz="1500" i="1"/>
              <a:t>Epithelium</a:t>
            </a:r>
            <a:r>
              <a:rPr lang="en-GB" sz="1500"/>
              <a:t>—In the mouth, pharynx, </a:t>
            </a:r>
            <a:r>
              <a:rPr lang="en-GB" sz="1500" err="1"/>
              <a:t>esophagus</a:t>
            </a:r>
            <a:r>
              <a:rPr lang="en-GB" sz="1500"/>
              <a:t>, and anal canal, the epithelium is primarily a non-keratinized, stratified squamous epithelium. In the stomach and intestines, it is a simple columnar epithelium.</a:t>
            </a:r>
          </a:p>
        </p:txBody>
      </p:sp>
      <p:pic>
        <p:nvPicPr>
          <p:cNvPr id="4" name="Picture 3">
            <a:extLst>
              <a:ext uri="{FF2B5EF4-FFF2-40B4-BE49-F238E27FC236}">
                <a16:creationId xmlns:a16="http://schemas.microsoft.com/office/drawing/2014/main" id="{EBB42B38-4B7D-4FCE-B089-D24E37A1B52C}"/>
              </a:ext>
            </a:extLst>
          </p:cNvPr>
          <p:cNvPicPr>
            <a:picLocks noChangeAspect="1"/>
          </p:cNvPicPr>
          <p:nvPr/>
        </p:nvPicPr>
        <p:blipFill>
          <a:blip r:embed="rId2"/>
          <a:stretch>
            <a:fillRect/>
          </a:stretch>
        </p:blipFill>
        <p:spPr>
          <a:xfrm>
            <a:off x="4648200" y="2352852"/>
            <a:ext cx="4038600" cy="2483738"/>
          </a:xfrm>
          <a:prstGeom prst="rect">
            <a:avLst/>
          </a:prstGeom>
          <a:noFill/>
        </p:spPr>
      </p:pic>
    </p:spTree>
    <p:extLst>
      <p:ext uri="{BB962C8B-B14F-4D97-AF65-F5344CB8AC3E}">
        <p14:creationId xmlns:p14="http://schemas.microsoft.com/office/powerpoint/2010/main" val="313601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Submucosa</a:t>
            </a:r>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1800"/>
              <a:t>A broad layer of dense connective tissue, it connects the overlying mucosa to the underlying </a:t>
            </a:r>
            <a:r>
              <a:rPr lang="en-GB" sz="1800" err="1"/>
              <a:t>muscularis</a:t>
            </a:r>
            <a:r>
              <a:rPr lang="en-GB" sz="1800"/>
              <a:t>. </a:t>
            </a:r>
          </a:p>
          <a:p>
            <a:pPr>
              <a:lnSpc>
                <a:spcPct val="90000"/>
              </a:lnSpc>
            </a:pPr>
            <a:r>
              <a:rPr lang="en-GB" sz="1800"/>
              <a:t>It includes blood and lymphatic vessels (which transport absorbed nutrients), and a scattering of </a:t>
            </a:r>
            <a:r>
              <a:rPr lang="en-GB" sz="1800" err="1"/>
              <a:t>submucosal</a:t>
            </a:r>
            <a:r>
              <a:rPr lang="en-GB" sz="1800"/>
              <a:t> glands that release digestive secretions. </a:t>
            </a:r>
          </a:p>
          <a:p>
            <a:pPr>
              <a:lnSpc>
                <a:spcPct val="90000"/>
              </a:lnSpc>
            </a:pPr>
            <a:r>
              <a:rPr lang="en-GB" sz="1800"/>
              <a:t>Additionally, it serves as a conduit for a dense branching network of nerves, the </a:t>
            </a:r>
            <a:r>
              <a:rPr lang="en-GB" sz="1800" err="1"/>
              <a:t>submucosal</a:t>
            </a:r>
            <a:r>
              <a:rPr lang="en-GB" sz="1800"/>
              <a:t> plexus, which functions as described below.</a:t>
            </a:r>
          </a:p>
        </p:txBody>
      </p:sp>
      <p:pic>
        <p:nvPicPr>
          <p:cNvPr id="4" name="Picture 3">
            <a:extLst>
              <a:ext uri="{FF2B5EF4-FFF2-40B4-BE49-F238E27FC236}">
                <a16:creationId xmlns:a16="http://schemas.microsoft.com/office/drawing/2014/main" id="{15F33083-420A-46C7-A536-9F554F4895C4}"/>
              </a:ext>
            </a:extLst>
          </p:cNvPr>
          <p:cNvPicPr>
            <a:picLocks noChangeAspect="1"/>
          </p:cNvPicPr>
          <p:nvPr/>
        </p:nvPicPr>
        <p:blipFill>
          <a:blip r:embed="rId2"/>
          <a:stretch>
            <a:fillRect/>
          </a:stretch>
        </p:blipFill>
        <p:spPr>
          <a:xfrm>
            <a:off x="4648200" y="2178197"/>
            <a:ext cx="4038600" cy="2833047"/>
          </a:xfrm>
          <a:prstGeom prst="rect">
            <a:avLst/>
          </a:prstGeom>
          <a:noFill/>
        </p:spPr>
      </p:pic>
    </p:spTree>
    <p:extLst>
      <p:ext uri="{BB962C8B-B14F-4D97-AF65-F5344CB8AC3E}">
        <p14:creationId xmlns:p14="http://schemas.microsoft.com/office/powerpoint/2010/main" val="13430920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err="1"/>
              <a:t>Muscalaris</a:t>
            </a:r>
            <a:endParaRPr lang="en-GB" dirty="0"/>
          </a:p>
        </p:txBody>
      </p:sp>
      <p:pic>
        <p:nvPicPr>
          <p:cNvPr id="4" name="Picture 3">
            <a:extLst>
              <a:ext uri="{FF2B5EF4-FFF2-40B4-BE49-F238E27FC236}">
                <a16:creationId xmlns:a16="http://schemas.microsoft.com/office/drawing/2014/main" id="{3072281F-7EE5-4351-B0BF-CE50071F9E73}"/>
              </a:ext>
            </a:extLst>
          </p:cNvPr>
          <p:cNvPicPr>
            <a:picLocks noChangeAspect="1"/>
          </p:cNvPicPr>
          <p:nvPr/>
        </p:nvPicPr>
        <p:blipFill>
          <a:blip r:embed="rId2"/>
          <a:stretch>
            <a:fillRect/>
          </a:stretch>
        </p:blipFill>
        <p:spPr>
          <a:xfrm>
            <a:off x="457200" y="2178197"/>
            <a:ext cx="4038600" cy="2833047"/>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2000"/>
              <a:t>(Also called the </a:t>
            </a:r>
            <a:r>
              <a:rPr lang="en-GB" sz="2000" err="1"/>
              <a:t>muscularis</a:t>
            </a:r>
            <a:r>
              <a:rPr lang="en-GB" sz="2000"/>
              <a:t> </a:t>
            </a:r>
            <a:r>
              <a:rPr lang="en-GB" sz="2000" err="1"/>
              <a:t>externa</a:t>
            </a:r>
            <a:r>
              <a:rPr lang="en-GB" sz="2000"/>
              <a:t>). </a:t>
            </a:r>
          </a:p>
          <a:p>
            <a:pPr>
              <a:lnSpc>
                <a:spcPct val="90000"/>
              </a:lnSpc>
            </a:pPr>
            <a:r>
              <a:rPr lang="en-GB" sz="2000"/>
              <a:t>The </a:t>
            </a:r>
            <a:r>
              <a:rPr lang="en-GB" sz="2000" err="1"/>
              <a:t>muscularis</a:t>
            </a:r>
            <a:r>
              <a:rPr lang="en-GB" sz="2000"/>
              <a:t> in the small intestine is made up of a double layer of smooth muscle: an inner circular layer and an outer longitudinal layer. </a:t>
            </a:r>
          </a:p>
          <a:p>
            <a:pPr>
              <a:lnSpc>
                <a:spcPct val="90000"/>
              </a:lnSpc>
            </a:pPr>
            <a:r>
              <a:rPr lang="en-GB" sz="2000"/>
              <a:t>The contractions of these layers promote mechanical digestion, expose more of the food to digestive chemicals, and move the food along the canal.</a:t>
            </a:r>
          </a:p>
        </p:txBody>
      </p:sp>
    </p:spTree>
    <p:extLst>
      <p:ext uri="{BB962C8B-B14F-4D97-AF65-F5344CB8AC3E}">
        <p14:creationId xmlns:p14="http://schemas.microsoft.com/office/powerpoint/2010/main" val="381175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Serosa</a:t>
            </a:r>
          </a:p>
        </p:txBody>
      </p:sp>
      <p:pic>
        <p:nvPicPr>
          <p:cNvPr id="4" name="Picture 3">
            <a:extLst>
              <a:ext uri="{FF2B5EF4-FFF2-40B4-BE49-F238E27FC236}">
                <a16:creationId xmlns:a16="http://schemas.microsoft.com/office/drawing/2014/main" id="{FFEC018A-54F7-494E-AEE5-13EBCA5AB5E4}"/>
              </a:ext>
            </a:extLst>
          </p:cNvPr>
          <p:cNvPicPr>
            <a:picLocks noChangeAspect="1"/>
          </p:cNvPicPr>
          <p:nvPr/>
        </p:nvPicPr>
        <p:blipFill>
          <a:blip r:embed="rId2"/>
          <a:stretch>
            <a:fillRect/>
          </a:stretch>
        </p:blipFill>
        <p:spPr>
          <a:xfrm>
            <a:off x="457200" y="2178197"/>
            <a:ext cx="4038600" cy="2833047"/>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1800"/>
              <a:t>The </a:t>
            </a:r>
            <a:r>
              <a:rPr lang="en-GB" sz="1800" b="1"/>
              <a:t>serosa</a:t>
            </a:r>
            <a:r>
              <a:rPr lang="en-GB" sz="1800"/>
              <a:t> is the portion of the alimentary canal superficial to the </a:t>
            </a:r>
            <a:r>
              <a:rPr lang="en-GB" sz="1800" err="1"/>
              <a:t>muscularis</a:t>
            </a:r>
            <a:r>
              <a:rPr lang="en-GB" sz="1800"/>
              <a:t>. </a:t>
            </a:r>
          </a:p>
          <a:p>
            <a:pPr>
              <a:lnSpc>
                <a:spcPct val="90000"/>
              </a:lnSpc>
            </a:pPr>
            <a:r>
              <a:rPr lang="en-GB" sz="1800"/>
              <a:t>Present only in the region of the alimentary canal within the abdominal cavity. </a:t>
            </a:r>
          </a:p>
          <a:p>
            <a:pPr>
              <a:lnSpc>
                <a:spcPct val="90000"/>
              </a:lnSpc>
            </a:pPr>
            <a:r>
              <a:rPr lang="en-GB" sz="1800"/>
              <a:t>Instead of serosa, the mouth, pharynx, and </a:t>
            </a:r>
            <a:r>
              <a:rPr lang="en-GB" sz="1800" err="1"/>
              <a:t>esophagus</a:t>
            </a:r>
            <a:r>
              <a:rPr lang="en-GB" sz="1800"/>
              <a:t> have a dense sheath of collagen </a:t>
            </a:r>
            <a:r>
              <a:rPr lang="en-GB" sz="1800" err="1"/>
              <a:t>fibers</a:t>
            </a:r>
            <a:r>
              <a:rPr lang="en-GB" sz="1800"/>
              <a:t> called the adventitia. </a:t>
            </a:r>
          </a:p>
          <a:p>
            <a:pPr>
              <a:lnSpc>
                <a:spcPct val="90000"/>
              </a:lnSpc>
              <a:buFont typeface="Wingdings" pitchFamily="2" charset="2"/>
              <a:buChar char="Ø"/>
            </a:pPr>
            <a:r>
              <a:rPr lang="en-GB" sz="1800"/>
              <a:t>These tissues serve to hold the alimentary canal in place near the ventral surface of the vertebral column.</a:t>
            </a:r>
          </a:p>
        </p:txBody>
      </p:sp>
    </p:spTree>
    <p:extLst>
      <p:ext uri="{BB962C8B-B14F-4D97-AF65-F5344CB8AC3E}">
        <p14:creationId xmlns:p14="http://schemas.microsoft.com/office/powerpoint/2010/main" val="4097075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b="1" dirty="0">
                <a:solidFill>
                  <a:srgbClr val="222222"/>
                </a:solidFill>
                <a:latin typeface="Spectral"/>
              </a:rPr>
              <a:t>Contribution of Other Body Systems to the Digestive System</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86822565"/>
              </p:ext>
            </p:extLst>
          </p:nvPr>
        </p:nvGraphicFramePr>
        <p:xfrm>
          <a:off x="693912" y="1340768"/>
          <a:ext cx="7992888" cy="4270346"/>
        </p:xfrm>
        <a:graphic>
          <a:graphicData uri="http://schemas.openxmlformats.org/drawingml/2006/table">
            <a:tbl>
              <a:tblPr>
                <a:tableStyleId>{BDBED569-4797-4DF1-A0F4-6AAB3CD982D8}</a:tableStyleId>
              </a:tblPr>
              <a:tblGrid>
                <a:gridCol w="1826946">
                  <a:extLst>
                    <a:ext uri="{9D8B030D-6E8A-4147-A177-3AD203B41FA5}">
                      <a16:colId xmlns:a16="http://schemas.microsoft.com/office/drawing/2014/main" val="20000"/>
                    </a:ext>
                  </a:extLst>
                </a:gridCol>
                <a:gridCol w="6165942">
                  <a:extLst>
                    <a:ext uri="{9D8B030D-6E8A-4147-A177-3AD203B41FA5}">
                      <a16:colId xmlns:a16="http://schemas.microsoft.com/office/drawing/2014/main" val="20001"/>
                    </a:ext>
                  </a:extLst>
                </a:gridCol>
              </a:tblGrid>
              <a:tr h="674560">
                <a:tc>
                  <a:txBody>
                    <a:bodyPr/>
                    <a:lstStyle/>
                    <a:p>
                      <a:r>
                        <a:rPr lang="en-GB" sz="2000" dirty="0">
                          <a:effectLst/>
                        </a:rPr>
                        <a:t>Cardiovascular</a:t>
                      </a:r>
                    </a:p>
                  </a:txBody>
                  <a:tcPr marL="78327" marR="78327" marT="39164" marB="39164" anchor="ctr"/>
                </a:tc>
                <a:tc>
                  <a:txBody>
                    <a:bodyPr/>
                    <a:lstStyle/>
                    <a:p>
                      <a:r>
                        <a:rPr lang="en-GB" sz="2000">
                          <a:effectLst/>
                        </a:rPr>
                        <a:t>Blood supplies digestive organs with oxygen and processed nutrients</a:t>
                      </a:r>
                    </a:p>
                  </a:txBody>
                  <a:tcPr marL="78327" marR="78327" marT="39164" marB="39164" anchor="ctr"/>
                </a:tc>
                <a:extLst>
                  <a:ext uri="{0D108BD9-81ED-4DB2-BD59-A6C34878D82A}">
                    <a16:rowId xmlns:a16="http://schemas.microsoft.com/office/drawing/2014/main" val="10000"/>
                  </a:ext>
                </a:extLst>
              </a:tr>
              <a:tr h="734935">
                <a:tc>
                  <a:txBody>
                    <a:bodyPr/>
                    <a:lstStyle/>
                    <a:p>
                      <a:r>
                        <a:rPr lang="en-GB" sz="2000" dirty="0">
                          <a:effectLst/>
                        </a:rPr>
                        <a:t>Endocrine</a:t>
                      </a:r>
                    </a:p>
                  </a:txBody>
                  <a:tcPr marL="78327" marR="78327" marT="39164" marB="39164" anchor="ctr"/>
                </a:tc>
                <a:tc>
                  <a:txBody>
                    <a:bodyPr/>
                    <a:lstStyle/>
                    <a:p>
                      <a:r>
                        <a:rPr lang="en-GB" sz="2000" dirty="0">
                          <a:effectLst/>
                        </a:rPr>
                        <a:t>Endocrine hormones help regulate secretion in digestive glands and accessory organs</a:t>
                      </a:r>
                    </a:p>
                  </a:txBody>
                  <a:tcPr marL="78327" marR="78327" marT="39164" marB="39164" anchor="ctr"/>
                </a:tc>
                <a:extLst>
                  <a:ext uri="{0D108BD9-81ED-4DB2-BD59-A6C34878D82A}">
                    <a16:rowId xmlns:a16="http://schemas.microsoft.com/office/drawing/2014/main" val="10001"/>
                  </a:ext>
                </a:extLst>
              </a:tr>
              <a:tr h="734935">
                <a:tc>
                  <a:txBody>
                    <a:bodyPr/>
                    <a:lstStyle/>
                    <a:p>
                      <a:r>
                        <a:rPr lang="en-GB" sz="2000" dirty="0">
                          <a:effectLst/>
                        </a:rPr>
                        <a:t>Integumentary</a:t>
                      </a:r>
                    </a:p>
                  </a:txBody>
                  <a:tcPr marL="78327" marR="78327" marT="39164" marB="39164" anchor="ctr"/>
                </a:tc>
                <a:tc>
                  <a:txBody>
                    <a:bodyPr/>
                    <a:lstStyle/>
                    <a:p>
                      <a:r>
                        <a:rPr lang="en-GB" sz="2000" dirty="0">
                          <a:effectLst/>
                        </a:rPr>
                        <a:t>Skin helps protect digestive organs and synthesizes vitamin D for calcium absorption</a:t>
                      </a:r>
                    </a:p>
                  </a:txBody>
                  <a:tcPr marL="78327" marR="78327" marT="39164" marB="39164" anchor="ctr"/>
                </a:tc>
                <a:extLst>
                  <a:ext uri="{0D108BD9-81ED-4DB2-BD59-A6C34878D82A}">
                    <a16:rowId xmlns:a16="http://schemas.microsoft.com/office/drawing/2014/main" val="10002"/>
                  </a:ext>
                </a:extLst>
              </a:tr>
              <a:tr h="1424620">
                <a:tc>
                  <a:txBody>
                    <a:bodyPr/>
                    <a:lstStyle/>
                    <a:p>
                      <a:r>
                        <a:rPr lang="en-GB" sz="2000">
                          <a:effectLst/>
                        </a:rPr>
                        <a:t>Lymphatic</a:t>
                      </a:r>
                    </a:p>
                  </a:txBody>
                  <a:tcPr marL="78327" marR="78327" marT="39164" marB="39164" anchor="ctr"/>
                </a:tc>
                <a:tc>
                  <a:txBody>
                    <a:bodyPr/>
                    <a:lstStyle/>
                    <a:p>
                      <a:r>
                        <a:rPr lang="en-GB" sz="2000" dirty="0">
                          <a:effectLst/>
                        </a:rPr>
                        <a:t>Mucosa-associated lymphoid tissue and other lymphatic tissue defend against entry of pathogens; lacteals absorb lipids; and lymphatic vessels transport lipids to bloodstream</a:t>
                      </a:r>
                    </a:p>
                  </a:txBody>
                  <a:tcPr marL="78327" marR="78327" marT="39164" marB="39164" anchor="ctr"/>
                </a:tc>
                <a:extLst>
                  <a:ext uri="{0D108BD9-81ED-4DB2-BD59-A6C34878D82A}">
                    <a16:rowId xmlns:a16="http://schemas.microsoft.com/office/drawing/2014/main" val="10003"/>
                  </a:ext>
                </a:extLst>
              </a:tr>
              <a:tr h="674560">
                <a:tc>
                  <a:txBody>
                    <a:bodyPr/>
                    <a:lstStyle/>
                    <a:p>
                      <a:r>
                        <a:rPr lang="en-GB" sz="2000" dirty="0">
                          <a:effectLst/>
                        </a:rPr>
                        <a:t>Muscular</a:t>
                      </a:r>
                    </a:p>
                  </a:txBody>
                  <a:tcPr marL="78327" marR="78327" marT="39164" marB="39164" anchor="ctr"/>
                </a:tc>
                <a:tc>
                  <a:txBody>
                    <a:bodyPr/>
                    <a:lstStyle/>
                    <a:p>
                      <a:r>
                        <a:rPr lang="en-GB" sz="2000" dirty="0">
                          <a:effectLst/>
                        </a:rPr>
                        <a:t>Skeletal muscles support and protect abdominal organs</a:t>
                      </a:r>
                    </a:p>
                  </a:txBody>
                  <a:tcPr marL="78327" marR="78327" marT="39164" marB="39164"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99772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86050213"/>
              </p:ext>
            </p:extLst>
          </p:nvPr>
        </p:nvGraphicFramePr>
        <p:xfrm>
          <a:off x="755576" y="1700808"/>
          <a:ext cx="7931224" cy="3888432"/>
        </p:xfrm>
        <a:graphic>
          <a:graphicData uri="http://schemas.openxmlformats.org/drawingml/2006/table">
            <a:tbl>
              <a:tblPr>
                <a:tableStyleId>{BDBED569-4797-4DF1-A0F4-6AAB3CD982D8}</a:tableStyleId>
              </a:tblPr>
              <a:tblGrid>
                <a:gridCol w="1675503">
                  <a:extLst>
                    <a:ext uri="{9D8B030D-6E8A-4147-A177-3AD203B41FA5}">
                      <a16:colId xmlns:a16="http://schemas.microsoft.com/office/drawing/2014/main" val="20000"/>
                    </a:ext>
                  </a:extLst>
                </a:gridCol>
                <a:gridCol w="6255721">
                  <a:extLst>
                    <a:ext uri="{9D8B030D-6E8A-4147-A177-3AD203B41FA5}">
                      <a16:colId xmlns:a16="http://schemas.microsoft.com/office/drawing/2014/main" val="20001"/>
                    </a:ext>
                  </a:extLst>
                </a:gridCol>
              </a:tblGrid>
              <a:tr h="1394764">
                <a:tc>
                  <a:txBody>
                    <a:bodyPr/>
                    <a:lstStyle/>
                    <a:p>
                      <a:pPr marL="0" algn="l" defTabSz="914400" rtl="0" eaLnBrk="1" latinLnBrk="0" hangingPunct="1"/>
                      <a:r>
                        <a:rPr lang="en-GB" sz="2000" kern="1200" dirty="0">
                          <a:solidFill>
                            <a:schemeClr val="tx1"/>
                          </a:solidFill>
                          <a:effectLst/>
                        </a:rPr>
                        <a:t>Nervous</a:t>
                      </a:r>
                      <a:endParaRPr lang="en-GB" sz="2000" kern="1200" dirty="0">
                        <a:solidFill>
                          <a:schemeClr val="tx1"/>
                        </a:solidFill>
                        <a:effectLst/>
                        <a:latin typeface="+mn-lt"/>
                        <a:ea typeface="+mn-ea"/>
                        <a:cs typeface="+mn-cs"/>
                      </a:endParaRPr>
                    </a:p>
                  </a:txBody>
                  <a:tcPr anchor="ctr"/>
                </a:tc>
                <a:tc>
                  <a:txBody>
                    <a:bodyPr/>
                    <a:lstStyle/>
                    <a:p>
                      <a:r>
                        <a:rPr lang="en-GB" sz="2000">
                          <a:effectLst/>
                        </a:rPr>
                        <a:t>Sensory and motor neurons help regulate secretions and muscle contractions in the digestive tract</a:t>
                      </a:r>
                    </a:p>
                  </a:txBody>
                  <a:tcPr anchor="ctr"/>
                </a:tc>
                <a:extLst>
                  <a:ext uri="{0D108BD9-81ED-4DB2-BD59-A6C34878D82A}">
                    <a16:rowId xmlns:a16="http://schemas.microsoft.com/office/drawing/2014/main" val="10000"/>
                  </a:ext>
                </a:extLst>
              </a:tr>
              <a:tr h="972108">
                <a:tc>
                  <a:txBody>
                    <a:bodyPr/>
                    <a:lstStyle/>
                    <a:p>
                      <a:pPr marL="0" algn="l" defTabSz="914400" rtl="0" eaLnBrk="1" latinLnBrk="0" hangingPunct="1"/>
                      <a:r>
                        <a:rPr lang="en-GB" sz="2000" kern="1200">
                          <a:solidFill>
                            <a:schemeClr val="tx1"/>
                          </a:solidFill>
                          <a:effectLst/>
                        </a:rPr>
                        <a:t>Respiratory</a:t>
                      </a:r>
                      <a:endParaRPr lang="en-GB" sz="2000" kern="1200">
                        <a:solidFill>
                          <a:schemeClr val="tx1"/>
                        </a:solidFill>
                        <a:effectLst/>
                        <a:latin typeface="+mn-lt"/>
                        <a:ea typeface="+mn-ea"/>
                        <a:cs typeface="+mn-cs"/>
                      </a:endParaRPr>
                    </a:p>
                  </a:txBody>
                  <a:tcPr anchor="ctr"/>
                </a:tc>
                <a:tc>
                  <a:txBody>
                    <a:bodyPr/>
                    <a:lstStyle/>
                    <a:p>
                      <a:r>
                        <a:rPr lang="en-GB" sz="2000" dirty="0">
                          <a:effectLst/>
                        </a:rPr>
                        <a:t>Respiratory organs provide oxygen and remove carbon dioxide</a:t>
                      </a:r>
                    </a:p>
                  </a:txBody>
                  <a:tcPr anchor="ctr"/>
                </a:tc>
                <a:extLst>
                  <a:ext uri="{0D108BD9-81ED-4DB2-BD59-A6C34878D82A}">
                    <a16:rowId xmlns:a16="http://schemas.microsoft.com/office/drawing/2014/main" val="10001"/>
                  </a:ext>
                </a:extLst>
              </a:tr>
              <a:tr h="549452">
                <a:tc>
                  <a:txBody>
                    <a:bodyPr/>
                    <a:lstStyle/>
                    <a:p>
                      <a:pPr marL="0" algn="l" defTabSz="914400" rtl="0" eaLnBrk="1" latinLnBrk="0" hangingPunct="1"/>
                      <a:r>
                        <a:rPr lang="en-GB" sz="2000" kern="1200">
                          <a:solidFill>
                            <a:schemeClr val="tx1"/>
                          </a:solidFill>
                          <a:effectLst/>
                        </a:rPr>
                        <a:t>Skeletal</a:t>
                      </a:r>
                      <a:endParaRPr lang="en-GB" sz="2000" kern="1200">
                        <a:solidFill>
                          <a:schemeClr val="tx1"/>
                        </a:solidFill>
                        <a:effectLst/>
                        <a:latin typeface="+mn-lt"/>
                        <a:ea typeface="+mn-ea"/>
                        <a:cs typeface="+mn-cs"/>
                      </a:endParaRPr>
                    </a:p>
                  </a:txBody>
                  <a:tcPr anchor="ctr"/>
                </a:tc>
                <a:tc>
                  <a:txBody>
                    <a:bodyPr/>
                    <a:lstStyle/>
                    <a:p>
                      <a:r>
                        <a:rPr lang="en-GB" sz="2000" dirty="0">
                          <a:effectLst/>
                        </a:rPr>
                        <a:t>Bones help protect and support digestive organs</a:t>
                      </a:r>
                    </a:p>
                  </a:txBody>
                  <a:tcPr anchor="ctr"/>
                </a:tc>
                <a:extLst>
                  <a:ext uri="{0D108BD9-81ED-4DB2-BD59-A6C34878D82A}">
                    <a16:rowId xmlns:a16="http://schemas.microsoft.com/office/drawing/2014/main" val="10002"/>
                  </a:ext>
                </a:extLst>
              </a:tr>
              <a:tr h="972108">
                <a:tc>
                  <a:txBody>
                    <a:bodyPr/>
                    <a:lstStyle/>
                    <a:p>
                      <a:pPr marL="0" algn="l" defTabSz="914400" rtl="0" eaLnBrk="1" latinLnBrk="0" hangingPunct="1"/>
                      <a:r>
                        <a:rPr lang="en-GB" sz="2000" kern="1200" dirty="0">
                          <a:solidFill>
                            <a:schemeClr val="tx1"/>
                          </a:solidFill>
                          <a:effectLst/>
                        </a:rPr>
                        <a:t>Urinary</a:t>
                      </a:r>
                      <a:endParaRPr lang="en-GB" sz="2000" kern="1200" dirty="0">
                        <a:solidFill>
                          <a:schemeClr val="tx1"/>
                        </a:solidFill>
                        <a:effectLst/>
                        <a:latin typeface="+mn-lt"/>
                        <a:ea typeface="+mn-ea"/>
                        <a:cs typeface="+mn-cs"/>
                      </a:endParaRPr>
                    </a:p>
                  </a:txBody>
                  <a:tcPr anchor="ctr"/>
                </a:tc>
                <a:tc>
                  <a:txBody>
                    <a:bodyPr/>
                    <a:lstStyle/>
                    <a:p>
                      <a:r>
                        <a:rPr lang="en-GB" sz="2000" dirty="0">
                          <a:effectLst/>
                        </a:rPr>
                        <a:t>Kidneys convert vitamin D into its active form, allowing calcium absorption in the small intestine</a:t>
                      </a:r>
                    </a:p>
                  </a:txBody>
                  <a:tcPr anchor="ctr"/>
                </a:tc>
                <a:extLst>
                  <a:ext uri="{0D108BD9-81ED-4DB2-BD59-A6C34878D82A}">
                    <a16:rowId xmlns:a16="http://schemas.microsoft.com/office/drawing/2014/main" val="10003"/>
                  </a:ext>
                </a:extLst>
              </a:tr>
            </a:tbl>
          </a:graphicData>
        </a:graphic>
      </p:graphicFrame>
      <p:sp>
        <p:nvSpPr>
          <p:cNvPr id="4" name="Title 1"/>
          <p:cNvSpPr>
            <a:spLocks noGrp="1"/>
          </p:cNvSpPr>
          <p:nvPr>
            <p:ph type="title"/>
          </p:nvPr>
        </p:nvSpPr>
        <p:spPr/>
        <p:txBody>
          <a:bodyPr>
            <a:normAutofit fontScale="90000"/>
          </a:bodyPr>
          <a:lstStyle/>
          <a:p>
            <a:r>
              <a:rPr lang="en-GB" b="1" dirty="0">
                <a:solidFill>
                  <a:srgbClr val="222222"/>
                </a:solidFill>
                <a:latin typeface="Spectral"/>
              </a:rPr>
              <a:t>Contribution of Other Body Systems to the Digestive System</a:t>
            </a:r>
            <a:endParaRPr lang="en-GB" dirty="0"/>
          </a:p>
        </p:txBody>
      </p:sp>
    </p:spTree>
    <p:extLst>
      <p:ext uri="{BB962C8B-B14F-4D97-AF65-F5344CB8AC3E}">
        <p14:creationId xmlns:p14="http://schemas.microsoft.com/office/powerpoint/2010/main" val="1042136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US" dirty="0"/>
              <a:t>Quiz: On a sheet of paper, write the name of each colored organ:</a:t>
            </a:r>
          </a:p>
        </p:txBody>
      </p:sp>
      <p:pic>
        <p:nvPicPr>
          <p:cNvPr id="3174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3560632" y="1600200"/>
            <a:ext cx="2022736" cy="3916363"/>
          </a:xfrm>
        </p:spPr>
      </p:pic>
      <p:sp>
        <p:nvSpPr>
          <p:cNvPr id="6" name="Slide Number Placeholder 5"/>
          <p:cNvSpPr>
            <a:spLocks noGrp="1"/>
          </p:cNvSpPr>
          <p:nvPr>
            <p:ph type="sldNum" sz="quarter" idx="12"/>
          </p:nvPr>
        </p:nvSpPr>
        <p:spPr/>
        <p:txBody>
          <a:bodyPr/>
          <a:lstStyle/>
          <a:p>
            <a:fld id="{35D5902A-6E3E-4D01-B621-76B4B78C3C2C}" type="slidenum">
              <a:rPr lang="en-US">
                <a:solidFill>
                  <a:srgbClr val="000000"/>
                </a:solidFill>
              </a:rPr>
              <a:pPr/>
              <a:t>21</a:t>
            </a:fld>
            <a:endParaRPr lang="en-US">
              <a:solidFill>
                <a:srgbClr val="000000"/>
              </a:solidFill>
            </a:endParaRPr>
          </a:p>
        </p:txBody>
      </p:sp>
      <p:sp>
        <p:nvSpPr>
          <p:cNvPr id="31747" name="Rectangle 3"/>
          <p:cNvSpPr>
            <a:spLocks noGrp="1" noChangeArrowheads="1"/>
          </p:cNvSpPr>
          <p:nvPr>
            <p:ph type="body" sz="half" idx="4294967295"/>
          </p:nvPr>
        </p:nvSpPr>
        <p:spPr>
          <a:xfrm>
            <a:off x="0" y="1600200"/>
            <a:ext cx="4038600" cy="4525963"/>
          </a:xfrm>
        </p:spPr>
        <p:txBody>
          <a:bodyPr/>
          <a:lstStyle/>
          <a:p>
            <a:r>
              <a:rPr lang="en-US" sz="2800" dirty="0"/>
              <a:t>Light green:</a:t>
            </a:r>
          </a:p>
          <a:p>
            <a:r>
              <a:rPr lang="en-US" sz="2800" dirty="0"/>
              <a:t>Red:</a:t>
            </a:r>
          </a:p>
          <a:p>
            <a:r>
              <a:rPr lang="en-US" sz="2800" dirty="0"/>
              <a:t>Pink:</a:t>
            </a:r>
          </a:p>
          <a:p>
            <a:r>
              <a:rPr lang="en-US" sz="2800" dirty="0"/>
              <a:t>Brown:</a:t>
            </a:r>
          </a:p>
          <a:p>
            <a:r>
              <a:rPr lang="en-US" sz="2800" dirty="0"/>
              <a:t>Purple:</a:t>
            </a:r>
          </a:p>
          <a:p>
            <a:r>
              <a:rPr lang="en-US" sz="2800" dirty="0"/>
              <a:t>Dark green:</a:t>
            </a:r>
          </a:p>
          <a:p>
            <a:r>
              <a:rPr lang="en-US" sz="2800" dirty="0"/>
              <a:t>Yellow:</a:t>
            </a:r>
          </a:p>
        </p:txBody>
      </p:sp>
    </p:spTree>
    <p:extLst>
      <p:ext uri="{BB962C8B-B14F-4D97-AF65-F5344CB8AC3E}">
        <p14:creationId xmlns:p14="http://schemas.microsoft.com/office/powerpoint/2010/main" val="3552444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7F94A-065E-4844-886E-B3A0C85F5307}"/>
              </a:ext>
            </a:extLst>
          </p:cNvPr>
          <p:cNvSpPr>
            <a:spLocks noGrp="1"/>
          </p:cNvSpPr>
          <p:nvPr>
            <p:ph type="title"/>
          </p:nvPr>
        </p:nvSpPr>
        <p:spPr/>
        <p:txBody>
          <a:bodyPr>
            <a:normAutofit fontScale="90000"/>
          </a:bodyPr>
          <a:lstStyle/>
          <a:p>
            <a:r>
              <a:rPr lang="en-GB" dirty="0"/>
              <a:t>Common diseases of Digestive system</a:t>
            </a:r>
          </a:p>
        </p:txBody>
      </p:sp>
      <p:sp>
        <p:nvSpPr>
          <p:cNvPr id="3" name="Content Placeholder 2">
            <a:extLst>
              <a:ext uri="{FF2B5EF4-FFF2-40B4-BE49-F238E27FC236}">
                <a16:creationId xmlns:a16="http://schemas.microsoft.com/office/drawing/2014/main" id="{0CA89C4C-4D2F-4091-A111-1B909E205504}"/>
              </a:ext>
            </a:extLst>
          </p:cNvPr>
          <p:cNvSpPr>
            <a:spLocks noGrp="1"/>
          </p:cNvSpPr>
          <p:nvPr>
            <p:ph idx="1"/>
          </p:nvPr>
        </p:nvSpPr>
        <p:spPr/>
        <p:txBody>
          <a:bodyPr/>
          <a:lstStyle/>
          <a:p>
            <a:pPr marL="0" indent="0">
              <a:buNone/>
            </a:pPr>
            <a:r>
              <a:rPr lang="en-GB" b="1" dirty="0"/>
              <a:t>Gastroesophageal Reflux Disease (GERD</a:t>
            </a:r>
            <a:r>
              <a:rPr lang="en-GB" dirty="0"/>
              <a:t>)</a:t>
            </a:r>
          </a:p>
          <a:p>
            <a:pPr marL="0" indent="0">
              <a:buNone/>
            </a:pPr>
            <a:r>
              <a:rPr lang="en-GB" b="0" i="0" dirty="0">
                <a:solidFill>
                  <a:srgbClr val="333333"/>
                </a:solidFill>
                <a:effectLst/>
                <a:latin typeface="open-sans"/>
              </a:rPr>
              <a:t>When stomach acid backs up into your </a:t>
            </a:r>
            <a:r>
              <a:rPr lang="en-GB" b="0" i="0" dirty="0" err="1">
                <a:solidFill>
                  <a:srgbClr val="333333"/>
                </a:solidFill>
                <a:effectLst/>
                <a:latin typeface="open-sans"/>
              </a:rPr>
              <a:t>esophagus</a:t>
            </a:r>
            <a:r>
              <a:rPr lang="en-GB" b="0" i="0" dirty="0">
                <a:solidFill>
                  <a:srgbClr val="333333"/>
                </a:solidFill>
                <a:effectLst/>
                <a:latin typeface="open-sans"/>
              </a:rPr>
              <a:t> — a condition called </a:t>
            </a:r>
            <a:r>
              <a:rPr lang="en-GB" b="0" i="0" u="none" strike="noStrike" dirty="0">
                <a:solidFill>
                  <a:srgbClr val="333333"/>
                </a:solidFill>
                <a:effectLst/>
                <a:latin typeface="open-sans"/>
                <a:hlinkClick r:id="rId3"/>
              </a:rPr>
              <a:t>acid reflux</a:t>
            </a:r>
            <a:r>
              <a:rPr lang="en-GB" b="0" i="0" dirty="0">
                <a:solidFill>
                  <a:srgbClr val="333333"/>
                </a:solidFill>
                <a:effectLst/>
                <a:latin typeface="open-sans"/>
              </a:rPr>
              <a:t> — one may feel a burning pain in the middle of the chest. It often occurs after meals or at night known as heart burn.</a:t>
            </a:r>
            <a:endParaRPr lang="en-GB" dirty="0"/>
          </a:p>
        </p:txBody>
      </p:sp>
    </p:spTree>
    <p:extLst>
      <p:ext uri="{BB962C8B-B14F-4D97-AF65-F5344CB8AC3E}">
        <p14:creationId xmlns:p14="http://schemas.microsoft.com/office/powerpoint/2010/main" val="3611573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ADDD-1485-4FF2-A546-25988CB0B3B2}"/>
              </a:ext>
            </a:extLst>
          </p:cNvPr>
          <p:cNvSpPr>
            <a:spLocks noGrp="1"/>
          </p:cNvSpPr>
          <p:nvPr>
            <p:ph type="title"/>
          </p:nvPr>
        </p:nvSpPr>
        <p:spPr/>
        <p:txBody>
          <a:bodyPr>
            <a:normAutofit fontScale="90000"/>
          </a:bodyPr>
          <a:lstStyle/>
          <a:p>
            <a:r>
              <a:rPr lang="en-GB" dirty="0"/>
              <a:t>Common diseases of Digestive system</a:t>
            </a:r>
          </a:p>
        </p:txBody>
      </p:sp>
      <p:sp>
        <p:nvSpPr>
          <p:cNvPr id="3" name="Content Placeholder 2">
            <a:extLst>
              <a:ext uri="{FF2B5EF4-FFF2-40B4-BE49-F238E27FC236}">
                <a16:creationId xmlns:a16="http://schemas.microsoft.com/office/drawing/2014/main" id="{FC22EB84-7D08-44F8-A955-E934439C8098}"/>
              </a:ext>
            </a:extLst>
          </p:cNvPr>
          <p:cNvSpPr>
            <a:spLocks noGrp="1"/>
          </p:cNvSpPr>
          <p:nvPr>
            <p:ph idx="1"/>
          </p:nvPr>
        </p:nvSpPr>
        <p:spPr/>
        <p:txBody>
          <a:bodyPr>
            <a:normAutofit fontScale="85000" lnSpcReduction="20000"/>
          </a:bodyPr>
          <a:lstStyle/>
          <a:p>
            <a:pPr marL="0" indent="0">
              <a:buNone/>
            </a:pPr>
            <a:r>
              <a:rPr lang="en-GB" b="1" dirty="0"/>
              <a:t>Gallstones</a:t>
            </a:r>
          </a:p>
          <a:p>
            <a:pPr marL="0" indent="0">
              <a:buNone/>
            </a:pPr>
            <a:r>
              <a:rPr lang="en-GB" dirty="0"/>
              <a:t>Gallstones are hard deposits that form in your gallbladder </a:t>
            </a:r>
          </a:p>
          <a:p>
            <a:pPr marL="0" indent="0">
              <a:buNone/>
            </a:pPr>
            <a:endParaRPr lang="en-GB" dirty="0"/>
          </a:p>
          <a:p>
            <a:pPr marL="0" indent="0">
              <a:buNone/>
            </a:pPr>
            <a:r>
              <a:rPr lang="en-GB" b="1" dirty="0"/>
              <a:t>Hepatitis B</a:t>
            </a:r>
          </a:p>
          <a:p>
            <a:pPr marL="0" indent="0">
              <a:buNone/>
            </a:pPr>
            <a:r>
              <a:rPr lang="en-GB" b="0" i="0" dirty="0">
                <a:solidFill>
                  <a:srgbClr val="202124"/>
                </a:solidFill>
                <a:effectLst/>
                <a:latin typeface="Google Sans Text"/>
              </a:rPr>
              <a:t>Hepatitis B infection is caused by the </a:t>
            </a:r>
            <a:r>
              <a:rPr lang="en-GB" b="1" i="0" dirty="0">
                <a:solidFill>
                  <a:srgbClr val="202124"/>
                </a:solidFill>
                <a:effectLst/>
                <a:latin typeface="Google Sans Text"/>
              </a:rPr>
              <a:t>hepatitis B virus (HBV)</a:t>
            </a:r>
            <a:r>
              <a:rPr lang="en-GB" b="0" i="0" dirty="0">
                <a:solidFill>
                  <a:srgbClr val="202124"/>
                </a:solidFill>
                <a:effectLst/>
                <a:latin typeface="Google Sans Text"/>
              </a:rPr>
              <a:t>. The virus is passed from person to person through blood, semen or other body fluids. It does not spread by sneezing or coughing.</a:t>
            </a:r>
            <a:endParaRPr lang="en-GB" dirty="0"/>
          </a:p>
          <a:p>
            <a:pPr marL="0" indent="0">
              <a:buNone/>
            </a:pPr>
            <a:r>
              <a:rPr lang="en-GB" dirty="0"/>
              <a:t> </a:t>
            </a:r>
          </a:p>
        </p:txBody>
      </p:sp>
    </p:spTree>
    <p:extLst>
      <p:ext uri="{BB962C8B-B14F-4D97-AF65-F5344CB8AC3E}">
        <p14:creationId xmlns:p14="http://schemas.microsoft.com/office/powerpoint/2010/main" val="1290152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F2F1-7D87-42F7-9D32-072F8A108BF0}"/>
              </a:ext>
            </a:extLst>
          </p:cNvPr>
          <p:cNvSpPr>
            <a:spLocks noGrp="1"/>
          </p:cNvSpPr>
          <p:nvPr>
            <p:ph type="title"/>
          </p:nvPr>
        </p:nvSpPr>
        <p:spPr/>
        <p:txBody>
          <a:bodyPr/>
          <a:lstStyle/>
          <a:p>
            <a:r>
              <a:rPr lang="en-GB" dirty="0"/>
              <a:t>Role of health care provider</a:t>
            </a:r>
          </a:p>
        </p:txBody>
      </p:sp>
      <p:sp>
        <p:nvSpPr>
          <p:cNvPr id="3" name="Content Placeholder 2">
            <a:extLst>
              <a:ext uri="{FF2B5EF4-FFF2-40B4-BE49-F238E27FC236}">
                <a16:creationId xmlns:a16="http://schemas.microsoft.com/office/drawing/2014/main" id="{135BB977-7CA3-4550-891C-540DC90CC29D}"/>
              </a:ext>
            </a:extLst>
          </p:cNvPr>
          <p:cNvSpPr>
            <a:spLocks noGrp="1"/>
          </p:cNvSpPr>
          <p:nvPr>
            <p:ph idx="1"/>
          </p:nvPr>
        </p:nvSpPr>
        <p:spPr/>
        <p:txBody>
          <a:bodyPr/>
          <a:lstStyle/>
          <a:p>
            <a:r>
              <a:rPr lang="en-GB" dirty="0"/>
              <a:t>Educate on diet</a:t>
            </a:r>
          </a:p>
          <a:p>
            <a:r>
              <a:rPr lang="en-GB" dirty="0"/>
              <a:t>Educate on healthy life style</a:t>
            </a:r>
          </a:p>
          <a:p>
            <a:r>
              <a:rPr lang="en-GB" dirty="0"/>
              <a:t>Post surgery care</a:t>
            </a:r>
          </a:p>
          <a:p>
            <a:r>
              <a:rPr lang="en-GB" dirty="0"/>
              <a:t>Psychological support</a:t>
            </a:r>
          </a:p>
          <a:p>
            <a:endParaRPr lang="en-GB" dirty="0"/>
          </a:p>
          <a:p>
            <a:endParaRPr lang="en-GB" dirty="0"/>
          </a:p>
        </p:txBody>
      </p:sp>
    </p:spTree>
    <p:extLst>
      <p:ext uri="{BB962C8B-B14F-4D97-AF65-F5344CB8AC3E}">
        <p14:creationId xmlns:p14="http://schemas.microsoft.com/office/powerpoint/2010/main" val="2527417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A475-6F67-4B59-B2FB-51215FD1195D}"/>
              </a:ext>
            </a:extLst>
          </p:cNvPr>
          <p:cNvSpPr>
            <a:spLocks noGrp="1"/>
          </p:cNvSpPr>
          <p:nvPr>
            <p:ph type="title"/>
          </p:nvPr>
        </p:nvSpPr>
        <p:spPr/>
        <p:txBody>
          <a:bodyPr>
            <a:normAutofit fontScale="90000"/>
          </a:bodyPr>
          <a:lstStyle/>
          <a:p>
            <a:r>
              <a:rPr lang="en-GB" dirty="0"/>
              <a:t>NHS and other organization interventions</a:t>
            </a:r>
          </a:p>
        </p:txBody>
      </p:sp>
      <p:sp>
        <p:nvSpPr>
          <p:cNvPr id="3" name="Content Placeholder 2">
            <a:extLst>
              <a:ext uri="{FF2B5EF4-FFF2-40B4-BE49-F238E27FC236}">
                <a16:creationId xmlns:a16="http://schemas.microsoft.com/office/drawing/2014/main" id="{8E7CFA47-272B-4106-BE74-69A34358D5CC}"/>
              </a:ext>
            </a:extLst>
          </p:cNvPr>
          <p:cNvSpPr>
            <a:spLocks noGrp="1"/>
          </p:cNvSpPr>
          <p:nvPr>
            <p:ph idx="1"/>
          </p:nvPr>
        </p:nvSpPr>
        <p:spPr/>
        <p:txBody>
          <a:bodyPr/>
          <a:lstStyle/>
          <a:p>
            <a:pPr marL="0" indent="0">
              <a:buNone/>
            </a:pPr>
            <a:r>
              <a:rPr lang="en-GB" b="1" i="0" dirty="0">
                <a:effectLst/>
                <a:latin typeface="Quicksand"/>
              </a:rPr>
              <a:t>Digestive Health UK Charity Partnerships</a:t>
            </a:r>
          </a:p>
          <a:p>
            <a:pPr marL="0" indent="0">
              <a:buNone/>
            </a:pPr>
            <a:r>
              <a:rPr lang="en-GB" b="0" i="0" dirty="0">
                <a:effectLst/>
                <a:latin typeface="Quicksand"/>
              </a:rPr>
              <a:t>Empower patients through education and provide a holistic, multidisciplinary approach to patients’ care. </a:t>
            </a:r>
          </a:p>
          <a:p>
            <a:pPr marL="0" indent="0">
              <a:buNone/>
            </a:pPr>
            <a:r>
              <a:rPr lang="en-GB" dirty="0">
                <a:latin typeface="Quicksand"/>
              </a:rPr>
              <a:t>They aim that </a:t>
            </a:r>
            <a:r>
              <a:rPr lang="en-GB" b="0" i="0" dirty="0">
                <a:effectLst/>
                <a:latin typeface="Quicksand"/>
              </a:rPr>
              <a:t>every patient should have a clear diagnosis and a tailored treatment plan based on their individual needs.</a:t>
            </a:r>
            <a:endParaRPr lang="en-GB" b="1" dirty="0">
              <a:latin typeface="Quicksand"/>
            </a:endParaRPr>
          </a:p>
          <a:p>
            <a:pPr marL="0" indent="0">
              <a:buNone/>
            </a:pPr>
            <a:endParaRPr lang="en-GB" b="1" i="0" dirty="0">
              <a:effectLst/>
              <a:latin typeface="Quicksand"/>
            </a:endParaRPr>
          </a:p>
          <a:p>
            <a:endParaRPr lang="en-GB" dirty="0"/>
          </a:p>
        </p:txBody>
      </p:sp>
    </p:spTree>
    <p:extLst>
      <p:ext uri="{BB962C8B-B14F-4D97-AF65-F5344CB8AC3E}">
        <p14:creationId xmlns:p14="http://schemas.microsoft.com/office/powerpoint/2010/main" val="1502295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0F43-3E85-46E2-8004-24A0213449E1}"/>
              </a:ext>
            </a:extLst>
          </p:cNvPr>
          <p:cNvSpPr>
            <a:spLocks noGrp="1"/>
          </p:cNvSpPr>
          <p:nvPr>
            <p:ph type="title"/>
          </p:nvPr>
        </p:nvSpPr>
        <p:spPr>
          <a:xfrm>
            <a:off x="457200" y="274638"/>
            <a:ext cx="8229600" cy="562074"/>
          </a:xfrm>
        </p:spPr>
        <p:txBody>
          <a:bodyPr>
            <a:normAutofit fontScale="90000"/>
          </a:bodyPr>
          <a:lstStyle/>
          <a:p>
            <a:r>
              <a:rPr lang="en-GB" dirty="0"/>
              <a:t>NHS and other organization interventions</a:t>
            </a:r>
          </a:p>
        </p:txBody>
      </p:sp>
      <p:sp>
        <p:nvSpPr>
          <p:cNvPr id="3" name="Content Placeholder 2">
            <a:extLst>
              <a:ext uri="{FF2B5EF4-FFF2-40B4-BE49-F238E27FC236}">
                <a16:creationId xmlns:a16="http://schemas.microsoft.com/office/drawing/2014/main" id="{4D67B64E-3318-4718-B6E6-10CD76805EA4}"/>
              </a:ext>
            </a:extLst>
          </p:cNvPr>
          <p:cNvSpPr>
            <a:spLocks noGrp="1"/>
          </p:cNvSpPr>
          <p:nvPr>
            <p:ph idx="1"/>
          </p:nvPr>
        </p:nvSpPr>
        <p:spPr>
          <a:xfrm>
            <a:off x="457200" y="1196752"/>
            <a:ext cx="8229600" cy="4320481"/>
          </a:xfrm>
        </p:spPr>
        <p:txBody>
          <a:bodyPr>
            <a:normAutofit fontScale="40000" lnSpcReduction="20000"/>
          </a:bodyPr>
          <a:lstStyle/>
          <a:p>
            <a:pPr marL="0" indent="0">
              <a:buNone/>
            </a:pPr>
            <a:r>
              <a:rPr lang="en-GB" sz="5000" b="1" dirty="0"/>
              <a:t>NHS England:</a:t>
            </a:r>
          </a:p>
          <a:p>
            <a:pPr marL="0" indent="0">
              <a:buNone/>
            </a:pPr>
            <a:r>
              <a:rPr lang="en-GB" sz="4200" dirty="0"/>
              <a:t>Fill up on fibre to prevent constipation</a:t>
            </a:r>
          </a:p>
          <a:p>
            <a:pPr marL="0" indent="0">
              <a:buNone/>
            </a:pPr>
            <a:r>
              <a:rPr lang="en-GB" sz="4200" dirty="0"/>
              <a:t>It's a good idea to try to eat more fibre or roughage, as most people in the UK do not get enough. A diet rich in fibre can help digestion and prevent constipation.</a:t>
            </a:r>
          </a:p>
          <a:p>
            <a:pPr marL="0" indent="0">
              <a:buNone/>
            </a:pPr>
            <a:r>
              <a:rPr lang="en-GB" sz="4200" dirty="0"/>
              <a:t>Aim for the recommended dietary intake of 30g of fibre a day.</a:t>
            </a:r>
          </a:p>
          <a:p>
            <a:pPr marL="0" indent="0">
              <a:buNone/>
            </a:pPr>
            <a:r>
              <a:rPr lang="en-GB" sz="4200" dirty="0"/>
              <a:t>For a healthy bowel, you need fibre from a variety of sources, such as:</a:t>
            </a:r>
          </a:p>
          <a:p>
            <a:pPr marL="0" indent="0">
              <a:buNone/>
            </a:pPr>
            <a:endParaRPr lang="en-GB" sz="4200" dirty="0"/>
          </a:p>
          <a:p>
            <a:r>
              <a:rPr lang="en-GB" sz="4200" dirty="0"/>
              <a:t>wholemeal bread</a:t>
            </a:r>
          </a:p>
          <a:p>
            <a:r>
              <a:rPr lang="en-GB" sz="4200" dirty="0"/>
              <a:t>brown rice</a:t>
            </a:r>
          </a:p>
          <a:p>
            <a:r>
              <a:rPr lang="en-GB" sz="4200" dirty="0"/>
              <a:t>fruit and veg</a:t>
            </a:r>
          </a:p>
          <a:p>
            <a:r>
              <a:rPr lang="en-GB" sz="4200" dirty="0"/>
              <a:t>beans</a:t>
            </a:r>
          </a:p>
          <a:p>
            <a:r>
              <a:rPr lang="en-GB" sz="4200" dirty="0"/>
              <a:t>oats</a:t>
            </a:r>
          </a:p>
          <a:p>
            <a:pPr marL="0" indent="0">
              <a:buNone/>
            </a:pPr>
            <a:r>
              <a:rPr lang="en-GB" sz="4200" dirty="0"/>
              <a:t>Some people find cereals and grains bring on bloating and irritable bowel syndrome. If that's the case, get your fibre from fruit and vegetables instead.</a:t>
            </a:r>
          </a:p>
          <a:p>
            <a:pPr marL="0" indent="0">
              <a:buNone/>
            </a:pPr>
            <a:endParaRPr lang="en-GB" dirty="0"/>
          </a:p>
          <a:p>
            <a:pPr marL="0" indent="0">
              <a:buNone/>
            </a:pPr>
            <a:r>
              <a:rPr lang="en-GB" dirty="0">
                <a:hlinkClick r:id="rId2"/>
              </a:rPr>
              <a:t>https://www.nhs.uk/live-well/eat-well/common-digestive-problems-and-how-to-treat-them/</a:t>
            </a:r>
            <a:endParaRPr lang="en-GB" dirty="0"/>
          </a:p>
          <a:p>
            <a:pPr marL="0" indent="0">
              <a:buNone/>
            </a:pPr>
            <a:endParaRPr lang="en-GB" dirty="0"/>
          </a:p>
        </p:txBody>
      </p:sp>
    </p:spTree>
    <p:extLst>
      <p:ext uri="{BB962C8B-B14F-4D97-AF65-F5344CB8AC3E}">
        <p14:creationId xmlns:p14="http://schemas.microsoft.com/office/powerpoint/2010/main" val="1886873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2C96D-EEB8-463A-BA70-799BB7AB51D7}"/>
              </a:ext>
            </a:extLst>
          </p:cNvPr>
          <p:cNvSpPr>
            <a:spLocks noGrp="1"/>
          </p:cNvSpPr>
          <p:nvPr>
            <p:ph type="title"/>
          </p:nvPr>
        </p:nvSpPr>
        <p:spPr>
          <a:xfrm>
            <a:off x="457200" y="274638"/>
            <a:ext cx="8229600" cy="490066"/>
          </a:xfrm>
        </p:spPr>
        <p:txBody>
          <a:bodyPr>
            <a:normAutofit fontScale="90000"/>
          </a:bodyPr>
          <a:lstStyle/>
          <a:p>
            <a:r>
              <a:rPr lang="en-GB" dirty="0"/>
              <a:t>NHS and other organization interventions</a:t>
            </a:r>
          </a:p>
        </p:txBody>
      </p:sp>
      <p:sp>
        <p:nvSpPr>
          <p:cNvPr id="3" name="Content Placeholder 2">
            <a:extLst>
              <a:ext uri="{FF2B5EF4-FFF2-40B4-BE49-F238E27FC236}">
                <a16:creationId xmlns:a16="http://schemas.microsoft.com/office/drawing/2014/main" id="{D469DCF8-432A-41AD-857F-61FFDE21D5CD}"/>
              </a:ext>
            </a:extLst>
          </p:cNvPr>
          <p:cNvSpPr>
            <a:spLocks noGrp="1"/>
          </p:cNvSpPr>
          <p:nvPr>
            <p:ph idx="1"/>
          </p:nvPr>
        </p:nvSpPr>
        <p:spPr>
          <a:xfrm>
            <a:off x="457200" y="1052736"/>
            <a:ext cx="8229600" cy="4464497"/>
          </a:xfrm>
        </p:spPr>
        <p:txBody>
          <a:bodyPr>
            <a:normAutofit fontScale="47500" lnSpcReduction="20000"/>
          </a:bodyPr>
          <a:lstStyle/>
          <a:p>
            <a:r>
              <a:rPr lang="en-GB" sz="4200" dirty="0"/>
              <a:t>Drink plenty of fluids to aid digestion</a:t>
            </a:r>
          </a:p>
          <a:p>
            <a:r>
              <a:rPr lang="en-GB" sz="4200" dirty="0"/>
              <a:t> It's important to keep drinking, especially water. It encourages the passage of waste through your digestive system and helps soften poo.</a:t>
            </a:r>
          </a:p>
          <a:p>
            <a:endParaRPr lang="en-GB" sz="4200" dirty="0"/>
          </a:p>
          <a:p>
            <a:r>
              <a:rPr lang="en-GB" sz="4200" dirty="0"/>
              <a:t>A good way to make sure you're getting enough fluids is to drink a glass of water with every meal. Avoid caffeine drinks as they can cause heartburn.</a:t>
            </a:r>
          </a:p>
          <a:p>
            <a:endParaRPr lang="en-GB" sz="4200" dirty="0"/>
          </a:p>
          <a:p>
            <a:r>
              <a:rPr lang="en-GB" sz="4200" dirty="0"/>
              <a:t>Cut down on fat for a healthy gut Fatty foods, such as chips, burgers and fried foods, are harder to digest and can cause stomach pain and heartburn.</a:t>
            </a:r>
          </a:p>
          <a:p>
            <a:endParaRPr lang="en-GB" sz="4200" dirty="0"/>
          </a:p>
          <a:p>
            <a:r>
              <a:rPr lang="en-GB" sz="4200" dirty="0"/>
              <a:t>Cut back on greasy fried foods to ease your stomach's workload.</a:t>
            </a:r>
          </a:p>
          <a:p>
            <a:endParaRPr lang="en-GB" dirty="0"/>
          </a:p>
        </p:txBody>
      </p:sp>
    </p:spTree>
    <p:extLst>
      <p:ext uri="{BB962C8B-B14F-4D97-AF65-F5344CB8AC3E}">
        <p14:creationId xmlns:p14="http://schemas.microsoft.com/office/powerpoint/2010/main" val="71771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22C9E-7524-48B2-A409-DAFDED660B71}"/>
              </a:ext>
            </a:extLst>
          </p:cNvPr>
          <p:cNvSpPr>
            <a:spLocks noGrp="1"/>
          </p:cNvSpPr>
          <p:nvPr>
            <p:ph type="title"/>
          </p:nvPr>
        </p:nvSpPr>
        <p:spPr/>
        <p:txBody>
          <a:bodyPr>
            <a:normAutofit fontScale="90000"/>
          </a:bodyPr>
          <a:lstStyle/>
          <a:p>
            <a:r>
              <a:rPr lang="en-GB" dirty="0"/>
              <a:t>NHS and other organization interventions</a:t>
            </a:r>
          </a:p>
        </p:txBody>
      </p:sp>
      <p:sp>
        <p:nvSpPr>
          <p:cNvPr id="3" name="Content Placeholder 2">
            <a:extLst>
              <a:ext uri="{FF2B5EF4-FFF2-40B4-BE49-F238E27FC236}">
                <a16:creationId xmlns:a16="http://schemas.microsoft.com/office/drawing/2014/main" id="{41C6C8E1-93F2-49AE-A715-4A8FA74D22D5}"/>
              </a:ext>
            </a:extLst>
          </p:cNvPr>
          <p:cNvSpPr>
            <a:spLocks noGrp="1"/>
          </p:cNvSpPr>
          <p:nvPr>
            <p:ph idx="1"/>
          </p:nvPr>
        </p:nvSpPr>
        <p:spPr/>
        <p:txBody>
          <a:bodyPr>
            <a:normAutofit fontScale="77500" lnSpcReduction="20000"/>
          </a:bodyPr>
          <a:lstStyle/>
          <a:p>
            <a:r>
              <a:rPr lang="en-GB" dirty="0"/>
              <a:t>Try to eat more lean meat and fish, drink skimmed or semi-skimmed milk, and grill rather than fry foods.</a:t>
            </a:r>
          </a:p>
          <a:p>
            <a:endParaRPr lang="en-GB" dirty="0"/>
          </a:p>
          <a:p>
            <a:r>
              <a:rPr lang="en-GB" dirty="0"/>
              <a:t>Go easy on spice to avoid tummy troubles</a:t>
            </a:r>
          </a:p>
          <a:p>
            <a:endParaRPr lang="en-GB" dirty="0"/>
          </a:p>
          <a:p>
            <a:r>
              <a:rPr lang="en-GB" dirty="0"/>
              <a:t>If spicy foods give you heartburn, stomach pain or diarrhoea, go easy on them in future.</a:t>
            </a:r>
          </a:p>
          <a:p>
            <a:endParaRPr lang="en-GB" dirty="0"/>
          </a:p>
          <a:p>
            <a:r>
              <a:rPr lang="en-GB" dirty="0"/>
              <a:t>If you already have a problem like heartburn or an irritable bowel, avoid them completely</a:t>
            </a:r>
          </a:p>
          <a:p>
            <a:endParaRPr lang="en-GB" dirty="0"/>
          </a:p>
        </p:txBody>
      </p:sp>
    </p:spTree>
    <p:extLst>
      <p:ext uri="{BB962C8B-B14F-4D97-AF65-F5344CB8AC3E}">
        <p14:creationId xmlns:p14="http://schemas.microsoft.com/office/powerpoint/2010/main" val="3528052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sz="6600" dirty="0"/>
              <a:t>ANY QUESTIONS</a:t>
            </a:r>
          </a:p>
          <a:p>
            <a:pPr marL="0" indent="0" algn="ctr">
              <a:buNone/>
            </a:pPr>
            <a:r>
              <a:rPr lang="en-GB" sz="6600" dirty="0"/>
              <a:t>?</a:t>
            </a:r>
            <a:endParaRPr lang="en-GB" sz="4800" dirty="0"/>
          </a:p>
        </p:txBody>
      </p:sp>
    </p:spTree>
    <p:extLst>
      <p:ext uri="{BB962C8B-B14F-4D97-AF65-F5344CB8AC3E}">
        <p14:creationId xmlns:p14="http://schemas.microsoft.com/office/powerpoint/2010/main" val="13567571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38782</TotalTime>
  <Words>1609</Words>
  <Application>Microsoft Office PowerPoint</Application>
  <PresentationFormat>On-screen Show (4:3)</PresentationFormat>
  <Paragraphs>183</Paragraphs>
  <Slides>29</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Google Sans Text</vt:lpstr>
      <vt:lpstr>Myriad Pro</vt:lpstr>
      <vt:lpstr>open-sans</vt:lpstr>
      <vt:lpstr>Quicksand</vt:lpstr>
      <vt:lpstr>Spectral</vt:lpstr>
      <vt:lpstr>Wingdings</vt:lpstr>
      <vt:lpstr>20140311PresentationUWTSDTemplate</vt:lpstr>
      <vt:lpstr>INTRODUCTION TO PHYSIOLOGY </vt:lpstr>
      <vt:lpstr>Objectives of the session</vt:lpstr>
      <vt:lpstr>PowerPoint Presentation</vt:lpstr>
      <vt:lpstr>Functions of the digestive system</vt:lpstr>
      <vt:lpstr>In the Mouth</vt:lpstr>
      <vt:lpstr>Esophagus</vt:lpstr>
      <vt:lpstr>Stomach</vt:lpstr>
      <vt:lpstr>Small Intestine</vt:lpstr>
      <vt:lpstr>Large Intestine</vt:lpstr>
      <vt:lpstr>Liver</vt:lpstr>
      <vt:lpstr>Gall Bladder</vt:lpstr>
      <vt:lpstr>Pancreas</vt:lpstr>
      <vt:lpstr>Additional information</vt:lpstr>
      <vt:lpstr>LAYERS OF THE ALIMENTARY CANAL</vt:lpstr>
      <vt:lpstr>Mucosa</vt:lpstr>
      <vt:lpstr>Submucosa</vt:lpstr>
      <vt:lpstr>Muscalaris</vt:lpstr>
      <vt:lpstr>Serosa</vt:lpstr>
      <vt:lpstr>Contribution of Other Body Systems to the Digestive System</vt:lpstr>
      <vt:lpstr>Contribution of Other Body Systems to the Digestive System</vt:lpstr>
      <vt:lpstr>Quiz: On a sheet of paper, write the name of each colored organ:</vt:lpstr>
      <vt:lpstr>Common diseases of Digestive system</vt:lpstr>
      <vt:lpstr>Common diseases of Digestive system</vt:lpstr>
      <vt:lpstr>Role of health care provider</vt:lpstr>
      <vt:lpstr>NHS and other organization interventions</vt:lpstr>
      <vt:lpstr>NHS and other organization interventions</vt:lpstr>
      <vt:lpstr>NHS and other organization interventions</vt:lpstr>
      <vt:lpstr>NHS and other organization interventions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khalfan</cp:lastModifiedBy>
  <cp:revision>124</cp:revision>
  <dcterms:created xsi:type="dcterms:W3CDTF">2015-04-14T15:21:28Z</dcterms:created>
  <dcterms:modified xsi:type="dcterms:W3CDTF">2022-03-19T15:13:00Z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