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80" r:id="rId18"/>
    <p:sldId id="281" r:id="rId19"/>
    <p:sldId id="273" r:id="rId20"/>
    <p:sldId id="275" r:id="rId21"/>
    <p:sldId id="276" r:id="rId22"/>
    <p:sldId id="282" r:id="rId23"/>
    <p:sldId id="283" r:id="rId24"/>
    <p:sldId id="277" r:id="rId25"/>
    <p:sldId id="278" r:id="rId26"/>
    <p:sldId id="279" r:id="rId27"/>
  </p:sldIdLst>
  <p:sldSz cx="9144000" cy="6858000" type="screen4x3"/>
  <p:notesSz cx="6858000" cy="9144000"/>
  <p:custDataLst>
    <p:tags r:id="rId29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8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40">
          <p15:clr>
            <a:srgbClr val="A4A3A4"/>
          </p15:clr>
        </p15:guide>
        <p15:guide id="4" orient="horz" pos="718">
          <p15:clr>
            <a:srgbClr val="A4A3A4"/>
          </p15:clr>
        </p15:guide>
        <p15:guide id="5" orient="horz" pos="912">
          <p15:clr>
            <a:srgbClr val="A4A3A4"/>
          </p15:clr>
        </p15:guide>
        <p15:guide id="6" orient="horz" pos="3840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436">
          <p15:clr>
            <a:srgbClr val="A4A3A4"/>
          </p15:clr>
        </p15:guide>
        <p15:guide id="9" pos="2880">
          <p15:clr>
            <a:srgbClr val="A4A3A4"/>
          </p15:clr>
        </p15:guide>
        <p15:guide id="10" pos="5520">
          <p15:clr>
            <a:srgbClr val="A4A3A4"/>
          </p15:clr>
        </p15:guide>
        <p15:guide id="11" pos="240">
          <p15:clr>
            <a:srgbClr val="A4A3A4"/>
          </p15:clr>
        </p15:guide>
        <p15:guide id="12" pos="528">
          <p15:clr>
            <a:srgbClr val="A4A3A4"/>
          </p15:clr>
        </p15:guide>
        <p15:guide id="13" pos="69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3300"/>
    <a:srgbClr val="66FF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 autoAdjust="0"/>
  </p:normalViewPr>
  <p:slideViewPr>
    <p:cSldViewPr>
      <p:cViewPr varScale="1">
        <p:scale>
          <a:sx n="85" d="100"/>
          <a:sy n="85" d="100"/>
        </p:scale>
        <p:origin x="102" y="534"/>
      </p:cViewPr>
      <p:guideLst>
        <p:guide orient="horz" pos="2208"/>
        <p:guide orient="horz" pos="4080"/>
        <p:guide orient="horz" pos="240"/>
        <p:guide orient="horz" pos="718"/>
        <p:guide orient="horz" pos="912"/>
        <p:guide orient="horz" pos="3840"/>
        <p:guide orient="horz" pos="3744"/>
        <p:guide orient="horz" pos="436"/>
        <p:guide pos="2880"/>
        <p:guide pos="5520"/>
        <p:guide pos="240"/>
        <p:guide pos="528"/>
        <p:guide pos="69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I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IN" alt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IN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7C7BC1F-CF04-4558-8BFE-03D53021BB8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4504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Buildings image for Arnold PPWs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9" descr="MyFinanceLab logo for RF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0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 dirty="0">
                <a:latin typeface="Arial" charset="0"/>
                <a:cs typeface="+mn-cs"/>
              </a:rPr>
              <a:t>Glen Arnold, </a:t>
            </a:r>
            <a:r>
              <a:rPr lang="en-US" sz="800" i="1" dirty="0">
                <a:latin typeface="Arial" charset="0"/>
                <a:cs typeface="+mn-cs"/>
              </a:rPr>
              <a:t>Corporate Financial Management</a:t>
            </a:r>
            <a:r>
              <a:rPr lang="en-US" sz="800" dirty="0">
                <a:latin typeface="Arial" charset="0"/>
                <a:cs typeface="+mn-cs"/>
              </a:rPr>
              <a:t>, 5</a:t>
            </a:r>
            <a:r>
              <a:rPr lang="en-US" sz="800" baseline="30000" dirty="0">
                <a:latin typeface="Arial" charset="0"/>
                <a:cs typeface="+mn-cs"/>
              </a:rPr>
              <a:t>th</a:t>
            </a:r>
            <a:r>
              <a:rPr lang="en-US" sz="800" dirty="0">
                <a:latin typeface="Arial" charset="0"/>
                <a:cs typeface="+mn-cs"/>
              </a:rPr>
              <a:t>  Edition © Pearson Education Limited 2013</a:t>
            </a:r>
            <a:endParaRPr lang="en-GB" sz="800" dirty="0">
              <a:latin typeface="Arial" charset="0"/>
              <a:cs typeface="+mn-cs"/>
            </a:endParaRPr>
          </a:p>
        </p:txBody>
      </p:sp>
      <p:pic>
        <p:nvPicPr>
          <p:cNvPr id="6" name="Picture 11" descr="PEARSON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12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20.</a:t>
            </a:r>
            <a:fld id="{E1D9A66A-B8F7-46EB-9D50-23B1AE3EDC2E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79142180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465042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2754429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2774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767066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08346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9098114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73362947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0428224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76808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90036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79388" y="115888"/>
            <a:ext cx="8785225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9388" y="549275"/>
            <a:ext cx="8785225" cy="5576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 dirty="0">
                <a:latin typeface="Arial" charset="0"/>
                <a:cs typeface="+mn-cs"/>
              </a:rPr>
              <a:t>Glen Arnold, </a:t>
            </a:r>
            <a:r>
              <a:rPr lang="en-US" sz="800" i="1" dirty="0">
                <a:latin typeface="Arial" charset="0"/>
                <a:cs typeface="+mn-cs"/>
              </a:rPr>
              <a:t>Corporate Financial Management</a:t>
            </a:r>
            <a:r>
              <a:rPr lang="en-US" sz="800" dirty="0">
                <a:latin typeface="Arial" charset="0"/>
                <a:cs typeface="+mn-cs"/>
              </a:rPr>
              <a:t>, 5</a:t>
            </a:r>
            <a:r>
              <a:rPr lang="en-US" sz="800" baseline="30000" dirty="0">
                <a:latin typeface="Arial" charset="0"/>
                <a:cs typeface="+mn-cs"/>
              </a:rPr>
              <a:t>th</a:t>
            </a:r>
            <a:r>
              <a:rPr lang="en-US" sz="800" dirty="0">
                <a:latin typeface="Arial" charset="0"/>
                <a:cs typeface="+mn-cs"/>
              </a:rPr>
              <a:t>  Edition © Pearson Education Limited 2013</a:t>
            </a:r>
            <a:endParaRPr lang="en-GB" sz="800" dirty="0">
              <a:latin typeface="Arial" charset="0"/>
              <a:cs typeface="+mn-cs"/>
            </a:endParaRPr>
          </a:p>
        </p:txBody>
      </p:sp>
      <p:sp>
        <p:nvSpPr>
          <p:cNvPr id="31755" name="Text Box 1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20.</a:t>
            </a:r>
            <a:fld id="{6A382B36-E54C-48E1-84DA-494BFF219EFA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381000"/>
            <a:ext cx="7772400" cy="2670175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Lecture </a:t>
            </a:r>
            <a:r>
              <a:rPr lang="en-GB" altLang="en-US" sz="3200" dirty="0"/>
              <a:t>8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Long-term debt finance 2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079500" y="290513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Long-term debt finance: 2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711200" y="1320800"/>
            <a:ext cx="8077200" cy="304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/>
              <a:t>The principles behind the valuation of bonds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/>
              <a:t>The international debt markers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 sz="2000"/>
              <a:t>Euromarkets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 sz="2000"/>
              <a:t>Foreign bonds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 sz="2000"/>
              <a:t>Eurobonds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 sz="2000"/>
              <a:t>Euro medium-term notes and commercial paper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Valuing bonds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723900" y="1320800"/>
            <a:ext cx="8272463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600"/>
              <a:t>Irredeemable bond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endParaRPr lang="en-US" altLang="en-US" sz="2600"/>
          </a:p>
        </p:txBody>
      </p:sp>
      <p:sp>
        <p:nvSpPr>
          <p:cNvPr id="5124" name="Text Box 8"/>
          <p:cNvSpPr txBox="1">
            <a:spLocks noChangeArrowheads="1"/>
          </p:cNvSpPr>
          <p:nvPr/>
        </p:nvSpPr>
        <p:spPr bwMode="auto">
          <a:xfrm>
            <a:off x="1012825" y="1879600"/>
            <a:ext cx="9572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P</a:t>
            </a:r>
            <a:r>
              <a:rPr lang="en-US" altLang="en-US" sz="2000" i="1" baseline="-25000"/>
              <a:t>D</a:t>
            </a:r>
            <a:r>
              <a:rPr lang="en-US" altLang="en-US" sz="2000"/>
              <a:t> =</a:t>
            </a:r>
          </a:p>
        </p:txBody>
      </p:sp>
      <p:sp>
        <p:nvSpPr>
          <p:cNvPr id="5125" name="Text Box 9"/>
          <p:cNvSpPr txBox="1">
            <a:spLocks noChangeArrowheads="1"/>
          </p:cNvSpPr>
          <p:nvPr/>
        </p:nvSpPr>
        <p:spPr bwMode="auto">
          <a:xfrm>
            <a:off x="2136775" y="1701800"/>
            <a:ext cx="3413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i</a:t>
            </a:r>
          </a:p>
        </p:txBody>
      </p:sp>
      <p:sp>
        <p:nvSpPr>
          <p:cNvPr id="5126" name="Text Box 10"/>
          <p:cNvSpPr txBox="1">
            <a:spLocks noChangeArrowheads="1"/>
          </p:cNvSpPr>
          <p:nvPr/>
        </p:nvSpPr>
        <p:spPr bwMode="auto">
          <a:xfrm>
            <a:off x="2001838" y="2085975"/>
            <a:ext cx="7604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k</a:t>
            </a:r>
            <a:r>
              <a:rPr lang="en-US" altLang="en-US" sz="2000" i="1" baseline="-25000"/>
              <a:t>D</a:t>
            </a:r>
          </a:p>
        </p:txBody>
      </p:sp>
      <p:sp>
        <p:nvSpPr>
          <p:cNvPr id="5127" name="Line 11"/>
          <p:cNvSpPr>
            <a:spLocks noChangeShapeType="1"/>
          </p:cNvSpPr>
          <p:nvPr/>
        </p:nvSpPr>
        <p:spPr bwMode="auto">
          <a:xfrm>
            <a:off x="1906588" y="21082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Text Box 12"/>
          <p:cNvSpPr txBox="1">
            <a:spLocks noChangeArrowheads="1"/>
          </p:cNvSpPr>
          <p:nvPr/>
        </p:nvSpPr>
        <p:spPr bwMode="auto">
          <a:xfrm>
            <a:off x="723900" y="2466975"/>
            <a:ext cx="8329613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en-US" sz="2000"/>
              <a:t>where	</a:t>
            </a:r>
            <a:r>
              <a:rPr lang="en-US" altLang="en-US" sz="2000" i="1"/>
              <a:t>P</a:t>
            </a:r>
            <a:r>
              <a:rPr lang="en-US" altLang="en-US" sz="2000" i="1" baseline="-25000"/>
              <a:t>D</a:t>
            </a:r>
            <a:r>
              <a:rPr lang="en-US" altLang="en-US" sz="2000"/>
              <a:t>   =   price of bond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en-US" sz="2000"/>
              <a:t>	</a:t>
            </a:r>
            <a:r>
              <a:rPr lang="en-US" altLang="en-US" sz="2000" i="1"/>
              <a:t>i</a:t>
            </a:r>
            <a:r>
              <a:rPr lang="en-US" altLang="en-US" sz="2000"/>
              <a:t>      =	nominal annual interest (the coupon rate × nominal 		(par) value of the bond)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en-US" sz="2000"/>
              <a:t>	</a:t>
            </a:r>
            <a:r>
              <a:rPr lang="en-US" altLang="en-US" sz="2000" i="1"/>
              <a:t>k</a:t>
            </a:r>
            <a:r>
              <a:rPr lang="en-US" altLang="en-US" sz="2000" i="1" baseline="-25000"/>
              <a:t>D</a:t>
            </a:r>
            <a:r>
              <a:rPr lang="en-US" altLang="en-US" sz="2000"/>
              <a:t>   =	market discount rate, annual return required on similar 		bonds</a:t>
            </a:r>
          </a:p>
        </p:txBody>
      </p:sp>
      <p:sp>
        <p:nvSpPr>
          <p:cNvPr id="5129" name="Text Box 13"/>
          <p:cNvSpPr txBox="1">
            <a:spLocks noChangeArrowheads="1"/>
          </p:cNvSpPr>
          <p:nvPr/>
        </p:nvSpPr>
        <p:spPr bwMode="auto">
          <a:xfrm>
            <a:off x="723900" y="4933950"/>
            <a:ext cx="8329613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en-US" sz="2000"/>
              <a:t>	</a:t>
            </a:r>
            <a:r>
              <a:rPr lang="en-US" altLang="en-US" sz="2000" i="1"/>
              <a:t>V</a:t>
            </a:r>
            <a:r>
              <a:rPr lang="en-US" altLang="en-US" sz="2000" i="1" baseline="-25000"/>
              <a:t>D</a:t>
            </a:r>
            <a:r>
              <a:rPr lang="en-US" altLang="en-US" sz="2000"/>
              <a:t>   =   total market value of all of the bonds of this type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en-US" sz="2000"/>
              <a:t>	</a:t>
            </a:r>
            <a:r>
              <a:rPr lang="en-US" altLang="en-US" sz="2000" i="1"/>
              <a:t>I</a:t>
            </a:r>
            <a:r>
              <a:rPr lang="en-US" altLang="en-US" sz="2000"/>
              <a:t>      =	total annual nominal interest of all the bonds</a:t>
            </a:r>
          </a:p>
        </p:txBody>
      </p:sp>
      <p:sp>
        <p:nvSpPr>
          <p:cNvPr id="5130" name="Text Box 14"/>
          <p:cNvSpPr txBox="1">
            <a:spLocks noChangeArrowheads="1"/>
          </p:cNvSpPr>
          <p:nvPr/>
        </p:nvSpPr>
        <p:spPr bwMode="auto">
          <a:xfrm>
            <a:off x="1676400" y="4171950"/>
            <a:ext cx="9572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V</a:t>
            </a:r>
            <a:r>
              <a:rPr lang="en-US" altLang="en-US" sz="2000" i="1" baseline="-25000"/>
              <a:t>D</a:t>
            </a:r>
            <a:r>
              <a:rPr lang="en-US" altLang="en-US" sz="2000"/>
              <a:t>  =</a:t>
            </a:r>
          </a:p>
        </p:txBody>
      </p:sp>
      <p:sp>
        <p:nvSpPr>
          <p:cNvPr id="5131" name="Text Box 15"/>
          <p:cNvSpPr txBox="1">
            <a:spLocks noChangeArrowheads="1"/>
          </p:cNvSpPr>
          <p:nvPr/>
        </p:nvSpPr>
        <p:spPr bwMode="auto">
          <a:xfrm>
            <a:off x="2786063" y="4008438"/>
            <a:ext cx="3413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I</a:t>
            </a:r>
          </a:p>
        </p:txBody>
      </p:sp>
      <p:sp>
        <p:nvSpPr>
          <p:cNvPr id="5132" name="Text Box 16"/>
          <p:cNvSpPr txBox="1">
            <a:spLocks noChangeArrowheads="1"/>
          </p:cNvSpPr>
          <p:nvPr/>
        </p:nvSpPr>
        <p:spPr bwMode="auto">
          <a:xfrm>
            <a:off x="2636838" y="4378325"/>
            <a:ext cx="7604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k</a:t>
            </a:r>
            <a:r>
              <a:rPr lang="en-US" altLang="en-US" sz="2000" i="1" baseline="-25000"/>
              <a:t>D</a:t>
            </a:r>
          </a:p>
        </p:txBody>
      </p:sp>
      <p:sp>
        <p:nvSpPr>
          <p:cNvPr id="5133" name="Line 17"/>
          <p:cNvSpPr>
            <a:spLocks noChangeShapeType="1"/>
          </p:cNvSpPr>
          <p:nvPr/>
        </p:nvSpPr>
        <p:spPr bwMode="auto">
          <a:xfrm>
            <a:off x="2570163" y="440055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079500" y="295275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Irredeemable bond - example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711200" y="1333500"/>
            <a:ext cx="8272463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600"/>
              <a:t>Annual coupon of 9.5 per cent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600"/>
              <a:t>Currently trading at £87.50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600"/>
              <a:t>Next coupon due in one year</a:t>
            </a:r>
          </a:p>
        </p:txBody>
      </p:sp>
      <p:grpSp>
        <p:nvGrpSpPr>
          <p:cNvPr id="6148" name="Group 26"/>
          <p:cNvGrpSpPr>
            <a:grpSpLocks/>
          </p:cNvGrpSpPr>
          <p:nvPr/>
        </p:nvGrpSpPr>
        <p:grpSpPr bwMode="auto">
          <a:xfrm>
            <a:off x="736600" y="3500438"/>
            <a:ext cx="4183063" cy="673100"/>
            <a:chOff x="464" y="2364"/>
            <a:chExt cx="2635" cy="424"/>
          </a:xfrm>
        </p:grpSpPr>
        <p:sp>
          <p:nvSpPr>
            <p:cNvPr id="6149" name="Rectangle 4"/>
            <p:cNvSpPr>
              <a:spLocks noChangeArrowheads="1"/>
            </p:cNvSpPr>
            <p:nvPr/>
          </p:nvSpPr>
          <p:spPr bwMode="auto">
            <a:xfrm>
              <a:off x="464" y="2468"/>
              <a:ext cx="584" cy="2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6350" indent="284163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60000"/>
                </a:spcBef>
              </a:pPr>
              <a:r>
                <a:rPr lang="en-GB" altLang="en-US" sz="1600" i="1"/>
                <a:t>k</a:t>
              </a:r>
              <a:r>
                <a:rPr lang="en-GB" altLang="en-US" sz="1600" i="1" baseline="-25000"/>
                <a:t>D</a:t>
              </a:r>
              <a:r>
                <a:rPr lang="en-GB" altLang="en-US" sz="1600"/>
                <a:t> =</a:t>
              </a:r>
            </a:p>
          </p:txBody>
        </p:sp>
        <p:sp>
          <p:nvSpPr>
            <p:cNvPr id="6150" name="Text Box 5"/>
            <p:cNvSpPr txBox="1">
              <a:spLocks noChangeArrowheads="1"/>
            </p:cNvSpPr>
            <p:nvPr/>
          </p:nvSpPr>
          <p:spPr bwMode="auto">
            <a:xfrm>
              <a:off x="1096" y="2364"/>
              <a:ext cx="182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1600" i="1"/>
                <a:t>i</a:t>
              </a:r>
              <a:endParaRPr lang="en-US" altLang="en-US" sz="1600" i="1" baseline="-25000"/>
            </a:p>
          </p:txBody>
        </p:sp>
        <p:sp>
          <p:nvSpPr>
            <p:cNvPr id="6151" name="Text Box 6"/>
            <p:cNvSpPr txBox="1">
              <a:spLocks noChangeArrowheads="1"/>
            </p:cNvSpPr>
            <p:nvPr/>
          </p:nvSpPr>
          <p:spPr bwMode="auto">
            <a:xfrm>
              <a:off x="1081" y="2576"/>
              <a:ext cx="303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1600" i="1"/>
                <a:t>P</a:t>
              </a:r>
              <a:r>
                <a:rPr lang="en-GB" altLang="en-US" sz="1600" i="1" baseline="-25000"/>
                <a:t>D</a:t>
              </a:r>
              <a:endParaRPr lang="en-US" altLang="en-US" sz="1600" i="1" baseline="-25000"/>
            </a:p>
          </p:txBody>
        </p:sp>
        <p:sp>
          <p:nvSpPr>
            <p:cNvPr id="6152" name="Line 7"/>
            <p:cNvSpPr>
              <a:spLocks noChangeShapeType="1"/>
            </p:cNvSpPr>
            <p:nvPr/>
          </p:nvSpPr>
          <p:spPr bwMode="auto">
            <a:xfrm>
              <a:off x="1008" y="2576"/>
              <a:ext cx="3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Rectangle 21"/>
            <p:cNvSpPr>
              <a:spLocks noChangeArrowheads="1"/>
            </p:cNvSpPr>
            <p:nvPr/>
          </p:nvSpPr>
          <p:spPr bwMode="auto">
            <a:xfrm>
              <a:off x="1306" y="2468"/>
              <a:ext cx="191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600"/>
                <a:t>=</a:t>
              </a:r>
              <a:endParaRPr lang="en-US" altLang="en-US" sz="1600"/>
            </a:p>
          </p:txBody>
        </p:sp>
        <p:sp>
          <p:nvSpPr>
            <p:cNvPr id="6154" name="Text Box 22"/>
            <p:cNvSpPr txBox="1">
              <a:spLocks noChangeArrowheads="1"/>
            </p:cNvSpPr>
            <p:nvPr/>
          </p:nvSpPr>
          <p:spPr bwMode="auto">
            <a:xfrm>
              <a:off x="1494" y="2364"/>
              <a:ext cx="372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1600"/>
                <a:t>9.5</a:t>
              </a:r>
              <a:endParaRPr lang="en-US" altLang="en-US" sz="1600" baseline="-25000"/>
            </a:p>
          </p:txBody>
        </p:sp>
        <p:sp>
          <p:nvSpPr>
            <p:cNvPr id="6155" name="Text Box 23"/>
            <p:cNvSpPr txBox="1">
              <a:spLocks noChangeArrowheads="1"/>
            </p:cNvSpPr>
            <p:nvPr/>
          </p:nvSpPr>
          <p:spPr bwMode="auto">
            <a:xfrm>
              <a:off x="1479" y="2576"/>
              <a:ext cx="435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1600"/>
                <a:t>87.5</a:t>
              </a:r>
              <a:endParaRPr lang="en-US" altLang="en-US" sz="1600" baseline="-25000"/>
            </a:p>
          </p:txBody>
        </p:sp>
        <p:sp>
          <p:nvSpPr>
            <p:cNvPr id="6156" name="Line 24"/>
            <p:cNvSpPr>
              <a:spLocks noChangeShapeType="1"/>
            </p:cNvSpPr>
            <p:nvPr/>
          </p:nvSpPr>
          <p:spPr bwMode="auto">
            <a:xfrm>
              <a:off x="1500" y="2576"/>
              <a:ext cx="3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7" name="Rectangle 25"/>
            <p:cNvSpPr>
              <a:spLocks noChangeArrowheads="1"/>
            </p:cNvSpPr>
            <p:nvPr/>
          </p:nvSpPr>
          <p:spPr bwMode="auto">
            <a:xfrm>
              <a:off x="1861" y="2468"/>
              <a:ext cx="1238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600"/>
                <a:t>= 0.1086 or 10.86%</a:t>
              </a:r>
              <a:endParaRPr lang="en-US" altLang="en-US" sz="1600"/>
            </a:p>
          </p:txBody>
        </p:sp>
      </p:grp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Redeemable bonds</a:t>
            </a:r>
          </a:p>
        </p:txBody>
      </p:sp>
      <p:sp>
        <p:nvSpPr>
          <p:cNvPr id="7171" name="Rectangle 57"/>
          <p:cNvSpPr>
            <a:spLocks noChangeArrowheads="1"/>
          </p:cNvSpPr>
          <p:nvPr/>
        </p:nvSpPr>
        <p:spPr bwMode="auto">
          <a:xfrm>
            <a:off x="768350" y="1412875"/>
            <a:ext cx="68580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	    </a:t>
            </a:r>
            <a:r>
              <a:rPr lang="en-US" altLang="en-US" sz="1800" i="1"/>
              <a:t>i</a:t>
            </a:r>
            <a:r>
              <a:rPr lang="en-US" altLang="en-US" sz="1800" baseline="-25000"/>
              <a:t>1</a:t>
            </a:r>
            <a:r>
              <a:rPr lang="en-US" altLang="en-US" sz="1800"/>
              <a:t> 	   </a:t>
            </a:r>
            <a:r>
              <a:rPr lang="en-US" altLang="en-US" sz="1800" i="1"/>
              <a:t>i</a:t>
            </a:r>
            <a:r>
              <a:rPr lang="en-US" altLang="en-US" sz="1800" baseline="-25000"/>
              <a:t>2</a:t>
            </a:r>
            <a:r>
              <a:rPr lang="en-US" altLang="en-US" sz="1800"/>
              <a:t> 	       </a:t>
            </a:r>
            <a:r>
              <a:rPr lang="en-US" altLang="en-US" sz="1800" i="1"/>
              <a:t>i</a:t>
            </a:r>
            <a:r>
              <a:rPr lang="en-US" altLang="en-US" sz="1800" baseline="-25000"/>
              <a:t>3</a:t>
            </a:r>
            <a:r>
              <a:rPr lang="en-US" altLang="en-US" sz="1800"/>
              <a:t> 	 	    </a:t>
            </a:r>
            <a:r>
              <a:rPr lang="en-US" altLang="en-US" sz="1800" i="1"/>
              <a:t>R</a:t>
            </a:r>
            <a:r>
              <a:rPr lang="en-US" altLang="en-US" sz="1800" i="1" baseline="-25000"/>
              <a:t>n</a:t>
            </a:r>
            <a:r>
              <a:rPr lang="en-US" altLang="en-US" sz="1800"/>
              <a:t>                                </a:t>
            </a:r>
            <a:r>
              <a:rPr lang="en-US" altLang="en-US" sz="1800" i="1"/>
              <a:t>P</a:t>
            </a:r>
            <a:r>
              <a:rPr lang="en-US" altLang="en-US" sz="1800" i="1" baseline="-25000"/>
              <a:t>D</a:t>
            </a:r>
            <a:r>
              <a:rPr lang="en-US" altLang="en-US" sz="1800"/>
              <a:t> = –––––  +  ––––––-  +  ––––––- +</a:t>
            </a:r>
            <a:r>
              <a:rPr lang="en-US" altLang="en-US"/>
              <a:t> </a:t>
            </a:r>
            <a:r>
              <a:rPr lang="en-US" altLang="en-US">
                <a:sym typeface="Symbol" panose="05050102010706020507" pitchFamily="18" charset="2"/>
              </a:rPr>
              <a:t></a:t>
            </a:r>
            <a:r>
              <a:rPr lang="en-US" altLang="en-US" sz="1800">
                <a:sym typeface="Symbol" panose="05050102010706020507" pitchFamily="18" charset="2"/>
              </a:rPr>
              <a:t> </a:t>
            </a:r>
            <a:r>
              <a:rPr lang="en-US" altLang="en-US" sz="1800"/>
              <a:t>+ ––––––     	                                                                                                                   	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2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3                      </a:t>
            </a:r>
            <a:r>
              <a:rPr lang="en-US" altLang="en-US" sz="1800"/>
              <a:t>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i="1" baseline="30000"/>
              <a:t>n</a:t>
            </a:r>
          </a:p>
        </p:txBody>
      </p:sp>
      <p:sp>
        <p:nvSpPr>
          <p:cNvPr id="7172" name="Rectangle 58"/>
          <p:cNvSpPr>
            <a:spLocks noChangeArrowheads="1"/>
          </p:cNvSpPr>
          <p:nvPr/>
        </p:nvSpPr>
        <p:spPr bwMode="auto">
          <a:xfrm>
            <a:off x="768350" y="2660650"/>
            <a:ext cx="68580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	    </a:t>
            </a:r>
            <a:r>
              <a:rPr lang="en-US" altLang="en-US" sz="1800" i="1"/>
              <a:t>I</a:t>
            </a:r>
            <a:r>
              <a:rPr lang="en-US" altLang="en-US" sz="1800" baseline="-25000"/>
              <a:t>1</a:t>
            </a:r>
            <a:r>
              <a:rPr lang="en-US" altLang="en-US" sz="1800"/>
              <a:t> 	   </a:t>
            </a:r>
            <a:r>
              <a:rPr lang="en-US" altLang="en-US" sz="1800" i="1"/>
              <a:t>I</a:t>
            </a:r>
            <a:r>
              <a:rPr lang="en-US" altLang="en-US" sz="1800" baseline="-25000"/>
              <a:t>2</a:t>
            </a:r>
            <a:r>
              <a:rPr lang="en-US" altLang="en-US" sz="1800"/>
              <a:t> 	       </a:t>
            </a:r>
            <a:r>
              <a:rPr lang="en-US" altLang="en-US" sz="1800" i="1"/>
              <a:t>I</a:t>
            </a:r>
            <a:r>
              <a:rPr lang="en-US" altLang="en-US" sz="1800" baseline="-25000"/>
              <a:t>3</a:t>
            </a:r>
            <a:r>
              <a:rPr lang="en-US" altLang="en-US" sz="1800"/>
              <a:t> 	 	    </a:t>
            </a:r>
            <a:r>
              <a:rPr lang="en-US" altLang="en-US" sz="1800" i="1"/>
              <a:t>R*</a:t>
            </a:r>
            <a:r>
              <a:rPr lang="en-US" altLang="en-US" sz="1800" i="1" baseline="-25000"/>
              <a:t>n</a:t>
            </a:r>
            <a:r>
              <a:rPr lang="en-US" altLang="en-US" sz="1800"/>
              <a:t>                                </a:t>
            </a:r>
            <a:r>
              <a:rPr lang="en-US" altLang="en-US" sz="1800" i="1"/>
              <a:t>V</a:t>
            </a:r>
            <a:r>
              <a:rPr lang="en-US" altLang="en-US" sz="1800" i="1" baseline="-25000"/>
              <a:t>D</a:t>
            </a:r>
            <a:r>
              <a:rPr lang="en-US" altLang="en-US" sz="1800"/>
              <a:t> = –––––  +  ––––––-  +  ––––––- + </a:t>
            </a:r>
            <a:r>
              <a:rPr lang="en-US" altLang="en-US">
                <a:sym typeface="Symbol" panose="05050102010706020507" pitchFamily="18" charset="2"/>
              </a:rPr>
              <a:t> </a:t>
            </a:r>
            <a:r>
              <a:rPr lang="en-US" altLang="en-US" sz="1800"/>
              <a:t>+ ––––––     	                                                                                                                   	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2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3                      </a:t>
            </a:r>
            <a:r>
              <a:rPr lang="en-US" altLang="en-US" sz="1800"/>
              <a:t>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i="1" baseline="30000"/>
              <a:t>n</a:t>
            </a:r>
          </a:p>
        </p:txBody>
      </p:sp>
      <p:sp>
        <p:nvSpPr>
          <p:cNvPr id="7173" name="Text Box 59"/>
          <p:cNvSpPr txBox="1">
            <a:spLocks noChangeArrowheads="1"/>
          </p:cNvSpPr>
          <p:nvPr/>
        </p:nvSpPr>
        <p:spPr bwMode="auto">
          <a:xfrm>
            <a:off x="768350" y="3927475"/>
            <a:ext cx="8313738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600"/>
              <a:t>where 	</a:t>
            </a:r>
            <a:r>
              <a:rPr lang="en-US" altLang="en-US" sz="1600" i="1"/>
              <a:t>i</a:t>
            </a:r>
            <a:r>
              <a:rPr lang="en-US" altLang="en-US" sz="1600" baseline="-25000"/>
              <a:t>1</a:t>
            </a:r>
            <a:r>
              <a:rPr lang="en-US" altLang="en-US" sz="1600"/>
              <a:t>, </a:t>
            </a:r>
            <a:r>
              <a:rPr lang="en-US" altLang="en-US" sz="1600" i="1"/>
              <a:t>i</a:t>
            </a:r>
            <a:r>
              <a:rPr lang="en-US" altLang="en-US" sz="1600" baseline="-25000"/>
              <a:t>2</a:t>
            </a:r>
            <a:r>
              <a:rPr lang="en-US" altLang="en-US" sz="1600"/>
              <a:t> and </a:t>
            </a:r>
            <a:r>
              <a:rPr lang="en-US" altLang="en-US" sz="1600" i="1"/>
              <a:t>i</a:t>
            </a:r>
            <a:r>
              <a:rPr lang="en-US" altLang="en-US" sz="1600" baseline="-25000"/>
              <a:t>3</a:t>
            </a:r>
            <a:r>
              <a:rPr lang="en-US" altLang="en-US" sz="1600"/>
              <a:t> = nominal interest per bond in years 1, 2 and 3 up to </a:t>
            </a:r>
            <a:r>
              <a:rPr lang="en-US" altLang="en-US" sz="1600" i="1"/>
              <a:t>n</a:t>
            </a:r>
            <a:r>
              <a:rPr lang="en-US" altLang="en-US" sz="1600"/>
              <a:t> years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600"/>
              <a:t>	</a:t>
            </a:r>
            <a:r>
              <a:rPr lang="en-US" altLang="en-US" sz="1600" i="1"/>
              <a:t>I</a:t>
            </a:r>
            <a:r>
              <a:rPr lang="en-US" altLang="en-US" sz="1600" baseline="-25000"/>
              <a:t>1</a:t>
            </a:r>
            <a:r>
              <a:rPr lang="en-US" altLang="en-US" sz="1600"/>
              <a:t>, </a:t>
            </a:r>
            <a:r>
              <a:rPr lang="en-US" altLang="en-US" sz="1600" i="1"/>
              <a:t>I</a:t>
            </a:r>
            <a:r>
              <a:rPr lang="en-US" altLang="en-US" sz="1600" baseline="-25000"/>
              <a:t>2</a:t>
            </a:r>
            <a:r>
              <a:rPr lang="en-US" altLang="en-US" sz="1600"/>
              <a:t> and </a:t>
            </a:r>
            <a:r>
              <a:rPr lang="en-US" altLang="en-US" sz="1600" i="1"/>
              <a:t>I</a:t>
            </a:r>
            <a:r>
              <a:rPr lang="en-US" altLang="en-US" sz="1600" baseline="-25000"/>
              <a:t>3 </a:t>
            </a:r>
            <a:r>
              <a:rPr lang="en-US" altLang="en-US" sz="1600"/>
              <a:t>= total nominal interest in years 1, 2 and 3 up to </a:t>
            </a:r>
            <a:r>
              <a:rPr lang="en-US" altLang="en-US" sz="1600" i="1"/>
              <a:t>n</a:t>
            </a:r>
            <a:r>
              <a:rPr lang="en-US" altLang="en-US" sz="1600"/>
              <a:t> years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600"/>
              <a:t>	</a:t>
            </a:r>
            <a:r>
              <a:rPr lang="en-US" altLang="en-US" sz="1600" i="1"/>
              <a:t>R</a:t>
            </a:r>
            <a:r>
              <a:rPr lang="en-US" altLang="en-US" sz="1600" i="1" baseline="-25000"/>
              <a:t>n</a:t>
            </a:r>
            <a:r>
              <a:rPr lang="en-US" altLang="en-US" sz="1600"/>
              <a:t> and </a:t>
            </a:r>
            <a:r>
              <a:rPr lang="en-US" altLang="en-US" sz="1600" i="1"/>
              <a:t>R*</a:t>
            </a:r>
            <a:r>
              <a:rPr lang="en-US" altLang="en-US" sz="1600" i="1" baseline="-25000"/>
              <a:t>n</a:t>
            </a:r>
            <a:r>
              <a:rPr lang="en-US" altLang="en-US" sz="1600" baseline="-25000"/>
              <a:t> </a:t>
            </a:r>
            <a:r>
              <a:rPr lang="en-US" altLang="en-US" sz="1600"/>
              <a:t>= redemption value of a bond, and total redemption of all bonds 		     in year </a:t>
            </a:r>
            <a:r>
              <a:rPr lang="en-US" altLang="en-US" sz="1600" i="1"/>
              <a:t>n</a:t>
            </a:r>
            <a:r>
              <a:rPr lang="en-US" altLang="en-US" sz="1600"/>
              <a:t>, the redemption or maturity date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1527175" y="298450"/>
            <a:ext cx="60896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Blackaby plc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698500" y="1344613"/>
            <a:ext cx="8272463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000"/>
              <a:t>Issued a bond with a par value of £100 in September 2012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000"/>
              <a:t>Redeemable in September 2018 at par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000"/>
              <a:t>The coupon is 8 per cent payable annually in September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000"/>
              <a:t>What price will investors pay for this bond if the market rate of 					interest for a security in this risk class is 7 per cent?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539750" y="3505200"/>
            <a:ext cx="822325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	       8 	          8 	                 8 	 	       8               100                  </a:t>
            </a:r>
            <a:r>
              <a:rPr lang="en-US" altLang="en-US" sz="1800" i="1"/>
              <a:t>P</a:t>
            </a:r>
            <a:r>
              <a:rPr lang="en-US" altLang="en-US" sz="1800" i="1" baseline="-25000"/>
              <a:t>D</a:t>
            </a:r>
            <a:r>
              <a:rPr lang="en-US" altLang="en-US" sz="1800"/>
              <a:t> = ––––––––  + ––––––––-  +  ––––––-––  +</a:t>
            </a:r>
            <a:r>
              <a:rPr lang="en-US" altLang="en-US"/>
              <a:t> </a:t>
            </a:r>
            <a:r>
              <a:rPr lang="en-US" altLang="en-US">
                <a:sym typeface="Symbol" panose="05050102010706020507" pitchFamily="18" charset="2"/>
              </a:rPr>
              <a:t> </a:t>
            </a:r>
            <a:r>
              <a:rPr lang="en-US" altLang="en-US" sz="1800"/>
              <a:t>+ ––––––––  + –––––––––                                                                                                                     	1 + 0.07        (1 + 0.07)</a:t>
            </a:r>
            <a:r>
              <a:rPr lang="en-US" altLang="en-US" sz="1800" baseline="30000"/>
              <a:t>2</a:t>
            </a:r>
            <a:r>
              <a:rPr lang="en-US" altLang="en-US" sz="1800"/>
              <a:t>      (1 + 0.07)</a:t>
            </a:r>
            <a:r>
              <a:rPr lang="en-US" altLang="en-US" sz="1800" baseline="30000"/>
              <a:t>3</a:t>
            </a:r>
            <a:r>
              <a:rPr lang="en-US" altLang="en-US" sz="1800"/>
              <a:t>               (1 + 0.07)</a:t>
            </a:r>
            <a:r>
              <a:rPr lang="en-US" altLang="en-US" sz="1800" baseline="30000"/>
              <a:t>6</a:t>
            </a:r>
            <a:r>
              <a:rPr lang="en-US" altLang="en-US" sz="1800"/>
              <a:t>     (1 + 0.07)</a:t>
            </a:r>
            <a:r>
              <a:rPr lang="en-US" altLang="en-US" sz="1800" baseline="30000"/>
              <a:t>6</a:t>
            </a:r>
            <a:r>
              <a:rPr lang="en-US" altLang="en-US" sz="1800"/>
              <a:t> 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33400" y="4572000"/>
            <a:ext cx="83756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P</a:t>
            </a:r>
            <a:r>
              <a:rPr lang="en-US" altLang="en-US" sz="1800" i="1" baseline="-25000"/>
              <a:t>D</a:t>
            </a:r>
            <a:r>
              <a:rPr lang="en-US" altLang="en-US" sz="2000"/>
              <a:t> = £8 annuity for 6 years @ 7 per cent = 4.7665 × 8	 =  38.132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533400" y="5207000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Plus        						 =  66.634</a:t>
            </a:r>
          </a:p>
        </p:txBody>
      </p:sp>
      <p:sp>
        <p:nvSpPr>
          <p:cNvPr id="8199" name="Text Box 8"/>
          <p:cNvSpPr txBox="1">
            <a:spLocks noChangeArrowheads="1"/>
          </p:cNvSpPr>
          <p:nvPr/>
        </p:nvSpPr>
        <p:spPr bwMode="auto">
          <a:xfrm>
            <a:off x="533400" y="5638800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							 £ 104.766</a:t>
            </a:r>
          </a:p>
        </p:txBody>
      </p:sp>
      <p:sp>
        <p:nvSpPr>
          <p:cNvPr id="8200" name="Line 10"/>
          <p:cNvSpPr>
            <a:spLocks noChangeShapeType="1"/>
          </p:cNvSpPr>
          <p:nvPr/>
        </p:nvSpPr>
        <p:spPr bwMode="auto">
          <a:xfrm>
            <a:off x="7072313" y="56388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01" name="Line 11"/>
          <p:cNvSpPr>
            <a:spLocks noChangeShapeType="1"/>
          </p:cNvSpPr>
          <p:nvPr/>
        </p:nvSpPr>
        <p:spPr bwMode="auto">
          <a:xfrm>
            <a:off x="7072313" y="608965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202" name="Group 14"/>
          <p:cNvGrpSpPr>
            <a:grpSpLocks/>
          </p:cNvGrpSpPr>
          <p:nvPr/>
        </p:nvGrpSpPr>
        <p:grpSpPr bwMode="auto">
          <a:xfrm>
            <a:off x="5414963" y="5041900"/>
            <a:ext cx="1366837" cy="749300"/>
            <a:chOff x="3200" y="3216"/>
            <a:chExt cx="861" cy="472"/>
          </a:xfrm>
        </p:grpSpPr>
        <p:sp>
          <p:nvSpPr>
            <p:cNvPr id="8203" name="Line 7"/>
            <p:cNvSpPr>
              <a:spLocks noChangeShapeType="1"/>
            </p:cNvSpPr>
            <p:nvPr/>
          </p:nvSpPr>
          <p:spPr bwMode="auto">
            <a:xfrm>
              <a:off x="3264" y="3448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04" name="Rectangle 12"/>
            <p:cNvSpPr>
              <a:spLocks noChangeArrowheads="1"/>
            </p:cNvSpPr>
            <p:nvPr/>
          </p:nvSpPr>
          <p:spPr bwMode="auto">
            <a:xfrm>
              <a:off x="3416" y="3216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000"/>
                <a:t>100</a:t>
              </a:r>
            </a:p>
          </p:txBody>
        </p:sp>
        <p:sp>
          <p:nvSpPr>
            <p:cNvPr id="8205" name="Rectangle 13"/>
            <p:cNvSpPr>
              <a:spLocks noChangeArrowheads="1"/>
            </p:cNvSpPr>
            <p:nvPr/>
          </p:nvSpPr>
          <p:spPr bwMode="auto">
            <a:xfrm>
              <a:off x="3200" y="3438"/>
              <a:ext cx="86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000"/>
                <a:t>(1 + 0.07)</a:t>
              </a:r>
              <a:r>
                <a:rPr lang="en-US" altLang="en-US" sz="2000" baseline="30000"/>
                <a:t>6</a:t>
              </a:r>
            </a:p>
          </p:txBody>
        </p:sp>
      </p:grp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1527175" y="290513"/>
            <a:ext cx="60896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Blackaby plc (Continued)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684213" y="1281113"/>
            <a:ext cx="841057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70000"/>
              </a:spcBef>
              <a:buFontTx/>
              <a:buChar char="•"/>
            </a:pPr>
            <a:r>
              <a:rPr lang="en-US" altLang="en-US" sz="2200"/>
              <a:t>What is the bond’s value in the secondary market in 						September 2015</a:t>
            </a:r>
            <a:r>
              <a:rPr lang="en-US" altLang="en-US" sz="2200">
                <a:solidFill>
                  <a:srgbClr val="00FFFF"/>
                </a:solidFill>
              </a:rPr>
              <a:t> </a:t>
            </a:r>
            <a:r>
              <a:rPr lang="en-US" altLang="en-US" sz="2200"/>
              <a:t>if interest rates rise by 200 basis points (i.e. 			for this risk class they are 9 per cent) between 2012 and 2015?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711200" y="3425825"/>
            <a:ext cx="83756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/>
              <a:t>P</a:t>
            </a:r>
            <a:r>
              <a:rPr lang="en-US" altLang="en-US" sz="1800" i="1" baseline="-25000"/>
              <a:t>D</a:t>
            </a:r>
            <a:r>
              <a:rPr lang="en-US" altLang="en-US" sz="2000"/>
              <a:t> = </a:t>
            </a:r>
            <a:r>
              <a:rPr lang="en-US" altLang="en-US" sz="2000" i="1"/>
              <a:t>£</a:t>
            </a:r>
            <a:r>
              <a:rPr lang="en-US" altLang="en-US" sz="2000"/>
              <a:t>8 annuity for 3 years @ 9 per cent = 2.5313 × 8	 =  20.25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711200" y="4060825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Plus        						 =  77.22</a:t>
            </a:r>
          </a:p>
        </p:txBody>
      </p:sp>
      <p:sp>
        <p:nvSpPr>
          <p:cNvPr id="9222" name="Text Box 7"/>
          <p:cNvSpPr txBox="1">
            <a:spLocks noChangeArrowheads="1"/>
          </p:cNvSpPr>
          <p:nvPr/>
        </p:nvSpPr>
        <p:spPr bwMode="auto">
          <a:xfrm>
            <a:off x="711200" y="4492625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          					  		  </a:t>
            </a:r>
            <a:r>
              <a:rPr lang="en-US" altLang="en-US" sz="2000" i="1"/>
              <a:t>£</a:t>
            </a:r>
            <a:r>
              <a:rPr lang="en-US" altLang="en-US" sz="2000"/>
              <a:t> 97.47</a:t>
            </a:r>
          </a:p>
        </p:txBody>
      </p:sp>
      <p:sp>
        <p:nvSpPr>
          <p:cNvPr id="9223" name="Line 8"/>
          <p:cNvSpPr>
            <a:spLocks noChangeShapeType="1"/>
          </p:cNvSpPr>
          <p:nvPr/>
        </p:nvSpPr>
        <p:spPr bwMode="auto">
          <a:xfrm>
            <a:off x="7250113" y="4418013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4" name="Line 9"/>
          <p:cNvSpPr>
            <a:spLocks noChangeShapeType="1"/>
          </p:cNvSpPr>
          <p:nvPr/>
        </p:nvSpPr>
        <p:spPr bwMode="auto">
          <a:xfrm>
            <a:off x="7250113" y="48895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9225" name="Group 10"/>
          <p:cNvGrpSpPr>
            <a:grpSpLocks/>
          </p:cNvGrpSpPr>
          <p:nvPr/>
        </p:nvGrpSpPr>
        <p:grpSpPr bwMode="auto">
          <a:xfrm>
            <a:off x="5262563" y="3860800"/>
            <a:ext cx="1366837" cy="749300"/>
            <a:chOff x="3200" y="3216"/>
            <a:chExt cx="861" cy="472"/>
          </a:xfrm>
        </p:grpSpPr>
        <p:sp>
          <p:nvSpPr>
            <p:cNvPr id="9226" name="Line 11"/>
            <p:cNvSpPr>
              <a:spLocks noChangeShapeType="1"/>
            </p:cNvSpPr>
            <p:nvPr/>
          </p:nvSpPr>
          <p:spPr bwMode="auto">
            <a:xfrm>
              <a:off x="3264" y="3448"/>
              <a:ext cx="7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27" name="Rectangle 12"/>
            <p:cNvSpPr>
              <a:spLocks noChangeArrowheads="1"/>
            </p:cNvSpPr>
            <p:nvPr/>
          </p:nvSpPr>
          <p:spPr bwMode="auto">
            <a:xfrm>
              <a:off x="3416" y="3216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000"/>
                <a:t>100</a:t>
              </a:r>
            </a:p>
          </p:txBody>
        </p:sp>
        <p:sp>
          <p:nvSpPr>
            <p:cNvPr id="9228" name="Rectangle 13"/>
            <p:cNvSpPr>
              <a:spLocks noChangeArrowheads="1"/>
            </p:cNvSpPr>
            <p:nvPr/>
          </p:nvSpPr>
          <p:spPr bwMode="auto">
            <a:xfrm>
              <a:off x="3200" y="3438"/>
              <a:ext cx="86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000"/>
                <a:t>(1 + 0.09)</a:t>
              </a:r>
              <a:r>
                <a:rPr lang="en-US" altLang="en-US" sz="2000" baseline="30000"/>
                <a:t>6</a:t>
              </a:r>
            </a:p>
          </p:txBody>
        </p:sp>
      </p:grp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0" y="290513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Bluebird plc calculating the rate of return</a:t>
            </a:r>
          </a:p>
        </p:txBody>
      </p:sp>
      <p:sp>
        <p:nvSpPr>
          <p:cNvPr id="10243" name="Rectangle 7"/>
          <p:cNvSpPr>
            <a:spLocks noChangeArrowheads="1"/>
          </p:cNvSpPr>
          <p:nvPr/>
        </p:nvSpPr>
        <p:spPr bwMode="auto">
          <a:xfrm>
            <a:off x="698500" y="1344613"/>
            <a:ext cx="8272463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200"/>
              <a:t>Bluebird plc issued a bond many years ago which is due for 			redemption at par of £100 in three years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200"/>
              <a:t>Coupon is 6 per cent and the market price is £91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200"/>
              <a:t>Rate of return now offered in the market by this bond 						is found by solving for </a:t>
            </a:r>
            <a:r>
              <a:rPr lang="en-US" altLang="en-US" sz="22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2200"/>
              <a:t>:</a:t>
            </a:r>
          </a:p>
        </p:txBody>
      </p:sp>
      <p:sp>
        <p:nvSpPr>
          <p:cNvPr id="10244" name="Rectangle 8"/>
          <p:cNvSpPr>
            <a:spLocks noChangeArrowheads="1"/>
          </p:cNvSpPr>
          <p:nvPr/>
        </p:nvSpPr>
        <p:spPr bwMode="auto">
          <a:xfrm>
            <a:off x="1011238" y="4038600"/>
            <a:ext cx="7004050" cy="86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en-US" altLang="en-US" sz="1800"/>
              <a:t>	    </a:t>
            </a:r>
            <a:r>
              <a:rPr lang="en-US" altLang="en-US" sz="1800" i="1"/>
              <a:t>i</a:t>
            </a:r>
            <a:r>
              <a:rPr lang="en-US" altLang="en-US" sz="1800" baseline="-25000"/>
              <a:t>1</a:t>
            </a:r>
            <a:r>
              <a:rPr lang="en-US" altLang="en-US" sz="1800"/>
              <a:t> 	   </a:t>
            </a:r>
            <a:r>
              <a:rPr lang="en-US" altLang="en-US" sz="1800" i="1"/>
              <a:t>i</a:t>
            </a:r>
            <a:r>
              <a:rPr lang="en-US" altLang="en-US" sz="1800" baseline="-25000"/>
              <a:t>2</a:t>
            </a:r>
            <a:r>
              <a:rPr lang="en-US" altLang="en-US" sz="1800"/>
              <a:t> 	   </a:t>
            </a:r>
            <a:r>
              <a:rPr lang="en-US" altLang="en-US" sz="1800" i="1"/>
              <a:t>R</a:t>
            </a:r>
            <a:r>
              <a:rPr lang="en-US" altLang="en-US" sz="1800" i="1" baseline="-25000"/>
              <a:t>n</a:t>
            </a:r>
            <a:r>
              <a:rPr lang="en-US" altLang="en-US" sz="1800"/>
              <a:t> + </a:t>
            </a:r>
            <a:r>
              <a:rPr lang="en-US" altLang="en-US" sz="1800" i="1"/>
              <a:t>i</a:t>
            </a:r>
            <a:r>
              <a:rPr lang="en-US" altLang="en-US" sz="1800" baseline="-25000"/>
              <a:t>3</a:t>
            </a:r>
            <a:r>
              <a:rPr lang="en-US" altLang="en-US" sz="1800"/>
              <a:t> 	 	 </a:t>
            </a:r>
          </a:p>
          <a:p>
            <a:pPr eaLnBrk="1" hangingPunct="1"/>
            <a:r>
              <a:rPr lang="en-US" altLang="en-US" sz="1800" i="1"/>
              <a:t>P</a:t>
            </a:r>
            <a:r>
              <a:rPr lang="en-US" altLang="en-US" sz="1800" i="1" baseline="-25000"/>
              <a:t>D</a:t>
            </a:r>
            <a:r>
              <a:rPr lang="en-US" altLang="en-US" sz="1800"/>
              <a:t> = –––––  +  ––––––-  +  ––––––- 	                                                                                                                   	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2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3</a:t>
            </a:r>
          </a:p>
        </p:txBody>
      </p:sp>
      <p:sp>
        <p:nvSpPr>
          <p:cNvPr id="10245" name="Rectangle 10"/>
          <p:cNvSpPr>
            <a:spLocks noChangeArrowheads="1"/>
          </p:cNvSpPr>
          <p:nvPr/>
        </p:nvSpPr>
        <p:spPr bwMode="auto">
          <a:xfrm>
            <a:off x="1011238" y="5048250"/>
            <a:ext cx="7004050" cy="86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542925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en-US" altLang="en-US" sz="1800"/>
              <a:t>	    6 	   6 	     106 	 	 </a:t>
            </a:r>
          </a:p>
          <a:p>
            <a:pPr eaLnBrk="1" hangingPunct="1"/>
            <a:r>
              <a:rPr lang="en-US" altLang="en-US" sz="1800"/>
              <a:t>91 = –––––  +  ––––––-  +  ––––––- 	                                                                                                                   	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2</a:t>
            </a:r>
            <a:r>
              <a:rPr lang="en-US" altLang="en-US" sz="1800"/>
              <a:t>      (1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</a:t>
            </a:r>
            <a:r>
              <a:rPr lang="en-US" altLang="en-US" sz="1800"/>
              <a:t>)</a:t>
            </a:r>
            <a:r>
              <a:rPr lang="en-US" altLang="en-US" sz="1800" baseline="30000"/>
              <a:t>3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ChangeArrowheads="1"/>
          </p:cNvSpPr>
          <p:nvPr/>
        </p:nvSpPr>
        <p:spPr bwMode="auto">
          <a:xfrm>
            <a:off x="698500" y="1331913"/>
            <a:ext cx="8274050" cy="235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200"/>
              <a:t>Calculate internal rates of return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200"/>
              <a:t>At an interest rate (</a:t>
            </a:r>
            <a:r>
              <a:rPr lang="en-GB" altLang="en-US" sz="2200" i="1"/>
              <a:t>k</a:t>
            </a:r>
            <a:r>
              <a:rPr lang="en-US" altLang="en-US" sz="1800" i="1" baseline="-25000"/>
              <a:t>D</a:t>
            </a:r>
            <a:r>
              <a:rPr lang="en-GB" altLang="en-US" sz="2200"/>
              <a:t>) of 9 per cent, the right side of the 					equation amounts to £92.41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200"/>
              <a:t>At an interest rate of 10 per cent the right-hand side of the 				equation amounts to £90.05</a:t>
            </a:r>
          </a:p>
        </p:txBody>
      </p:sp>
      <p:sp>
        <p:nvSpPr>
          <p:cNvPr id="11267" name="Rectangle 7"/>
          <p:cNvSpPr>
            <a:spLocks noChangeArrowheads="1"/>
          </p:cNvSpPr>
          <p:nvPr/>
        </p:nvSpPr>
        <p:spPr bwMode="auto">
          <a:xfrm>
            <a:off x="306388" y="295275"/>
            <a:ext cx="8531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Bluebird plc - answers</a:t>
            </a:r>
          </a:p>
        </p:txBody>
      </p:sp>
      <p:sp>
        <p:nvSpPr>
          <p:cNvPr id="11268" name="Text Box 8"/>
          <p:cNvSpPr txBox="1">
            <a:spLocks noChangeArrowheads="1"/>
          </p:cNvSpPr>
          <p:nvPr/>
        </p:nvSpPr>
        <p:spPr bwMode="auto">
          <a:xfrm>
            <a:off x="768350" y="3810000"/>
            <a:ext cx="7994650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/>
              <a:t>Interest rate				9%	  ?	    10%</a:t>
            </a:r>
          </a:p>
        </p:txBody>
      </p:sp>
      <p:sp>
        <p:nvSpPr>
          <p:cNvPr id="11269" name="Text Box 9"/>
          <p:cNvSpPr txBox="1">
            <a:spLocks noChangeArrowheads="1"/>
          </p:cNvSpPr>
          <p:nvPr/>
        </p:nvSpPr>
        <p:spPr bwMode="auto">
          <a:xfrm>
            <a:off x="768350" y="4340225"/>
            <a:ext cx="7994650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/>
              <a:t>Value of discounted cash flows	£92.41	  £91	    £90.05</a:t>
            </a:r>
          </a:p>
        </p:txBody>
      </p:sp>
      <p:sp>
        <p:nvSpPr>
          <p:cNvPr id="11270" name="Line 10"/>
          <p:cNvSpPr>
            <a:spLocks noChangeShapeType="1"/>
          </p:cNvSpPr>
          <p:nvPr/>
        </p:nvSpPr>
        <p:spPr bwMode="auto">
          <a:xfrm>
            <a:off x="5410200" y="4267200"/>
            <a:ext cx="304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1" name="Text Box 11"/>
          <p:cNvSpPr txBox="1">
            <a:spLocks noChangeArrowheads="1"/>
          </p:cNvSpPr>
          <p:nvPr/>
        </p:nvSpPr>
        <p:spPr bwMode="auto">
          <a:xfrm>
            <a:off x="768350" y="5043488"/>
            <a:ext cx="1563688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 i="1"/>
              <a:t>k</a:t>
            </a:r>
            <a:r>
              <a:rPr lang="en-US" altLang="en-US" sz="2200" i="1" baseline="-25000"/>
              <a:t>D</a:t>
            </a:r>
            <a:r>
              <a:rPr lang="en-US" altLang="en-US" sz="2200"/>
              <a:t> = 9% +</a:t>
            </a:r>
          </a:p>
        </p:txBody>
      </p:sp>
      <p:sp>
        <p:nvSpPr>
          <p:cNvPr id="11272" name="Text Box 12"/>
          <p:cNvSpPr txBox="1">
            <a:spLocks noChangeArrowheads="1"/>
          </p:cNvSpPr>
          <p:nvPr/>
        </p:nvSpPr>
        <p:spPr bwMode="auto">
          <a:xfrm>
            <a:off x="2438400" y="4789488"/>
            <a:ext cx="1563688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/>
              <a:t>92.41 – 91</a:t>
            </a:r>
          </a:p>
        </p:txBody>
      </p:sp>
      <p:sp>
        <p:nvSpPr>
          <p:cNvPr id="11273" name="Text Box 13"/>
          <p:cNvSpPr txBox="1">
            <a:spLocks noChangeArrowheads="1"/>
          </p:cNvSpPr>
          <p:nvPr/>
        </p:nvSpPr>
        <p:spPr bwMode="auto">
          <a:xfrm>
            <a:off x="2209800" y="5292725"/>
            <a:ext cx="2033588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/>
              <a:t>92.41 – 90.05</a:t>
            </a:r>
          </a:p>
        </p:txBody>
      </p:sp>
      <p:sp>
        <p:nvSpPr>
          <p:cNvPr id="11274" name="Line 14"/>
          <p:cNvSpPr>
            <a:spLocks noChangeShapeType="1"/>
          </p:cNvSpPr>
          <p:nvPr/>
        </p:nvSpPr>
        <p:spPr bwMode="auto">
          <a:xfrm>
            <a:off x="2286000" y="5257800"/>
            <a:ext cx="1795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5" name="Text Box 15"/>
          <p:cNvSpPr txBox="1">
            <a:spLocks noChangeArrowheads="1"/>
          </p:cNvSpPr>
          <p:nvPr/>
        </p:nvSpPr>
        <p:spPr bwMode="auto">
          <a:xfrm>
            <a:off x="4114800" y="5043488"/>
            <a:ext cx="2492375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/>
              <a:t>× (10 –  9) = 9.6%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079500" y="290513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two types of interest yield</a:t>
            </a:r>
          </a:p>
        </p:txBody>
      </p:sp>
      <p:sp>
        <p:nvSpPr>
          <p:cNvPr id="12291" name="Rectangle 4"/>
          <p:cNvSpPr>
            <a:spLocks noChangeArrowheads="1"/>
          </p:cNvSpPr>
          <p:nvPr/>
        </p:nvSpPr>
        <p:spPr bwMode="auto">
          <a:xfrm>
            <a:off x="685800" y="1346200"/>
            <a:ext cx="8077200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15000"/>
              </a:spcBef>
              <a:buFontTx/>
              <a:buChar char="•"/>
            </a:pPr>
            <a:r>
              <a:rPr lang="en-US" altLang="en-US" sz="2000"/>
              <a:t>Interest yield (also known as the flat yield, income yield and 				running yield)</a:t>
            </a:r>
          </a:p>
        </p:txBody>
      </p:sp>
      <p:sp>
        <p:nvSpPr>
          <p:cNvPr id="12292" name="Rectangle 5"/>
          <p:cNvSpPr>
            <a:spLocks noChangeArrowheads="1"/>
          </p:cNvSpPr>
          <p:nvPr/>
        </p:nvSpPr>
        <p:spPr bwMode="auto">
          <a:xfrm>
            <a:off x="685800" y="1981200"/>
            <a:ext cx="45720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5000"/>
              </a:spcBef>
            </a:pPr>
            <a:r>
              <a:rPr lang="en-US" altLang="en-US" sz="2000"/>
              <a:t>Gross interest (coupon)</a:t>
            </a:r>
          </a:p>
        </p:txBody>
      </p:sp>
      <p:sp>
        <p:nvSpPr>
          <p:cNvPr id="12293" name="Rectangle 6"/>
          <p:cNvSpPr>
            <a:spLocks noChangeArrowheads="1"/>
          </p:cNvSpPr>
          <p:nvPr/>
        </p:nvSpPr>
        <p:spPr bwMode="auto">
          <a:xfrm>
            <a:off x="685800" y="2424113"/>
            <a:ext cx="45720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5000"/>
              </a:spcBef>
            </a:pPr>
            <a:r>
              <a:rPr lang="en-US" altLang="en-US" sz="2000"/>
              <a:t>Market price</a:t>
            </a:r>
          </a:p>
        </p:txBody>
      </p:sp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2543175" y="2190750"/>
            <a:ext cx="45720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5000"/>
              </a:spcBef>
            </a:pPr>
            <a:r>
              <a:rPr lang="en-US" altLang="en-US" sz="2000"/>
              <a:t>× 100</a:t>
            </a:r>
          </a:p>
        </p:txBody>
      </p:sp>
      <p:sp>
        <p:nvSpPr>
          <p:cNvPr id="12295" name="Line 8"/>
          <p:cNvSpPr>
            <a:spLocks noChangeShapeType="1"/>
          </p:cNvSpPr>
          <p:nvPr/>
        </p:nvSpPr>
        <p:spPr bwMode="auto">
          <a:xfrm>
            <a:off x="1743075" y="2397125"/>
            <a:ext cx="274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6" name="Rectangle 9"/>
          <p:cNvSpPr>
            <a:spLocks noChangeArrowheads="1"/>
          </p:cNvSpPr>
          <p:nvPr/>
        </p:nvSpPr>
        <p:spPr bwMode="auto">
          <a:xfrm>
            <a:off x="685800" y="2819400"/>
            <a:ext cx="57912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15000"/>
              </a:spcBef>
            </a:pPr>
            <a:r>
              <a:rPr lang="en-US" altLang="en-US" sz="2000"/>
              <a:t>Bluebird’s bond’s income yield:</a:t>
            </a:r>
          </a:p>
        </p:txBody>
      </p:sp>
      <p:sp>
        <p:nvSpPr>
          <p:cNvPr id="12297" name="Rectangle 14"/>
          <p:cNvSpPr>
            <a:spLocks noChangeArrowheads="1"/>
          </p:cNvSpPr>
          <p:nvPr/>
        </p:nvSpPr>
        <p:spPr bwMode="auto">
          <a:xfrm>
            <a:off x="685800" y="3214688"/>
            <a:ext cx="1252538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5000"/>
              </a:spcBef>
            </a:pPr>
            <a:r>
              <a:rPr lang="en-GB" altLang="en-US" sz="2200"/>
              <a:t>£</a:t>
            </a:r>
            <a:r>
              <a:rPr lang="en-US" altLang="en-US" sz="2000"/>
              <a:t>6</a:t>
            </a:r>
          </a:p>
        </p:txBody>
      </p:sp>
      <p:sp>
        <p:nvSpPr>
          <p:cNvPr id="12298" name="Rectangle 15"/>
          <p:cNvSpPr>
            <a:spLocks noChangeArrowheads="1"/>
          </p:cNvSpPr>
          <p:nvPr/>
        </p:nvSpPr>
        <p:spPr bwMode="auto">
          <a:xfrm>
            <a:off x="685800" y="3657600"/>
            <a:ext cx="1398588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5000"/>
              </a:spcBef>
            </a:pPr>
            <a:r>
              <a:rPr lang="en-GB" altLang="en-US" sz="2200"/>
              <a:t>£</a:t>
            </a:r>
            <a:r>
              <a:rPr lang="en-US" altLang="en-US" sz="2000"/>
              <a:t>91</a:t>
            </a:r>
          </a:p>
        </p:txBody>
      </p:sp>
      <p:sp>
        <p:nvSpPr>
          <p:cNvPr id="12299" name="Rectangle 16"/>
          <p:cNvSpPr>
            <a:spLocks noChangeArrowheads="1"/>
          </p:cNvSpPr>
          <p:nvPr/>
        </p:nvSpPr>
        <p:spPr bwMode="auto">
          <a:xfrm>
            <a:off x="1549400" y="3429000"/>
            <a:ext cx="27940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15000"/>
              </a:spcBef>
            </a:pPr>
            <a:r>
              <a:rPr lang="en-US" altLang="en-US" sz="2000"/>
              <a:t>× 100 = 6.59%</a:t>
            </a:r>
          </a:p>
        </p:txBody>
      </p:sp>
      <p:sp>
        <p:nvSpPr>
          <p:cNvPr id="12300" name="Line 17"/>
          <p:cNvSpPr>
            <a:spLocks noChangeShapeType="1"/>
          </p:cNvSpPr>
          <p:nvPr/>
        </p:nvSpPr>
        <p:spPr bwMode="auto">
          <a:xfrm>
            <a:off x="1109663" y="3630613"/>
            <a:ext cx="7191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1" name="Rectangle 18"/>
          <p:cNvSpPr>
            <a:spLocks noChangeArrowheads="1"/>
          </p:cNvSpPr>
          <p:nvPr/>
        </p:nvSpPr>
        <p:spPr bwMode="auto">
          <a:xfrm>
            <a:off x="685800" y="4079875"/>
            <a:ext cx="5029200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15000"/>
              </a:spcBef>
              <a:buFontTx/>
              <a:buChar char="•"/>
            </a:pPr>
            <a:r>
              <a:rPr lang="en-US" altLang="en-US" sz="2000"/>
              <a:t>Net interest yield = Gross yield (1 – </a:t>
            </a:r>
            <a:r>
              <a:rPr lang="en-US" altLang="en-US" sz="2000" i="1"/>
              <a:t>T</a:t>
            </a:r>
            <a:r>
              <a:rPr lang="en-US" altLang="en-US" sz="2000"/>
              <a:t>),</a:t>
            </a:r>
          </a:p>
        </p:txBody>
      </p:sp>
      <p:sp>
        <p:nvSpPr>
          <p:cNvPr id="12302" name="Rectangle 19"/>
          <p:cNvSpPr>
            <a:spLocks noChangeArrowheads="1"/>
          </p:cNvSpPr>
          <p:nvPr/>
        </p:nvSpPr>
        <p:spPr bwMode="auto">
          <a:xfrm>
            <a:off x="685800" y="4475163"/>
            <a:ext cx="8077200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15000"/>
              </a:spcBef>
              <a:buFontTx/>
              <a:buChar char="•"/>
            </a:pPr>
            <a:r>
              <a:rPr lang="en-US" altLang="en-US" sz="2000"/>
              <a:t>The yield to maturity (redemption yield)</a:t>
            </a:r>
          </a:p>
          <a:p>
            <a:pPr lvl="1" eaLnBrk="1" hangingPunct="1">
              <a:spcBef>
                <a:spcPct val="15000"/>
              </a:spcBef>
              <a:buFontTx/>
              <a:buChar char="–"/>
            </a:pPr>
            <a:r>
              <a:rPr lang="en-US" altLang="en-US" sz="1800"/>
              <a:t>The discount rate such that the present value of all the cash inflows from the bond (interest plus principal) is equal to the bond’s current market price</a:t>
            </a:r>
          </a:p>
          <a:p>
            <a:pPr eaLnBrk="1" hangingPunct="1">
              <a:spcBef>
                <a:spcPct val="15000"/>
              </a:spcBef>
              <a:buFontTx/>
              <a:buChar char="•"/>
            </a:pPr>
            <a:r>
              <a:rPr lang="en-US" altLang="en-US" sz="2000"/>
              <a:t>Financial Times bond tables ‘bid yield’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1081088" y="290513"/>
            <a:ext cx="69834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Semi-annual interest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685800" y="1357313"/>
            <a:ext cx="8274050" cy="95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1800"/>
              <a:t>Redwing plc has an 11 per cent bond outstanding which pays interest semi-		annually. It will be redeemed in two years at £100 and has a current market 		price of £96, with the next interest payment due in six months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85800" y="2270125"/>
            <a:ext cx="827405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 i="1"/>
              <a:t>Cash flows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1800"/>
              <a:t>Point in time (years)	 		      0.5	     1	     1.5	  2.0	    2.0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1800"/>
              <a:t>Cash flow							£5.5	   £5.5	£5.5    £5.5	   £100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685800" y="4575175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At a rate of 6 per cent for </a:t>
            </a:r>
            <a:r>
              <a:rPr lang="en-GB" altLang="en-US" sz="1800" i="1"/>
              <a:t>k</a:t>
            </a:r>
            <a:r>
              <a:rPr lang="en-GB" altLang="en-US" sz="1800" i="1" baseline="-25000"/>
              <a:t>D </a:t>
            </a:r>
            <a:r>
              <a:rPr lang="en-GB" altLang="en-US" sz="1800"/>
              <a:t>/2 the right-hand side equals:</a:t>
            </a:r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685800" y="4999038"/>
            <a:ext cx="827405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5.50 × 4-period annuity @ 6% = 5.50 × 3.4651	=	 	19.058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685800" y="5397500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	     100											=	 	79.209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85800" y="5808663"/>
            <a:ext cx="827405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	(1 + 0.06)</a:t>
            </a:r>
            <a:r>
              <a:rPr lang="en-GB" altLang="en-US" sz="1800" baseline="30000"/>
              <a:t>4</a:t>
            </a:r>
            <a:r>
              <a:rPr lang="en-GB" altLang="en-US" sz="1800"/>
              <a:t>										        £98.267</a:t>
            </a:r>
          </a:p>
        </p:txBody>
      </p:sp>
      <p:sp>
        <p:nvSpPr>
          <p:cNvPr id="13321" name="Line 9"/>
          <p:cNvSpPr>
            <a:spLocks noChangeShapeType="1"/>
          </p:cNvSpPr>
          <p:nvPr/>
        </p:nvSpPr>
        <p:spPr bwMode="auto">
          <a:xfrm>
            <a:off x="6477000" y="5794375"/>
            <a:ext cx="847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6477000" y="6165850"/>
            <a:ext cx="847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1828800" y="3881438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1219200" y="5603875"/>
            <a:ext cx="838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plus</a:t>
            </a:r>
          </a:p>
        </p:txBody>
      </p: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685800" y="3522663"/>
            <a:ext cx="827405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	 5.50			 5.50			  5.50			      5.50			      100</a:t>
            </a:r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685800" y="3886200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  </a:t>
            </a:r>
            <a:r>
              <a:rPr lang="en-US" altLang="en-US" sz="1800"/>
              <a:t>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 </a:t>
            </a:r>
            <a:r>
              <a:rPr lang="en-US" altLang="en-US" sz="1800"/>
              <a:t>/2 </a:t>
            </a:r>
            <a:r>
              <a:rPr lang="en-GB" altLang="en-US" sz="1800"/>
              <a:t>	 (</a:t>
            </a:r>
            <a:r>
              <a:rPr lang="en-US" altLang="en-US" sz="1800"/>
              <a:t>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 </a:t>
            </a:r>
            <a:r>
              <a:rPr lang="en-US" altLang="en-US" sz="1800"/>
              <a:t>/2)</a:t>
            </a:r>
            <a:r>
              <a:rPr lang="en-US" altLang="en-US" sz="1800" baseline="30000"/>
              <a:t>2</a:t>
            </a:r>
            <a:r>
              <a:rPr lang="en-US" altLang="en-US" sz="1800"/>
              <a:t> </a:t>
            </a:r>
            <a:r>
              <a:rPr lang="en-GB" altLang="en-US" sz="1800"/>
              <a:t>	  (</a:t>
            </a:r>
            <a:r>
              <a:rPr lang="en-US" altLang="en-US" sz="1800"/>
              <a:t>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 </a:t>
            </a:r>
            <a:r>
              <a:rPr lang="en-US" altLang="en-US" sz="1800"/>
              <a:t>/2)</a:t>
            </a:r>
            <a:r>
              <a:rPr lang="en-US" altLang="en-US" sz="1800" baseline="30000"/>
              <a:t>3</a:t>
            </a:r>
            <a:r>
              <a:rPr lang="en-US" altLang="en-US" sz="1800"/>
              <a:t> </a:t>
            </a:r>
            <a:r>
              <a:rPr lang="en-GB" altLang="en-US" sz="1800"/>
              <a:t>	 (</a:t>
            </a:r>
            <a:r>
              <a:rPr lang="en-US" altLang="en-US" sz="1800"/>
              <a:t>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 </a:t>
            </a:r>
            <a:r>
              <a:rPr lang="en-US" altLang="en-US" sz="1800"/>
              <a:t>/2)</a:t>
            </a:r>
            <a:r>
              <a:rPr lang="en-US" altLang="en-US" sz="1800" baseline="30000"/>
              <a:t>4</a:t>
            </a:r>
            <a:r>
              <a:rPr lang="en-US" altLang="en-US" sz="1800"/>
              <a:t> </a:t>
            </a:r>
            <a:r>
              <a:rPr lang="en-GB" altLang="en-US" sz="1800"/>
              <a:t>		 (</a:t>
            </a:r>
            <a:r>
              <a:rPr lang="en-US" altLang="en-US" sz="1800"/>
              <a:t>1 + </a:t>
            </a:r>
            <a:r>
              <a:rPr lang="en-US" altLang="en-US" sz="1800" i="1"/>
              <a:t>k</a:t>
            </a:r>
            <a:r>
              <a:rPr lang="en-US" altLang="en-US" sz="1800" i="1" baseline="-25000"/>
              <a:t>D </a:t>
            </a:r>
            <a:r>
              <a:rPr lang="en-US" altLang="en-US" sz="1800"/>
              <a:t>/2)</a:t>
            </a:r>
            <a:r>
              <a:rPr lang="en-US" altLang="en-US" sz="1800" baseline="30000"/>
              <a:t>4</a:t>
            </a:r>
            <a:r>
              <a:rPr lang="en-US" altLang="en-US" sz="1800"/>
              <a:t> </a:t>
            </a:r>
            <a:r>
              <a:rPr lang="en-GB" altLang="en-US" sz="1800"/>
              <a:t>			</a:t>
            </a:r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1219200" y="3695700"/>
            <a:ext cx="838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96 =</a:t>
            </a:r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>
            <a:off x="3009900" y="3881438"/>
            <a:ext cx="952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9" name="Line 18"/>
          <p:cNvSpPr>
            <a:spLocks noChangeShapeType="1"/>
          </p:cNvSpPr>
          <p:nvPr/>
        </p:nvSpPr>
        <p:spPr bwMode="auto">
          <a:xfrm>
            <a:off x="4276725" y="3881438"/>
            <a:ext cx="952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0" name="Line 19"/>
          <p:cNvSpPr>
            <a:spLocks noChangeShapeType="1"/>
          </p:cNvSpPr>
          <p:nvPr/>
        </p:nvSpPr>
        <p:spPr bwMode="auto">
          <a:xfrm>
            <a:off x="5734050" y="3881438"/>
            <a:ext cx="1009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1" name="Line 20"/>
          <p:cNvSpPr>
            <a:spLocks noChangeShapeType="1"/>
          </p:cNvSpPr>
          <p:nvPr/>
        </p:nvSpPr>
        <p:spPr bwMode="auto">
          <a:xfrm>
            <a:off x="7248525" y="3881438"/>
            <a:ext cx="1009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2" name="Text Box 21"/>
          <p:cNvSpPr txBox="1">
            <a:spLocks noChangeArrowheads="1"/>
          </p:cNvSpPr>
          <p:nvPr/>
        </p:nvSpPr>
        <p:spPr bwMode="auto">
          <a:xfrm>
            <a:off x="2676525" y="3686175"/>
            <a:ext cx="228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800"/>
              <a:t>+</a:t>
            </a:r>
          </a:p>
        </p:txBody>
      </p:sp>
      <p:sp>
        <p:nvSpPr>
          <p:cNvPr id="13333" name="Text Box 22"/>
          <p:cNvSpPr txBox="1">
            <a:spLocks noChangeArrowheads="1"/>
          </p:cNvSpPr>
          <p:nvPr/>
        </p:nvSpPr>
        <p:spPr bwMode="auto">
          <a:xfrm>
            <a:off x="3962400" y="3686175"/>
            <a:ext cx="228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800"/>
              <a:t>+</a:t>
            </a:r>
          </a:p>
        </p:txBody>
      </p:sp>
      <p:sp>
        <p:nvSpPr>
          <p:cNvPr id="13334" name="Text Box 25"/>
          <p:cNvSpPr txBox="1">
            <a:spLocks noChangeArrowheads="1"/>
          </p:cNvSpPr>
          <p:nvPr/>
        </p:nvSpPr>
        <p:spPr bwMode="auto">
          <a:xfrm>
            <a:off x="5314950" y="3686175"/>
            <a:ext cx="228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800"/>
              <a:t>+</a:t>
            </a:r>
          </a:p>
        </p:txBody>
      </p:sp>
      <p:sp>
        <p:nvSpPr>
          <p:cNvPr id="13335" name="Text Box 26"/>
          <p:cNvSpPr txBox="1">
            <a:spLocks noChangeArrowheads="1"/>
          </p:cNvSpPr>
          <p:nvPr/>
        </p:nvSpPr>
        <p:spPr bwMode="auto">
          <a:xfrm>
            <a:off x="6819900" y="3686175"/>
            <a:ext cx="228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800"/>
              <a:t>+</a:t>
            </a:r>
          </a:p>
        </p:txBody>
      </p:sp>
      <p:sp>
        <p:nvSpPr>
          <p:cNvPr id="13336" name="Line 27"/>
          <p:cNvSpPr>
            <a:spLocks noChangeShapeType="1"/>
          </p:cNvSpPr>
          <p:nvPr/>
        </p:nvSpPr>
        <p:spPr bwMode="auto">
          <a:xfrm>
            <a:off x="1981200" y="5791200"/>
            <a:ext cx="1114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730250" y="254000"/>
            <a:ext cx="76835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Redwing plc</a:t>
            </a:r>
          </a:p>
        </p:txBody>
      </p:sp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695325" y="1358900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At a rate of 7 per cent for </a:t>
            </a:r>
            <a:r>
              <a:rPr lang="en-GB" altLang="en-US" sz="1800" i="1"/>
              <a:t>k</a:t>
            </a:r>
            <a:r>
              <a:rPr lang="en-GB" altLang="en-US" sz="1800" i="1" baseline="-25000"/>
              <a:t>D </a:t>
            </a:r>
            <a:r>
              <a:rPr lang="en-GB" altLang="en-US" sz="1800"/>
              <a:t>/2 the right-hand side equals:</a:t>
            </a:r>
          </a:p>
        </p:txBody>
      </p:sp>
      <p:sp>
        <p:nvSpPr>
          <p:cNvPr id="14340" name="Rectangle 5"/>
          <p:cNvSpPr>
            <a:spLocks noChangeArrowheads="1"/>
          </p:cNvSpPr>
          <p:nvPr/>
        </p:nvSpPr>
        <p:spPr bwMode="auto">
          <a:xfrm>
            <a:off x="703263" y="2303463"/>
            <a:ext cx="827405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5.50 × 4-period annuity @ 7% = 5.50 × 3.3872	=	 	18.630</a:t>
            </a:r>
          </a:p>
        </p:txBody>
      </p:sp>
      <p:sp>
        <p:nvSpPr>
          <p:cNvPr id="14341" name="Rectangle 6"/>
          <p:cNvSpPr>
            <a:spLocks noChangeArrowheads="1"/>
          </p:cNvSpPr>
          <p:nvPr/>
        </p:nvSpPr>
        <p:spPr bwMode="auto">
          <a:xfrm>
            <a:off x="703263" y="2759075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	     100											=	 	76.290</a:t>
            </a:r>
          </a:p>
        </p:txBody>
      </p:sp>
      <p:sp>
        <p:nvSpPr>
          <p:cNvPr id="14342" name="Rectangle 7"/>
          <p:cNvSpPr>
            <a:spLocks noChangeArrowheads="1"/>
          </p:cNvSpPr>
          <p:nvPr/>
        </p:nvSpPr>
        <p:spPr bwMode="auto">
          <a:xfrm>
            <a:off x="703263" y="3213100"/>
            <a:ext cx="8274050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				(1 + 0.07)</a:t>
            </a:r>
            <a:r>
              <a:rPr lang="en-GB" altLang="en-US" sz="1800" baseline="30000"/>
              <a:t>4</a:t>
            </a:r>
            <a:r>
              <a:rPr lang="en-GB" altLang="en-US" sz="1800"/>
              <a:t>										        £94.920</a:t>
            </a:r>
          </a:p>
        </p:txBody>
      </p:sp>
      <p:sp>
        <p:nvSpPr>
          <p:cNvPr id="14343" name="Line 8"/>
          <p:cNvSpPr>
            <a:spLocks noChangeShapeType="1"/>
          </p:cNvSpPr>
          <p:nvPr/>
        </p:nvSpPr>
        <p:spPr bwMode="auto">
          <a:xfrm>
            <a:off x="6494463" y="3198813"/>
            <a:ext cx="847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4" name="Line 9"/>
          <p:cNvSpPr>
            <a:spLocks noChangeShapeType="1"/>
          </p:cNvSpPr>
          <p:nvPr/>
        </p:nvSpPr>
        <p:spPr bwMode="auto">
          <a:xfrm>
            <a:off x="6494463" y="3570288"/>
            <a:ext cx="847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5" name="Text Box 10"/>
          <p:cNvSpPr txBox="1">
            <a:spLocks noChangeArrowheads="1"/>
          </p:cNvSpPr>
          <p:nvPr/>
        </p:nvSpPr>
        <p:spPr bwMode="auto">
          <a:xfrm>
            <a:off x="1236663" y="3008313"/>
            <a:ext cx="8382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plus</a:t>
            </a:r>
          </a:p>
        </p:txBody>
      </p:sp>
      <p:sp>
        <p:nvSpPr>
          <p:cNvPr id="14346" name="Line 11"/>
          <p:cNvSpPr>
            <a:spLocks noChangeShapeType="1"/>
          </p:cNvSpPr>
          <p:nvPr/>
        </p:nvSpPr>
        <p:spPr bwMode="auto">
          <a:xfrm>
            <a:off x="1998663" y="3195638"/>
            <a:ext cx="1114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4347" name="Group 18"/>
          <p:cNvGrpSpPr>
            <a:grpSpLocks/>
          </p:cNvGrpSpPr>
          <p:nvPr/>
        </p:nvGrpSpPr>
        <p:grpSpPr bwMode="auto">
          <a:xfrm>
            <a:off x="711200" y="4025900"/>
            <a:ext cx="4749800" cy="774700"/>
            <a:chOff x="448" y="2536"/>
            <a:chExt cx="2992" cy="488"/>
          </a:xfrm>
        </p:grpSpPr>
        <p:sp>
          <p:nvSpPr>
            <p:cNvPr id="14349" name="Rectangle 12"/>
            <p:cNvSpPr>
              <a:spLocks noChangeArrowheads="1"/>
            </p:cNvSpPr>
            <p:nvPr/>
          </p:nvSpPr>
          <p:spPr bwMode="auto">
            <a:xfrm>
              <a:off x="930" y="2536"/>
              <a:ext cx="1104" cy="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6350" indent="284163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5000"/>
                </a:spcBef>
              </a:pPr>
              <a:r>
                <a:rPr lang="en-GB" altLang="en-US" sz="1800"/>
                <a:t>98.267 – 96	</a:t>
              </a:r>
            </a:p>
          </p:txBody>
        </p:sp>
        <p:sp>
          <p:nvSpPr>
            <p:cNvPr id="14350" name="Rectangle 13"/>
            <p:cNvSpPr>
              <a:spLocks noChangeArrowheads="1"/>
            </p:cNvSpPr>
            <p:nvPr/>
          </p:nvSpPr>
          <p:spPr bwMode="auto">
            <a:xfrm>
              <a:off x="834" y="2795"/>
              <a:ext cx="1488" cy="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6350" indent="284163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5000"/>
                </a:spcBef>
              </a:pPr>
              <a:r>
                <a:rPr lang="en-GB" altLang="en-US" sz="1800"/>
                <a:t>98.267 – 94.92	</a:t>
              </a:r>
            </a:p>
          </p:txBody>
        </p:sp>
        <p:sp>
          <p:nvSpPr>
            <p:cNvPr id="14351" name="Rectangle 14"/>
            <p:cNvSpPr>
              <a:spLocks noChangeArrowheads="1"/>
            </p:cNvSpPr>
            <p:nvPr/>
          </p:nvSpPr>
          <p:spPr bwMode="auto">
            <a:xfrm>
              <a:off x="448" y="2662"/>
              <a:ext cx="674" cy="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6350" indent="284163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5000"/>
                </a:spcBef>
              </a:pPr>
              <a:r>
                <a:rPr lang="en-GB" altLang="en-US" sz="1800"/>
                <a:t>6% +</a:t>
              </a:r>
            </a:p>
          </p:txBody>
        </p:sp>
        <p:sp>
          <p:nvSpPr>
            <p:cNvPr id="14352" name="Line 15"/>
            <p:cNvSpPr>
              <a:spLocks noChangeShapeType="1"/>
            </p:cNvSpPr>
            <p:nvPr/>
          </p:nvSpPr>
          <p:spPr bwMode="auto">
            <a:xfrm>
              <a:off x="1092" y="2776"/>
              <a:ext cx="94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3" name="Rectangle 16"/>
            <p:cNvSpPr>
              <a:spLocks noChangeArrowheads="1"/>
            </p:cNvSpPr>
            <p:nvPr/>
          </p:nvSpPr>
          <p:spPr bwMode="auto">
            <a:xfrm>
              <a:off x="1850" y="2654"/>
              <a:ext cx="1590" cy="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6350" indent="284163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304800" eaLnBrk="0" hangingPunct="0"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3048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85738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5000"/>
                </a:spcBef>
              </a:pPr>
              <a:r>
                <a:rPr lang="en-GB" altLang="en-US" sz="1800"/>
                <a:t>× (7 – 6) = 6.68%</a:t>
              </a:r>
            </a:p>
          </p:txBody>
        </p:sp>
      </p:grpSp>
      <p:sp>
        <p:nvSpPr>
          <p:cNvPr id="14348" name="Rectangle 17"/>
          <p:cNvSpPr>
            <a:spLocks noChangeArrowheads="1"/>
          </p:cNvSpPr>
          <p:nvPr/>
        </p:nvSpPr>
        <p:spPr bwMode="auto">
          <a:xfrm>
            <a:off x="749300" y="5046663"/>
            <a:ext cx="47847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1800"/>
              <a:t>(1 + 0.0668)</a:t>
            </a:r>
            <a:r>
              <a:rPr lang="en-GB" altLang="en-US" sz="1800" baseline="30000"/>
              <a:t>2</a:t>
            </a:r>
            <a:r>
              <a:rPr lang="en-GB" altLang="en-US" sz="1800"/>
              <a:t> – 1 = 0.1381 or 13.81%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ChangeArrowheads="1"/>
          </p:cNvSpPr>
          <p:nvPr/>
        </p:nvSpPr>
        <p:spPr bwMode="auto">
          <a:xfrm>
            <a:off x="730250" y="254000"/>
            <a:ext cx="76835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International sources of debt finance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712788" y="1320800"/>
            <a:ext cx="8274050" cy="326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600"/>
              <a:t>Euromarkets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600"/>
              <a:t>Eurodollars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600"/>
              <a:t>Eurodeposit account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600"/>
              <a:t>‘Eurocurrency’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600"/>
              <a:t>‘Eurocredit’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ChangeArrowheads="1"/>
          </p:cNvSpPr>
          <p:nvPr/>
        </p:nvSpPr>
        <p:spPr bwMode="auto">
          <a:xfrm>
            <a:off x="0" y="287338"/>
            <a:ext cx="91440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Advantages for companies using Eurosecurities markets</a:t>
            </a:r>
          </a:p>
        </p:txBody>
      </p:sp>
      <p:sp>
        <p:nvSpPr>
          <p:cNvPr id="16387" name="Rectangle 5"/>
          <p:cNvSpPr>
            <a:spLocks noChangeArrowheads="1"/>
          </p:cNvSpPr>
          <p:nvPr/>
        </p:nvSpPr>
        <p:spPr bwMode="auto">
          <a:xfrm>
            <a:off x="698500" y="1331913"/>
            <a:ext cx="8274050" cy="465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000"/>
              <a:t>Lower cost in both transaction costs and rates of return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000"/>
              <a:t>Fewer rules and regulations leading to speed, innovation and 					lower costs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000"/>
              <a:t>Hedge foreign currency movements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000"/>
              <a:t>National markets are often not able to provide the same 							volume of finance</a:t>
            </a:r>
          </a:p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GB" altLang="en-US" sz="2000"/>
              <a:t>For internationally recognised firms there are three sources of 					debt finance:</a:t>
            </a:r>
          </a:p>
          <a:p>
            <a:pPr lvl="1" eaLnBrk="1" hangingPunct="1">
              <a:spcBef>
                <a:spcPct val="60000"/>
              </a:spcBef>
              <a:buFontTx/>
              <a:buChar char="–"/>
            </a:pPr>
            <a:r>
              <a:rPr lang="en-GB" altLang="en-US" sz="1800"/>
              <a:t>The domestic or national market</a:t>
            </a:r>
          </a:p>
          <a:p>
            <a:pPr lvl="1" eaLnBrk="1" hangingPunct="1">
              <a:spcBef>
                <a:spcPct val="60000"/>
              </a:spcBef>
              <a:buFontTx/>
              <a:buChar char="–"/>
            </a:pPr>
            <a:r>
              <a:rPr lang="en-GB" altLang="en-US" sz="1800"/>
              <a:t>The foreign debt market</a:t>
            </a:r>
          </a:p>
          <a:p>
            <a:pPr lvl="1" eaLnBrk="1" hangingPunct="1">
              <a:spcBef>
                <a:spcPct val="60000"/>
              </a:spcBef>
              <a:buFontTx/>
              <a:buChar char="–"/>
            </a:pPr>
            <a:r>
              <a:rPr lang="en-GB" altLang="en-US" sz="1800"/>
              <a:t>The Eurosecurities market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1079500" y="295275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Bond markets</a:t>
            </a:r>
          </a:p>
        </p:txBody>
      </p:sp>
      <p:pic>
        <p:nvPicPr>
          <p:cNvPr id="17411" name="Picture 4" descr="C11NF0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1600200"/>
            <a:ext cx="8032750" cy="391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292100" y="59499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11.14</a:t>
            </a:r>
            <a:r>
              <a:rPr lang="en-IN" altLang="en-US" sz="1800"/>
              <a:t>  </a:t>
            </a:r>
            <a:r>
              <a:rPr lang="en-US" altLang="en-US" sz="1800"/>
              <a:t>Bond markets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1081088" y="298450"/>
            <a:ext cx="69834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Eurobonds (international bonds)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698500" y="1344613"/>
            <a:ext cx="82740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Eurobonds are bonds sold outside the jurisdiction of 		the country of the currency in which the bond is 					denominated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/>
              <a:t>Not subject to the rules and regulations imposed on foreign bonds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/>
              <a:t>Not subject to an interest-withholding tax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FontTx/>
              <a:buChar char="–"/>
            </a:pPr>
            <a:r>
              <a:rPr lang="en-GB" altLang="en-US"/>
              <a:t>Bearer bonds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International Capital Market Association (ICMA) 				imposes some restrictions, rules and standardised 			procedures on Eurobond issue and trading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292100" y="5668963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11.16</a:t>
            </a:r>
            <a:r>
              <a:rPr lang="en-IN" altLang="en-US" sz="1800"/>
              <a:t>  </a:t>
            </a:r>
            <a:r>
              <a:rPr lang="en-US" altLang="en-US" sz="1800"/>
              <a:t>International bond and notes outstanding and recent issues</a:t>
            </a:r>
          </a:p>
          <a:p>
            <a:pPr>
              <a:spcBef>
                <a:spcPct val="50000"/>
              </a:spcBef>
            </a:pPr>
            <a:r>
              <a:rPr lang="en-US" altLang="en-US" sz="1200" i="1"/>
              <a:t>Source</a:t>
            </a:r>
            <a:r>
              <a:rPr lang="en-US" altLang="en-US" sz="1200"/>
              <a:t>: Bank for International Settlement Quarterly Review, September 2011.</a:t>
            </a:r>
            <a:endParaRPr lang="en-GB" altLang="en-US" sz="1200"/>
          </a:p>
        </p:txBody>
      </p:sp>
      <p:pic>
        <p:nvPicPr>
          <p:cNvPr id="19459" name="Picture 6" descr="exhibit-11-16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813" y="712788"/>
            <a:ext cx="7061200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exhibit-11-16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00" y="790575"/>
            <a:ext cx="7335838" cy="429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 Box 5"/>
          <p:cNvSpPr txBox="1">
            <a:spLocks noChangeArrowheads="1"/>
          </p:cNvSpPr>
          <p:nvPr/>
        </p:nvSpPr>
        <p:spPr bwMode="auto">
          <a:xfrm>
            <a:off x="292100" y="5668963"/>
            <a:ext cx="853440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11.16</a:t>
            </a:r>
            <a:r>
              <a:rPr lang="en-IN" altLang="en-US" sz="1800"/>
              <a:t>  </a:t>
            </a:r>
            <a:r>
              <a:rPr lang="en-US" altLang="en-US" sz="1800"/>
              <a:t>International bond and notes outstanding and recent issues (Continued)</a:t>
            </a:r>
          </a:p>
          <a:p>
            <a:pPr>
              <a:spcBef>
                <a:spcPct val="50000"/>
              </a:spcBef>
            </a:pPr>
            <a:r>
              <a:rPr lang="en-US" altLang="en-US" sz="1200" i="1"/>
              <a:t>Source</a:t>
            </a:r>
            <a:r>
              <a:rPr lang="en-US" altLang="en-US" sz="1200"/>
              <a:t>: Bank for International Settlement Quarterly Review, September 2011.</a:t>
            </a:r>
            <a:endParaRPr lang="en-GB" altLang="en-US" sz="1200"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1081088" y="298450"/>
            <a:ext cx="69834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Types of Eurobonds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698500" y="1344613"/>
            <a:ext cx="8274050" cy="470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1	Straight fixed-rate bond</a:t>
            </a:r>
          </a:p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2	Equity related</a:t>
            </a:r>
          </a:p>
          <a:p>
            <a:pPr marL="830263" lvl="1" indent="-285750" defTabSz="304800">
              <a:lnSpc>
                <a:spcPct val="90000"/>
              </a:lnSpc>
              <a:spcBef>
                <a:spcPct val="6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GB" dirty="0"/>
              <a:t>a 	Bonds with warrants attached</a:t>
            </a:r>
          </a:p>
          <a:p>
            <a:pPr marL="830263" lvl="1" indent="-285750" defTabSz="304800">
              <a:lnSpc>
                <a:spcPct val="90000"/>
              </a:lnSpc>
              <a:spcBef>
                <a:spcPct val="6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GB" dirty="0"/>
              <a:t>b 	Convertibles</a:t>
            </a:r>
          </a:p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3	Floating-rate notes (</a:t>
            </a:r>
            <a:r>
              <a:rPr lang="en-GB" sz="2600" dirty="0" err="1"/>
              <a:t>FRNs</a:t>
            </a:r>
            <a:r>
              <a:rPr lang="en-GB" sz="2600" dirty="0"/>
              <a:t>)</a:t>
            </a:r>
          </a:p>
          <a:p>
            <a:pPr marL="290513" indent="-29051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‘Bells and whistles’, for example reverse floaters, capped bonds, zero coupon, ‘call back features’, ‘put’	feature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1079500" y="290513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Issuing Eurobonds</a:t>
            </a: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698500" y="1344613"/>
            <a:ext cx="8274050" cy="374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Lead manager or book runner</a:t>
            </a:r>
          </a:p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Managing group of banks</a:t>
            </a:r>
          </a:p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Selling group or syndicate</a:t>
            </a:r>
          </a:p>
          <a:p>
            <a:pPr marL="6350" indent="284163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Traded on the secondary market</a:t>
            </a:r>
          </a:p>
          <a:p>
            <a:pPr marL="312738" indent="-312738" defTabSz="304800">
              <a:lnSpc>
                <a:spcPct val="90000"/>
              </a:lnSpc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sz="2600" dirty="0"/>
              <a:t>Most Eurobonds are listed on the London or Luxembourg stock exchanges but the market is primarily an over-the-counter one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3587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1800" b="1"/>
              <a:t>Advantages and drawbacks of Eurobonds as a source of finance for corporations</a:t>
            </a:r>
          </a:p>
        </p:txBody>
      </p:sp>
      <p:pic>
        <p:nvPicPr>
          <p:cNvPr id="23555" name="Picture 4" descr="exh-11-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0" y="2200275"/>
            <a:ext cx="8316913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Text Box 6"/>
          <p:cNvSpPr txBox="1">
            <a:spLocks noChangeArrowheads="1"/>
          </p:cNvSpPr>
          <p:nvPr/>
        </p:nvSpPr>
        <p:spPr bwMode="auto">
          <a:xfrm>
            <a:off x="292100" y="566578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11.17</a:t>
            </a:r>
            <a:r>
              <a:rPr lang="en-IN" altLang="en-US" sz="1800"/>
              <a:t>  </a:t>
            </a:r>
            <a:r>
              <a:rPr lang="en-US" altLang="en-US" sz="1800"/>
              <a:t>Advantages and drawbacks of Eurobonds as a source of finance for corporations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4"/>
          <p:cNvSpPr txBox="1">
            <a:spLocks noChangeArrowheads="1"/>
          </p:cNvSpPr>
          <p:nvPr/>
        </p:nvSpPr>
        <p:spPr bwMode="auto">
          <a:xfrm>
            <a:off x="292100" y="58737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11.19</a:t>
            </a:r>
            <a:endParaRPr lang="en-GB" altLang="en-US" sz="1800" b="1"/>
          </a:p>
        </p:txBody>
      </p:sp>
      <p:pic>
        <p:nvPicPr>
          <p:cNvPr id="24579" name="Picture 5" descr="exhibit-11-19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50" y="620713"/>
            <a:ext cx="684530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92100" y="5873750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IN" altLang="en-US" sz="1800" b="1"/>
              <a:t>Exhibit 11.19</a:t>
            </a:r>
            <a:r>
              <a:rPr lang="en-IN" altLang="en-US" sz="1800"/>
              <a:t> (Continued)</a:t>
            </a:r>
            <a:endParaRPr lang="en-GB" altLang="en-US" sz="1800"/>
          </a:p>
        </p:txBody>
      </p:sp>
      <p:pic>
        <p:nvPicPr>
          <p:cNvPr id="25603" name="Picture 4" descr="exhibit-11-19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8" y="615950"/>
            <a:ext cx="6810375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3333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Euro medium-term notes and domestic medium-term notes</a:t>
            </a: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723900" y="1357313"/>
            <a:ext cx="82740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A note promises to pay the holders a certain sum on the maturity date, and  		in many cases a coupon interest in the meantime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Unsecured and may carry floating or fixed interest rates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Medium-term notes (MTN) have been sold with a maturity nine months to 30 		years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Can be denominated in the domestic currency of the borrower or in a foreign 		currency (Euro MTN)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MTNs normally pay an interest rate above LIBOR, usually varying between 			0.2 per cent and 3 per cent over LIBOR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1800"/>
              <a:t>An MTN programme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  <a:buFontTx/>
              <a:buChar char="–"/>
            </a:pPr>
            <a:r>
              <a:rPr lang="en-GB" altLang="en-US" sz="1600"/>
              <a:t>Allows issuers to bypass the costly and time-consuming documentation associated with each stand-alone note (bond)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  <a:buFontTx/>
              <a:buChar char="–"/>
            </a:pPr>
            <a:r>
              <a:rPr lang="en-GB" altLang="en-US" sz="1600"/>
              <a:t>Allow for bonds of various qualities, maturities, currencies or type of interest (fixed or floating)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  <a:buFontTx/>
              <a:buChar char="–"/>
            </a:pPr>
            <a:r>
              <a:rPr lang="en-GB" altLang="en-US" sz="1600"/>
              <a:t>Market can be tapped at short notice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328613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Eurocommercial paper and domestic commercial paper 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717550" y="1354138"/>
            <a:ext cx="8021638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Commercial paper promises to the holder a sum of money to 		be paid in a few days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Average life of about 40 days (normal range 30–90 days, but 		can be up to 270 days)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Issued at a discount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Only available to the most respected corporations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Standard &amp; Poor’s and Moody’s use a different grading 				system for short-	term instruments (e.g. A–1 or P–1)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Main buyers, are money market mutual funds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‘Tier-one’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200"/>
              <a:t>Commercial paper programme (a revolving underwriting 			 facility)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1187450" y="295275"/>
            <a:ext cx="6983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Lecture review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85800" y="1344613"/>
            <a:ext cx="8035925" cy="4729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A bond is priced according to general market 					interest 	rates for risk class and maturity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Interest (flat) yield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Yield to maturity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Euromarkets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Foreign bond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Eurobond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Euro MTNs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Char char="•"/>
            </a:pPr>
            <a:r>
              <a:rPr lang="en-GB" altLang="en-US" sz="2600"/>
              <a:t>Euro CP</a:t>
            </a:r>
          </a:p>
        </p:txBody>
      </p:sp>
    </p:spTree>
  </p:cSld>
  <p:clrMapOvr>
    <a:masterClrMapping/>
  </p:clrMapOvr>
  <p:transition spd="med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9"/>
  <p:tag name="MMPROD_UIDATA" val="&lt;database version=&quot;6.0&quot;&gt;&lt;object type=&quot;1&quot; unique_id=&quot;10001&quot;&gt;&lt;object type=&quot;8&quot; unique_id=&quot;29061&quot;&gt;&lt;/object&gt;&lt;object type=&quot;2&quot; unique_id=&quot;29062&quot;&gt;&lt;object type=&quot;3&quot; unique_id=&quot;29063&quot;&gt;&lt;property id=&quot;20148&quot; value=&quot;5&quot;/&gt;&lt;property id=&quot;20300&quot; value=&quot;Slide 1 - &amp;quot;Corporate Financial&amp;#x0D;&amp;#x0A;Management, 5th edition&amp;#x0D;&amp;#x0A;Glen Arnold&amp;#x0D;&amp;#x0A;Lecture 20&amp;#x0D;&amp;#x0A;Long-term debt finance 2&amp;quot;&quot;/&gt;&lt;property id=&quot;20307&quot; value=&quot;256&quot;/&gt;&lt;/object&gt;&lt;object type=&quot;3&quot; unique_id=&quot;29064&quot;&gt;&lt;property id=&quot;20148&quot; value=&quot;5&quot;/&gt;&lt;property id=&quot;20300&quot; value=&quot;Slide 2&quot;/&gt;&lt;property id=&quot;20307&quot; value=&quot;257&quot;/&gt;&lt;/object&gt;&lt;object type=&quot;3&quot; unique_id=&quot;29065&quot;&gt;&lt;property id=&quot;20148&quot; value=&quot;5&quot;/&gt;&lt;property id=&quot;20300&quot; value=&quot;Slide 3&quot;/&gt;&lt;property id=&quot;20307&quot; value=&quot;258&quot;/&gt;&lt;/object&gt;&lt;object type=&quot;3&quot; unique_id=&quot;29066&quot;&gt;&lt;property id=&quot;20148&quot; value=&quot;5&quot;/&gt;&lt;property id=&quot;20300&quot; value=&quot;Slide 4&quot;/&gt;&lt;property id=&quot;20307&quot; value=&quot;259&quot;/&gt;&lt;/object&gt;&lt;object type=&quot;3&quot; unique_id=&quot;29067&quot;&gt;&lt;property id=&quot;20148&quot; value=&quot;5&quot;/&gt;&lt;property id=&quot;20300&quot; value=&quot;Slide 5&quot;/&gt;&lt;property id=&quot;20307&quot; value=&quot;260&quot;/&gt;&lt;/object&gt;&lt;object type=&quot;3&quot; unique_id=&quot;29068&quot;&gt;&lt;property id=&quot;20148&quot; value=&quot;5&quot;/&gt;&lt;property id=&quot;20300&quot; value=&quot;Slide 6&quot;/&gt;&lt;property id=&quot;20307&quot; value=&quot;261&quot;/&gt;&lt;/object&gt;&lt;object type=&quot;3&quot; unique_id=&quot;29069&quot;&gt;&lt;property id=&quot;20148&quot; value=&quot;5&quot;/&gt;&lt;property id=&quot;20300&quot; value=&quot;Slide 7&quot;/&gt;&lt;property id=&quot;20307&quot; value=&quot;272&quot;/&gt;&lt;/object&gt;&lt;object type=&quot;3&quot; unique_id=&quot;29070&quot;&gt;&lt;property id=&quot;20148&quot; value=&quot;5&quot;/&gt;&lt;property id=&quot;20300&quot; value=&quot;Slide 8&quot;/&gt;&lt;property id=&quot;20307&quot; value=&quot;262&quot;/&gt;&lt;/object&gt;&lt;object type=&quot;3&quot; unique_id=&quot;29071&quot;&gt;&lt;property id=&quot;20148&quot; value=&quot;5&quot;/&gt;&lt;property id=&quot;20300&quot; value=&quot;Slide 9&quot;/&gt;&lt;property id=&quot;20307&quot; value=&quot;263&quot;/&gt;&lt;/object&gt;&lt;object type=&quot;3&quot; unique_id=&quot;29072&quot;&gt;&lt;property id=&quot;20148&quot; value=&quot;5&quot;/&gt;&lt;property id=&quot;20300&quot; value=&quot;Slide 10&quot;/&gt;&lt;property id=&quot;20307&quot; value=&quot;264&quot;/&gt;&lt;/object&gt;&lt;object type=&quot;3&quot; unique_id=&quot;29073&quot;&gt;&lt;property id=&quot;20148&quot; value=&quot;5&quot;/&gt;&lt;property id=&quot;20300&quot; value=&quot;Slide 11&quot;/&gt;&lt;property id=&quot;20307&quot; value=&quot;265&quot;/&gt;&lt;/object&gt;&lt;object type=&quot;3&quot; unique_id=&quot;29074&quot;&gt;&lt;property id=&quot;20148&quot; value=&quot;5&quot;/&gt;&lt;property id=&quot;20300&quot; value=&quot;Slide 12&quot;/&gt;&lt;property id=&quot;20307&quot; value=&quot;266&quot;/&gt;&lt;/object&gt;&lt;object type=&quot;3&quot; unique_id=&quot;29075&quot;&gt;&lt;property id=&quot;20148&quot; value=&quot;5&quot;/&gt;&lt;property id=&quot;20300&quot; value=&quot;Slide 13&quot;/&gt;&lt;property id=&quot;20307&quot; value=&quot;267&quot;/&gt;&lt;/object&gt;&lt;object type=&quot;3&quot; unique_id=&quot;29076&quot;&gt;&lt;property id=&quot;20148&quot; value=&quot;5&quot;/&gt;&lt;property id=&quot;20300&quot; value=&quot;Slide 14&quot;/&gt;&lt;property id=&quot;20307&quot; value=&quot;268&quot;/&gt;&lt;/object&gt;&lt;object type=&quot;3&quot; unique_id=&quot;29077&quot;&gt;&lt;property id=&quot;20148&quot; value=&quot;5&quot;/&gt;&lt;property id=&quot;20300&quot; value=&quot;Slide 15&quot;/&gt;&lt;property id=&quot;20307&quot; value=&quot;269&quot;/&gt;&lt;/object&gt;&lt;object type=&quot;3&quot; unique_id=&quot;29078&quot;&gt;&lt;property id=&quot;20148&quot; value=&quot;5&quot;/&gt;&lt;property id=&quot;20300&quot; value=&quot;Slide 16&quot;/&gt;&lt;property id=&quot;20307&quot; value=&quot;270&quot;/&gt;&lt;/object&gt;&lt;object type=&quot;3&quot; unique_id=&quot;29079&quot;&gt;&lt;property id=&quot;20148&quot; value=&quot;5&quot;/&gt;&lt;property id=&quot;20300&quot; value=&quot;Slide 19&quot;/&gt;&lt;property id=&quot;20307&quot; value=&quot;273&quot;/&gt;&lt;/object&gt;&lt;object type=&quot;3&quot; unique_id=&quot;29080&quot;&gt;&lt;property id=&quot;20148&quot; value=&quot;5&quot;/&gt;&lt;property id=&quot;20300&quot; value=&quot;Slide 20&quot;/&gt;&lt;property id=&quot;20307&quot; value=&quot;275&quot;/&gt;&lt;/object&gt;&lt;object type=&quot;3&quot; unique_id=&quot;29081&quot;&gt;&lt;property id=&quot;20148&quot; value=&quot;5&quot;/&gt;&lt;property id=&quot;20300&quot; value=&quot;Slide 21&quot;/&gt;&lt;property id=&quot;20307&quot; value=&quot;276&quot;/&gt;&lt;/object&gt;&lt;object type=&quot;3&quot; unique_id=&quot;29082&quot;&gt;&lt;property id=&quot;20148&quot; value=&quot;5&quot;/&gt;&lt;property id=&quot;20300&quot; value=&quot;Slide 24&quot;/&gt;&lt;property id=&quot;20307&quot; value=&quot;277&quot;/&gt;&lt;/object&gt;&lt;object type=&quot;3&quot; unique_id=&quot;29083&quot;&gt;&lt;property id=&quot;20148&quot; value=&quot;5&quot;/&gt;&lt;property id=&quot;20300&quot; value=&quot;Slide 25&quot;/&gt;&lt;property id=&quot;20307&quot; value=&quot;278&quot;/&gt;&lt;/object&gt;&lt;object type=&quot;3&quot; unique_id=&quot;29084&quot;&gt;&lt;property id=&quot;20148&quot; value=&quot;5&quot;/&gt;&lt;property id=&quot;20300&quot; value=&quot;Slide 26&quot;/&gt;&lt;property id=&quot;20307&quot; value=&quot;279&quot;/&gt;&lt;/object&gt;&lt;object type=&quot;3&quot; unique_id=&quot;29133&quot;&gt;&lt;property id=&quot;20148&quot; value=&quot;5&quot;/&gt;&lt;property id=&quot;20300&quot; value=&quot;Slide 17&quot;/&gt;&lt;property id=&quot;20307&quot; value=&quot;280&quot;/&gt;&lt;/object&gt;&lt;object type=&quot;3&quot; unique_id=&quot;29134&quot;&gt;&lt;property id=&quot;20148&quot; value=&quot;5&quot;/&gt;&lt;property id=&quot;20300&quot; value=&quot;Slide 18&quot;/&gt;&lt;property id=&quot;20307&quot; value=&quot;281&quot;/&gt;&lt;/object&gt;&lt;object type=&quot;3&quot; unique_id=&quot;29525&quot;&gt;&lt;property id=&quot;20148&quot; value=&quot;5&quot;/&gt;&lt;property id=&quot;20300&quot; value=&quot;Slide 22&quot;/&gt;&lt;property id=&quot;20307&quot; value=&quot;282&quot;/&gt;&lt;/object&gt;&lt;object type=&quot;3&quot; unique_id=&quot;29526&quot;&gt;&lt;property id=&quot;20148&quot; value=&quot;5&quot;/&gt;&lt;property id=&quot;20300&quot; value=&quot;Slide 23&quot;/&gt;&lt;property id=&quot;20307&quot; value=&quot;283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995</TotalTime>
  <Words>699</Words>
  <Application>Microsoft Office PowerPoint</Application>
  <PresentationFormat>On-screen Show (4:3)</PresentationFormat>
  <Paragraphs>187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Times New Roman</vt:lpstr>
      <vt:lpstr>Arial</vt:lpstr>
      <vt:lpstr>Calibri</vt:lpstr>
      <vt:lpstr>Times</vt:lpstr>
      <vt:lpstr>Symbol</vt:lpstr>
      <vt:lpstr>1_Default Design</vt:lpstr>
      <vt:lpstr> Lecture 8 Long-term debt finance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laserwords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rosh</cp:lastModifiedBy>
  <cp:revision>209</cp:revision>
  <dcterms:created xsi:type="dcterms:W3CDTF">2005-05-11T06:33:50Z</dcterms:created>
  <dcterms:modified xsi:type="dcterms:W3CDTF">2016-11-03T00:04:06Z</dcterms:modified>
</cp:coreProperties>
</file>