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67" r:id="rId4"/>
    <p:sldId id="268" r:id="rId5"/>
    <p:sldId id="258" r:id="rId6"/>
    <p:sldId id="272" r:id="rId7"/>
    <p:sldId id="273" r:id="rId8"/>
    <p:sldId id="274" r:id="rId9"/>
    <p:sldId id="27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0662394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65234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7602626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04704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41492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23568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91602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8168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31893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96273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2932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05243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426639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69087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692881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812675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0556557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A68AA3E1-7E10-4E17-A63F-5A826BE47E47}" type="datetimeFigureOut">
              <a:rPr lang="cy-GB" smtClean="0"/>
              <a:t>21/01/2020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11C045D9-EB3E-4875-BB13-1A2D483587A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330600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9D30E-CB6B-459F-BAA2-82BFA24B9F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Y ffosydd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B4CD75-F812-4E7B-BA0B-0D2D1A93483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Cadfridog</a:t>
            </a:r>
            <a:r>
              <a:rPr lang="en-GB" dirty="0" smtClean="0"/>
              <a:t> Haig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76594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E9A03-0504-4342-96BE-1916A1A7F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1386840"/>
            <a:ext cx="10353762" cy="2567940"/>
          </a:xfrm>
        </p:spPr>
        <p:txBody>
          <a:bodyPr>
            <a:normAutofit/>
          </a:bodyPr>
          <a:lstStyle/>
          <a:p>
            <a:r>
              <a:rPr lang="cy-GB" sz="6000" dirty="0"/>
              <a:t>Ydych chi’n gallu nodi 3 ffaith am Gadfridog Haig?</a:t>
            </a:r>
          </a:p>
        </p:txBody>
      </p:sp>
    </p:spTree>
    <p:extLst>
      <p:ext uri="{BB962C8B-B14F-4D97-AF65-F5344CB8AC3E}">
        <p14:creationId xmlns:p14="http://schemas.microsoft.com/office/powerpoint/2010/main" val="3316910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CC268F7-D7AA-4F58-855A-6BB2152B8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cy-GB" dirty="0"/>
              <a:t>Beth mae’r ffynonellau yma yn awgrymu?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3A58C33-938D-4D36-96DA-6BBADD9A4062}"/>
              </a:ext>
            </a:extLst>
          </p:cNvPr>
          <p:cNvSpPr/>
          <p:nvPr/>
        </p:nvSpPr>
        <p:spPr>
          <a:xfrm>
            <a:off x="913795" y="1580050"/>
            <a:ext cx="6831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5E9709-5624-400F-B268-9F3356E33994}"/>
              </a:ext>
            </a:extLst>
          </p:cNvPr>
          <p:cNvSpPr/>
          <p:nvPr/>
        </p:nvSpPr>
        <p:spPr>
          <a:xfrm>
            <a:off x="896160" y="2839110"/>
            <a:ext cx="7184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BADBE1D-2FCF-417E-B8A5-0A165D6A0C98}"/>
              </a:ext>
            </a:extLst>
          </p:cNvPr>
          <p:cNvSpPr/>
          <p:nvPr/>
        </p:nvSpPr>
        <p:spPr>
          <a:xfrm>
            <a:off x="915004" y="4316438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500F7D-FF73-4A73-BBB0-7309E996AC06}"/>
              </a:ext>
            </a:extLst>
          </p:cNvPr>
          <p:cNvSpPr txBox="1"/>
          <p:nvPr/>
        </p:nvSpPr>
        <p:spPr>
          <a:xfrm>
            <a:off x="1502394" y="1942144"/>
            <a:ext cx="3601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ynnwys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0AF2A5-41FC-4593-BE06-D99371375350}"/>
              </a:ext>
            </a:extLst>
          </p:cNvPr>
          <p:cNvSpPr txBox="1"/>
          <p:nvPr/>
        </p:nvSpPr>
        <p:spPr>
          <a:xfrm>
            <a:off x="1502394" y="3217459"/>
            <a:ext cx="3601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wdur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7A11C8-0D2E-4AAE-809A-63B52F880692}"/>
              </a:ext>
            </a:extLst>
          </p:cNvPr>
          <p:cNvSpPr txBox="1"/>
          <p:nvPr/>
        </p:nvSpPr>
        <p:spPr>
          <a:xfrm>
            <a:off x="1502394" y="4576090"/>
            <a:ext cx="3601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wrpas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FF4011-4EDD-4EC9-837B-A0B571BCA171}"/>
              </a:ext>
            </a:extLst>
          </p:cNvPr>
          <p:cNvSpPr/>
          <p:nvPr/>
        </p:nvSpPr>
        <p:spPr>
          <a:xfrm>
            <a:off x="6274799" y="1877740"/>
            <a:ext cx="4414807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ni’n dysgu?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mae’n awgrymu?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mae’r awdur yn awgrymu</a:t>
            </a:r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 </a:t>
            </a:r>
            <a:endParaRPr lang="cy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E368881-2969-4FBB-A297-9A2CB22A9059}"/>
              </a:ext>
            </a:extLst>
          </p:cNvPr>
          <p:cNvSpPr/>
          <p:nvPr/>
        </p:nvSpPr>
        <p:spPr>
          <a:xfrm>
            <a:off x="7625236" y="3248998"/>
            <a:ext cx="171393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Geirfa</a:t>
            </a:r>
            <a:endParaRPr lang="en-US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Cloud 12">
            <a:extLst>
              <a:ext uri="{FF2B5EF4-FFF2-40B4-BE49-F238E27FC236}">
                <a16:creationId xmlns:a16="http://schemas.microsoft.com/office/drawing/2014/main" id="{E4241725-8AFD-498B-90E6-31D79933A629}"/>
              </a:ext>
            </a:extLst>
          </p:cNvPr>
          <p:cNvSpPr/>
          <p:nvPr/>
        </p:nvSpPr>
        <p:spPr>
          <a:xfrm>
            <a:off x="5353878" y="4018440"/>
            <a:ext cx="6540339" cy="2614274"/>
          </a:xfrm>
          <a:prstGeom prst="clou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Dibynadwy / Anddibynadwy  Perthnasol / Amherthnasol</a:t>
            </a:r>
          </a:p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Defnyddiol / Anddefnyddiol</a:t>
            </a:r>
          </a:p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Cefnogi / Anghefnogi</a:t>
            </a:r>
          </a:p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Tuedd </a:t>
            </a:r>
            <a:endParaRPr lang="cy-GB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53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2C1806C-2A2F-46B1-84E4-128F85B32C83}"/>
              </a:ext>
            </a:extLst>
          </p:cNvPr>
          <p:cNvSpPr txBox="1"/>
          <p:nvPr/>
        </p:nvSpPr>
        <p:spPr>
          <a:xfrm>
            <a:off x="1126435" y="1948069"/>
            <a:ext cx="1025718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i="1" dirty="0"/>
              <a:t>Mae rhai haneswyr yn dadlau bod cadfridogion Prydeinig fel Haig yn arweinwyr gwael a wnaeth cyfres o benderfyniadau anghywir. </a:t>
            </a:r>
          </a:p>
          <a:p>
            <a:pPr algn="ctr"/>
            <a:r>
              <a:rPr lang="cy-GB" sz="3600" i="1" dirty="0"/>
              <a:t>A ydych chi’n cytuno gyda hyn? </a:t>
            </a:r>
            <a:endParaRPr lang="cy-GB" sz="3600" dirty="0"/>
          </a:p>
        </p:txBody>
      </p:sp>
    </p:spTree>
    <p:extLst>
      <p:ext uri="{BB962C8B-B14F-4D97-AF65-F5344CB8AC3E}">
        <p14:creationId xmlns:p14="http://schemas.microsoft.com/office/powerpoint/2010/main" val="864486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571F9DE-6475-4F69-9593-88070160A99E}"/>
              </a:ext>
            </a:extLst>
          </p:cNvPr>
          <p:cNvSpPr txBox="1"/>
          <p:nvPr/>
        </p:nvSpPr>
        <p:spPr>
          <a:xfrm>
            <a:off x="1417320" y="1257300"/>
            <a:ext cx="9898380" cy="3662541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 </a:t>
            </a:r>
            <a:endParaRPr lang="en-GB" dirty="0"/>
          </a:p>
          <a:p>
            <a:r>
              <a:rPr lang="cy-GB" sz="2800" dirty="0"/>
              <a:t>Y llofrudd mwyaf o’r cyfan oedd Haig. Rwyf yn chwerw iawn; dyna a fûm erioed a dyna a fyddaf am byth ac felly y bydd pawb arall a oedd yn ei adnabod.  Roedd yn byw bron 50 cilomedr y tu ôl i’r llinell a dyna mor agos ag yr aeth. Nid wyf yn meddwl ei fod yn gwybod sut beth oedd ffos. Ac fe gafodd ei wneud yn Iarll ar ôl y rhyfel a rhoddwyd £100,000 iddo. Rwy’n gwybod beth y byddwn i wedi’i roi iddo.</a:t>
            </a:r>
            <a:endParaRPr lang="en-GB" sz="2800" dirty="0"/>
          </a:p>
          <a:p>
            <a:endParaRPr lang="cy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8E4E38-4EBC-4E35-BDCC-53E8FF63556D}"/>
              </a:ext>
            </a:extLst>
          </p:cNvPr>
          <p:cNvSpPr/>
          <p:nvPr/>
        </p:nvSpPr>
        <p:spPr>
          <a:xfrm>
            <a:off x="2286000" y="4969277"/>
            <a:ext cx="8389620" cy="16531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cy-GB" sz="2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[Fred Pearson, milwr cyffredin ar Ffrynt y Gorllewin, yn ysgrifennu llythyr at bapur newydd lleol yn 1966. Roedd y papur newydd wedi rhedeg stori nodwedd yn cofnodi 50 mlynedd ers Brwydr y Somme.]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109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Llun 5" descr="ZPER 34/154, Illustrated London News; Haig welcomed home, 1919">
            <a:extLst>
              <a:ext uri="{FF2B5EF4-FFF2-40B4-BE49-F238E27FC236}">
                <a16:creationId xmlns:a16="http://schemas.microsoft.com/office/drawing/2014/main" id="{F2783D5A-EF17-460C-AD3C-656B344DE105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852" y="119270"/>
            <a:ext cx="7487478" cy="545989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3A91A1F-B71C-4C20-BC34-2A3E571645FE}"/>
              </a:ext>
            </a:extLst>
          </p:cNvPr>
          <p:cNvSpPr/>
          <p:nvPr/>
        </p:nvSpPr>
        <p:spPr>
          <a:xfrm>
            <a:off x="3538329" y="5657671"/>
            <a:ext cx="674535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spcAft>
                <a:spcPts val="0"/>
              </a:spcAft>
            </a:pPr>
            <a:r>
              <a:rPr lang="cy-GB" sz="2800" b="1" dirty="0">
                <a:latin typeface="Arial" panose="020B0604020202020204" pitchFamily="34" charset="0"/>
                <a:ea typeface="Times New Roman" panose="02020603050405020304" pitchFamily="18" charset="0"/>
              </a:rPr>
              <a:t>[Llun yn dangos torfeydd yn croesawu Haig gartref o Ffrainc, (12 Ebrill 1919)]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2800" b="1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045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DDE42-1DC1-442F-AD4C-6998EAC69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 asesu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7CF688-F047-43A0-B674-08768CD5EB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900" indent="0">
              <a:buNone/>
            </a:pPr>
            <a:r>
              <a:rPr lang="cy-GB" sz="3200" dirty="0"/>
              <a:t>Dewis o leiaf 3 ffynhonnell i ddadansoddi.</a:t>
            </a:r>
          </a:p>
          <a:p>
            <a:pPr marL="36900" indent="0">
              <a:buNone/>
            </a:pPr>
            <a:r>
              <a:rPr lang="cy-GB" sz="3200" dirty="0"/>
              <a:t>Angen ateb y gwestiwn </a:t>
            </a:r>
          </a:p>
          <a:p>
            <a:pPr marL="36900" indent="0">
              <a:buNone/>
            </a:pPr>
            <a:r>
              <a:rPr lang="cy-GB" sz="3200" dirty="0"/>
              <a:t>Cofio i gyfeirio nôl i’r datganiad</a:t>
            </a:r>
          </a:p>
        </p:txBody>
      </p:sp>
    </p:spTree>
    <p:extLst>
      <p:ext uri="{BB962C8B-B14F-4D97-AF65-F5344CB8AC3E}">
        <p14:creationId xmlns:p14="http://schemas.microsoft.com/office/powerpoint/2010/main" val="181109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6060AD-43A8-453A-8FF6-69C6F5212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4648200"/>
          </a:xfrm>
        </p:spPr>
        <p:txBody>
          <a:bodyPr>
            <a:normAutofit/>
          </a:bodyPr>
          <a:lstStyle/>
          <a:p>
            <a:r>
              <a:rPr lang="cy-GB" sz="4400" dirty="0"/>
              <a:t>Beth sy’n gwneud ffynhonnell yn ddibynadwy?</a:t>
            </a:r>
          </a:p>
        </p:txBody>
      </p:sp>
    </p:spTree>
    <p:extLst>
      <p:ext uri="{BB962C8B-B14F-4D97-AF65-F5344CB8AC3E}">
        <p14:creationId xmlns:p14="http://schemas.microsoft.com/office/powerpoint/2010/main" val="3165189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88273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Slate</Template>
  <TotalTime>75</TotalTime>
  <Words>164</Words>
  <Application>Microsoft Office PowerPoint</Application>
  <PresentationFormat>Widescreen</PresentationFormat>
  <Paragraphs>31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Calisto MT</vt:lpstr>
      <vt:lpstr>Times New Roman</vt:lpstr>
      <vt:lpstr>Trebuchet MS</vt:lpstr>
      <vt:lpstr>Wingdings 2</vt:lpstr>
      <vt:lpstr>Slate</vt:lpstr>
      <vt:lpstr>Y ffosydd</vt:lpstr>
      <vt:lpstr>Ydych chi’n gallu nodi 3 ffaith am Gadfridog Haig?</vt:lpstr>
      <vt:lpstr>Beth mae’r ffynonellau yma yn awgrymu?</vt:lpstr>
      <vt:lpstr>PowerPoint Presentation</vt:lpstr>
      <vt:lpstr>PowerPoint Presentation</vt:lpstr>
      <vt:lpstr>PowerPoint Presentation</vt:lpstr>
      <vt:lpstr>Tasg asesu</vt:lpstr>
      <vt:lpstr>Beth sy’n gwneud ffynhonnell yn ddibynadwy?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ffosydd</dc:title>
  <dc:creator>Gwennan Marsh</dc:creator>
  <cp:lastModifiedBy>Sian Morris</cp:lastModifiedBy>
  <cp:revision>5</cp:revision>
  <dcterms:created xsi:type="dcterms:W3CDTF">2020-01-20T18:17:45Z</dcterms:created>
  <dcterms:modified xsi:type="dcterms:W3CDTF">2020-01-21T10:30:39Z</dcterms:modified>
</cp:coreProperties>
</file>