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3" r:id="rId3"/>
    <p:sldId id="264" r:id="rId4"/>
    <p:sldId id="260" r:id="rId5"/>
    <p:sldId id="262" r:id="rId6"/>
    <p:sldId id="258" r:id="rId7"/>
    <p:sldId id="274" r:id="rId8"/>
    <p:sldId id="272" r:id="rId9"/>
    <p:sldId id="273" r:id="rId10"/>
    <p:sldId id="268" r:id="rId11"/>
    <p:sldId id="266" r:id="rId12"/>
    <p:sldId id="275" r:id="rId13"/>
    <p:sldId id="267" r:id="rId14"/>
    <p:sldId id="259" r:id="rId15"/>
    <p:sldId id="270" r:id="rId16"/>
    <p:sldId id="269" r:id="rId17"/>
    <p:sldId id="271" r:id="rId18"/>
    <p:sldId id="276" r:id="rId19"/>
    <p:sldId id="277" r:id="rId20"/>
    <p:sldId id="26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6" d="100"/>
          <a:sy n="76" d="100"/>
        </p:scale>
        <p:origin x="12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8295F7A-12F1-4E2C-A203-66E1B98D0D3B}"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2884820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8295F7A-12F1-4E2C-A203-66E1B98D0D3B}"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2803819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8295F7A-12F1-4E2C-A203-66E1B98D0D3B}"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427208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8295F7A-12F1-4E2C-A203-66E1B98D0D3B}"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2214371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8295F7A-12F1-4E2C-A203-66E1B98D0D3B}" type="datetimeFigureOut">
              <a:rPr lang="en-GB" smtClean="0"/>
              <a:t>25/02/2019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2904839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8295F7A-12F1-4E2C-A203-66E1B98D0D3B}" type="datetimeFigureOut">
              <a:rPr lang="en-GB" smtClean="0"/>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3601056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295F7A-12F1-4E2C-A203-66E1B98D0D3B}" type="datetimeFigureOut">
              <a:rPr lang="en-GB" smtClean="0"/>
              <a:t>25/02/2019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862907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8295F7A-12F1-4E2C-A203-66E1B98D0D3B}"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3480485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8295F7A-12F1-4E2C-A203-66E1B98D0D3B}" type="datetimeFigureOut">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2236683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8295F7A-12F1-4E2C-A203-66E1B98D0D3B}"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407775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8295F7A-12F1-4E2C-A203-66E1B98D0D3B}" type="datetimeFigureOut">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708A6F-EEC8-4BFE-9994-C315542B556C}" type="slidenum">
              <a:rPr lang="en-GB" smtClean="0"/>
              <a:t>‹#›</a:t>
            </a:fld>
            <a:endParaRPr lang="en-GB"/>
          </a:p>
        </p:txBody>
      </p:sp>
    </p:spTree>
    <p:extLst>
      <p:ext uri="{BB962C8B-B14F-4D97-AF65-F5344CB8AC3E}">
        <p14:creationId xmlns:p14="http://schemas.microsoft.com/office/powerpoint/2010/main" val="561294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1000"/>
            <a:lum/>
          </a:blip>
          <a:srcRect/>
          <a:stretch>
            <a:fillRect t="-20000" b="-20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295F7A-12F1-4E2C-A203-66E1B98D0D3B}" type="datetimeFigureOut">
              <a:rPr lang="en-GB" smtClean="0"/>
              <a:t>25/02/2019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708A6F-EEC8-4BFE-9994-C315542B556C}" type="slidenum">
              <a:rPr lang="en-GB" smtClean="0"/>
              <a:t>‹#›</a:t>
            </a:fld>
            <a:endParaRPr lang="en-GB"/>
          </a:p>
        </p:txBody>
      </p:sp>
    </p:spTree>
    <p:extLst>
      <p:ext uri="{BB962C8B-B14F-4D97-AF65-F5344CB8AC3E}">
        <p14:creationId xmlns:p14="http://schemas.microsoft.com/office/powerpoint/2010/main" val="25624437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nq_SpRBXRmE" TargetMode="External"/><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g"/><Relationship Id="rId1" Type="http://schemas.openxmlformats.org/officeDocument/2006/relationships/slideLayout" Target="../slideLayouts/slideLayout7.xml"/><Relationship Id="rId5" Type="http://schemas.openxmlformats.org/officeDocument/2006/relationships/hyperlink" Target="https://www.youtube.com/watch?v=9OMH7N_6nCE" TargetMode="Externa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margaretthatcher.org/document/107591" TargetMode="External"/><Relationship Id="rId2" Type="http://schemas.openxmlformats.org/officeDocument/2006/relationships/hyperlink" Target="https://www.margaretthatcher.org/document/106833" TargetMode="Externa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7.xml"/><Relationship Id="rId1" Type="http://schemas.openxmlformats.org/officeDocument/2006/relationships/video" Target="https://www.youtube.com/embed/mdkSUl-ci3Q"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2000"/>
            <a:lum/>
          </a:blip>
          <a:srcRect/>
          <a:stretch>
            <a:fillRect t="-20000" b="-20000"/>
          </a:stretch>
        </a:blipFill>
        <a:effectLst/>
      </p:bgPr>
    </p:bg>
    <p:spTree>
      <p:nvGrpSpPr>
        <p:cNvPr id="1" name=""/>
        <p:cNvGrpSpPr/>
        <p:nvPr/>
      </p:nvGrpSpPr>
      <p:grpSpPr>
        <a:xfrm>
          <a:off x="0" y="0"/>
          <a:ext cx="0" cy="0"/>
          <a:chOff x="0" y="0"/>
          <a:chExt cx="0" cy="0"/>
        </a:xfrm>
      </p:grpSpPr>
      <p:sp>
        <p:nvSpPr>
          <p:cNvPr id="3" name="TextBox 2"/>
          <p:cNvSpPr txBox="1"/>
          <p:nvPr/>
        </p:nvSpPr>
        <p:spPr>
          <a:xfrm>
            <a:off x="1028698" y="3046811"/>
            <a:ext cx="3804557" cy="2579507"/>
          </a:xfrm>
          <a:prstGeom prst="rect">
            <a:avLst/>
          </a:prstGeom>
          <a:noFill/>
        </p:spPr>
        <p:txBody>
          <a:bodyPr wrap="square" lIns="180000" tIns="180000" rIns="180000" bIns="18000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Arial Black" panose="020B0A04020102020204" pitchFamily="34" charset="0"/>
            </a:endParaRPr>
          </a:p>
          <a:p>
            <a:pPr lvl="0"/>
            <a:r>
              <a:rPr lang="en-GB" sz="2400" b="1" dirty="0" smtClean="0">
                <a:solidFill>
                  <a:srgbClr val="FF0000"/>
                </a:solidFill>
                <a:effectLst>
                  <a:outerShdw blurRad="38100" dist="38100" dir="2700000" algn="tl">
                    <a:srgbClr val="000000">
                      <a:alpha val="43137"/>
                    </a:srgbClr>
                  </a:outerShdw>
                </a:effectLst>
                <a:latin typeface="Arial Black" panose="020B0A04020102020204" pitchFamily="34" charset="0"/>
              </a:rPr>
              <a:t>Hours 2–3 – Broken Windows, Defensible Spaces: Aspects of Neoliberal Urbanism</a:t>
            </a:r>
            <a:endParaRPr kumimoji="0" lang="en-GB" sz="2400" b="0"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Arial Black" panose="020B0A04020102020204" pitchFamily="34" charset="0"/>
            </a:endParaRPr>
          </a:p>
        </p:txBody>
      </p:sp>
      <p:sp>
        <p:nvSpPr>
          <p:cNvPr id="4" name="TextBox 3"/>
          <p:cNvSpPr txBox="1"/>
          <p:nvPr/>
        </p:nvSpPr>
        <p:spPr>
          <a:xfrm>
            <a:off x="1175655" y="0"/>
            <a:ext cx="10423072" cy="1471511"/>
          </a:xfrm>
          <a:prstGeom prst="rect">
            <a:avLst/>
          </a:prstGeom>
          <a:noFill/>
        </p:spPr>
        <p:txBody>
          <a:bodyPr wrap="square" lIns="180000" tIns="180000" rIns="180000" bIns="180000"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Arial Black" panose="020B0A04020102020204" pitchFamily="34" charset="0"/>
              </a:rPr>
              <a:t>Week 3 Monday: Architecture and Spatial Politics in the Thatcher/Reagan Era</a:t>
            </a:r>
            <a:endParaRPr kumimoji="0" lang="en-GB" sz="2400" b="0"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Arial Black" panose="020B0A040201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Arial Black" panose="020B0A04020102020204" pitchFamily="34" charset="0"/>
            </a:endParaRPr>
          </a:p>
        </p:txBody>
      </p:sp>
    </p:spTree>
    <p:extLst>
      <p:ext uri="{BB962C8B-B14F-4D97-AF65-F5344CB8AC3E}">
        <p14:creationId xmlns:p14="http://schemas.microsoft.com/office/powerpoint/2010/main" val="17546163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3762" y="314823"/>
            <a:ext cx="3340553" cy="4481633"/>
          </a:xfrm>
          <a:prstGeom prst="rect">
            <a:avLst/>
          </a:prstGeom>
        </p:spPr>
      </p:pic>
      <p:sp>
        <p:nvSpPr>
          <p:cNvPr id="3" name="Rectangle 2"/>
          <p:cNvSpPr/>
          <p:nvPr/>
        </p:nvSpPr>
        <p:spPr>
          <a:xfrm>
            <a:off x="3766458" y="314823"/>
            <a:ext cx="4969328" cy="4801314"/>
          </a:xfrm>
          <a:prstGeom prst="rect">
            <a:avLst/>
          </a:prstGeom>
        </p:spPr>
        <p:txBody>
          <a:bodyPr wrap="square">
            <a:spAutoFit/>
          </a:bodyPr>
          <a:lstStyle/>
          <a:p>
            <a:pPr algn="just"/>
            <a:r>
              <a:rPr lang="en-GB" sz="3200" dirty="0" smtClean="0"/>
              <a:t>“Modern Architecture died in St. Louis, Missouri, on July 15, 1972, at 3.32 p.m. (or thereabouts), when the infamous Pruitt </a:t>
            </a:r>
            <a:r>
              <a:rPr lang="en-GB" sz="3200" dirty="0" err="1" smtClean="0"/>
              <a:t>Igoe</a:t>
            </a:r>
            <a:r>
              <a:rPr lang="en-GB" sz="3200" dirty="0" smtClean="0"/>
              <a:t> scheme, or rather several of its slab blocks, were given the final coup de grace by dynamite.”</a:t>
            </a:r>
          </a:p>
          <a:p>
            <a:endParaRPr lang="en-GB" dirty="0" smtClean="0"/>
          </a:p>
        </p:txBody>
      </p:sp>
      <p:pic>
        <p:nvPicPr>
          <p:cNvPr id="4" name="Picture 3"/>
          <p:cNvPicPr>
            <a:picLocks noChangeAspect="1"/>
          </p:cNvPicPr>
          <p:nvPr/>
        </p:nvPicPr>
        <p:blipFill>
          <a:blip r:embed="rId3"/>
          <a:stretch>
            <a:fillRect/>
          </a:stretch>
        </p:blipFill>
        <p:spPr>
          <a:xfrm>
            <a:off x="9454243" y="-1"/>
            <a:ext cx="2737758" cy="6889194"/>
          </a:xfrm>
          <a:prstGeom prst="rect">
            <a:avLst/>
          </a:prstGeom>
        </p:spPr>
      </p:pic>
    </p:spTree>
    <p:extLst>
      <p:ext uri="{BB962C8B-B14F-4D97-AF65-F5344CB8AC3E}">
        <p14:creationId xmlns:p14="http://schemas.microsoft.com/office/powerpoint/2010/main" val="629831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 y="1"/>
            <a:ext cx="2743200" cy="4206240"/>
          </a:xfrm>
          <a:prstGeom prst="rect">
            <a:avLst/>
          </a:prstGeom>
        </p:spPr>
      </p:pic>
      <p:sp>
        <p:nvSpPr>
          <p:cNvPr id="3" name="Rectangle 2"/>
          <p:cNvSpPr/>
          <p:nvPr/>
        </p:nvSpPr>
        <p:spPr>
          <a:xfrm>
            <a:off x="3872396" y="1809507"/>
            <a:ext cx="2757003" cy="923330"/>
          </a:xfrm>
          <a:prstGeom prst="rect">
            <a:avLst/>
          </a:prstGeom>
        </p:spPr>
        <p:txBody>
          <a:bodyPr wrap="square">
            <a:spAutoFit/>
          </a:bodyPr>
          <a:lstStyle/>
          <a:p>
            <a:r>
              <a:rPr lang="en-GB" dirty="0" smtClean="0">
                <a:hlinkClick r:id="rId3"/>
              </a:rPr>
              <a:t>https://www.youtube.com/watch?v=nq_SpRBXRmE</a:t>
            </a:r>
            <a:endParaRPr lang="en-GB" dirty="0" smtClean="0"/>
          </a:p>
          <a:p>
            <a:endParaRPr lang="en-GB" dirty="0"/>
          </a:p>
        </p:txBody>
      </p:sp>
      <p:pic>
        <p:nvPicPr>
          <p:cNvPr id="1026" name="Picture 2" descr="Image result for pruitt igoe philip glas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2193" y="53948"/>
            <a:ext cx="4669064" cy="659992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a:stretch>
            <a:fillRect/>
          </a:stretch>
        </p:blipFill>
        <p:spPr>
          <a:xfrm>
            <a:off x="0" y="4149476"/>
            <a:ext cx="4815153" cy="2708524"/>
          </a:xfrm>
          <a:prstGeom prst="rect">
            <a:avLst/>
          </a:prstGeom>
        </p:spPr>
      </p:pic>
    </p:spTree>
    <p:extLst>
      <p:ext uri="{BB962C8B-B14F-4D97-AF65-F5344CB8AC3E}">
        <p14:creationId xmlns:p14="http://schemas.microsoft.com/office/powerpoint/2010/main" val="3369663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6955" y="114300"/>
            <a:ext cx="8991898" cy="656408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53038" y="277585"/>
            <a:ext cx="2076962" cy="3357755"/>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53038" y="3813941"/>
            <a:ext cx="2302609" cy="2864445"/>
          </a:xfrm>
          <a:prstGeom prst="rect">
            <a:avLst/>
          </a:prstGeom>
        </p:spPr>
      </p:pic>
    </p:spTree>
    <p:extLst>
      <p:ext uri="{BB962C8B-B14F-4D97-AF65-F5344CB8AC3E}">
        <p14:creationId xmlns:p14="http://schemas.microsoft.com/office/powerpoint/2010/main" val="8368320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3374" y="3796392"/>
            <a:ext cx="3692729" cy="3061608"/>
          </a:xfrm>
          <a:prstGeom prst="rect">
            <a:avLst/>
          </a:prstGeom>
        </p:spPr>
      </p:pic>
      <p:pic>
        <p:nvPicPr>
          <p:cNvPr id="4" name="Picture 3"/>
          <p:cNvPicPr>
            <a:picLocks noChangeAspect="1"/>
          </p:cNvPicPr>
          <p:nvPr/>
        </p:nvPicPr>
        <p:blipFill>
          <a:blip r:embed="rId3"/>
          <a:stretch>
            <a:fillRect/>
          </a:stretch>
        </p:blipFill>
        <p:spPr>
          <a:xfrm>
            <a:off x="8079006" y="3004457"/>
            <a:ext cx="3922494" cy="3853543"/>
          </a:xfrm>
          <a:prstGeom prst="rect">
            <a:avLst/>
          </a:prstGeom>
        </p:spPr>
      </p:pic>
      <p:sp>
        <p:nvSpPr>
          <p:cNvPr id="5" name="Rectangle 4"/>
          <p:cNvSpPr/>
          <p:nvPr/>
        </p:nvSpPr>
        <p:spPr>
          <a:xfrm>
            <a:off x="9519557" y="348067"/>
            <a:ext cx="2481943" cy="2308324"/>
          </a:xfrm>
          <a:prstGeom prst="rect">
            <a:avLst/>
          </a:prstGeom>
        </p:spPr>
        <p:txBody>
          <a:bodyPr wrap="square">
            <a:spAutoFit/>
          </a:bodyPr>
          <a:lstStyle/>
          <a:p>
            <a:r>
              <a:rPr lang="en-GB" dirty="0" smtClean="0"/>
              <a:t>NY Mayor Robert Moses, seated at left in 1959, used his position as head of the Committee on Slum Clearance to mass-produce thousands of units of public housing</a:t>
            </a:r>
            <a:endParaRPr lang="en-GB" dirty="0"/>
          </a:p>
        </p:txBody>
      </p:sp>
      <p:pic>
        <p:nvPicPr>
          <p:cNvPr id="7" name="Picture 6"/>
          <p:cNvPicPr>
            <a:picLocks noChangeAspect="1"/>
          </p:cNvPicPr>
          <p:nvPr/>
        </p:nvPicPr>
        <p:blipFill>
          <a:blip r:embed="rId4"/>
          <a:stretch>
            <a:fillRect/>
          </a:stretch>
        </p:blipFill>
        <p:spPr>
          <a:xfrm>
            <a:off x="211930" y="32658"/>
            <a:ext cx="4338637" cy="2935140"/>
          </a:xfrm>
          <a:prstGeom prst="rect">
            <a:avLst/>
          </a:prstGeom>
        </p:spPr>
      </p:pic>
      <p:pic>
        <p:nvPicPr>
          <p:cNvPr id="8" name="Picture 7"/>
          <p:cNvPicPr>
            <a:picLocks noChangeAspect="1"/>
          </p:cNvPicPr>
          <p:nvPr/>
        </p:nvPicPr>
        <p:blipFill>
          <a:blip r:embed="rId5"/>
          <a:stretch>
            <a:fillRect/>
          </a:stretch>
        </p:blipFill>
        <p:spPr>
          <a:xfrm>
            <a:off x="3886901" y="1711493"/>
            <a:ext cx="4687394" cy="3615703"/>
          </a:xfrm>
          <a:prstGeom prst="rect">
            <a:avLst/>
          </a:prstGeom>
        </p:spPr>
      </p:pic>
      <p:sp>
        <p:nvSpPr>
          <p:cNvPr id="9" name="Rectangle 8"/>
          <p:cNvSpPr/>
          <p:nvPr/>
        </p:nvSpPr>
        <p:spPr>
          <a:xfrm>
            <a:off x="4699616" y="348067"/>
            <a:ext cx="2582928" cy="923330"/>
          </a:xfrm>
          <a:prstGeom prst="rect">
            <a:avLst/>
          </a:prstGeom>
        </p:spPr>
        <p:txBody>
          <a:bodyPr wrap="square">
            <a:spAutoFit/>
          </a:bodyPr>
          <a:lstStyle/>
          <a:p>
            <a:r>
              <a:rPr lang="en-GB" dirty="0" smtClean="0"/>
              <a:t>Co-Op City, Moses-era housing development in the Bronx</a:t>
            </a:r>
            <a:endParaRPr lang="en-GB" dirty="0"/>
          </a:p>
        </p:txBody>
      </p:sp>
    </p:spTree>
    <p:extLst>
      <p:ext uri="{BB962C8B-B14F-4D97-AF65-F5344CB8AC3E}">
        <p14:creationId xmlns:p14="http://schemas.microsoft.com/office/powerpoint/2010/main" val="32558001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6275"/>
            <a:ext cx="4767943" cy="6195904"/>
          </a:xfrm>
          <a:prstGeom prst="rect">
            <a:avLst/>
          </a:prstGeom>
        </p:spPr>
      </p:pic>
      <p:pic>
        <p:nvPicPr>
          <p:cNvPr id="3" name="Picture 2"/>
          <p:cNvPicPr>
            <a:picLocks noChangeAspect="1"/>
          </p:cNvPicPr>
          <p:nvPr/>
        </p:nvPicPr>
        <p:blipFill rotWithShape="1">
          <a:blip r:embed="rId3"/>
          <a:srcRect l="5655" t="8889" r="3306" b="22704"/>
          <a:stretch/>
        </p:blipFill>
        <p:spPr>
          <a:xfrm>
            <a:off x="6188529" y="200228"/>
            <a:ext cx="5890637" cy="6726728"/>
          </a:xfrm>
          <a:prstGeom prst="rect">
            <a:avLst/>
          </a:prstGeom>
        </p:spPr>
      </p:pic>
      <p:pic>
        <p:nvPicPr>
          <p:cNvPr id="4" name="Picture 3"/>
          <p:cNvPicPr>
            <a:picLocks noChangeAspect="1"/>
          </p:cNvPicPr>
          <p:nvPr/>
        </p:nvPicPr>
        <p:blipFill>
          <a:blip r:embed="rId4"/>
          <a:stretch>
            <a:fillRect/>
          </a:stretch>
        </p:blipFill>
        <p:spPr>
          <a:xfrm>
            <a:off x="4815599" y="200228"/>
            <a:ext cx="2188457" cy="2297593"/>
          </a:xfrm>
          <a:prstGeom prst="rect">
            <a:avLst/>
          </a:prstGeom>
        </p:spPr>
      </p:pic>
      <p:sp>
        <p:nvSpPr>
          <p:cNvPr id="5" name="Rectangle 4"/>
          <p:cNvSpPr/>
          <p:nvPr/>
        </p:nvSpPr>
        <p:spPr>
          <a:xfrm>
            <a:off x="373929" y="6322179"/>
            <a:ext cx="5128135" cy="646331"/>
          </a:xfrm>
          <a:prstGeom prst="rect">
            <a:avLst/>
          </a:prstGeom>
        </p:spPr>
        <p:txBody>
          <a:bodyPr wrap="none">
            <a:spAutoFit/>
          </a:bodyPr>
          <a:lstStyle/>
          <a:p>
            <a:r>
              <a:rPr lang="en-GB" dirty="0" smtClean="0">
                <a:hlinkClick r:id="rId5"/>
              </a:rPr>
              <a:t>https://www.youtube.com/watch?v=9OMH7N_6nCE</a:t>
            </a:r>
            <a:endParaRPr lang="en-GB" dirty="0" smtClean="0"/>
          </a:p>
          <a:p>
            <a:endParaRPr lang="en-GB" dirty="0"/>
          </a:p>
        </p:txBody>
      </p:sp>
    </p:spTree>
    <p:extLst>
      <p:ext uri="{BB962C8B-B14F-4D97-AF65-F5344CB8AC3E}">
        <p14:creationId xmlns:p14="http://schemas.microsoft.com/office/powerpoint/2010/main" val="20690881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latin typeface="Arial Black" panose="020B0A04020102020204" pitchFamily="34" charset="0"/>
              </a:rPr>
              <a:t>Defensible Space</a:t>
            </a:r>
            <a:endParaRPr lang="en-GB" dirty="0">
              <a:latin typeface="Arial Black" panose="020B0A04020102020204" pitchFamily="34" charset="0"/>
            </a:endParaRPr>
          </a:p>
        </p:txBody>
      </p:sp>
      <p:sp>
        <p:nvSpPr>
          <p:cNvPr id="3" name="Content Placeholder 2"/>
          <p:cNvSpPr>
            <a:spLocks noGrp="1"/>
          </p:cNvSpPr>
          <p:nvPr>
            <p:ph idx="1"/>
          </p:nvPr>
        </p:nvSpPr>
        <p:spPr/>
        <p:txBody>
          <a:bodyPr>
            <a:normAutofit lnSpcReduction="10000"/>
          </a:bodyPr>
          <a:lstStyle/>
          <a:p>
            <a:r>
              <a:rPr lang="en-GB" dirty="0"/>
              <a:t>Territoriality – the idea that one's home is sacred</a:t>
            </a:r>
          </a:p>
          <a:p>
            <a:r>
              <a:rPr lang="en-GB" dirty="0"/>
              <a:t>Natural surveillance – the link between an area's physical characteristics and the residents' ability to see what is happening</a:t>
            </a:r>
          </a:p>
          <a:p>
            <a:r>
              <a:rPr lang="en-GB" dirty="0"/>
              <a:t>Image – the capacity of the physical design to impart a sense of security</a:t>
            </a:r>
          </a:p>
          <a:p>
            <a:r>
              <a:rPr lang="en-GB" dirty="0"/>
              <a:t>Milieu – other features that may affect security, such as proximity to a police substation or busy commercial area</a:t>
            </a:r>
          </a:p>
          <a:p>
            <a:r>
              <a:rPr lang="en-GB" dirty="0"/>
              <a:t>Safe Adjoining Areas - for better security, residents obtain higher ability of surveillance of adjoining area through designing the adjoining area</a:t>
            </a:r>
          </a:p>
        </p:txBody>
      </p:sp>
    </p:spTree>
    <p:extLst>
      <p:ext uri="{BB962C8B-B14F-4D97-AF65-F5344CB8AC3E}">
        <p14:creationId xmlns:p14="http://schemas.microsoft.com/office/powerpoint/2010/main" val="3535627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5500" y="0"/>
            <a:ext cx="10515600" cy="1325563"/>
          </a:xfrm>
        </p:spPr>
        <p:txBody>
          <a:bodyPr/>
          <a:lstStyle/>
          <a:p>
            <a:pPr algn="ctr"/>
            <a:r>
              <a:rPr lang="en-GB" dirty="0" smtClean="0">
                <a:latin typeface="Arial Black" panose="020B0A04020102020204" pitchFamily="34" charset="0"/>
              </a:rPr>
              <a:t>Defensible Space</a:t>
            </a:r>
            <a:endParaRPr lang="en-GB" dirty="0">
              <a:latin typeface="Arial Black" panose="020B0A04020102020204" pitchFamily="34" charset="0"/>
            </a:endParaRPr>
          </a:p>
        </p:txBody>
      </p:sp>
      <p:sp>
        <p:nvSpPr>
          <p:cNvPr id="3" name="Content Placeholder 2"/>
          <p:cNvSpPr>
            <a:spLocks noGrp="1"/>
          </p:cNvSpPr>
          <p:nvPr>
            <p:ph idx="1"/>
          </p:nvPr>
        </p:nvSpPr>
        <p:spPr>
          <a:xfrm>
            <a:off x="355600" y="1325564"/>
            <a:ext cx="9118600" cy="5100636"/>
          </a:xfrm>
        </p:spPr>
        <p:txBody>
          <a:bodyPr>
            <a:normAutofit fontScale="92500" lnSpcReduction="10000"/>
          </a:bodyPr>
          <a:lstStyle/>
          <a:p>
            <a:pPr marL="0" indent="0" algn="just">
              <a:buNone/>
            </a:pPr>
            <a:r>
              <a:rPr lang="en-GB" dirty="0"/>
              <a:t>All Defensible Space programs have a common purpose: They restructure the physical layout of communities to allow residents to control </a:t>
            </a:r>
            <a:r>
              <a:rPr lang="en-GB" dirty="0" smtClean="0"/>
              <a:t>the areas </a:t>
            </a:r>
            <a:r>
              <a:rPr lang="en-GB" dirty="0"/>
              <a:t>around their homes. This includes the streets and grounds </a:t>
            </a:r>
            <a:r>
              <a:rPr lang="en-GB" dirty="0" smtClean="0"/>
              <a:t>outside their </a:t>
            </a:r>
            <a:r>
              <a:rPr lang="en-GB" dirty="0"/>
              <a:t>buildings and the lobbies and corridors within them. The </a:t>
            </a:r>
            <a:r>
              <a:rPr lang="en-GB" dirty="0" smtClean="0"/>
              <a:t>programs help </a:t>
            </a:r>
            <a:r>
              <a:rPr lang="en-GB" dirty="0"/>
              <a:t>people preserve those areas in which they can realize their commonly held values and lifestyles.</a:t>
            </a:r>
          </a:p>
          <a:p>
            <a:pPr marL="0" indent="0" algn="just">
              <a:buNone/>
            </a:pPr>
            <a:r>
              <a:rPr lang="en-GB" dirty="0"/>
              <a:t>Defensible Space relies on self-help rather than on government intervention, and so it is not vulnerable to government’s withdrawal of support</a:t>
            </a:r>
            <a:r>
              <a:rPr lang="en-GB" dirty="0" smtClean="0"/>
              <a:t>. It </a:t>
            </a:r>
            <a:r>
              <a:rPr lang="en-GB" dirty="0"/>
              <a:t>depends on resident involvement to reduce crime and remove the presence of criminals</a:t>
            </a:r>
            <a:r>
              <a:rPr lang="en-GB" dirty="0" smtClean="0"/>
              <a:t>.  </a:t>
            </a:r>
            <a:r>
              <a:rPr lang="en-GB" dirty="0"/>
              <a:t>It has the ability to bring people of different </a:t>
            </a:r>
            <a:r>
              <a:rPr lang="en-GB" dirty="0" smtClean="0"/>
              <a:t>incomes and </a:t>
            </a:r>
            <a:r>
              <a:rPr lang="en-GB" dirty="0"/>
              <a:t>race together in a mutually beneficial union. For low-income people</a:t>
            </a:r>
            <a:r>
              <a:rPr lang="en-GB" dirty="0" smtClean="0"/>
              <a:t>, Defensible </a:t>
            </a:r>
            <a:r>
              <a:rPr lang="en-GB" dirty="0"/>
              <a:t>Space can provide an introduction to the benefits of mainstream life and an opportunity to see how their own actions can </a:t>
            </a:r>
            <a:r>
              <a:rPr lang="en-GB" dirty="0" smtClean="0"/>
              <a:t>better the </a:t>
            </a:r>
            <a:r>
              <a:rPr lang="en-GB" dirty="0"/>
              <a:t>world around them and lead to upward mobility. </a:t>
            </a:r>
          </a:p>
        </p:txBody>
      </p:sp>
      <p:pic>
        <p:nvPicPr>
          <p:cNvPr id="4" name="Picture 3"/>
          <p:cNvPicPr>
            <a:picLocks noChangeAspect="1"/>
          </p:cNvPicPr>
          <p:nvPr/>
        </p:nvPicPr>
        <p:blipFill>
          <a:blip r:embed="rId2"/>
          <a:stretch>
            <a:fillRect/>
          </a:stretch>
        </p:blipFill>
        <p:spPr>
          <a:xfrm>
            <a:off x="9791700" y="1914524"/>
            <a:ext cx="2400300" cy="3086100"/>
          </a:xfrm>
          <a:prstGeom prst="rect">
            <a:avLst/>
          </a:prstGeom>
        </p:spPr>
      </p:pic>
    </p:spTree>
    <p:extLst>
      <p:ext uri="{BB962C8B-B14F-4D97-AF65-F5344CB8AC3E}">
        <p14:creationId xmlns:p14="http://schemas.microsoft.com/office/powerpoint/2010/main" val="1532442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21960" t="25655" r="23928" b="9027"/>
          <a:stretch/>
        </p:blipFill>
        <p:spPr>
          <a:xfrm>
            <a:off x="2654300" y="0"/>
            <a:ext cx="7390504" cy="6858000"/>
          </a:xfrm>
          <a:prstGeom prst="rect">
            <a:avLst/>
          </a:prstGeom>
        </p:spPr>
      </p:pic>
    </p:spTree>
    <p:extLst>
      <p:ext uri="{BB962C8B-B14F-4D97-AF65-F5344CB8AC3E}">
        <p14:creationId xmlns:p14="http://schemas.microsoft.com/office/powerpoint/2010/main" val="1077172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72616" y="9500"/>
            <a:ext cx="6324728"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1830438" y="332657"/>
            <a:ext cx="1800200" cy="5139869"/>
          </a:xfrm>
          <a:prstGeom prst="rect">
            <a:avLst/>
          </a:prstGeom>
        </p:spPr>
        <p:txBody>
          <a:bodyPr wrap="square">
            <a:spAutoFit/>
          </a:bodyPr>
          <a:lstStyle/>
          <a:p>
            <a:endParaRPr lang="en-GB" dirty="0"/>
          </a:p>
          <a:p>
            <a:r>
              <a:rPr lang="en-GB" sz="2800" i="1" dirty="0"/>
              <a:t>Chutzpah denied, Park La Brea</a:t>
            </a:r>
          </a:p>
          <a:p>
            <a:endParaRPr lang="en-GB" i="1" dirty="0"/>
          </a:p>
          <a:p>
            <a:r>
              <a:rPr lang="en-GB" dirty="0"/>
              <a:t>Photograph by Robert Morrow in  Mike Davis, ‘Fortress LA,’ </a:t>
            </a:r>
            <a:r>
              <a:rPr lang="en-GB" i="1" dirty="0"/>
              <a:t>City of Quartz: Excavating the Future in Los Angeles</a:t>
            </a:r>
            <a:r>
              <a:rPr lang="en-GB" dirty="0"/>
              <a:t> (Verso: London, 2006 [1990]), p. 247</a:t>
            </a:r>
          </a:p>
        </p:txBody>
      </p:sp>
    </p:spTree>
    <p:extLst>
      <p:ext uri="{BB962C8B-B14F-4D97-AF65-F5344CB8AC3E}">
        <p14:creationId xmlns:p14="http://schemas.microsoft.com/office/powerpoint/2010/main" val="3269279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3236042" cy="4962702"/>
          </a:xfrm>
          <a:prstGeom prst="rect">
            <a:avLst/>
          </a:prstGeom>
        </p:spPr>
      </p:pic>
      <p:sp>
        <p:nvSpPr>
          <p:cNvPr id="3" name="Rectangle 2"/>
          <p:cNvSpPr/>
          <p:nvPr/>
        </p:nvSpPr>
        <p:spPr>
          <a:xfrm>
            <a:off x="3556000" y="181976"/>
            <a:ext cx="8267700" cy="4955203"/>
          </a:xfrm>
          <a:prstGeom prst="rect">
            <a:avLst/>
          </a:prstGeom>
        </p:spPr>
        <p:txBody>
          <a:bodyPr wrap="square">
            <a:spAutoFit/>
          </a:bodyPr>
          <a:lstStyle/>
          <a:p>
            <a:r>
              <a:rPr lang="en-GB" sz="2800" dirty="0" smtClean="0">
                <a:solidFill>
                  <a:srgbClr val="000000"/>
                </a:solidFill>
              </a:rPr>
              <a:t>“Social </a:t>
            </a:r>
            <a:r>
              <a:rPr lang="en-GB" sz="2800" dirty="0">
                <a:solidFill>
                  <a:srgbClr val="000000"/>
                </a:solidFill>
              </a:rPr>
              <a:t>psychologists and police officers tend to agree that if a window in a building is broken and is left unrepaired, all the rest of the windows will soon be broken. This is as true in nice </a:t>
            </a:r>
            <a:r>
              <a:rPr lang="en-GB" sz="2800" dirty="0" err="1">
                <a:solidFill>
                  <a:srgbClr val="000000"/>
                </a:solidFill>
              </a:rPr>
              <a:t>neighborhoods</a:t>
            </a:r>
            <a:r>
              <a:rPr lang="en-GB" sz="2800" dirty="0">
                <a:solidFill>
                  <a:srgbClr val="000000"/>
                </a:solidFill>
              </a:rPr>
              <a:t> as in rundown ones. Window-breaking does not necessarily occur on a large scale because some areas are inhabited by determined window-breakers whereas others are populated by window-lovers; rather, one unrepaired broken window is a signal that no one cares, and so breaking more windows costs nothing</a:t>
            </a:r>
            <a:r>
              <a:rPr lang="en-GB" sz="2800" dirty="0" smtClean="0">
                <a:solidFill>
                  <a:srgbClr val="000000"/>
                </a:solidFill>
              </a:rPr>
              <a:t>.”</a:t>
            </a:r>
          </a:p>
          <a:p>
            <a:pPr algn="r"/>
            <a:r>
              <a:rPr lang="en-GB" dirty="0" smtClean="0"/>
              <a:t>- </a:t>
            </a:r>
            <a:r>
              <a:rPr lang="en-GB" dirty="0"/>
              <a:t>George </a:t>
            </a:r>
            <a:r>
              <a:rPr lang="en-GB" dirty="0" smtClean="0"/>
              <a:t>L. </a:t>
            </a:r>
            <a:r>
              <a:rPr lang="en-GB" dirty="0" err="1" smtClean="0"/>
              <a:t>Kelling</a:t>
            </a:r>
            <a:r>
              <a:rPr lang="en-GB" dirty="0" smtClean="0"/>
              <a:t> </a:t>
            </a:r>
            <a:r>
              <a:rPr lang="en-GB" dirty="0"/>
              <a:t>and James Q. Wilson. ‘Broken Windows: The Police and </a:t>
            </a:r>
            <a:r>
              <a:rPr lang="en-GB" dirty="0" err="1"/>
              <a:t>Neighborhood</a:t>
            </a:r>
            <a:r>
              <a:rPr lang="en-GB" dirty="0"/>
              <a:t> Safety,’ </a:t>
            </a:r>
            <a:r>
              <a:rPr lang="en-GB" i="1" dirty="0"/>
              <a:t>The Atlantic</a:t>
            </a:r>
            <a:r>
              <a:rPr lang="en-GB" dirty="0"/>
              <a:t>, March 1982</a:t>
            </a:r>
            <a:endParaRPr lang="en-GB" dirty="0"/>
          </a:p>
        </p:txBody>
      </p:sp>
    </p:spTree>
    <p:extLst>
      <p:ext uri="{BB962C8B-B14F-4D97-AF65-F5344CB8AC3E}">
        <p14:creationId xmlns:p14="http://schemas.microsoft.com/office/powerpoint/2010/main" val="2264282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3236042" cy="4962702"/>
          </a:xfrm>
          <a:prstGeom prst="rect">
            <a:avLst/>
          </a:prstGeom>
        </p:spPr>
      </p:pic>
      <p:sp>
        <p:nvSpPr>
          <p:cNvPr id="3" name="Rectangle 2"/>
          <p:cNvSpPr/>
          <p:nvPr/>
        </p:nvSpPr>
        <p:spPr>
          <a:xfrm>
            <a:off x="3556000" y="181976"/>
            <a:ext cx="8267700" cy="6924973"/>
          </a:xfrm>
          <a:prstGeom prst="rect">
            <a:avLst/>
          </a:prstGeom>
        </p:spPr>
        <p:txBody>
          <a:bodyPr wrap="square">
            <a:spAutoFit/>
          </a:bodyPr>
          <a:lstStyle/>
          <a:p>
            <a:r>
              <a:rPr lang="en-GB" sz="2300" dirty="0" smtClean="0"/>
              <a:t>“The </a:t>
            </a:r>
            <a:r>
              <a:rPr lang="en-GB" sz="2300" dirty="0"/>
              <a:t>link between order-maintenance and crime-prevention, so obvious to earlier generations, was forgotten</a:t>
            </a:r>
            <a:r>
              <a:rPr lang="en-GB" sz="2300" dirty="0" smtClean="0"/>
              <a:t>. That </a:t>
            </a:r>
            <a:r>
              <a:rPr lang="en-GB" sz="2300" dirty="0"/>
              <a:t>link is similar to the process whereby one broken window becomes many. The citizen who fears the ill-smelling drunk, the rowdy teenager, or the importuning beggar is not merely expressing his distaste for unseemly </a:t>
            </a:r>
            <a:r>
              <a:rPr lang="en-GB" sz="2300" dirty="0" err="1"/>
              <a:t>behavior</a:t>
            </a:r>
            <a:r>
              <a:rPr lang="en-GB" sz="2300" dirty="0"/>
              <a:t>; he is also giving voice to a bit of folk wisdom that happens to be a correct generalization—namely, that serious street crime flourishes in areas in which disorderly </a:t>
            </a:r>
            <a:r>
              <a:rPr lang="en-GB" sz="2300" dirty="0" err="1"/>
              <a:t>behavior</a:t>
            </a:r>
            <a:r>
              <a:rPr lang="en-GB" sz="2300" dirty="0"/>
              <a:t> goes unchecked. The unchecked panhandler is, in effect, the first broken window. Muggers and robbers, whether opportunistic or professional, believe they reduce their chances of being caught or even identified if they operate on streets where potential victims are already intimidated by prevailing conditions. If the </a:t>
            </a:r>
            <a:r>
              <a:rPr lang="en-GB" sz="2300" dirty="0" err="1"/>
              <a:t>neighborhood</a:t>
            </a:r>
            <a:r>
              <a:rPr lang="en-GB" sz="2300" dirty="0"/>
              <a:t> cannot keep a bothersome panhandler from annoying </a:t>
            </a:r>
            <a:r>
              <a:rPr lang="en-GB" sz="2300" dirty="0" err="1"/>
              <a:t>passersby</a:t>
            </a:r>
            <a:r>
              <a:rPr lang="en-GB" sz="2300" dirty="0"/>
              <a:t>, the thief may reason, it is even less likely to call the police to identify a potential mugger or to interfere if the mugging actually takes place</a:t>
            </a:r>
            <a:r>
              <a:rPr lang="en-GB" sz="2300" dirty="0" smtClean="0"/>
              <a:t>.”</a:t>
            </a:r>
            <a:endParaRPr lang="en-GB" sz="2300" dirty="0"/>
          </a:p>
          <a:p>
            <a:pPr algn="r"/>
            <a:r>
              <a:rPr lang="en-GB" dirty="0" smtClean="0"/>
              <a:t>- </a:t>
            </a:r>
            <a:r>
              <a:rPr lang="en-GB" dirty="0"/>
              <a:t>George </a:t>
            </a:r>
            <a:r>
              <a:rPr lang="en-GB" dirty="0" smtClean="0"/>
              <a:t>L. </a:t>
            </a:r>
            <a:r>
              <a:rPr lang="en-GB" dirty="0" err="1" smtClean="0"/>
              <a:t>Kelling</a:t>
            </a:r>
            <a:r>
              <a:rPr lang="en-GB" dirty="0" smtClean="0"/>
              <a:t> </a:t>
            </a:r>
            <a:r>
              <a:rPr lang="en-GB" dirty="0"/>
              <a:t>and James Q. Wilson. ‘Broken Windows: The Police and </a:t>
            </a:r>
            <a:r>
              <a:rPr lang="en-GB" dirty="0" err="1"/>
              <a:t>Neighborhood</a:t>
            </a:r>
            <a:r>
              <a:rPr lang="en-GB" dirty="0"/>
              <a:t> Safety,’ </a:t>
            </a:r>
            <a:r>
              <a:rPr lang="en-GB" i="1" dirty="0"/>
              <a:t>The Atlantic</a:t>
            </a:r>
            <a:r>
              <a:rPr lang="en-GB" dirty="0"/>
              <a:t>, March 1982</a:t>
            </a:r>
            <a:endParaRPr lang="en-GB" dirty="0"/>
          </a:p>
        </p:txBody>
      </p:sp>
    </p:spTree>
    <p:extLst>
      <p:ext uri="{BB962C8B-B14F-4D97-AF65-F5344CB8AC3E}">
        <p14:creationId xmlns:p14="http://schemas.microsoft.com/office/powerpoint/2010/main" val="1527077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06245" y="418060"/>
            <a:ext cx="3293807" cy="4524315"/>
          </a:xfrm>
          <a:prstGeom prst="rect">
            <a:avLst/>
          </a:prstGeom>
        </p:spPr>
        <p:txBody>
          <a:bodyPr wrap="square">
            <a:spAutoFit/>
          </a:bodyPr>
          <a:lstStyle/>
          <a:p>
            <a:r>
              <a:rPr lang="en-GB" sz="2400" dirty="0" smtClean="0"/>
              <a:t>It's the street tax paid to drunks and panhandlers. It's the squeegee men shaking down the motorist waiting at a light. It's the trash storms, the swirling mass of garbage left by peddlers and panhandlers, and open-air drug bazaars on unclean streets</a:t>
            </a:r>
            <a:endParaRPr lang="en-GB" sz="2400" dirty="0"/>
          </a:p>
        </p:txBody>
      </p:sp>
      <p:pic>
        <p:nvPicPr>
          <p:cNvPr id="3" name="Picture 2"/>
          <p:cNvPicPr>
            <a:picLocks noChangeAspect="1"/>
          </p:cNvPicPr>
          <p:nvPr/>
        </p:nvPicPr>
        <p:blipFill>
          <a:blip r:embed="rId2"/>
          <a:stretch>
            <a:fillRect/>
          </a:stretch>
        </p:blipFill>
        <p:spPr>
          <a:xfrm>
            <a:off x="5236689" y="0"/>
            <a:ext cx="6955311" cy="4836616"/>
          </a:xfrm>
          <a:prstGeom prst="rect">
            <a:avLst/>
          </a:prstGeom>
        </p:spPr>
      </p:pic>
      <p:sp>
        <p:nvSpPr>
          <p:cNvPr id="4" name="Rectangle 3"/>
          <p:cNvSpPr/>
          <p:nvPr/>
        </p:nvSpPr>
        <p:spPr>
          <a:xfrm>
            <a:off x="806245" y="5132127"/>
            <a:ext cx="4430444" cy="369332"/>
          </a:xfrm>
          <a:prstGeom prst="rect">
            <a:avLst/>
          </a:prstGeom>
        </p:spPr>
        <p:txBody>
          <a:bodyPr wrap="none">
            <a:spAutoFit/>
          </a:bodyPr>
          <a:lstStyle/>
          <a:p>
            <a:r>
              <a:rPr lang="en-GB" dirty="0" smtClean="0"/>
              <a:t>https://www.dailymotion.com/video/xymper</a:t>
            </a:r>
            <a:endParaRPr lang="en-GB" dirty="0"/>
          </a:p>
        </p:txBody>
      </p:sp>
    </p:spTree>
    <p:extLst>
      <p:ext uri="{BB962C8B-B14F-4D97-AF65-F5344CB8AC3E}">
        <p14:creationId xmlns:p14="http://schemas.microsoft.com/office/powerpoint/2010/main" val="2124113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77205" y="116409"/>
            <a:ext cx="3827452" cy="6180902"/>
          </a:xfrm>
          <a:prstGeom prst="rect">
            <a:avLst/>
          </a:prstGeom>
        </p:spPr>
      </p:pic>
      <p:pic>
        <p:nvPicPr>
          <p:cNvPr id="3" name="Picture 2"/>
          <p:cNvPicPr>
            <a:picLocks noChangeAspect="1"/>
          </p:cNvPicPr>
          <p:nvPr/>
        </p:nvPicPr>
        <p:blipFill rotWithShape="1">
          <a:blip r:embed="rId3"/>
          <a:srcRect l="2233" t="6009" r="3183" b="46291"/>
          <a:stretch/>
        </p:blipFill>
        <p:spPr>
          <a:xfrm>
            <a:off x="4923076" y="281803"/>
            <a:ext cx="6833361" cy="5857739"/>
          </a:xfrm>
          <a:prstGeom prst="rect">
            <a:avLst/>
          </a:prstGeom>
        </p:spPr>
      </p:pic>
    </p:spTree>
    <p:extLst>
      <p:ext uri="{BB962C8B-B14F-4D97-AF65-F5344CB8AC3E}">
        <p14:creationId xmlns:p14="http://schemas.microsoft.com/office/powerpoint/2010/main" val="32034679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170606" y="0"/>
            <a:ext cx="4021394" cy="6911920"/>
          </a:xfrm>
          <a:prstGeom prst="rect">
            <a:avLst/>
          </a:prstGeom>
        </p:spPr>
      </p:pic>
      <p:pic>
        <p:nvPicPr>
          <p:cNvPr id="3" name="Picture 2"/>
          <p:cNvPicPr>
            <a:picLocks noChangeAspect="1"/>
          </p:cNvPicPr>
          <p:nvPr/>
        </p:nvPicPr>
        <p:blipFill rotWithShape="1">
          <a:blip r:embed="rId3"/>
          <a:srcRect l="17752" r="16886" b="1672"/>
          <a:stretch/>
        </p:blipFill>
        <p:spPr>
          <a:xfrm>
            <a:off x="0" y="0"/>
            <a:ext cx="7802412" cy="5722376"/>
          </a:xfrm>
          <a:prstGeom prst="rect">
            <a:avLst/>
          </a:prstGeom>
        </p:spPr>
      </p:pic>
    </p:spTree>
    <p:extLst>
      <p:ext uri="{BB962C8B-B14F-4D97-AF65-F5344CB8AC3E}">
        <p14:creationId xmlns:p14="http://schemas.microsoft.com/office/powerpoint/2010/main" val="10403745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397894"/>
            <a:ext cx="12191291" cy="3948806"/>
          </a:xfrm>
          <a:prstGeom prst="rect">
            <a:avLst/>
          </a:prstGeom>
        </p:spPr>
      </p:pic>
      <p:sp>
        <p:nvSpPr>
          <p:cNvPr id="3" name="Rectangle 2"/>
          <p:cNvSpPr/>
          <p:nvPr/>
        </p:nvSpPr>
        <p:spPr>
          <a:xfrm>
            <a:off x="1464129" y="5577114"/>
            <a:ext cx="3742694" cy="369332"/>
          </a:xfrm>
          <a:prstGeom prst="rect">
            <a:avLst/>
          </a:prstGeom>
        </p:spPr>
        <p:txBody>
          <a:bodyPr wrap="square">
            <a:spAutoFit/>
          </a:bodyPr>
          <a:lstStyle/>
          <a:p>
            <a:r>
              <a:rPr lang="en-GB" i="1" dirty="0" smtClean="0"/>
              <a:t>The Times, </a:t>
            </a:r>
            <a:r>
              <a:rPr lang="en-GB" dirty="0" smtClean="0"/>
              <a:t>27 October 1985</a:t>
            </a:r>
            <a:endParaRPr lang="en-GB" i="1" dirty="0"/>
          </a:p>
        </p:txBody>
      </p:sp>
    </p:spTree>
    <p:extLst>
      <p:ext uri="{BB962C8B-B14F-4D97-AF65-F5344CB8AC3E}">
        <p14:creationId xmlns:p14="http://schemas.microsoft.com/office/powerpoint/2010/main" val="188478270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09549" y="365124"/>
            <a:ext cx="7576369" cy="6247947"/>
          </a:xfrm>
        </p:spPr>
        <p:txBody>
          <a:bodyPr>
            <a:normAutofit fontScale="92500" lnSpcReduction="10000"/>
          </a:bodyPr>
          <a:lstStyle/>
          <a:p>
            <a:pPr marL="0" indent="0" algn="just">
              <a:buNone/>
            </a:pPr>
            <a:r>
              <a:rPr lang="en-GB" dirty="0"/>
              <a:t>“We've encouraged Neighbourhood Watch schemes … </a:t>
            </a:r>
            <a:r>
              <a:rPr lang="en-GB" dirty="0" smtClean="0"/>
              <a:t>There </a:t>
            </a:r>
            <a:r>
              <a:rPr lang="en-GB" dirty="0"/>
              <a:t>are about 30,000 of those where </a:t>
            </a:r>
            <a:r>
              <a:rPr lang="en-GB" b="1" dirty="0"/>
              <a:t>ordinary folk in conjunction with the police keep close watch and see if there's anything suspicious</a:t>
            </a:r>
            <a:r>
              <a:rPr lang="en-GB" dirty="0"/>
              <a:t>. And we have a very effective crime prevention programme that we've just started, which means that you really should look after your own house, see that it has proper locks, see that the windows are locked and do everything you can to deter the criminal, because 90 per cent of crimes are against property.”</a:t>
            </a:r>
          </a:p>
          <a:p>
            <a:pPr algn="r">
              <a:buFontTx/>
              <a:buChar char="-"/>
            </a:pPr>
            <a:r>
              <a:rPr lang="en-GB" sz="2200" dirty="0" smtClean="0"/>
              <a:t>Thatcher </a:t>
            </a:r>
            <a:r>
              <a:rPr lang="en-GB" sz="2200" dirty="0"/>
              <a:t>radio interview, 24 May 1987 (</a:t>
            </a:r>
            <a:r>
              <a:rPr lang="en-GB" sz="2200" dirty="0">
                <a:hlinkClick r:id="rId2"/>
              </a:rPr>
              <a:t>https://</a:t>
            </a:r>
            <a:r>
              <a:rPr lang="en-GB" sz="2200" dirty="0" smtClean="0">
                <a:hlinkClick r:id="rId2"/>
              </a:rPr>
              <a:t>www.margaretthatcher.org/document/106833</a:t>
            </a:r>
            <a:r>
              <a:rPr lang="en-GB" sz="2200" dirty="0" smtClean="0"/>
              <a:t>)</a:t>
            </a:r>
          </a:p>
          <a:p>
            <a:pPr>
              <a:buFontTx/>
              <a:buChar char="-"/>
            </a:pPr>
            <a:endParaRPr lang="en-GB" dirty="0" smtClean="0"/>
          </a:p>
          <a:p>
            <a:pPr marL="0" indent="0">
              <a:buNone/>
            </a:pPr>
            <a:r>
              <a:rPr lang="en-GB" dirty="0" smtClean="0"/>
              <a:t>“A </a:t>
            </a:r>
            <a:r>
              <a:rPr lang="en-GB" dirty="0"/>
              <a:t>general can't fight a battle without troops. The </a:t>
            </a:r>
            <a:r>
              <a:rPr lang="en-GB" dirty="0" smtClean="0"/>
              <a:t>[Neighbourhood Watch] schemes </a:t>
            </a:r>
            <a:r>
              <a:rPr lang="en-GB" dirty="0"/>
              <a:t>are doing very well and certainly keeping crime down</a:t>
            </a:r>
            <a:r>
              <a:rPr lang="en-GB" dirty="0" smtClean="0"/>
              <a:t>.”</a:t>
            </a:r>
          </a:p>
          <a:p>
            <a:pPr marL="0" indent="0" algn="r">
              <a:buNone/>
            </a:pPr>
            <a:r>
              <a:rPr lang="en-GB" dirty="0" smtClean="0"/>
              <a:t>-</a:t>
            </a:r>
            <a:r>
              <a:rPr lang="en-GB" sz="2400" dirty="0"/>
              <a:t>Thatcher quoted in </a:t>
            </a:r>
            <a:r>
              <a:rPr lang="en-GB" sz="2400" i="1" dirty="0"/>
              <a:t>Finchley Times</a:t>
            </a:r>
            <a:r>
              <a:rPr lang="en-GB" sz="2400" dirty="0"/>
              <a:t>, 9 March 1989 (</a:t>
            </a:r>
            <a:r>
              <a:rPr lang="en-GB" sz="2400" dirty="0">
                <a:hlinkClick r:id="rId3"/>
              </a:rPr>
              <a:t>https://</a:t>
            </a:r>
            <a:r>
              <a:rPr lang="en-GB" sz="2400" dirty="0" smtClean="0">
                <a:hlinkClick r:id="rId3"/>
              </a:rPr>
              <a:t>www.margaretthatcher.org/document/107591</a:t>
            </a:r>
            <a:r>
              <a:rPr lang="en-GB" sz="2400" dirty="0" smtClean="0"/>
              <a:t>)</a:t>
            </a:r>
          </a:p>
          <a:p>
            <a:pPr marL="0" indent="0" algn="r">
              <a:buNone/>
            </a:pPr>
            <a:endParaRPr lang="en-GB" sz="2400" dirty="0" smtClean="0"/>
          </a:p>
          <a:p>
            <a:pPr marL="0" indent="0">
              <a:buNone/>
            </a:pPr>
            <a:endParaRPr lang="en-GB" dirty="0"/>
          </a:p>
        </p:txBody>
      </p:sp>
      <p:pic>
        <p:nvPicPr>
          <p:cNvPr id="4" name="Picture 3"/>
          <p:cNvPicPr>
            <a:picLocks noChangeAspect="1"/>
          </p:cNvPicPr>
          <p:nvPr/>
        </p:nvPicPr>
        <p:blipFill>
          <a:blip r:embed="rId4"/>
          <a:stretch>
            <a:fillRect/>
          </a:stretch>
        </p:blipFill>
        <p:spPr>
          <a:xfrm>
            <a:off x="8024635" y="365125"/>
            <a:ext cx="4161834" cy="4206876"/>
          </a:xfrm>
          <a:prstGeom prst="rect">
            <a:avLst/>
          </a:prstGeom>
        </p:spPr>
      </p:pic>
    </p:spTree>
    <p:extLst>
      <p:ext uri="{BB962C8B-B14F-4D97-AF65-F5344CB8AC3E}">
        <p14:creationId xmlns:p14="http://schemas.microsoft.com/office/powerpoint/2010/main" val="37992069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03187"/>
            <a:ext cx="8171576" cy="4214813"/>
          </a:xfrm>
          <a:prstGeom prst="rect">
            <a:avLst/>
          </a:prstGeom>
        </p:spPr>
      </p:pic>
      <p:pic>
        <p:nvPicPr>
          <p:cNvPr id="3" name="Picture 2"/>
          <p:cNvPicPr>
            <a:picLocks noChangeAspect="1"/>
          </p:cNvPicPr>
          <p:nvPr/>
        </p:nvPicPr>
        <p:blipFill>
          <a:blip r:embed="rId3"/>
          <a:stretch>
            <a:fillRect/>
          </a:stretch>
        </p:blipFill>
        <p:spPr>
          <a:xfrm>
            <a:off x="5443143" y="3376882"/>
            <a:ext cx="6748857" cy="3481118"/>
          </a:xfrm>
          <a:prstGeom prst="rect">
            <a:avLst/>
          </a:prstGeom>
        </p:spPr>
      </p:pic>
      <p:sp>
        <p:nvSpPr>
          <p:cNvPr id="4" name="Rectangle 3"/>
          <p:cNvSpPr/>
          <p:nvPr/>
        </p:nvSpPr>
        <p:spPr>
          <a:xfrm>
            <a:off x="2258021" y="5117441"/>
            <a:ext cx="2946400" cy="1754326"/>
          </a:xfrm>
          <a:prstGeom prst="rect">
            <a:avLst/>
          </a:prstGeom>
        </p:spPr>
        <p:txBody>
          <a:bodyPr wrap="square">
            <a:spAutoFit/>
          </a:bodyPr>
          <a:lstStyle/>
          <a:p>
            <a:r>
              <a:rPr lang="en-GB" dirty="0"/>
              <a:t>Thatcher inspecting Barratt housing development at Dulwich Gate, London, where she bought a </a:t>
            </a:r>
            <a:r>
              <a:rPr lang="en-GB" dirty="0" smtClean="0"/>
              <a:t>home; Sir Lawrie Barratt (1927–2012)</a:t>
            </a:r>
          </a:p>
          <a:p>
            <a:endParaRPr lang="en-GB" dirty="0"/>
          </a:p>
        </p:txBody>
      </p:sp>
      <p:pic>
        <p:nvPicPr>
          <p:cNvPr id="5" name="Picture 4"/>
          <p:cNvPicPr>
            <a:picLocks noChangeAspect="1"/>
          </p:cNvPicPr>
          <p:nvPr/>
        </p:nvPicPr>
        <p:blipFill>
          <a:blip r:embed="rId4"/>
          <a:stretch>
            <a:fillRect/>
          </a:stretch>
        </p:blipFill>
        <p:spPr>
          <a:xfrm>
            <a:off x="7413109" y="0"/>
            <a:ext cx="4778891" cy="3376882"/>
          </a:xfrm>
          <a:prstGeom prst="rect">
            <a:avLst/>
          </a:prstGeom>
        </p:spPr>
      </p:pic>
      <p:pic>
        <p:nvPicPr>
          <p:cNvPr id="6" name="Picture 5"/>
          <p:cNvPicPr>
            <a:picLocks noChangeAspect="1"/>
          </p:cNvPicPr>
          <p:nvPr/>
        </p:nvPicPr>
        <p:blipFill rotWithShape="1">
          <a:blip r:embed="rId5"/>
          <a:srcRect t="-1" r="54605" b="-5034"/>
          <a:stretch/>
        </p:blipFill>
        <p:spPr>
          <a:xfrm>
            <a:off x="-34531" y="4318000"/>
            <a:ext cx="2053831" cy="2451100"/>
          </a:xfrm>
          <a:prstGeom prst="rect">
            <a:avLst/>
          </a:prstGeom>
        </p:spPr>
      </p:pic>
    </p:spTree>
    <p:extLst>
      <p:ext uri="{BB962C8B-B14F-4D97-AF65-F5344CB8AC3E}">
        <p14:creationId xmlns:p14="http://schemas.microsoft.com/office/powerpoint/2010/main" val="23876704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dkSUl-ci3Q"/>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619209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16929" y="2694214"/>
            <a:ext cx="3742694" cy="646331"/>
          </a:xfrm>
          <a:prstGeom prst="rect">
            <a:avLst/>
          </a:prstGeom>
        </p:spPr>
        <p:txBody>
          <a:bodyPr wrap="square">
            <a:spAutoFit/>
          </a:bodyPr>
          <a:lstStyle/>
          <a:p>
            <a:r>
              <a:rPr lang="en-GB" dirty="0" smtClean="0"/>
              <a:t>https://www.youtube.com/watch?v=1_zFIg8N9Rw</a:t>
            </a:r>
            <a:endParaRPr lang="en-GB" dirty="0"/>
          </a:p>
        </p:txBody>
      </p:sp>
      <p:pic>
        <p:nvPicPr>
          <p:cNvPr id="3" name="Picture 2"/>
          <p:cNvPicPr>
            <a:picLocks noChangeAspect="1"/>
          </p:cNvPicPr>
          <p:nvPr/>
        </p:nvPicPr>
        <p:blipFill>
          <a:blip r:embed="rId2"/>
          <a:stretch>
            <a:fillRect/>
          </a:stretch>
        </p:blipFill>
        <p:spPr>
          <a:xfrm>
            <a:off x="436790" y="509587"/>
            <a:ext cx="4076294" cy="5776913"/>
          </a:xfrm>
          <a:prstGeom prst="rect">
            <a:avLst/>
          </a:prstGeom>
        </p:spPr>
      </p:pic>
    </p:spTree>
    <p:extLst>
      <p:ext uri="{BB962C8B-B14F-4D97-AF65-F5344CB8AC3E}">
        <p14:creationId xmlns:p14="http://schemas.microsoft.com/office/powerpoint/2010/main" val="1640844935"/>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194</TotalTime>
  <Words>953</Words>
  <Application>Microsoft Office PowerPoint</Application>
  <PresentationFormat>Widescreen</PresentationFormat>
  <Paragraphs>35</Paragraphs>
  <Slides>20</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Arial Black</vt:lpstr>
      <vt:lpstr>Calibri</vt:lpstr>
      <vt:lpstr>Calibri Light</vt:lpstr>
      <vt:lpstr>1_Office Theme</vt:lpstr>
      <vt:lpstr>PowerPoint Presentation</vt:lpstr>
      <vt:lpstr>PowerPoint Presentation</vt:lpstr>
      <vt:lpstr>PowerPoint Presentation</vt:lpstr>
      <vt:lpstr>PowerPoint Presentation</vt:lpstr>
      <vt:lpstr>PowerPoint Presentation</vt:lpstr>
      <vt:lpstr>PowerPoint Presentation</vt:lpstr>
      <vt:lpstr>Defensible Space</vt:lpstr>
      <vt:lpstr>Defensible Space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15</cp:revision>
  <dcterms:created xsi:type="dcterms:W3CDTF">2019-01-31T13:41:31Z</dcterms:created>
  <dcterms:modified xsi:type="dcterms:W3CDTF">2019-02-25T09:29:46Z</dcterms:modified>
</cp:coreProperties>
</file>