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84" r:id="rId4"/>
  </p:sldMasterIdLst>
  <p:notesMasterIdLst>
    <p:notesMasterId r:id="rId20"/>
  </p:notesMasterIdLst>
  <p:handoutMasterIdLst>
    <p:handoutMasterId r:id="rId21"/>
  </p:handoutMasterIdLst>
  <p:sldIdLst>
    <p:sldId id="256" r:id="rId5"/>
    <p:sldId id="283" r:id="rId6"/>
    <p:sldId id="284" r:id="rId7"/>
    <p:sldId id="285" r:id="rId8"/>
    <p:sldId id="286" r:id="rId9"/>
    <p:sldId id="288" r:id="rId10"/>
    <p:sldId id="296" r:id="rId11"/>
    <p:sldId id="295" r:id="rId12"/>
    <p:sldId id="287" r:id="rId13"/>
    <p:sldId id="292" r:id="rId14"/>
    <p:sldId id="297" r:id="rId15"/>
    <p:sldId id="294" r:id="rId16"/>
    <p:sldId id="289" r:id="rId17"/>
    <p:sldId id="290" r:id="rId18"/>
    <p:sldId id="293" r:id="rId19"/>
  </p:sldIdLst>
  <p:sldSz cx="9144000" cy="6858000" type="screen4x3"/>
  <p:notesSz cx="6865938" cy="95408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B67463-4DE1-484C-89C1-2FF71223B8CA}" v="206" dt="2025-12-01T10:20:49.5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7" autoAdjust="0"/>
    <p:restoredTop sz="95033" autoAdjust="0"/>
  </p:normalViewPr>
  <p:slideViewPr>
    <p:cSldViewPr>
      <p:cViewPr varScale="1">
        <p:scale>
          <a:sx n="63" d="100"/>
          <a:sy n="63" d="100"/>
        </p:scale>
        <p:origin x="1252" y="5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65EC40-9ED7-40BA-80C1-F6485615757B}" type="doc">
      <dgm:prSet loTypeId="urn:microsoft.com/office/officeart/2018/2/layout/IconVerticalSolidList" loCatId="icon" qsTypeId="urn:microsoft.com/office/officeart/2005/8/quickstyle/simple5" qsCatId="simple" csTypeId="urn:microsoft.com/office/officeart/2005/8/colors/accent2_2" csCatId="accent2" phldr="1"/>
      <dgm:spPr/>
      <dgm:t>
        <a:bodyPr/>
        <a:lstStyle/>
        <a:p>
          <a:endParaRPr lang="en-US"/>
        </a:p>
      </dgm:t>
    </dgm:pt>
    <dgm:pt modelId="{67AE3CC7-F735-4308-BA51-5BA445107AE0}">
      <dgm:prSet/>
      <dgm:spPr/>
      <dgm:t>
        <a:bodyPr/>
        <a:lstStyle/>
        <a:p>
          <a:pPr>
            <a:lnSpc>
              <a:spcPct val="100000"/>
            </a:lnSpc>
          </a:pPr>
          <a:r>
            <a:rPr lang="en-GB" b="1"/>
            <a:t>Equity gaps → </a:t>
          </a:r>
          <a:r>
            <a:rPr lang="en-GB" b="0"/>
            <a:t>Digital shortages risk excluding rural and deprived communities (Skene et al., 2024).</a:t>
          </a:r>
          <a:endParaRPr lang="en-US" b="0"/>
        </a:p>
      </dgm:t>
    </dgm:pt>
    <dgm:pt modelId="{8FA08A23-0664-44D8-9DF1-6632A5284B53}" type="parTrans" cxnId="{F33363E7-7186-4885-BA7D-5D611A1BCC1E}">
      <dgm:prSet/>
      <dgm:spPr/>
      <dgm:t>
        <a:bodyPr/>
        <a:lstStyle/>
        <a:p>
          <a:endParaRPr lang="en-US"/>
        </a:p>
      </dgm:t>
    </dgm:pt>
    <dgm:pt modelId="{B94F829B-9BF7-476D-A084-919501A3A8AF}" type="sibTrans" cxnId="{F33363E7-7186-4885-BA7D-5D611A1BCC1E}">
      <dgm:prSet/>
      <dgm:spPr/>
      <dgm:t>
        <a:bodyPr/>
        <a:lstStyle/>
        <a:p>
          <a:pPr>
            <a:lnSpc>
              <a:spcPct val="100000"/>
            </a:lnSpc>
          </a:pPr>
          <a:endParaRPr lang="en-US"/>
        </a:p>
      </dgm:t>
    </dgm:pt>
    <dgm:pt modelId="{662AE254-F6A5-4F62-99D4-F5B10836D3AF}">
      <dgm:prSet/>
      <dgm:spPr/>
      <dgm:t>
        <a:bodyPr/>
        <a:lstStyle/>
        <a:p>
          <a:pPr>
            <a:lnSpc>
              <a:spcPct val="100000"/>
            </a:lnSpc>
          </a:pPr>
          <a:r>
            <a:rPr lang="en-US" b="1" i="0" baseline="0"/>
            <a:t>Bias in datasets</a:t>
          </a:r>
          <a:r>
            <a:rPr lang="en-US" b="0" i="0" baseline="0"/>
            <a:t> → </a:t>
          </a:r>
          <a:r>
            <a:rPr lang="en-GB" b="0"/>
            <a:t>Underrepresentation of darker skin types exposes structural inequities (Skin Analytics, 2025).</a:t>
          </a:r>
          <a:endParaRPr lang="en-US" b="0" dirty="0"/>
        </a:p>
      </dgm:t>
    </dgm:pt>
    <dgm:pt modelId="{AD0161C5-7330-4C13-99F2-6720BF44E343}" type="parTrans" cxnId="{F28E4BD9-29C5-4703-BEF6-B3E382876F61}">
      <dgm:prSet/>
      <dgm:spPr/>
      <dgm:t>
        <a:bodyPr/>
        <a:lstStyle/>
        <a:p>
          <a:endParaRPr lang="en-US"/>
        </a:p>
      </dgm:t>
    </dgm:pt>
    <dgm:pt modelId="{AB1CD59C-7B6C-4D3C-A693-499D13AA647B}" type="sibTrans" cxnId="{F28E4BD9-29C5-4703-BEF6-B3E382876F61}">
      <dgm:prSet/>
      <dgm:spPr/>
      <dgm:t>
        <a:bodyPr/>
        <a:lstStyle/>
        <a:p>
          <a:pPr>
            <a:lnSpc>
              <a:spcPct val="100000"/>
            </a:lnSpc>
          </a:pPr>
          <a:endParaRPr lang="en-US"/>
        </a:p>
      </dgm:t>
    </dgm:pt>
    <dgm:pt modelId="{F0D52A3C-3ADB-4403-AA2E-D4BC448EE85F}">
      <dgm:prSet/>
      <dgm:spPr/>
      <dgm:t>
        <a:bodyPr/>
        <a:lstStyle/>
        <a:p>
          <a:pPr>
            <a:lnSpc>
              <a:spcPct val="100000"/>
            </a:lnSpc>
          </a:pPr>
          <a:r>
            <a:rPr lang="en-US" b="1" i="0" baseline="0"/>
            <a:t>Transparency &amp; trust</a:t>
          </a:r>
          <a:r>
            <a:rPr lang="en-US" b="0" i="0" baseline="0"/>
            <a:t> → </a:t>
          </a:r>
          <a:r>
            <a:rPr lang="en-GB" b="0"/>
            <a:t>Opaque AI decisions can weaken confidence and therapeutic alliance (Zbrzezny &amp; Krzywicki, 2025).</a:t>
          </a:r>
          <a:endParaRPr lang="en-US" b="0" dirty="0"/>
        </a:p>
      </dgm:t>
    </dgm:pt>
    <dgm:pt modelId="{460266F3-42F0-40AE-AE18-AEADB353F679}" type="parTrans" cxnId="{42E5E5DF-DB4D-4EC0-9046-B15430D75156}">
      <dgm:prSet/>
      <dgm:spPr/>
      <dgm:t>
        <a:bodyPr/>
        <a:lstStyle/>
        <a:p>
          <a:endParaRPr lang="en-GB"/>
        </a:p>
      </dgm:t>
    </dgm:pt>
    <dgm:pt modelId="{4FCD2906-567D-44B6-A38A-101ADF4F1518}" type="sibTrans" cxnId="{42E5E5DF-DB4D-4EC0-9046-B15430D75156}">
      <dgm:prSet/>
      <dgm:spPr/>
      <dgm:t>
        <a:bodyPr/>
        <a:lstStyle/>
        <a:p>
          <a:pPr>
            <a:lnSpc>
              <a:spcPct val="100000"/>
            </a:lnSpc>
          </a:pPr>
          <a:endParaRPr lang="en-GB"/>
        </a:p>
      </dgm:t>
    </dgm:pt>
    <dgm:pt modelId="{52D59BD9-EABE-4376-A546-3CDC9E78C3EF}">
      <dgm:prSet/>
      <dgm:spPr/>
      <dgm:t>
        <a:bodyPr/>
        <a:lstStyle/>
        <a:p>
          <a:pPr>
            <a:lnSpc>
              <a:spcPct val="100000"/>
            </a:lnSpc>
          </a:pPr>
          <a:r>
            <a:rPr lang="en-US" b="1" i="0" baseline="0"/>
            <a:t>Family impact</a:t>
          </a:r>
          <a:r>
            <a:rPr lang="en-US" b="0" i="0" baseline="0"/>
            <a:t> →  </a:t>
          </a:r>
          <a:r>
            <a:rPr lang="en-GB" b="0"/>
            <a:t>Lack of dialogue sidelines carers and disrupts cultural continuity (Skene et al., 2024).</a:t>
          </a:r>
          <a:endParaRPr lang="en-US" b="0" dirty="0"/>
        </a:p>
      </dgm:t>
    </dgm:pt>
    <dgm:pt modelId="{7352E40B-E70B-44B7-B490-FC83B863373F}" type="parTrans" cxnId="{F0883056-3717-4831-AEE7-321A01D488B5}">
      <dgm:prSet/>
      <dgm:spPr/>
      <dgm:t>
        <a:bodyPr/>
        <a:lstStyle/>
        <a:p>
          <a:endParaRPr lang="en-GB"/>
        </a:p>
      </dgm:t>
    </dgm:pt>
    <dgm:pt modelId="{1EA42A0E-D58C-40FD-ADF4-D3C404737A0C}" type="sibTrans" cxnId="{F0883056-3717-4831-AEE7-321A01D488B5}">
      <dgm:prSet/>
      <dgm:spPr/>
      <dgm:t>
        <a:bodyPr/>
        <a:lstStyle/>
        <a:p>
          <a:pPr>
            <a:lnSpc>
              <a:spcPct val="100000"/>
            </a:lnSpc>
          </a:pPr>
          <a:endParaRPr lang="en-GB"/>
        </a:p>
      </dgm:t>
    </dgm:pt>
    <dgm:pt modelId="{9693F8E4-1015-41BA-8BB7-4187A6556FE8}">
      <dgm:prSet/>
      <dgm:spPr/>
      <dgm:t>
        <a:bodyPr/>
        <a:lstStyle/>
        <a:p>
          <a:pPr>
            <a:lnSpc>
              <a:spcPct val="100000"/>
            </a:lnSpc>
          </a:pPr>
          <a:r>
            <a:rPr lang="en-US" b="1" i="0" baseline="0"/>
            <a:t>Workforce strain</a:t>
          </a:r>
          <a:r>
            <a:rPr lang="en-US" b="0" i="0" baseline="0"/>
            <a:t> →  </a:t>
          </a:r>
          <a:r>
            <a:rPr lang="en-GB" b="0"/>
            <a:t>Ethical burdens and uneven adoption intensify staff pressures (Abdulrahman &amp; Trengove, 2025).</a:t>
          </a:r>
          <a:endParaRPr lang="en-US" b="0" dirty="0"/>
        </a:p>
      </dgm:t>
    </dgm:pt>
    <dgm:pt modelId="{355D749A-0504-44EC-A3DC-392BCF59661B}" type="parTrans" cxnId="{E1377017-F7BD-41AB-9FF5-8F30D02D65AE}">
      <dgm:prSet/>
      <dgm:spPr/>
      <dgm:t>
        <a:bodyPr/>
        <a:lstStyle/>
        <a:p>
          <a:endParaRPr lang="en-GB"/>
        </a:p>
      </dgm:t>
    </dgm:pt>
    <dgm:pt modelId="{69AC3F2C-5E78-42CF-AE49-0A6255FE4B08}" type="sibTrans" cxnId="{E1377017-F7BD-41AB-9FF5-8F30D02D65AE}">
      <dgm:prSet/>
      <dgm:spPr/>
      <dgm:t>
        <a:bodyPr/>
        <a:lstStyle/>
        <a:p>
          <a:pPr>
            <a:lnSpc>
              <a:spcPct val="100000"/>
            </a:lnSpc>
          </a:pPr>
          <a:endParaRPr lang="en-GB"/>
        </a:p>
      </dgm:t>
    </dgm:pt>
    <dgm:pt modelId="{689EBB80-0290-4BAF-8BBC-BFA64208D7A8}">
      <dgm:prSet/>
      <dgm:spPr/>
      <dgm:t>
        <a:bodyPr/>
        <a:lstStyle/>
        <a:p>
          <a:pPr>
            <a:lnSpc>
              <a:spcPct val="100000"/>
            </a:lnSpc>
          </a:pPr>
          <a:r>
            <a:rPr lang="en-US" b="1" i="0" baseline="0"/>
            <a:t>Public health risks</a:t>
          </a:r>
          <a:r>
            <a:rPr lang="en-US" b="0" i="0" baseline="0"/>
            <a:t> → </a:t>
          </a:r>
          <a:r>
            <a:rPr lang="en-GB" b="0"/>
            <a:t>Without participatory governance, AI may marginalise lived experience (Giansanti, 2023).</a:t>
          </a:r>
          <a:endParaRPr lang="en-US" b="0" dirty="0"/>
        </a:p>
      </dgm:t>
    </dgm:pt>
    <dgm:pt modelId="{894CA475-C437-41F2-B67B-EC344DF60AFC}" type="parTrans" cxnId="{4A9479D1-B31B-4614-83E1-67D8632D2589}">
      <dgm:prSet/>
      <dgm:spPr/>
      <dgm:t>
        <a:bodyPr/>
        <a:lstStyle/>
        <a:p>
          <a:endParaRPr lang="en-GB"/>
        </a:p>
      </dgm:t>
    </dgm:pt>
    <dgm:pt modelId="{E043232C-2672-4397-979D-0C9E20AAE5E0}" type="sibTrans" cxnId="{4A9479D1-B31B-4614-83E1-67D8632D2589}">
      <dgm:prSet/>
      <dgm:spPr/>
      <dgm:t>
        <a:bodyPr/>
        <a:lstStyle/>
        <a:p>
          <a:endParaRPr lang="en-GB"/>
        </a:p>
      </dgm:t>
    </dgm:pt>
    <dgm:pt modelId="{19D8FE46-9BD4-436A-9885-06088791DB99}" type="pres">
      <dgm:prSet presAssocID="{6E65EC40-9ED7-40BA-80C1-F6485615757B}" presName="root" presStyleCnt="0">
        <dgm:presLayoutVars>
          <dgm:dir/>
          <dgm:resizeHandles val="exact"/>
        </dgm:presLayoutVars>
      </dgm:prSet>
      <dgm:spPr/>
    </dgm:pt>
    <dgm:pt modelId="{1A779A2D-EE2C-4668-A786-554C03E9B6EA}" type="pres">
      <dgm:prSet presAssocID="{67AE3CC7-F735-4308-BA51-5BA445107AE0}" presName="compNode" presStyleCnt="0"/>
      <dgm:spPr/>
    </dgm:pt>
    <dgm:pt modelId="{A9D11433-2EE9-46BA-8956-0B91442E07F9}" type="pres">
      <dgm:prSet presAssocID="{67AE3CC7-F735-4308-BA51-5BA445107AE0}" presName="bgRect" presStyleLbl="bgShp" presStyleIdx="0" presStyleCnt="6"/>
      <dgm:spPr/>
    </dgm:pt>
    <dgm:pt modelId="{499B7204-903A-4B69-B2AA-283BFD4CECFA}" type="pres">
      <dgm:prSet presAssocID="{67AE3CC7-F735-4308-BA51-5BA445107AE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itcoin"/>
        </a:ext>
      </dgm:extLst>
    </dgm:pt>
    <dgm:pt modelId="{479643B2-4480-4069-9E84-93B8BEF3CC02}" type="pres">
      <dgm:prSet presAssocID="{67AE3CC7-F735-4308-BA51-5BA445107AE0}" presName="spaceRect" presStyleCnt="0"/>
      <dgm:spPr/>
    </dgm:pt>
    <dgm:pt modelId="{76F01F1A-0977-4848-A9B4-85E4C97523EA}" type="pres">
      <dgm:prSet presAssocID="{67AE3CC7-F735-4308-BA51-5BA445107AE0}" presName="parTx" presStyleLbl="revTx" presStyleIdx="0" presStyleCnt="6">
        <dgm:presLayoutVars>
          <dgm:chMax val="0"/>
          <dgm:chPref val="0"/>
        </dgm:presLayoutVars>
      </dgm:prSet>
      <dgm:spPr/>
    </dgm:pt>
    <dgm:pt modelId="{F7568001-2DAE-4293-A18C-EA358A9246C3}" type="pres">
      <dgm:prSet presAssocID="{B94F829B-9BF7-476D-A084-919501A3A8AF}" presName="sibTrans" presStyleCnt="0"/>
      <dgm:spPr/>
    </dgm:pt>
    <dgm:pt modelId="{EA42F6B4-04B7-45D2-9AA3-55E3C979728E}" type="pres">
      <dgm:prSet presAssocID="{662AE254-F6A5-4F62-99D4-F5B10836D3AF}" presName="compNode" presStyleCnt="0"/>
      <dgm:spPr/>
    </dgm:pt>
    <dgm:pt modelId="{2DF67329-D928-49EF-BFBF-313AC2B58F9F}" type="pres">
      <dgm:prSet presAssocID="{662AE254-F6A5-4F62-99D4-F5B10836D3AF}" presName="bgRect" presStyleLbl="bgShp" presStyleIdx="1" presStyleCnt="6"/>
      <dgm:spPr/>
    </dgm:pt>
    <dgm:pt modelId="{B774286A-42C2-48EC-ADE6-5C6C42405475}" type="pres">
      <dgm:prSet presAssocID="{662AE254-F6A5-4F62-99D4-F5B10836D3A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atistics"/>
        </a:ext>
      </dgm:extLst>
    </dgm:pt>
    <dgm:pt modelId="{EFB45C23-D58B-44BC-AC3E-BD6543D3385C}" type="pres">
      <dgm:prSet presAssocID="{662AE254-F6A5-4F62-99D4-F5B10836D3AF}" presName="spaceRect" presStyleCnt="0"/>
      <dgm:spPr/>
    </dgm:pt>
    <dgm:pt modelId="{0B93444E-0573-4694-90C2-2B6137C585D1}" type="pres">
      <dgm:prSet presAssocID="{662AE254-F6A5-4F62-99D4-F5B10836D3AF}" presName="parTx" presStyleLbl="revTx" presStyleIdx="1" presStyleCnt="6">
        <dgm:presLayoutVars>
          <dgm:chMax val="0"/>
          <dgm:chPref val="0"/>
        </dgm:presLayoutVars>
      </dgm:prSet>
      <dgm:spPr/>
    </dgm:pt>
    <dgm:pt modelId="{D944713D-3351-4B43-84AF-AB48EB656B7A}" type="pres">
      <dgm:prSet presAssocID="{AB1CD59C-7B6C-4D3C-A693-499D13AA647B}" presName="sibTrans" presStyleCnt="0"/>
      <dgm:spPr/>
    </dgm:pt>
    <dgm:pt modelId="{3EBCE469-97AD-4E5D-BAAF-D076D46A0C8B}" type="pres">
      <dgm:prSet presAssocID="{F0D52A3C-3ADB-4403-AA2E-D4BC448EE85F}" presName="compNode" presStyleCnt="0"/>
      <dgm:spPr/>
    </dgm:pt>
    <dgm:pt modelId="{F3036244-3FC4-456F-BCA1-582FCE732503}" type="pres">
      <dgm:prSet presAssocID="{F0D52A3C-3ADB-4403-AA2E-D4BC448EE85F}" presName="bgRect" presStyleLbl="bgShp" presStyleIdx="2" presStyleCnt="6"/>
      <dgm:spPr/>
    </dgm:pt>
    <dgm:pt modelId="{735FF0EF-7DB3-4CCC-BA22-65668C7FE93B}" type="pres">
      <dgm:prSet presAssocID="{F0D52A3C-3ADB-4403-AA2E-D4BC448EE85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nections"/>
        </a:ext>
      </dgm:extLst>
    </dgm:pt>
    <dgm:pt modelId="{0AFD66B0-825C-47D6-B469-163131130C83}" type="pres">
      <dgm:prSet presAssocID="{F0D52A3C-3ADB-4403-AA2E-D4BC448EE85F}" presName="spaceRect" presStyleCnt="0"/>
      <dgm:spPr/>
    </dgm:pt>
    <dgm:pt modelId="{679ACB4A-0792-4C81-86E5-307812233DD1}" type="pres">
      <dgm:prSet presAssocID="{F0D52A3C-3ADB-4403-AA2E-D4BC448EE85F}" presName="parTx" presStyleLbl="revTx" presStyleIdx="2" presStyleCnt="6">
        <dgm:presLayoutVars>
          <dgm:chMax val="0"/>
          <dgm:chPref val="0"/>
        </dgm:presLayoutVars>
      </dgm:prSet>
      <dgm:spPr/>
    </dgm:pt>
    <dgm:pt modelId="{EB8D37A0-2223-476A-9C12-070ED5AD06B4}" type="pres">
      <dgm:prSet presAssocID="{4FCD2906-567D-44B6-A38A-101ADF4F1518}" presName="sibTrans" presStyleCnt="0"/>
      <dgm:spPr/>
    </dgm:pt>
    <dgm:pt modelId="{1215782D-DA81-4FF4-BE1B-3F0F7447C8D9}" type="pres">
      <dgm:prSet presAssocID="{52D59BD9-EABE-4376-A546-3CDC9E78C3EF}" presName="compNode" presStyleCnt="0"/>
      <dgm:spPr/>
    </dgm:pt>
    <dgm:pt modelId="{108A0B6A-9094-4A74-A8C5-3D50BEF7C31A}" type="pres">
      <dgm:prSet presAssocID="{52D59BD9-EABE-4376-A546-3CDC9E78C3EF}" presName="bgRect" presStyleLbl="bgShp" presStyleIdx="3" presStyleCnt="6"/>
      <dgm:spPr/>
    </dgm:pt>
    <dgm:pt modelId="{D4510B13-023B-4B13-971F-CE200A308215}" type="pres">
      <dgm:prSet presAssocID="{52D59BD9-EABE-4376-A546-3CDC9E78C3E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inimise"/>
        </a:ext>
      </dgm:extLst>
    </dgm:pt>
    <dgm:pt modelId="{65693E74-338C-4072-A6F5-526603744B76}" type="pres">
      <dgm:prSet presAssocID="{52D59BD9-EABE-4376-A546-3CDC9E78C3EF}" presName="spaceRect" presStyleCnt="0"/>
      <dgm:spPr/>
    </dgm:pt>
    <dgm:pt modelId="{24BBACCB-DA3F-49E5-8EF0-D5354D333835}" type="pres">
      <dgm:prSet presAssocID="{52D59BD9-EABE-4376-A546-3CDC9E78C3EF}" presName="parTx" presStyleLbl="revTx" presStyleIdx="3" presStyleCnt="6">
        <dgm:presLayoutVars>
          <dgm:chMax val="0"/>
          <dgm:chPref val="0"/>
        </dgm:presLayoutVars>
      </dgm:prSet>
      <dgm:spPr/>
    </dgm:pt>
    <dgm:pt modelId="{8369704E-3DBA-4D03-B13C-534CF54805DA}" type="pres">
      <dgm:prSet presAssocID="{1EA42A0E-D58C-40FD-ADF4-D3C404737A0C}" presName="sibTrans" presStyleCnt="0"/>
      <dgm:spPr/>
    </dgm:pt>
    <dgm:pt modelId="{EB54CC2C-D57A-4509-B5A1-05B9225185A4}" type="pres">
      <dgm:prSet presAssocID="{9693F8E4-1015-41BA-8BB7-4187A6556FE8}" presName="compNode" presStyleCnt="0"/>
      <dgm:spPr/>
    </dgm:pt>
    <dgm:pt modelId="{C20476BE-0321-4A10-BB15-6CCD8F62058E}" type="pres">
      <dgm:prSet presAssocID="{9693F8E4-1015-41BA-8BB7-4187A6556FE8}" presName="bgRect" presStyleLbl="bgShp" presStyleIdx="4" presStyleCnt="6"/>
      <dgm:spPr/>
    </dgm:pt>
    <dgm:pt modelId="{DD02C113-7E65-42A3-90C4-F7B746E4B22C}" type="pres">
      <dgm:prSet presAssocID="{9693F8E4-1015-41BA-8BB7-4187A6556FE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ocial Network"/>
        </a:ext>
      </dgm:extLst>
    </dgm:pt>
    <dgm:pt modelId="{728AFB48-D6B1-4665-83D1-DAC1037B5D74}" type="pres">
      <dgm:prSet presAssocID="{9693F8E4-1015-41BA-8BB7-4187A6556FE8}" presName="spaceRect" presStyleCnt="0"/>
      <dgm:spPr/>
    </dgm:pt>
    <dgm:pt modelId="{E3F0B668-3F02-47B7-8BE1-3037827E2FE3}" type="pres">
      <dgm:prSet presAssocID="{9693F8E4-1015-41BA-8BB7-4187A6556FE8}" presName="parTx" presStyleLbl="revTx" presStyleIdx="4" presStyleCnt="6">
        <dgm:presLayoutVars>
          <dgm:chMax val="0"/>
          <dgm:chPref val="0"/>
        </dgm:presLayoutVars>
      </dgm:prSet>
      <dgm:spPr/>
    </dgm:pt>
    <dgm:pt modelId="{66FBA194-8991-4003-86D0-A92862405E5E}" type="pres">
      <dgm:prSet presAssocID="{69AC3F2C-5E78-42CF-AE49-0A6255FE4B08}" presName="sibTrans" presStyleCnt="0"/>
      <dgm:spPr/>
    </dgm:pt>
    <dgm:pt modelId="{408A00D3-2063-4D79-9203-E17E0EA8034D}" type="pres">
      <dgm:prSet presAssocID="{689EBB80-0290-4BAF-8BBC-BFA64208D7A8}" presName="compNode" presStyleCnt="0"/>
      <dgm:spPr/>
    </dgm:pt>
    <dgm:pt modelId="{878B0874-0E4F-4980-B847-8888BAAB7812}" type="pres">
      <dgm:prSet presAssocID="{689EBB80-0290-4BAF-8BBC-BFA64208D7A8}" presName="bgRect" presStyleLbl="bgShp" presStyleIdx="5" presStyleCnt="6"/>
      <dgm:spPr/>
    </dgm:pt>
    <dgm:pt modelId="{AFF5BFEE-F912-4E98-BD46-BA5F133331EB}" type="pres">
      <dgm:prSet presAssocID="{689EBB80-0290-4BAF-8BBC-BFA64208D7A8}"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Maze"/>
        </a:ext>
      </dgm:extLst>
    </dgm:pt>
    <dgm:pt modelId="{7F0BC3FB-5EAA-4BC7-BAAA-0B252B0AFC98}" type="pres">
      <dgm:prSet presAssocID="{689EBB80-0290-4BAF-8BBC-BFA64208D7A8}" presName="spaceRect" presStyleCnt="0"/>
      <dgm:spPr/>
    </dgm:pt>
    <dgm:pt modelId="{94A8A4E8-044E-471A-AA66-5AC8197B87A1}" type="pres">
      <dgm:prSet presAssocID="{689EBB80-0290-4BAF-8BBC-BFA64208D7A8}" presName="parTx" presStyleLbl="revTx" presStyleIdx="5" presStyleCnt="6">
        <dgm:presLayoutVars>
          <dgm:chMax val="0"/>
          <dgm:chPref val="0"/>
        </dgm:presLayoutVars>
      </dgm:prSet>
      <dgm:spPr/>
    </dgm:pt>
  </dgm:ptLst>
  <dgm:cxnLst>
    <dgm:cxn modelId="{2C816006-D844-4476-AB7A-23C9B512B4D3}" type="presOf" srcId="{F0D52A3C-3ADB-4403-AA2E-D4BC448EE85F}" destId="{679ACB4A-0792-4C81-86E5-307812233DD1}" srcOrd="0" destOrd="0" presId="urn:microsoft.com/office/officeart/2018/2/layout/IconVerticalSolidList"/>
    <dgm:cxn modelId="{E1377017-F7BD-41AB-9FF5-8F30D02D65AE}" srcId="{6E65EC40-9ED7-40BA-80C1-F6485615757B}" destId="{9693F8E4-1015-41BA-8BB7-4187A6556FE8}" srcOrd="4" destOrd="0" parTransId="{355D749A-0504-44EC-A3DC-392BCF59661B}" sibTransId="{69AC3F2C-5E78-42CF-AE49-0A6255FE4B08}"/>
    <dgm:cxn modelId="{D3BDD017-ACB1-4FCF-97F2-6D254AE4B436}" type="presOf" srcId="{6E65EC40-9ED7-40BA-80C1-F6485615757B}" destId="{19D8FE46-9BD4-436A-9885-06088791DB99}" srcOrd="0" destOrd="0" presId="urn:microsoft.com/office/officeart/2018/2/layout/IconVerticalSolidList"/>
    <dgm:cxn modelId="{FB5D1926-D967-4EC0-80B1-1DEE53D6A6A6}" type="presOf" srcId="{67AE3CC7-F735-4308-BA51-5BA445107AE0}" destId="{76F01F1A-0977-4848-A9B4-85E4C97523EA}" srcOrd="0" destOrd="0" presId="urn:microsoft.com/office/officeart/2018/2/layout/IconVerticalSolidList"/>
    <dgm:cxn modelId="{F0883056-3717-4831-AEE7-321A01D488B5}" srcId="{6E65EC40-9ED7-40BA-80C1-F6485615757B}" destId="{52D59BD9-EABE-4376-A546-3CDC9E78C3EF}" srcOrd="3" destOrd="0" parTransId="{7352E40B-E70B-44B7-B490-FC83B863373F}" sibTransId="{1EA42A0E-D58C-40FD-ADF4-D3C404737A0C}"/>
    <dgm:cxn modelId="{0FCB1998-2959-4151-AF99-4A7D77B00ADD}" type="presOf" srcId="{662AE254-F6A5-4F62-99D4-F5B10836D3AF}" destId="{0B93444E-0573-4694-90C2-2B6137C585D1}" srcOrd="0" destOrd="0" presId="urn:microsoft.com/office/officeart/2018/2/layout/IconVerticalSolidList"/>
    <dgm:cxn modelId="{4A9479D1-B31B-4614-83E1-67D8632D2589}" srcId="{6E65EC40-9ED7-40BA-80C1-F6485615757B}" destId="{689EBB80-0290-4BAF-8BBC-BFA64208D7A8}" srcOrd="5" destOrd="0" parTransId="{894CA475-C437-41F2-B67B-EC344DF60AFC}" sibTransId="{E043232C-2672-4397-979D-0C9E20AAE5E0}"/>
    <dgm:cxn modelId="{BD4A7CD7-874B-42B8-AD75-4B31CA9A43A1}" type="presOf" srcId="{689EBB80-0290-4BAF-8BBC-BFA64208D7A8}" destId="{94A8A4E8-044E-471A-AA66-5AC8197B87A1}" srcOrd="0" destOrd="0" presId="urn:microsoft.com/office/officeart/2018/2/layout/IconVerticalSolidList"/>
    <dgm:cxn modelId="{F28E4BD9-29C5-4703-BEF6-B3E382876F61}" srcId="{6E65EC40-9ED7-40BA-80C1-F6485615757B}" destId="{662AE254-F6A5-4F62-99D4-F5B10836D3AF}" srcOrd="1" destOrd="0" parTransId="{AD0161C5-7330-4C13-99F2-6720BF44E343}" sibTransId="{AB1CD59C-7B6C-4D3C-A693-499D13AA647B}"/>
    <dgm:cxn modelId="{42E5E5DF-DB4D-4EC0-9046-B15430D75156}" srcId="{6E65EC40-9ED7-40BA-80C1-F6485615757B}" destId="{F0D52A3C-3ADB-4403-AA2E-D4BC448EE85F}" srcOrd="2" destOrd="0" parTransId="{460266F3-42F0-40AE-AE18-AEADB353F679}" sibTransId="{4FCD2906-567D-44B6-A38A-101ADF4F1518}"/>
    <dgm:cxn modelId="{5A453BE7-7196-4FF5-8E82-4938F253CC43}" type="presOf" srcId="{9693F8E4-1015-41BA-8BB7-4187A6556FE8}" destId="{E3F0B668-3F02-47B7-8BE1-3037827E2FE3}" srcOrd="0" destOrd="0" presId="urn:microsoft.com/office/officeart/2018/2/layout/IconVerticalSolidList"/>
    <dgm:cxn modelId="{F33363E7-7186-4885-BA7D-5D611A1BCC1E}" srcId="{6E65EC40-9ED7-40BA-80C1-F6485615757B}" destId="{67AE3CC7-F735-4308-BA51-5BA445107AE0}" srcOrd="0" destOrd="0" parTransId="{8FA08A23-0664-44D8-9DF1-6632A5284B53}" sibTransId="{B94F829B-9BF7-476D-A084-919501A3A8AF}"/>
    <dgm:cxn modelId="{29C9E0F4-CD2A-4B19-A056-F7DE54DA0094}" type="presOf" srcId="{52D59BD9-EABE-4376-A546-3CDC9E78C3EF}" destId="{24BBACCB-DA3F-49E5-8EF0-D5354D333835}" srcOrd="0" destOrd="0" presId="urn:microsoft.com/office/officeart/2018/2/layout/IconVerticalSolidList"/>
    <dgm:cxn modelId="{2C90B512-DCC8-4923-8438-91F7C4C39F02}" type="presParOf" srcId="{19D8FE46-9BD4-436A-9885-06088791DB99}" destId="{1A779A2D-EE2C-4668-A786-554C03E9B6EA}" srcOrd="0" destOrd="0" presId="urn:microsoft.com/office/officeart/2018/2/layout/IconVerticalSolidList"/>
    <dgm:cxn modelId="{35022B00-A087-4CCC-9591-2479221876EC}" type="presParOf" srcId="{1A779A2D-EE2C-4668-A786-554C03E9B6EA}" destId="{A9D11433-2EE9-46BA-8956-0B91442E07F9}" srcOrd="0" destOrd="0" presId="urn:microsoft.com/office/officeart/2018/2/layout/IconVerticalSolidList"/>
    <dgm:cxn modelId="{04530A84-2E77-4358-948E-694E8BACEE92}" type="presParOf" srcId="{1A779A2D-EE2C-4668-A786-554C03E9B6EA}" destId="{499B7204-903A-4B69-B2AA-283BFD4CECFA}" srcOrd="1" destOrd="0" presId="urn:microsoft.com/office/officeart/2018/2/layout/IconVerticalSolidList"/>
    <dgm:cxn modelId="{EABD9836-470D-4D2E-B8B6-8E0100C3848F}" type="presParOf" srcId="{1A779A2D-EE2C-4668-A786-554C03E9B6EA}" destId="{479643B2-4480-4069-9E84-93B8BEF3CC02}" srcOrd="2" destOrd="0" presId="urn:microsoft.com/office/officeart/2018/2/layout/IconVerticalSolidList"/>
    <dgm:cxn modelId="{37D951A9-5912-4C85-836C-A6C9395C2FFE}" type="presParOf" srcId="{1A779A2D-EE2C-4668-A786-554C03E9B6EA}" destId="{76F01F1A-0977-4848-A9B4-85E4C97523EA}" srcOrd="3" destOrd="0" presId="urn:microsoft.com/office/officeart/2018/2/layout/IconVerticalSolidList"/>
    <dgm:cxn modelId="{23C2A238-C425-43D4-AB7A-8105ED784297}" type="presParOf" srcId="{19D8FE46-9BD4-436A-9885-06088791DB99}" destId="{F7568001-2DAE-4293-A18C-EA358A9246C3}" srcOrd="1" destOrd="0" presId="urn:microsoft.com/office/officeart/2018/2/layout/IconVerticalSolidList"/>
    <dgm:cxn modelId="{6D7D0587-F94B-4317-B62D-C0605F08B189}" type="presParOf" srcId="{19D8FE46-9BD4-436A-9885-06088791DB99}" destId="{EA42F6B4-04B7-45D2-9AA3-55E3C979728E}" srcOrd="2" destOrd="0" presId="urn:microsoft.com/office/officeart/2018/2/layout/IconVerticalSolidList"/>
    <dgm:cxn modelId="{15EC2A95-DCDD-431E-979B-D8D34395AFEC}" type="presParOf" srcId="{EA42F6B4-04B7-45D2-9AA3-55E3C979728E}" destId="{2DF67329-D928-49EF-BFBF-313AC2B58F9F}" srcOrd="0" destOrd="0" presId="urn:microsoft.com/office/officeart/2018/2/layout/IconVerticalSolidList"/>
    <dgm:cxn modelId="{E271A771-44DC-4147-8AB3-DA3CD1DA0BB0}" type="presParOf" srcId="{EA42F6B4-04B7-45D2-9AA3-55E3C979728E}" destId="{B774286A-42C2-48EC-ADE6-5C6C42405475}" srcOrd="1" destOrd="0" presId="urn:microsoft.com/office/officeart/2018/2/layout/IconVerticalSolidList"/>
    <dgm:cxn modelId="{9AA29BC8-A4E2-4EB1-873A-988CD3F200B2}" type="presParOf" srcId="{EA42F6B4-04B7-45D2-9AA3-55E3C979728E}" destId="{EFB45C23-D58B-44BC-AC3E-BD6543D3385C}" srcOrd="2" destOrd="0" presId="urn:microsoft.com/office/officeart/2018/2/layout/IconVerticalSolidList"/>
    <dgm:cxn modelId="{0E09AE5D-659E-4708-AC06-6E68436DCB9A}" type="presParOf" srcId="{EA42F6B4-04B7-45D2-9AA3-55E3C979728E}" destId="{0B93444E-0573-4694-90C2-2B6137C585D1}" srcOrd="3" destOrd="0" presId="urn:microsoft.com/office/officeart/2018/2/layout/IconVerticalSolidList"/>
    <dgm:cxn modelId="{F34E90A8-BF42-4C8F-B075-1B3AFCBBDB99}" type="presParOf" srcId="{19D8FE46-9BD4-436A-9885-06088791DB99}" destId="{D944713D-3351-4B43-84AF-AB48EB656B7A}" srcOrd="3" destOrd="0" presId="urn:microsoft.com/office/officeart/2018/2/layout/IconVerticalSolidList"/>
    <dgm:cxn modelId="{977F6EE3-D2F7-4A0B-8438-BDFB6EE772D8}" type="presParOf" srcId="{19D8FE46-9BD4-436A-9885-06088791DB99}" destId="{3EBCE469-97AD-4E5D-BAAF-D076D46A0C8B}" srcOrd="4" destOrd="0" presId="urn:microsoft.com/office/officeart/2018/2/layout/IconVerticalSolidList"/>
    <dgm:cxn modelId="{0BEAFC0E-F5F6-45AA-BF63-3FE57368C084}" type="presParOf" srcId="{3EBCE469-97AD-4E5D-BAAF-D076D46A0C8B}" destId="{F3036244-3FC4-456F-BCA1-582FCE732503}" srcOrd="0" destOrd="0" presId="urn:microsoft.com/office/officeart/2018/2/layout/IconVerticalSolidList"/>
    <dgm:cxn modelId="{A2BD95F6-EC69-43B3-8A2D-1B39738C79B9}" type="presParOf" srcId="{3EBCE469-97AD-4E5D-BAAF-D076D46A0C8B}" destId="{735FF0EF-7DB3-4CCC-BA22-65668C7FE93B}" srcOrd="1" destOrd="0" presId="urn:microsoft.com/office/officeart/2018/2/layout/IconVerticalSolidList"/>
    <dgm:cxn modelId="{A10C23A3-7E48-464E-8D0F-CED387C9E2E9}" type="presParOf" srcId="{3EBCE469-97AD-4E5D-BAAF-D076D46A0C8B}" destId="{0AFD66B0-825C-47D6-B469-163131130C83}" srcOrd="2" destOrd="0" presId="urn:microsoft.com/office/officeart/2018/2/layout/IconVerticalSolidList"/>
    <dgm:cxn modelId="{6495ED36-2E21-4E01-A4D9-67F020F17307}" type="presParOf" srcId="{3EBCE469-97AD-4E5D-BAAF-D076D46A0C8B}" destId="{679ACB4A-0792-4C81-86E5-307812233DD1}" srcOrd="3" destOrd="0" presId="urn:microsoft.com/office/officeart/2018/2/layout/IconVerticalSolidList"/>
    <dgm:cxn modelId="{17614209-C5FC-4F1E-8CDC-6342D2D2A5EF}" type="presParOf" srcId="{19D8FE46-9BD4-436A-9885-06088791DB99}" destId="{EB8D37A0-2223-476A-9C12-070ED5AD06B4}" srcOrd="5" destOrd="0" presId="urn:microsoft.com/office/officeart/2018/2/layout/IconVerticalSolidList"/>
    <dgm:cxn modelId="{B805F047-9CCA-45B2-AF01-81D21C0808FC}" type="presParOf" srcId="{19D8FE46-9BD4-436A-9885-06088791DB99}" destId="{1215782D-DA81-4FF4-BE1B-3F0F7447C8D9}" srcOrd="6" destOrd="0" presId="urn:microsoft.com/office/officeart/2018/2/layout/IconVerticalSolidList"/>
    <dgm:cxn modelId="{97FAA832-6383-44C8-A274-FDCC95A276EE}" type="presParOf" srcId="{1215782D-DA81-4FF4-BE1B-3F0F7447C8D9}" destId="{108A0B6A-9094-4A74-A8C5-3D50BEF7C31A}" srcOrd="0" destOrd="0" presId="urn:microsoft.com/office/officeart/2018/2/layout/IconVerticalSolidList"/>
    <dgm:cxn modelId="{24682B29-D3E2-4C67-AFE5-67F35B50CB8B}" type="presParOf" srcId="{1215782D-DA81-4FF4-BE1B-3F0F7447C8D9}" destId="{D4510B13-023B-4B13-971F-CE200A308215}" srcOrd="1" destOrd="0" presId="urn:microsoft.com/office/officeart/2018/2/layout/IconVerticalSolidList"/>
    <dgm:cxn modelId="{12848738-1B9F-4B17-93FA-9E40FB34E9CA}" type="presParOf" srcId="{1215782D-DA81-4FF4-BE1B-3F0F7447C8D9}" destId="{65693E74-338C-4072-A6F5-526603744B76}" srcOrd="2" destOrd="0" presId="urn:microsoft.com/office/officeart/2018/2/layout/IconVerticalSolidList"/>
    <dgm:cxn modelId="{AF8877DC-50C6-4E78-8610-808711D6E475}" type="presParOf" srcId="{1215782D-DA81-4FF4-BE1B-3F0F7447C8D9}" destId="{24BBACCB-DA3F-49E5-8EF0-D5354D333835}" srcOrd="3" destOrd="0" presId="urn:microsoft.com/office/officeart/2018/2/layout/IconVerticalSolidList"/>
    <dgm:cxn modelId="{D242D6F3-0E2B-46AD-BA7E-3F88F874BA5D}" type="presParOf" srcId="{19D8FE46-9BD4-436A-9885-06088791DB99}" destId="{8369704E-3DBA-4D03-B13C-534CF54805DA}" srcOrd="7" destOrd="0" presId="urn:microsoft.com/office/officeart/2018/2/layout/IconVerticalSolidList"/>
    <dgm:cxn modelId="{782A051B-8893-4F43-A944-DC30D36B60EE}" type="presParOf" srcId="{19D8FE46-9BD4-436A-9885-06088791DB99}" destId="{EB54CC2C-D57A-4509-B5A1-05B9225185A4}" srcOrd="8" destOrd="0" presId="urn:microsoft.com/office/officeart/2018/2/layout/IconVerticalSolidList"/>
    <dgm:cxn modelId="{83C57B1B-C957-42A3-ACCA-EF15EEB8E9FF}" type="presParOf" srcId="{EB54CC2C-D57A-4509-B5A1-05B9225185A4}" destId="{C20476BE-0321-4A10-BB15-6CCD8F62058E}" srcOrd="0" destOrd="0" presId="urn:microsoft.com/office/officeart/2018/2/layout/IconVerticalSolidList"/>
    <dgm:cxn modelId="{587EBA3D-8992-4209-A130-DBBC00E121C6}" type="presParOf" srcId="{EB54CC2C-D57A-4509-B5A1-05B9225185A4}" destId="{DD02C113-7E65-42A3-90C4-F7B746E4B22C}" srcOrd="1" destOrd="0" presId="urn:microsoft.com/office/officeart/2018/2/layout/IconVerticalSolidList"/>
    <dgm:cxn modelId="{EBC86E60-068B-4D11-B210-E55CA1AE8BA3}" type="presParOf" srcId="{EB54CC2C-D57A-4509-B5A1-05B9225185A4}" destId="{728AFB48-D6B1-4665-83D1-DAC1037B5D74}" srcOrd="2" destOrd="0" presId="urn:microsoft.com/office/officeart/2018/2/layout/IconVerticalSolidList"/>
    <dgm:cxn modelId="{E4F213FA-3A5C-48F6-8E94-5B9ACF4C33FB}" type="presParOf" srcId="{EB54CC2C-D57A-4509-B5A1-05B9225185A4}" destId="{E3F0B668-3F02-47B7-8BE1-3037827E2FE3}" srcOrd="3" destOrd="0" presId="urn:microsoft.com/office/officeart/2018/2/layout/IconVerticalSolidList"/>
    <dgm:cxn modelId="{B13498A3-53D4-4B05-942F-AEE6AAA5F0AF}" type="presParOf" srcId="{19D8FE46-9BD4-436A-9885-06088791DB99}" destId="{66FBA194-8991-4003-86D0-A92862405E5E}" srcOrd="9" destOrd="0" presId="urn:microsoft.com/office/officeart/2018/2/layout/IconVerticalSolidList"/>
    <dgm:cxn modelId="{205A1D00-F46A-48D1-BC96-7348BE3D42E2}" type="presParOf" srcId="{19D8FE46-9BD4-436A-9885-06088791DB99}" destId="{408A00D3-2063-4D79-9203-E17E0EA8034D}" srcOrd="10" destOrd="0" presId="urn:microsoft.com/office/officeart/2018/2/layout/IconVerticalSolidList"/>
    <dgm:cxn modelId="{54D62AF7-FB8A-423A-B1E2-E19F9A339C58}" type="presParOf" srcId="{408A00D3-2063-4D79-9203-E17E0EA8034D}" destId="{878B0874-0E4F-4980-B847-8888BAAB7812}" srcOrd="0" destOrd="0" presId="urn:microsoft.com/office/officeart/2018/2/layout/IconVerticalSolidList"/>
    <dgm:cxn modelId="{BD41B0D9-053D-4321-BF83-9D8DBD81DAD4}" type="presParOf" srcId="{408A00D3-2063-4D79-9203-E17E0EA8034D}" destId="{AFF5BFEE-F912-4E98-BD46-BA5F133331EB}" srcOrd="1" destOrd="0" presId="urn:microsoft.com/office/officeart/2018/2/layout/IconVerticalSolidList"/>
    <dgm:cxn modelId="{6E6499E9-D776-4E2D-9A33-547A82A6057B}" type="presParOf" srcId="{408A00D3-2063-4D79-9203-E17E0EA8034D}" destId="{7F0BC3FB-5EAA-4BC7-BAAA-0B252B0AFC98}" srcOrd="2" destOrd="0" presId="urn:microsoft.com/office/officeart/2018/2/layout/IconVerticalSolidList"/>
    <dgm:cxn modelId="{D27C5925-C9CD-4DE1-853B-2BEDF65DE6B8}" type="presParOf" srcId="{408A00D3-2063-4D79-9203-E17E0EA8034D}" destId="{94A8A4E8-044E-471A-AA66-5AC8197B87A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F1538E0-98D0-4E0A-9F2D-4B4C05756A67}"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US"/>
        </a:p>
      </dgm:t>
    </dgm:pt>
    <dgm:pt modelId="{F637A756-E912-4229-8438-B39ECD176D16}">
      <dgm:prSet/>
      <dgm:spPr/>
      <dgm:t>
        <a:bodyPr/>
        <a:lstStyle/>
        <a:p>
          <a:r>
            <a:rPr lang="en-US"/>
            <a:t>Mandate</a:t>
          </a:r>
        </a:p>
      </dgm:t>
    </dgm:pt>
    <dgm:pt modelId="{62EC4568-CD57-412E-A996-1866F767E68D}" type="parTrans" cxnId="{8FFBE446-1970-4C10-BB99-59FA50EA067D}">
      <dgm:prSet/>
      <dgm:spPr/>
      <dgm:t>
        <a:bodyPr/>
        <a:lstStyle/>
        <a:p>
          <a:endParaRPr lang="en-US"/>
        </a:p>
      </dgm:t>
    </dgm:pt>
    <dgm:pt modelId="{4551FB77-1EBF-4F04-BECA-2543C8D92183}" type="sibTrans" cxnId="{8FFBE446-1970-4C10-BB99-59FA50EA067D}">
      <dgm:prSet/>
      <dgm:spPr/>
      <dgm:t>
        <a:bodyPr/>
        <a:lstStyle/>
        <a:p>
          <a:endParaRPr lang="en-US"/>
        </a:p>
      </dgm:t>
    </dgm:pt>
    <dgm:pt modelId="{1CCE7F80-2D10-4CDC-9B8A-8D50E918FC93}">
      <dgm:prSet/>
      <dgm:spPr/>
      <dgm:t>
        <a:bodyPr/>
        <a:lstStyle/>
        <a:p>
          <a:r>
            <a:rPr lang="en-US" dirty="0"/>
            <a:t>Mandate equity audits for AI systems, with reporting by skin type, ethnicity, and geography (Skene et al., 2024; Giansanti, 2023).</a:t>
          </a:r>
        </a:p>
      </dgm:t>
    </dgm:pt>
    <dgm:pt modelId="{251A02A9-0BBA-47F0-8CE3-02F41B57B45B}" type="parTrans" cxnId="{4B43FC2E-BE2B-4202-B21B-BA1EA086A6E7}">
      <dgm:prSet/>
      <dgm:spPr/>
      <dgm:t>
        <a:bodyPr/>
        <a:lstStyle/>
        <a:p>
          <a:endParaRPr lang="en-US"/>
        </a:p>
      </dgm:t>
    </dgm:pt>
    <dgm:pt modelId="{4B7A1894-F59F-4D47-BCD1-2D392CA002E1}" type="sibTrans" cxnId="{4B43FC2E-BE2B-4202-B21B-BA1EA086A6E7}">
      <dgm:prSet/>
      <dgm:spPr/>
      <dgm:t>
        <a:bodyPr/>
        <a:lstStyle/>
        <a:p>
          <a:endParaRPr lang="en-US"/>
        </a:p>
      </dgm:t>
    </dgm:pt>
    <dgm:pt modelId="{0A908632-E749-4E79-A0A7-684580CE61B6}">
      <dgm:prSet/>
      <dgm:spPr/>
      <dgm:t>
        <a:bodyPr/>
        <a:lstStyle/>
        <a:p>
          <a:r>
            <a:rPr lang="en-US"/>
            <a:t>Fund</a:t>
          </a:r>
        </a:p>
      </dgm:t>
    </dgm:pt>
    <dgm:pt modelId="{C6854AA2-525A-4A81-B2DB-CDA551ACBFF6}" type="parTrans" cxnId="{8EE7FBD6-58D8-4F92-B7D0-B0FC9593DE27}">
      <dgm:prSet/>
      <dgm:spPr/>
      <dgm:t>
        <a:bodyPr/>
        <a:lstStyle/>
        <a:p>
          <a:endParaRPr lang="en-US"/>
        </a:p>
      </dgm:t>
    </dgm:pt>
    <dgm:pt modelId="{F45C453C-F0FC-45DF-A66F-9427FAE86912}" type="sibTrans" cxnId="{8EE7FBD6-58D8-4F92-B7D0-B0FC9593DE27}">
      <dgm:prSet/>
      <dgm:spPr/>
      <dgm:t>
        <a:bodyPr/>
        <a:lstStyle/>
        <a:p>
          <a:endParaRPr lang="en-US"/>
        </a:p>
      </dgm:t>
    </dgm:pt>
    <dgm:pt modelId="{192A74E7-4C59-474F-BE5D-7A70DBF33732}">
      <dgm:prSet/>
      <dgm:spPr/>
      <dgm:t>
        <a:bodyPr/>
        <a:lstStyle/>
        <a:p>
          <a:r>
            <a:rPr lang="en-US" dirty="0"/>
            <a:t>Fund digital infrastructure in deprived and rural regions to prevent exclusion from AI pathways (Skene et al., 2024).</a:t>
          </a:r>
        </a:p>
      </dgm:t>
    </dgm:pt>
    <dgm:pt modelId="{19F2233F-8754-4672-885D-959AB1EA4529}" type="parTrans" cxnId="{8AE847A3-DD62-407F-9225-3D28BF64C91E}">
      <dgm:prSet/>
      <dgm:spPr/>
      <dgm:t>
        <a:bodyPr/>
        <a:lstStyle/>
        <a:p>
          <a:endParaRPr lang="en-US"/>
        </a:p>
      </dgm:t>
    </dgm:pt>
    <dgm:pt modelId="{D980E8D9-9C6A-405B-B6C5-92CB99C5CF96}" type="sibTrans" cxnId="{8AE847A3-DD62-407F-9225-3D28BF64C91E}">
      <dgm:prSet/>
      <dgm:spPr/>
      <dgm:t>
        <a:bodyPr/>
        <a:lstStyle/>
        <a:p>
          <a:endParaRPr lang="en-US"/>
        </a:p>
      </dgm:t>
    </dgm:pt>
    <dgm:pt modelId="{75BA39C2-60D7-4379-937A-075297ECD11D}">
      <dgm:prSet/>
      <dgm:spPr/>
      <dgm:t>
        <a:bodyPr/>
        <a:lstStyle/>
        <a:p>
          <a:r>
            <a:rPr lang="en-US"/>
            <a:t>Establish</a:t>
          </a:r>
        </a:p>
      </dgm:t>
    </dgm:pt>
    <dgm:pt modelId="{50350C53-7F71-407E-BAD7-3A62F01C65FB}" type="parTrans" cxnId="{A7B8B7E7-812A-4C35-B88D-08578FFC677B}">
      <dgm:prSet/>
      <dgm:spPr/>
      <dgm:t>
        <a:bodyPr/>
        <a:lstStyle/>
        <a:p>
          <a:endParaRPr lang="en-US"/>
        </a:p>
      </dgm:t>
    </dgm:pt>
    <dgm:pt modelId="{C51CCCF8-59C6-471E-8426-2506F030042E}" type="sibTrans" cxnId="{A7B8B7E7-812A-4C35-B88D-08578FFC677B}">
      <dgm:prSet/>
      <dgm:spPr/>
      <dgm:t>
        <a:bodyPr/>
        <a:lstStyle/>
        <a:p>
          <a:endParaRPr lang="en-US"/>
        </a:p>
      </dgm:t>
    </dgm:pt>
    <dgm:pt modelId="{D1702391-1FE3-44C2-AA28-7FA60E7541A5}">
      <dgm:prSet/>
      <dgm:spPr/>
      <dgm:t>
        <a:bodyPr/>
        <a:lstStyle/>
        <a:p>
          <a:r>
            <a:rPr lang="en-US" dirty="0"/>
            <a:t>Establish regulatory frameworks requiring transparency in algorithmic design, validation, and deployment (Giansanti, 2023).</a:t>
          </a:r>
        </a:p>
      </dgm:t>
    </dgm:pt>
    <dgm:pt modelId="{06FC0EE0-3900-402D-812E-05E050BA88FF}" type="parTrans" cxnId="{13188DD9-AF87-439D-A0D3-BB6D300D9C6F}">
      <dgm:prSet/>
      <dgm:spPr/>
      <dgm:t>
        <a:bodyPr/>
        <a:lstStyle/>
        <a:p>
          <a:endParaRPr lang="en-US"/>
        </a:p>
      </dgm:t>
    </dgm:pt>
    <dgm:pt modelId="{E6ABF87E-54D4-44E0-B3DE-DCF69FDA5EB5}" type="sibTrans" cxnId="{13188DD9-AF87-439D-A0D3-BB6D300D9C6F}">
      <dgm:prSet/>
      <dgm:spPr/>
      <dgm:t>
        <a:bodyPr/>
        <a:lstStyle/>
        <a:p>
          <a:endParaRPr lang="en-US"/>
        </a:p>
      </dgm:t>
    </dgm:pt>
    <dgm:pt modelId="{8B7E3780-C24F-4E03-A99B-BDCA7AE55472}">
      <dgm:prSet/>
      <dgm:spPr/>
      <dgm:t>
        <a:bodyPr/>
        <a:lstStyle/>
        <a:p>
          <a:r>
            <a:rPr lang="en-US"/>
            <a:t>Support</a:t>
          </a:r>
        </a:p>
      </dgm:t>
    </dgm:pt>
    <dgm:pt modelId="{E4FC4927-A8EF-4CB2-8EB8-980B43183A71}" type="parTrans" cxnId="{5FD4BFB0-D68E-4EF7-B03A-5CB751952882}">
      <dgm:prSet/>
      <dgm:spPr/>
      <dgm:t>
        <a:bodyPr/>
        <a:lstStyle/>
        <a:p>
          <a:endParaRPr lang="en-US"/>
        </a:p>
      </dgm:t>
    </dgm:pt>
    <dgm:pt modelId="{2D6DE82B-0DE1-4483-9C30-2047EE81B669}" type="sibTrans" cxnId="{5FD4BFB0-D68E-4EF7-B03A-5CB751952882}">
      <dgm:prSet/>
      <dgm:spPr/>
      <dgm:t>
        <a:bodyPr/>
        <a:lstStyle/>
        <a:p>
          <a:endParaRPr lang="en-US"/>
        </a:p>
      </dgm:t>
    </dgm:pt>
    <dgm:pt modelId="{9E9DABC6-EA33-456F-8F7E-DDB31ADB4719}">
      <dgm:prSet/>
      <dgm:spPr/>
      <dgm:t>
        <a:bodyPr/>
        <a:lstStyle/>
        <a:p>
          <a:r>
            <a:rPr lang="en-US"/>
            <a:t>Support community advisory boards so lived experience is embedded into governance structures (Giansanti, 2023).</a:t>
          </a:r>
        </a:p>
      </dgm:t>
    </dgm:pt>
    <dgm:pt modelId="{ED3E86B8-5AE5-4A36-80FA-0B8CCF986975}" type="parTrans" cxnId="{1FF81F30-B2AD-4CCE-849C-86D8283D54E1}">
      <dgm:prSet/>
      <dgm:spPr/>
      <dgm:t>
        <a:bodyPr/>
        <a:lstStyle/>
        <a:p>
          <a:endParaRPr lang="en-US"/>
        </a:p>
      </dgm:t>
    </dgm:pt>
    <dgm:pt modelId="{41197886-28F1-48F3-B711-534713BA39E2}" type="sibTrans" cxnId="{1FF81F30-B2AD-4CCE-849C-86D8283D54E1}">
      <dgm:prSet/>
      <dgm:spPr/>
      <dgm:t>
        <a:bodyPr/>
        <a:lstStyle/>
        <a:p>
          <a:endParaRPr lang="en-US"/>
        </a:p>
      </dgm:t>
    </dgm:pt>
    <dgm:pt modelId="{6EB904F6-08CA-496E-A7E9-0506A12B5D3E}" type="pres">
      <dgm:prSet presAssocID="{AF1538E0-98D0-4E0A-9F2D-4B4C05756A67}" presName="linear" presStyleCnt="0">
        <dgm:presLayoutVars>
          <dgm:animLvl val="lvl"/>
          <dgm:resizeHandles val="exact"/>
        </dgm:presLayoutVars>
      </dgm:prSet>
      <dgm:spPr/>
    </dgm:pt>
    <dgm:pt modelId="{D0D940D5-CCB3-4AD6-A0A4-FA6EC1C71FE7}" type="pres">
      <dgm:prSet presAssocID="{F637A756-E912-4229-8438-B39ECD176D16}" presName="parentText" presStyleLbl="node1" presStyleIdx="0" presStyleCnt="4">
        <dgm:presLayoutVars>
          <dgm:chMax val="0"/>
          <dgm:bulletEnabled val="1"/>
        </dgm:presLayoutVars>
      </dgm:prSet>
      <dgm:spPr/>
    </dgm:pt>
    <dgm:pt modelId="{2D7ADD37-4104-4E60-87A5-CA4725B6F18B}" type="pres">
      <dgm:prSet presAssocID="{F637A756-E912-4229-8438-B39ECD176D16}" presName="childText" presStyleLbl="revTx" presStyleIdx="0" presStyleCnt="4">
        <dgm:presLayoutVars>
          <dgm:bulletEnabled val="1"/>
        </dgm:presLayoutVars>
      </dgm:prSet>
      <dgm:spPr/>
    </dgm:pt>
    <dgm:pt modelId="{C8E3FE2F-B1DF-4BF0-A91B-04E6BC32D208}" type="pres">
      <dgm:prSet presAssocID="{0A908632-E749-4E79-A0A7-684580CE61B6}" presName="parentText" presStyleLbl="node1" presStyleIdx="1" presStyleCnt="4">
        <dgm:presLayoutVars>
          <dgm:chMax val="0"/>
          <dgm:bulletEnabled val="1"/>
        </dgm:presLayoutVars>
      </dgm:prSet>
      <dgm:spPr/>
    </dgm:pt>
    <dgm:pt modelId="{1E99F1F1-F704-4F2F-9FAB-B5D57C9E7710}" type="pres">
      <dgm:prSet presAssocID="{0A908632-E749-4E79-A0A7-684580CE61B6}" presName="childText" presStyleLbl="revTx" presStyleIdx="1" presStyleCnt="4">
        <dgm:presLayoutVars>
          <dgm:bulletEnabled val="1"/>
        </dgm:presLayoutVars>
      </dgm:prSet>
      <dgm:spPr/>
    </dgm:pt>
    <dgm:pt modelId="{1C35DB4F-DED4-4C01-9F8C-34E52533680F}" type="pres">
      <dgm:prSet presAssocID="{75BA39C2-60D7-4379-937A-075297ECD11D}" presName="parentText" presStyleLbl="node1" presStyleIdx="2" presStyleCnt="4">
        <dgm:presLayoutVars>
          <dgm:chMax val="0"/>
          <dgm:bulletEnabled val="1"/>
        </dgm:presLayoutVars>
      </dgm:prSet>
      <dgm:spPr/>
    </dgm:pt>
    <dgm:pt modelId="{689D1634-2114-4DD4-A360-79C1FACD9B4B}" type="pres">
      <dgm:prSet presAssocID="{75BA39C2-60D7-4379-937A-075297ECD11D}" presName="childText" presStyleLbl="revTx" presStyleIdx="2" presStyleCnt="4">
        <dgm:presLayoutVars>
          <dgm:bulletEnabled val="1"/>
        </dgm:presLayoutVars>
      </dgm:prSet>
      <dgm:spPr/>
    </dgm:pt>
    <dgm:pt modelId="{DB907E09-7ED0-4356-8B1B-9DB954295377}" type="pres">
      <dgm:prSet presAssocID="{8B7E3780-C24F-4E03-A99B-BDCA7AE55472}" presName="parentText" presStyleLbl="node1" presStyleIdx="3" presStyleCnt="4">
        <dgm:presLayoutVars>
          <dgm:chMax val="0"/>
          <dgm:bulletEnabled val="1"/>
        </dgm:presLayoutVars>
      </dgm:prSet>
      <dgm:spPr/>
    </dgm:pt>
    <dgm:pt modelId="{F58AB685-037F-4436-9C60-46DA3AA06A16}" type="pres">
      <dgm:prSet presAssocID="{8B7E3780-C24F-4E03-A99B-BDCA7AE55472}" presName="childText" presStyleLbl="revTx" presStyleIdx="3" presStyleCnt="4">
        <dgm:presLayoutVars>
          <dgm:bulletEnabled val="1"/>
        </dgm:presLayoutVars>
      </dgm:prSet>
      <dgm:spPr/>
    </dgm:pt>
  </dgm:ptLst>
  <dgm:cxnLst>
    <dgm:cxn modelId="{441CCD01-57BC-4ABE-A4B2-914FE7E6BD99}" type="presOf" srcId="{AF1538E0-98D0-4E0A-9F2D-4B4C05756A67}" destId="{6EB904F6-08CA-496E-A7E9-0506A12B5D3E}" srcOrd="0" destOrd="0" presId="urn:microsoft.com/office/officeart/2005/8/layout/vList2"/>
    <dgm:cxn modelId="{4B43FC2E-BE2B-4202-B21B-BA1EA086A6E7}" srcId="{F637A756-E912-4229-8438-B39ECD176D16}" destId="{1CCE7F80-2D10-4CDC-9B8A-8D50E918FC93}" srcOrd="0" destOrd="0" parTransId="{251A02A9-0BBA-47F0-8CE3-02F41B57B45B}" sibTransId="{4B7A1894-F59F-4D47-BCD1-2D392CA002E1}"/>
    <dgm:cxn modelId="{1FF81F30-B2AD-4CCE-849C-86D8283D54E1}" srcId="{8B7E3780-C24F-4E03-A99B-BDCA7AE55472}" destId="{9E9DABC6-EA33-456F-8F7E-DDB31ADB4719}" srcOrd="0" destOrd="0" parTransId="{ED3E86B8-5AE5-4A36-80FA-0B8CCF986975}" sibTransId="{41197886-28F1-48F3-B711-534713BA39E2}"/>
    <dgm:cxn modelId="{8FFBE446-1970-4C10-BB99-59FA50EA067D}" srcId="{AF1538E0-98D0-4E0A-9F2D-4B4C05756A67}" destId="{F637A756-E912-4229-8438-B39ECD176D16}" srcOrd="0" destOrd="0" parTransId="{62EC4568-CD57-412E-A996-1866F767E68D}" sibTransId="{4551FB77-1EBF-4F04-BECA-2543C8D92183}"/>
    <dgm:cxn modelId="{068F214D-9F54-4DD8-969B-0CF6E33DD415}" type="presOf" srcId="{D1702391-1FE3-44C2-AA28-7FA60E7541A5}" destId="{689D1634-2114-4DD4-A360-79C1FACD9B4B}" srcOrd="0" destOrd="0" presId="urn:microsoft.com/office/officeart/2005/8/layout/vList2"/>
    <dgm:cxn modelId="{8AE847A3-DD62-407F-9225-3D28BF64C91E}" srcId="{0A908632-E749-4E79-A0A7-684580CE61B6}" destId="{192A74E7-4C59-474F-BE5D-7A70DBF33732}" srcOrd="0" destOrd="0" parTransId="{19F2233F-8754-4672-885D-959AB1EA4529}" sibTransId="{D980E8D9-9C6A-405B-B6C5-92CB99C5CF96}"/>
    <dgm:cxn modelId="{5FD4BFB0-D68E-4EF7-B03A-5CB751952882}" srcId="{AF1538E0-98D0-4E0A-9F2D-4B4C05756A67}" destId="{8B7E3780-C24F-4E03-A99B-BDCA7AE55472}" srcOrd="3" destOrd="0" parTransId="{E4FC4927-A8EF-4CB2-8EB8-980B43183A71}" sibTransId="{2D6DE82B-0DE1-4483-9C30-2047EE81B669}"/>
    <dgm:cxn modelId="{571D57B8-DEC5-4BA2-9EBD-DC58D44B1CB3}" type="presOf" srcId="{8B7E3780-C24F-4E03-A99B-BDCA7AE55472}" destId="{DB907E09-7ED0-4356-8B1B-9DB954295377}" srcOrd="0" destOrd="0" presId="urn:microsoft.com/office/officeart/2005/8/layout/vList2"/>
    <dgm:cxn modelId="{E5DC49BA-8DB4-4D7B-ABC7-117AF3A0BBEA}" type="presOf" srcId="{75BA39C2-60D7-4379-937A-075297ECD11D}" destId="{1C35DB4F-DED4-4C01-9F8C-34E52533680F}" srcOrd="0" destOrd="0" presId="urn:microsoft.com/office/officeart/2005/8/layout/vList2"/>
    <dgm:cxn modelId="{BC71A1C8-09DB-4328-A0BB-950E90605839}" type="presOf" srcId="{192A74E7-4C59-474F-BE5D-7A70DBF33732}" destId="{1E99F1F1-F704-4F2F-9FAB-B5D57C9E7710}" srcOrd="0" destOrd="0" presId="urn:microsoft.com/office/officeart/2005/8/layout/vList2"/>
    <dgm:cxn modelId="{547E59CC-BC14-4839-8FD5-195E21670E5F}" type="presOf" srcId="{1CCE7F80-2D10-4CDC-9B8A-8D50E918FC93}" destId="{2D7ADD37-4104-4E60-87A5-CA4725B6F18B}" srcOrd="0" destOrd="0" presId="urn:microsoft.com/office/officeart/2005/8/layout/vList2"/>
    <dgm:cxn modelId="{8EE7FBD6-58D8-4F92-B7D0-B0FC9593DE27}" srcId="{AF1538E0-98D0-4E0A-9F2D-4B4C05756A67}" destId="{0A908632-E749-4E79-A0A7-684580CE61B6}" srcOrd="1" destOrd="0" parTransId="{C6854AA2-525A-4A81-B2DB-CDA551ACBFF6}" sibTransId="{F45C453C-F0FC-45DF-A66F-9427FAE86912}"/>
    <dgm:cxn modelId="{13188DD9-AF87-439D-A0D3-BB6D300D9C6F}" srcId="{75BA39C2-60D7-4379-937A-075297ECD11D}" destId="{D1702391-1FE3-44C2-AA28-7FA60E7541A5}" srcOrd="0" destOrd="0" parTransId="{06FC0EE0-3900-402D-812E-05E050BA88FF}" sibTransId="{E6ABF87E-54D4-44E0-B3DE-DCF69FDA5EB5}"/>
    <dgm:cxn modelId="{E6097CDB-7129-4647-BE78-BAE5F8598CD7}" type="presOf" srcId="{9E9DABC6-EA33-456F-8F7E-DDB31ADB4719}" destId="{F58AB685-037F-4436-9C60-46DA3AA06A16}" srcOrd="0" destOrd="0" presId="urn:microsoft.com/office/officeart/2005/8/layout/vList2"/>
    <dgm:cxn modelId="{5D7A87E1-66B0-4178-BD2E-54C54A0E4538}" type="presOf" srcId="{0A908632-E749-4E79-A0A7-684580CE61B6}" destId="{C8E3FE2F-B1DF-4BF0-A91B-04E6BC32D208}" srcOrd="0" destOrd="0" presId="urn:microsoft.com/office/officeart/2005/8/layout/vList2"/>
    <dgm:cxn modelId="{A7B8B7E7-812A-4C35-B88D-08578FFC677B}" srcId="{AF1538E0-98D0-4E0A-9F2D-4B4C05756A67}" destId="{75BA39C2-60D7-4379-937A-075297ECD11D}" srcOrd="2" destOrd="0" parTransId="{50350C53-7F71-407E-BAD7-3A62F01C65FB}" sibTransId="{C51CCCF8-59C6-471E-8426-2506F030042E}"/>
    <dgm:cxn modelId="{93D4FAFB-FA3B-4DDC-939D-DC290E78B825}" type="presOf" srcId="{F637A756-E912-4229-8438-B39ECD176D16}" destId="{D0D940D5-CCB3-4AD6-A0A4-FA6EC1C71FE7}" srcOrd="0" destOrd="0" presId="urn:microsoft.com/office/officeart/2005/8/layout/vList2"/>
    <dgm:cxn modelId="{63949686-C57E-4CE3-A779-5B84ABCE07C1}" type="presParOf" srcId="{6EB904F6-08CA-496E-A7E9-0506A12B5D3E}" destId="{D0D940D5-CCB3-4AD6-A0A4-FA6EC1C71FE7}" srcOrd="0" destOrd="0" presId="urn:microsoft.com/office/officeart/2005/8/layout/vList2"/>
    <dgm:cxn modelId="{5DC38EEC-FED6-4E8A-BFEE-9239D9E8A9FA}" type="presParOf" srcId="{6EB904F6-08CA-496E-A7E9-0506A12B5D3E}" destId="{2D7ADD37-4104-4E60-87A5-CA4725B6F18B}" srcOrd="1" destOrd="0" presId="urn:microsoft.com/office/officeart/2005/8/layout/vList2"/>
    <dgm:cxn modelId="{0AC7AFEE-E212-456D-AD31-888B50756591}" type="presParOf" srcId="{6EB904F6-08CA-496E-A7E9-0506A12B5D3E}" destId="{C8E3FE2F-B1DF-4BF0-A91B-04E6BC32D208}" srcOrd="2" destOrd="0" presId="urn:microsoft.com/office/officeart/2005/8/layout/vList2"/>
    <dgm:cxn modelId="{CABF8342-E0D0-4FE5-9969-FAE6774BDFCE}" type="presParOf" srcId="{6EB904F6-08CA-496E-A7E9-0506A12B5D3E}" destId="{1E99F1F1-F704-4F2F-9FAB-B5D57C9E7710}" srcOrd="3" destOrd="0" presId="urn:microsoft.com/office/officeart/2005/8/layout/vList2"/>
    <dgm:cxn modelId="{BCB253C2-E36B-44B4-A815-EA47B329D2AB}" type="presParOf" srcId="{6EB904F6-08CA-496E-A7E9-0506A12B5D3E}" destId="{1C35DB4F-DED4-4C01-9F8C-34E52533680F}" srcOrd="4" destOrd="0" presId="urn:microsoft.com/office/officeart/2005/8/layout/vList2"/>
    <dgm:cxn modelId="{3F4AF04C-A79C-46F1-9A5E-BE04C856C12B}" type="presParOf" srcId="{6EB904F6-08CA-496E-A7E9-0506A12B5D3E}" destId="{689D1634-2114-4DD4-A360-79C1FACD9B4B}" srcOrd="5" destOrd="0" presId="urn:microsoft.com/office/officeart/2005/8/layout/vList2"/>
    <dgm:cxn modelId="{81B02721-3070-420D-80E9-A5F202B0AE9A}" type="presParOf" srcId="{6EB904F6-08CA-496E-A7E9-0506A12B5D3E}" destId="{DB907E09-7ED0-4356-8B1B-9DB954295377}" srcOrd="6" destOrd="0" presId="urn:microsoft.com/office/officeart/2005/8/layout/vList2"/>
    <dgm:cxn modelId="{1E9E4CA0-2ACB-4ED2-90F9-DD5FBBF4C6FD}" type="presParOf" srcId="{6EB904F6-08CA-496E-A7E9-0506A12B5D3E}" destId="{F58AB685-037F-4436-9C60-46DA3AA06A16}" srcOrd="7"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EABB152-E34A-48FC-9310-9686D2B66AC8}" type="doc">
      <dgm:prSet loTypeId="urn:microsoft.com/office/officeart/2005/8/layout/hList1" loCatId="list" qsTypeId="urn:microsoft.com/office/officeart/2005/8/quickstyle/simple2" qsCatId="simple" csTypeId="urn:microsoft.com/office/officeart/2005/8/colors/accent3_2" csCatId="accent3"/>
      <dgm:spPr/>
      <dgm:t>
        <a:bodyPr/>
        <a:lstStyle/>
        <a:p>
          <a:endParaRPr lang="en-US"/>
        </a:p>
      </dgm:t>
    </dgm:pt>
    <dgm:pt modelId="{860EB10D-B25A-40B3-96ED-24B0D2FFDC8C}">
      <dgm:prSet/>
      <dgm:spPr/>
      <dgm:t>
        <a:bodyPr/>
        <a:lstStyle/>
        <a:p>
          <a:r>
            <a:rPr lang="en-US"/>
            <a:t>Embed</a:t>
          </a:r>
        </a:p>
      </dgm:t>
    </dgm:pt>
    <dgm:pt modelId="{2EB81ECE-331F-42ED-868F-9FC54D9B86F2}" type="parTrans" cxnId="{9B52588F-1E60-4107-9E79-6AAA1019DE25}">
      <dgm:prSet/>
      <dgm:spPr/>
      <dgm:t>
        <a:bodyPr/>
        <a:lstStyle/>
        <a:p>
          <a:endParaRPr lang="en-US"/>
        </a:p>
      </dgm:t>
    </dgm:pt>
    <dgm:pt modelId="{6BFC17B6-9064-4A07-A0C3-43E81EDCA240}" type="sibTrans" cxnId="{9B52588F-1E60-4107-9E79-6AAA1019DE25}">
      <dgm:prSet/>
      <dgm:spPr/>
      <dgm:t>
        <a:bodyPr/>
        <a:lstStyle/>
        <a:p>
          <a:endParaRPr lang="en-US"/>
        </a:p>
      </dgm:t>
    </dgm:pt>
    <dgm:pt modelId="{41DE136F-FF3F-4703-9D35-A31F78D61292}">
      <dgm:prSet/>
      <dgm:spPr/>
      <dgm:t>
        <a:bodyPr/>
        <a:lstStyle/>
        <a:p>
          <a:pPr>
            <a:buFont typeface="Arial" panose="020B0604020202020204" pitchFamily="34" charset="0"/>
            <a:buChar char="•"/>
          </a:pPr>
          <a:r>
            <a:rPr lang="en-US" dirty="0"/>
            <a:t>Embed collaborative frameworks: involving patients, families, and community advocates in service design (Giansanti, 2023).</a:t>
          </a:r>
        </a:p>
      </dgm:t>
    </dgm:pt>
    <dgm:pt modelId="{80642F74-5052-48A1-A4F1-3FB7FC4E55D0}" type="parTrans" cxnId="{9C746989-E4A3-4A64-A558-48346B3C4B27}">
      <dgm:prSet/>
      <dgm:spPr/>
      <dgm:t>
        <a:bodyPr/>
        <a:lstStyle/>
        <a:p>
          <a:endParaRPr lang="en-US"/>
        </a:p>
      </dgm:t>
    </dgm:pt>
    <dgm:pt modelId="{1EB094CE-B704-42B1-B5E5-213D223B6967}" type="sibTrans" cxnId="{9C746989-E4A3-4A64-A558-48346B3C4B27}">
      <dgm:prSet/>
      <dgm:spPr/>
      <dgm:t>
        <a:bodyPr/>
        <a:lstStyle/>
        <a:p>
          <a:endParaRPr lang="en-US"/>
        </a:p>
      </dgm:t>
    </dgm:pt>
    <dgm:pt modelId="{75C45988-7E71-424A-9EAD-6813BF2C4C00}">
      <dgm:prSet/>
      <dgm:spPr/>
      <dgm:t>
        <a:bodyPr/>
        <a:lstStyle/>
        <a:p>
          <a:r>
            <a:rPr lang="en-US"/>
            <a:t>Invest in</a:t>
          </a:r>
        </a:p>
      </dgm:t>
    </dgm:pt>
    <dgm:pt modelId="{44019F0F-D089-4A10-BBD0-632A461A6223}" type="parTrans" cxnId="{C055942D-F844-4F2D-BEED-15F295A354B8}">
      <dgm:prSet/>
      <dgm:spPr/>
      <dgm:t>
        <a:bodyPr/>
        <a:lstStyle/>
        <a:p>
          <a:endParaRPr lang="en-US"/>
        </a:p>
      </dgm:t>
    </dgm:pt>
    <dgm:pt modelId="{1599CCF4-FFBB-440C-A0F3-8DEBD21735FE}" type="sibTrans" cxnId="{C055942D-F844-4F2D-BEED-15F295A354B8}">
      <dgm:prSet/>
      <dgm:spPr/>
      <dgm:t>
        <a:bodyPr/>
        <a:lstStyle/>
        <a:p>
          <a:endParaRPr lang="en-US"/>
        </a:p>
      </dgm:t>
    </dgm:pt>
    <dgm:pt modelId="{DA33EBC2-F076-477E-A60A-6A5CE4411DF8}">
      <dgm:prSet/>
      <dgm:spPr/>
      <dgm:t>
        <a:bodyPr/>
        <a:lstStyle/>
        <a:p>
          <a:r>
            <a:rPr lang="en-US"/>
            <a:t>Invest in workforce training: balancing technical skills with relational and ethical competencies (Abdulrahman &amp; Trengove, 2025).</a:t>
          </a:r>
        </a:p>
      </dgm:t>
    </dgm:pt>
    <dgm:pt modelId="{65AAD79E-9526-4E2B-8F0B-E785ECF06E38}" type="parTrans" cxnId="{227F63D3-47CD-483C-A8CD-C25FE392E973}">
      <dgm:prSet/>
      <dgm:spPr/>
      <dgm:t>
        <a:bodyPr/>
        <a:lstStyle/>
        <a:p>
          <a:endParaRPr lang="en-US"/>
        </a:p>
      </dgm:t>
    </dgm:pt>
    <dgm:pt modelId="{3B49E249-5C9A-4651-9339-898D5E842159}" type="sibTrans" cxnId="{227F63D3-47CD-483C-A8CD-C25FE392E973}">
      <dgm:prSet/>
      <dgm:spPr/>
      <dgm:t>
        <a:bodyPr/>
        <a:lstStyle/>
        <a:p>
          <a:endParaRPr lang="en-US"/>
        </a:p>
      </dgm:t>
    </dgm:pt>
    <dgm:pt modelId="{D3D20CE1-6716-4ED9-A601-50229B954A21}">
      <dgm:prSet/>
      <dgm:spPr/>
      <dgm:t>
        <a:bodyPr/>
        <a:lstStyle/>
        <a:p>
          <a:r>
            <a:rPr lang="en-US"/>
            <a:t>Develop</a:t>
          </a:r>
        </a:p>
      </dgm:t>
    </dgm:pt>
    <dgm:pt modelId="{224544FC-820F-4627-BC5F-2557E97EC25F}" type="parTrans" cxnId="{25270D55-2122-4531-A432-FE52549C85C2}">
      <dgm:prSet/>
      <dgm:spPr/>
      <dgm:t>
        <a:bodyPr/>
        <a:lstStyle/>
        <a:p>
          <a:endParaRPr lang="en-US"/>
        </a:p>
      </dgm:t>
    </dgm:pt>
    <dgm:pt modelId="{FD8DCD5A-C04B-4BBD-ABC4-435AC1EEFFB4}" type="sibTrans" cxnId="{25270D55-2122-4531-A432-FE52549C85C2}">
      <dgm:prSet/>
      <dgm:spPr/>
      <dgm:t>
        <a:bodyPr/>
        <a:lstStyle/>
        <a:p>
          <a:endParaRPr lang="en-US"/>
        </a:p>
      </dgm:t>
    </dgm:pt>
    <dgm:pt modelId="{C1E92DE7-3FAF-429E-A1E9-C766A6C2A038}">
      <dgm:prSet/>
      <dgm:spPr/>
      <dgm:t>
        <a:bodyPr/>
        <a:lstStyle/>
        <a:p>
          <a:r>
            <a:rPr lang="en-US"/>
            <a:t>Develop trauma‑informed protocols: for AI‑mediated consultations to safeguard vulnerable populations (Zbrzezny &amp; Krzywicki, 2025).</a:t>
          </a:r>
        </a:p>
      </dgm:t>
    </dgm:pt>
    <dgm:pt modelId="{2E516FC8-534B-4B66-A277-34323D7C6133}" type="parTrans" cxnId="{C6016C14-274A-401A-90B8-0E3175CC357C}">
      <dgm:prSet/>
      <dgm:spPr/>
      <dgm:t>
        <a:bodyPr/>
        <a:lstStyle/>
        <a:p>
          <a:endParaRPr lang="en-US"/>
        </a:p>
      </dgm:t>
    </dgm:pt>
    <dgm:pt modelId="{D1F81EDC-0C45-4010-9C00-7602C43E34FF}" type="sibTrans" cxnId="{C6016C14-274A-401A-90B8-0E3175CC357C}">
      <dgm:prSet/>
      <dgm:spPr/>
      <dgm:t>
        <a:bodyPr/>
        <a:lstStyle/>
        <a:p>
          <a:endParaRPr lang="en-US"/>
        </a:p>
      </dgm:t>
    </dgm:pt>
    <dgm:pt modelId="{24D92815-F597-4EFD-8549-B14E3A4F245B}">
      <dgm:prSet/>
      <dgm:spPr/>
      <dgm:t>
        <a:bodyPr/>
        <a:lstStyle/>
        <a:p>
          <a:r>
            <a:rPr lang="en-US"/>
            <a:t>Monitor</a:t>
          </a:r>
        </a:p>
      </dgm:t>
    </dgm:pt>
    <dgm:pt modelId="{F2DF77D0-C3B2-4288-873A-6943D67B3EF6}" type="parTrans" cxnId="{CF472571-679B-4FCF-8C45-3846926BA454}">
      <dgm:prSet/>
      <dgm:spPr/>
      <dgm:t>
        <a:bodyPr/>
        <a:lstStyle/>
        <a:p>
          <a:endParaRPr lang="en-US"/>
        </a:p>
      </dgm:t>
    </dgm:pt>
    <dgm:pt modelId="{B9930FEA-1AC2-4084-8E30-34FBCA5CCDEF}" type="sibTrans" cxnId="{CF472571-679B-4FCF-8C45-3846926BA454}">
      <dgm:prSet/>
      <dgm:spPr/>
      <dgm:t>
        <a:bodyPr/>
        <a:lstStyle/>
        <a:p>
          <a:endParaRPr lang="en-US"/>
        </a:p>
      </dgm:t>
    </dgm:pt>
    <dgm:pt modelId="{7C745748-0292-4F2D-9BD3-77F0DB60C559}">
      <dgm:prSet/>
      <dgm:spPr/>
      <dgm:t>
        <a:bodyPr/>
        <a:lstStyle/>
        <a:p>
          <a:r>
            <a:rPr lang="en-US"/>
            <a:t>Monitor longitudinal impact: on patient trust, family engagement, and community health outcomes (Skene et al., 2024).</a:t>
          </a:r>
        </a:p>
      </dgm:t>
    </dgm:pt>
    <dgm:pt modelId="{F0B86F67-1DF0-428D-B1E1-9B47621D5170}" type="parTrans" cxnId="{3AEBA89C-E7D7-4D80-8D95-65371047F9F0}">
      <dgm:prSet/>
      <dgm:spPr/>
      <dgm:t>
        <a:bodyPr/>
        <a:lstStyle/>
        <a:p>
          <a:endParaRPr lang="en-US"/>
        </a:p>
      </dgm:t>
    </dgm:pt>
    <dgm:pt modelId="{22FCA782-59FF-42C8-A63E-67B86D45ABBE}" type="sibTrans" cxnId="{3AEBA89C-E7D7-4D80-8D95-65371047F9F0}">
      <dgm:prSet/>
      <dgm:spPr/>
      <dgm:t>
        <a:bodyPr/>
        <a:lstStyle/>
        <a:p>
          <a:endParaRPr lang="en-US"/>
        </a:p>
      </dgm:t>
    </dgm:pt>
    <dgm:pt modelId="{BA8CCE63-C744-4868-B697-E7798A5FCBAD}" type="pres">
      <dgm:prSet presAssocID="{2EABB152-E34A-48FC-9310-9686D2B66AC8}" presName="Name0" presStyleCnt="0">
        <dgm:presLayoutVars>
          <dgm:dir/>
          <dgm:animLvl val="lvl"/>
          <dgm:resizeHandles val="exact"/>
        </dgm:presLayoutVars>
      </dgm:prSet>
      <dgm:spPr/>
    </dgm:pt>
    <dgm:pt modelId="{B29CAE0A-FDDC-4265-8C96-B1B8580DF4E8}" type="pres">
      <dgm:prSet presAssocID="{860EB10D-B25A-40B3-96ED-24B0D2FFDC8C}" presName="composite" presStyleCnt="0"/>
      <dgm:spPr/>
    </dgm:pt>
    <dgm:pt modelId="{CEBEE57B-C883-43B9-90B4-550BA0C6C5CF}" type="pres">
      <dgm:prSet presAssocID="{860EB10D-B25A-40B3-96ED-24B0D2FFDC8C}" presName="parTx" presStyleLbl="alignNode1" presStyleIdx="0" presStyleCnt="4">
        <dgm:presLayoutVars>
          <dgm:chMax val="0"/>
          <dgm:chPref val="0"/>
          <dgm:bulletEnabled val="1"/>
        </dgm:presLayoutVars>
      </dgm:prSet>
      <dgm:spPr/>
    </dgm:pt>
    <dgm:pt modelId="{1FB6191B-5CE9-47B7-A3D4-6D10E19AC4AF}" type="pres">
      <dgm:prSet presAssocID="{860EB10D-B25A-40B3-96ED-24B0D2FFDC8C}" presName="desTx" presStyleLbl="alignAccFollowNode1" presStyleIdx="0" presStyleCnt="4">
        <dgm:presLayoutVars>
          <dgm:bulletEnabled val="1"/>
        </dgm:presLayoutVars>
      </dgm:prSet>
      <dgm:spPr/>
    </dgm:pt>
    <dgm:pt modelId="{AB235834-7FEB-44A8-9836-D504278E36BD}" type="pres">
      <dgm:prSet presAssocID="{6BFC17B6-9064-4A07-A0C3-43E81EDCA240}" presName="space" presStyleCnt="0"/>
      <dgm:spPr/>
    </dgm:pt>
    <dgm:pt modelId="{B6345408-8725-4C27-A686-83E4B4575644}" type="pres">
      <dgm:prSet presAssocID="{75C45988-7E71-424A-9EAD-6813BF2C4C00}" presName="composite" presStyleCnt="0"/>
      <dgm:spPr/>
    </dgm:pt>
    <dgm:pt modelId="{D1BD32CA-C3D9-48F6-8C6F-448FF9244581}" type="pres">
      <dgm:prSet presAssocID="{75C45988-7E71-424A-9EAD-6813BF2C4C00}" presName="parTx" presStyleLbl="alignNode1" presStyleIdx="1" presStyleCnt="4">
        <dgm:presLayoutVars>
          <dgm:chMax val="0"/>
          <dgm:chPref val="0"/>
          <dgm:bulletEnabled val="1"/>
        </dgm:presLayoutVars>
      </dgm:prSet>
      <dgm:spPr/>
    </dgm:pt>
    <dgm:pt modelId="{244FF031-8840-46D0-9635-DACE8BAECF90}" type="pres">
      <dgm:prSet presAssocID="{75C45988-7E71-424A-9EAD-6813BF2C4C00}" presName="desTx" presStyleLbl="alignAccFollowNode1" presStyleIdx="1" presStyleCnt="4">
        <dgm:presLayoutVars>
          <dgm:bulletEnabled val="1"/>
        </dgm:presLayoutVars>
      </dgm:prSet>
      <dgm:spPr/>
    </dgm:pt>
    <dgm:pt modelId="{DBA2ABFD-960D-48B6-95F4-296BCF73B434}" type="pres">
      <dgm:prSet presAssocID="{1599CCF4-FFBB-440C-A0F3-8DEBD21735FE}" presName="space" presStyleCnt="0"/>
      <dgm:spPr/>
    </dgm:pt>
    <dgm:pt modelId="{5080BFD5-4E90-49ED-B7A2-8E19A54ED2AC}" type="pres">
      <dgm:prSet presAssocID="{D3D20CE1-6716-4ED9-A601-50229B954A21}" presName="composite" presStyleCnt="0"/>
      <dgm:spPr/>
    </dgm:pt>
    <dgm:pt modelId="{C96243A7-DBDD-400D-85DB-A31862CF536A}" type="pres">
      <dgm:prSet presAssocID="{D3D20CE1-6716-4ED9-A601-50229B954A21}" presName="parTx" presStyleLbl="alignNode1" presStyleIdx="2" presStyleCnt="4">
        <dgm:presLayoutVars>
          <dgm:chMax val="0"/>
          <dgm:chPref val="0"/>
          <dgm:bulletEnabled val="1"/>
        </dgm:presLayoutVars>
      </dgm:prSet>
      <dgm:spPr/>
    </dgm:pt>
    <dgm:pt modelId="{4300BA88-9071-4928-AE42-ACB1A4A6A570}" type="pres">
      <dgm:prSet presAssocID="{D3D20CE1-6716-4ED9-A601-50229B954A21}" presName="desTx" presStyleLbl="alignAccFollowNode1" presStyleIdx="2" presStyleCnt="4">
        <dgm:presLayoutVars>
          <dgm:bulletEnabled val="1"/>
        </dgm:presLayoutVars>
      </dgm:prSet>
      <dgm:spPr/>
    </dgm:pt>
    <dgm:pt modelId="{350DB7AE-A829-489D-8419-5CCC3857E179}" type="pres">
      <dgm:prSet presAssocID="{FD8DCD5A-C04B-4BBD-ABC4-435AC1EEFFB4}" presName="space" presStyleCnt="0"/>
      <dgm:spPr/>
    </dgm:pt>
    <dgm:pt modelId="{7D6AC885-AC91-455B-9A81-6894CC372649}" type="pres">
      <dgm:prSet presAssocID="{24D92815-F597-4EFD-8549-B14E3A4F245B}" presName="composite" presStyleCnt="0"/>
      <dgm:spPr/>
    </dgm:pt>
    <dgm:pt modelId="{8DD0E01F-FCBE-443F-9B0C-82E013ACC39E}" type="pres">
      <dgm:prSet presAssocID="{24D92815-F597-4EFD-8549-B14E3A4F245B}" presName="parTx" presStyleLbl="alignNode1" presStyleIdx="3" presStyleCnt="4">
        <dgm:presLayoutVars>
          <dgm:chMax val="0"/>
          <dgm:chPref val="0"/>
          <dgm:bulletEnabled val="1"/>
        </dgm:presLayoutVars>
      </dgm:prSet>
      <dgm:spPr/>
    </dgm:pt>
    <dgm:pt modelId="{3C5A939D-2B8B-4AC7-B892-50293E4F3D21}" type="pres">
      <dgm:prSet presAssocID="{24D92815-F597-4EFD-8549-B14E3A4F245B}" presName="desTx" presStyleLbl="alignAccFollowNode1" presStyleIdx="3" presStyleCnt="4">
        <dgm:presLayoutVars>
          <dgm:bulletEnabled val="1"/>
        </dgm:presLayoutVars>
      </dgm:prSet>
      <dgm:spPr/>
    </dgm:pt>
  </dgm:ptLst>
  <dgm:cxnLst>
    <dgm:cxn modelId="{457AA30D-F1D6-494A-98BF-BCA2BFE7479C}" type="presOf" srcId="{860EB10D-B25A-40B3-96ED-24B0D2FFDC8C}" destId="{CEBEE57B-C883-43B9-90B4-550BA0C6C5CF}" srcOrd="0" destOrd="0" presId="urn:microsoft.com/office/officeart/2005/8/layout/hList1"/>
    <dgm:cxn modelId="{C6016C14-274A-401A-90B8-0E3175CC357C}" srcId="{D3D20CE1-6716-4ED9-A601-50229B954A21}" destId="{C1E92DE7-3FAF-429E-A1E9-C766A6C2A038}" srcOrd="0" destOrd="0" parTransId="{2E516FC8-534B-4B66-A277-34323D7C6133}" sibTransId="{D1F81EDC-0C45-4010-9C00-7602C43E34FF}"/>
    <dgm:cxn modelId="{75BD602C-1ABD-4A24-9C1D-D72C37E29F61}" type="presOf" srcId="{2EABB152-E34A-48FC-9310-9686D2B66AC8}" destId="{BA8CCE63-C744-4868-B697-E7798A5FCBAD}" srcOrd="0" destOrd="0" presId="urn:microsoft.com/office/officeart/2005/8/layout/hList1"/>
    <dgm:cxn modelId="{C055942D-F844-4F2D-BEED-15F295A354B8}" srcId="{2EABB152-E34A-48FC-9310-9686D2B66AC8}" destId="{75C45988-7E71-424A-9EAD-6813BF2C4C00}" srcOrd="1" destOrd="0" parTransId="{44019F0F-D089-4A10-BBD0-632A461A6223}" sibTransId="{1599CCF4-FFBB-440C-A0F3-8DEBD21735FE}"/>
    <dgm:cxn modelId="{CF472571-679B-4FCF-8C45-3846926BA454}" srcId="{2EABB152-E34A-48FC-9310-9686D2B66AC8}" destId="{24D92815-F597-4EFD-8549-B14E3A4F245B}" srcOrd="3" destOrd="0" parTransId="{F2DF77D0-C3B2-4288-873A-6943D67B3EF6}" sibTransId="{B9930FEA-1AC2-4084-8E30-34FBCA5CCDEF}"/>
    <dgm:cxn modelId="{7FCF4853-F6EC-4DB0-976A-4528C45BB08C}" type="presOf" srcId="{7C745748-0292-4F2D-9BD3-77F0DB60C559}" destId="{3C5A939D-2B8B-4AC7-B892-50293E4F3D21}" srcOrd="0" destOrd="0" presId="urn:microsoft.com/office/officeart/2005/8/layout/hList1"/>
    <dgm:cxn modelId="{25270D55-2122-4531-A432-FE52549C85C2}" srcId="{2EABB152-E34A-48FC-9310-9686D2B66AC8}" destId="{D3D20CE1-6716-4ED9-A601-50229B954A21}" srcOrd="2" destOrd="0" parTransId="{224544FC-820F-4627-BC5F-2557E97EC25F}" sibTransId="{FD8DCD5A-C04B-4BBD-ABC4-435AC1EEFFB4}"/>
    <dgm:cxn modelId="{B1723058-FB8E-41A3-97FE-2DD29EE15BFF}" type="presOf" srcId="{D3D20CE1-6716-4ED9-A601-50229B954A21}" destId="{C96243A7-DBDD-400D-85DB-A31862CF536A}" srcOrd="0" destOrd="0" presId="urn:microsoft.com/office/officeart/2005/8/layout/hList1"/>
    <dgm:cxn modelId="{9C746989-E4A3-4A64-A558-48346B3C4B27}" srcId="{860EB10D-B25A-40B3-96ED-24B0D2FFDC8C}" destId="{41DE136F-FF3F-4703-9D35-A31F78D61292}" srcOrd="0" destOrd="0" parTransId="{80642F74-5052-48A1-A4F1-3FB7FC4E55D0}" sibTransId="{1EB094CE-B704-42B1-B5E5-213D223B6967}"/>
    <dgm:cxn modelId="{A4FCDC8D-47E3-4AF4-92B0-A3C5B84F9F1C}" type="presOf" srcId="{C1E92DE7-3FAF-429E-A1E9-C766A6C2A038}" destId="{4300BA88-9071-4928-AE42-ACB1A4A6A570}" srcOrd="0" destOrd="0" presId="urn:microsoft.com/office/officeart/2005/8/layout/hList1"/>
    <dgm:cxn modelId="{9B52588F-1E60-4107-9E79-6AAA1019DE25}" srcId="{2EABB152-E34A-48FC-9310-9686D2B66AC8}" destId="{860EB10D-B25A-40B3-96ED-24B0D2FFDC8C}" srcOrd="0" destOrd="0" parTransId="{2EB81ECE-331F-42ED-868F-9FC54D9B86F2}" sibTransId="{6BFC17B6-9064-4A07-A0C3-43E81EDCA240}"/>
    <dgm:cxn modelId="{52A3DB9A-C23B-44E8-B10C-C22933234A82}" type="presOf" srcId="{41DE136F-FF3F-4703-9D35-A31F78D61292}" destId="{1FB6191B-5CE9-47B7-A3D4-6D10E19AC4AF}" srcOrd="0" destOrd="0" presId="urn:microsoft.com/office/officeart/2005/8/layout/hList1"/>
    <dgm:cxn modelId="{3AEBA89C-E7D7-4D80-8D95-65371047F9F0}" srcId="{24D92815-F597-4EFD-8549-B14E3A4F245B}" destId="{7C745748-0292-4F2D-9BD3-77F0DB60C559}" srcOrd="0" destOrd="0" parTransId="{F0B86F67-1DF0-428D-B1E1-9B47621D5170}" sibTransId="{22FCA782-59FF-42C8-A63E-67B86D45ABBE}"/>
    <dgm:cxn modelId="{4AE757BA-D49A-4EFE-9B78-4567A877225E}" type="presOf" srcId="{DA33EBC2-F076-477E-A60A-6A5CE4411DF8}" destId="{244FF031-8840-46D0-9635-DACE8BAECF90}" srcOrd="0" destOrd="0" presId="urn:microsoft.com/office/officeart/2005/8/layout/hList1"/>
    <dgm:cxn modelId="{24C2CACF-63B9-4E8B-90CB-3F4915A6343B}" type="presOf" srcId="{24D92815-F597-4EFD-8549-B14E3A4F245B}" destId="{8DD0E01F-FCBE-443F-9B0C-82E013ACC39E}" srcOrd="0" destOrd="0" presId="urn:microsoft.com/office/officeart/2005/8/layout/hList1"/>
    <dgm:cxn modelId="{227F63D3-47CD-483C-A8CD-C25FE392E973}" srcId="{75C45988-7E71-424A-9EAD-6813BF2C4C00}" destId="{DA33EBC2-F076-477E-A60A-6A5CE4411DF8}" srcOrd="0" destOrd="0" parTransId="{65AAD79E-9526-4E2B-8F0B-E785ECF06E38}" sibTransId="{3B49E249-5C9A-4651-9339-898D5E842159}"/>
    <dgm:cxn modelId="{FFDEE8E3-F41A-4749-821D-696E16118BBD}" type="presOf" srcId="{75C45988-7E71-424A-9EAD-6813BF2C4C00}" destId="{D1BD32CA-C3D9-48F6-8C6F-448FF9244581}" srcOrd="0" destOrd="0" presId="urn:microsoft.com/office/officeart/2005/8/layout/hList1"/>
    <dgm:cxn modelId="{69E40E0C-FA07-4E73-B2B8-A09D11297541}" type="presParOf" srcId="{BA8CCE63-C744-4868-B697-E7798A5FCBAD}" destId="{B29CAE0A-FDDC-4265-8C96-B1B8580DF4E8}" srcOrd="0" destOrd="0" presId="urn:microsoft.com/office/officeart/2005/8/layout/hList1"/>
    <dgm:cxn modelId="{2F6F22E5-3736-4471-9C34-8A4EAD1F1D2D}" type="presParOf" srcId="{B29CAE0A-FDDC-4265-8C96-B1B8580DF4E8}" destId="{CEBEE57B-C883-43B9-90B4-550BA0C6C5CF}" srcOrd="0" destOrd="0" presId="urn:microsoft.com/office/officeart/2005/8/layout/hList1"/>
    <dgm:cxn modelId="{61B5A67A-1161-4228-A145-F895A495A968}" type="presParOf" srcId="{B29CAE0A-FDDC-4265-8C96-B1B8580DF4E8}" destId="{1FB6191B-5CE9-47B7-A3D4-6D10E19AC4AF}" srcOrd="1" destOrd="0" presId="urn:microsoft.com/office/officeart/2005/8/layout/hList1"/>
    <dgm:cxn modelId="{27B700D2-8641-4E77-A3A0-6E9A820186B8}" type="presParOf" srcId="{BA8CCE63-C744-4868-B697-E7798A5FCBAD}" destId="{AB235834-7FEB-44A8-9836-D504278E36BD}" srcOrd="1" destOrd="0" presId="urn:microsoft.com/office/officeart/2005/8/layout/hList1"/>
    <dgm:cxn modelId="{5CB64416-4EA2-4B81-914A-3A110C6285F9}" type="presParOf" srcId="{BA8CCE63-C744-4868-B697-E7798A5FCBAD}" destId="{B6345408-8725-4C27-A686-83E4B4575644}" srcOrd="2" destOrd="0" presId="urn:microsoft.com/office/officeart/2005/8/layout/hList1"/>
    <dgm:cxn modelId="{FE5A5723-D0BA-42EA-8BF7-531DAD8CCC2B}" type="presParOf" srcId="{B6345408-8725-4C27-A686-83E4B4575644}" destId="{D1BD32CA-C3D9-48F6-8C6F-448FF9244581}" srcOrd="0" destOrd="0" presId="urn:microsoft.com/office/officeart/2005/8/layout/hList1"/>
    <dgm:cxn modelId="{FAA7CAA1-40D0-4FE2-A61B-183B27DE4E0C}" type="presParOf" srcId="{B6345408-8725-4C27-A686-83E4B4575644}" destId="{244FF031-8840-46D0-9635-DACE8BAECF90}" srcOrd="1" destOrd="0" presId="urn:microsoft.com/office/officeart/2005/8/layout/hList1"/>
    <dgm:cxn modelId="{924C2D62-A656-4FE8-B59F-6043BCB19439}" type="presParOf" srcId="{BA8CCE63-C744-4868-B697-E7798A5FCBAD}" destId="{DBA2ABFD-960D-48B6-95F4-296BCF73B434}" srcOrd="3" destOrd="0" presId="urn:microsoft.com/office/officeart/2005/8/layout/hList1"/>
    <dgm:cxn modelId="{4CF9EDB8-EFC8-4D35-976E-B868BDCC3BD2}" type="presParOf" srcId="{BA8CCE63-C744-4868-B697-E7798A5FCBAD}" destId="{5080BFD5-4E90-49ED-B7A2-8E19A54ED2AC}" srcOrd="4" destOrd="0" presId="urn:microsoft.com/office/officeart/2005/8/layout/hList1"/>
    <dgm:cxn modelId="{690E2D84-51AD-4DE8-8A0A-D9FA3BBF3B3E}" type="presParOf" srcId="{5080BFD5-4E90-49ED-B7A2-8E19A54ED2AC}" destId="{C96243A7-DBDD-400D-85DB-A31862CF536A}" srcOrd="0" destOrd="0" presId="urn:microsoft.com/office/officeart/2005/8/layout/hList1"/>
    <dgm:cxn modelId="{7621AC55-E554-4262-A930-D10B961C48E1}" type="presParOf" srcId="{5080BFD5-4E90-49ED-B7A2-8E19A54ED2AC}" destId="{4300BA88-9071-4928-AE42-ACB1A4A6A570}" srcOrd="1" destOrd="0" presId="urn:microsoft.com/office/officeart/2005/8/layout/hList1"/>
    <dgm:cxn modelId="{2B66B7A1-A34F-4237-B279-08EA545E8FFD}" type="presParOf" srcId="{BA8CCE63-C744-4868-B697-E7798A5FCBAD}" destId="{350DB7AE-A829-489D-8419-5CCC3857E179}" srcOrd="5" destOrd="0" presId="urn:microsoft.com/office/officeart/2005/8/layout/hList1"/>
    <dgm:cxn modelId="{D0901B3D-59C9-4B78-9E14-B59D5DF081C4}" type="presParOf" srcId="{BA8CCE63-C744-4868-B697-E7798A5FCBAD}" destId="{7D6AC885-AC91-455B-9A81-6894CC372649}" srcOrd="6" destOrd="0" presId="urn:microsoft.com/office/officeart/2005/8/layout/hList1"/>
    <dgm:cxn modelId="{6F8976F4-2269-4802-9618-89189FB27B94}" type="presParOf" srcId="{7D6AC885-AC91-455B-9A81-6894CC372649}" destId="{8DD0E01F-FCBE-443F-9B0C-82E013ACC39E}" srcOrd="0" destOrd="0" presId="urn:microsoft.com/office/officeart/2005/8/layout/hList1"/>
    <dgm:cxn modelId="{1779F3FB-188A-4019-B01E-C2EE1ED3279F}" type="presParOf" srcId="{7D6AC885-AC91-455B-9A81-6894CC372649}" destId="{3C5A939D-2B8B-4AC7-B892-50293E4F3D21}"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11433-2EE9-46BA-8956-0B91442E07F9}">
      <dsp:nvSpPr>
        <dsp:cNvPr id="0" name=""/>
        <dsp:cNvSpPr/>
      </dsp:nvSpPr>
      <dsp:spPr>
        <a:xfrm>
          <a:off x="0" y="1933"/>
          <a:ext cx="6552728" cy="82383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99B7204-903A-4B69-B2AA-283BFD4CECFA}">
      <dsp:nvSpPr>
        <dsp:cNvPr id="0" name=""/>
        <dsp:cNvSpPr/>
      </dsp:nvSpPr>
      <dsp:spPr>
        <a:xfrm>
          <a:off x="249209" y="187296"/>
          <a:ext cx="453108" cy="4531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6F01F1A-0977-4848-A9B4-85E4C97523EA}">
      <dsp:nvSpPr>
        <dsp:cNvPr id="0" name=""/>
        <dsp:cNvSpPr/>
      </dsp:nvSpPr>
      <dsp:spPr>
        <a:xfrm>
          <a:off x="951528" y="1933"/>
          <a:ext cx="5601199" cy="823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9" tIns="87189" rIns="87189" bIns="87189" numCol="1" spcCol="1270" anchor="ctr" anchorCtr="0">
          <a:noAutofit/>
        </a:bodyPr>
        <a:lstStyle/>
        <a:p>
          <a:pPr marL="0" lvl="0" indent="0" algn="l" defTabSz="666750">
            <a:lnSpc>
              <a:spcPct val="100000"/>
            </a:lnSpc>
            <a:spcBef>
              <a:spcPct val="0"/>
            </a:spcBef>
            <a:spcAft>
              <a:spcPct val="35000"/>
            </a:spcAft>
            <a:buNone/>
          </a:pPr>
          <a:r>
            <a:rPr lang="en-GB" sz="1500" b="1" kern="1200"/>
            <a:t>Equity gaps → </a:t>
          </a:r>
          <a:r>
            <a:rPr lang="en-GB" sz="1500" b="0" kern="1200"/>
            <a:t>Digital shortages risk excluding rural and deprived communities (Skene et al., 2024).</a:t>
          </a:r>
          <a:endParaRPr lang="en-US" sz="1500" b="0" kern="1200"/>
        </a:p>
      </dsp:txBody>
      <dsp:txXfrm>
        <a:off x="951528" y="1933"/>
        <a:ext cx="5601199" cy="823834"/>
      </dsp:txXfrm>
    </dsp:sp>
    <dsp:sp modelId="{2DF67329-D928-49EF-BFBF-313AC2B58F9F}">
      <dsp:nvSpPr>
        <dsp:cNvPr id="0" name=""/>
        <dsp:cNvSpPr/>
      </dsp:nvSpPr>
      <dsp:spPr>
        <a:xfrm>
          <a:off x="0" y="1031726"/>
          <a:ext cx="6552728" cy="82383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774286A-42C2-48EC-ADE6-5C6C42405475}">
      <dsp:nvSpPr>
        <dsp:cNvPr id="0" name=""/>
        <dsp:cNvSpPr/>
      </dsp:nvSpPr>
      <dsp:spPr>
        <a:xfrm>
          <a:off x="249209" y="1217088"/>
          <a:ext cx="453108" cy="4531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B93444E-0573-4694-90C2-2B6137C585D1}">
      <dsp:nvSpPr>
        <dsp:cNvPr id="0" name=""/>
        <dsp:cNvSpPr/>
      </dsp:nvSpPr>
      <dsp:spPr>
        <a:xfrm>
          <a:off x="951528" y="1031726"/>
          <a:ext cx="5601199" cy="823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9" tIns="87189" rIns="87189" bIns="87189" numCol="1" spcCol="1270" anchor="ctr" anchorCtr="0">
          <a:noAutofit/>
        </a:bodyPr>
        <a:lstStyle/>
        <a:p>
          <a:pPr marL="0" lvl="0" indent="0" algn="l" defTabSz="666750">
            <a:lnSpc>
              <a:spcPct val="100000"/>
            </a:lnSpc>
            <a:spcBef>
              <a:spcPct val="0"/>
            </a:spcBef>
            <a:spcAft>
              <a:spcPct val="35000"/>
            </a:spcAft>
            <a:buNone/>
          </a:pPr>
          <a:r>
            <a:rPr lang="en-US" sz="1500" b="1" i="0" kern="1200" baseline="0"/>
            <a:t>Bias in datasets</a:t>
          </a:r>
          <a:r>
            <a:rPr lang="en-US" sz="1500" b="0" i="0" kern="1200" baseline="0"/>
            <a:t> → </a:t>
          </a:r>
          <a:r>
            <a:rPr lang="en-GB" sz="1500" b="0" kern="1200"/>
            <a:t>Underrepresentation of darker skin types exposes structural inequities (Skin Analytics, 2025).</a:t>
          </a:r>
          <a:endParaRPr lang="en-US" sz="1500" b="0" kern="1200" dirty="0"/>
        </a:p>
      </dsp:txBody>
      <dsp:txXfrm>
        <a:off x="951528" y="1031726"/>
        <a:ext cx="5601199" cy="823834"/>
      </dsp:txXfrm>
    </dsp:sp>
    <dsp:sp modelId="{F3036244-3FC4-456F-BCA1-582FCE732503}">
      <dsp:nvSpPr>
        <dsp:cNvPr id="0" name=""/>
        <dsp:cNvSpPr/>
      </dsp:nvSpPr>
      <dsp:spPr>
        <a:xfrm>
          <a:off x="0" y="2061518"/>
          <a:ext cx="6552728" cy="82383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35FF0EF-7DB3-4CCC-BA22-65668C7FE93B}">
      <dsp:nvSpPr>
        <dsp:cNvPr id="0" name=""/>
        <dsp:cNvSpPr/>
      </dsp:nvSpPr>
      <dsp:spPr>
        <a:xfrm>
          <a:off x="249209" y="2246881"/>
          <a:ext cx="453108" cy="4531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679ACB4A-0792-4C81-86E5-307812233DD1}">
      <dsp:nvSpPr>
        <dsp:cNvPr id="0" name=""/>
        <dsp:cNvSpPr/>
      </dsp:nvSpPr>
      <dsp:spPr>
        <a:xfrm>
          <a:off x="951528" y="2061518"/>
          <a:ext cx="5601199" cy="823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9" tIns="87189" rIns="87189" bIns="87189" numCol="1" spcCol="1270" anchor="ctr" anchorCtr="0">
          <a:noAutofit/>
        </a:bodyPr>
        <a:lstStyle/>
        <a:p>
          <a:pPr marL="0" lvl="0" indent="0" algn="l" defTabSz="666750">
            <a:lnSpc>
              <a:spcPct val="100000"/>
            </a:lnSpc>
            <a:spcBef>
              <a:spcPct val="0"/>
            </a:spcBef>
            <a:spcAft>
              <a:spcPct val="35000"/>
            </a:spcAft>
            <a:buNone/>
          </a:pPr>
          <a:r>
            <a:rPr lang="en-US" sz="1500" b="1" i="0" kern="1200" baseline="0"/>
            <a:t>Transparency &amp; trust</a:t>
          </a:r>
          <a:r>
            <a:rPr lang="en-US" sz="1500" b="0" i="0" kern="1200" baseline="0"/>
            <a:t> → </a:t>
          </a:r>
          <a:r>
            <a:rPr lang="en-GB" sz="1500" b="0" kern="1200"/>
            <a:t>Opaque AI decisions can weaken confidence and therapeutic alliance (Zbrzezny &amp; Krzywicki, 2025).</a:t>
          </a:r>
          <a:endParaRPr lang="en-US" sz="1500" b="0" kern="1200" dirty="0"/>
        </a:p>
      </dsp:txBody>
      <dsp:txXfrm>
        <a:off x="951528" y="2061518"/>
        <a:ext cx="5601199" cy="823834"/>
      </dsp:txXfrm>
    </dsp:sp>
    <dsp:sp modelId="{108A0B6A-9094-4A74-A8C5-3D50BEF7C31A}">
      <dsp:nvSpPr>
        <dsp:cNvPr id="0" name=""/>
        <dsp:cNvSpPr/>
      </dsp:nvSpPr>
      <dsp:spPr>
        <a:xfrm>
          <a:off x="0" y="3091311"/>
          <a:ext cx="6552728" cy="82383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D4510B13-023B-4B13-971F-CE200A308215}">
      <dsp:nvSpPr>
        <dsp:cNvPr id="0" name=""/>
        <dsp:cNvSpPr/>
      </dsp:nvSpPr>
      <dsp:spPr>
        <a:xfrm>
          <a:off x="249209" y="3276673"/>
          <a:ext cx="453108" cy="4531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24BBACCB-DA3F-49E5-8EF0-D5354D333835}">
      <dsp:nvSpPr>
        <dsp:cNvPr id="0" name=""/>
        <dsp:cNvSpPr/>
      </dsp:nvSpPr>
      <dsp:spPr>
        <a:xfrm>
          <a:off x="951528" y="3091311"/>
          <a:ext cx="5601199" cy="823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9" tIns="87189" rIns="87189" bIns="87189" numCol="1" spcCol="1270" anchor="ctr" anchorCtr="0">
          <a:noAutofit/>
        </a:bodyPr>
        <a:lstStyle/>
        <a:p>
          <a:pPr marL="0" lvl="0" indent="0" algn="l" defTabSz="666750">
            <a:lnSpc>
              <a:spcPct val="100000"/>
            </a:lnSpc>
            <a:spcBef>
              <a:spcPct val="0"/>
            </a:spcBef>
            <a:spcAft>
              <a:spcPct val="35000"/>
            </a:spcAft>
            <a:buNone/>
          </a:pPr>
          <a:r>
            <a:rPr lang="en-US" sz="1500" b="1" i="0" kern="1200" baseline="0"/>
            <a:t>Family impact</a:t>
          </a:r>
          <a:r>
            <a:rPr lang="en-US" sz="1500" b="0" i="0" kern="1200" baseline="0"/>
            <a:t> →  </a:t>
          </a:r>
          <a:r>
            <a:rPr lang="en-GB" sz="1500" b="0" kern="1200"/>
            <a:t>Lack of dialogue sidelines carers and disrupts cultural continuity (Skene et al., 2024).</a:t>
          </a:r>
          <a:endParaRPr lang="en-US" sz="1500" b="0" kern="1200" dirty="0"/>
        </a:p>
      </dsp:txBody>
      <dsp:txXfrm>
        <a:off x="951528" y="3091311"/>
        <a:ext cx="5601199" cy="823834"/>
      </dsp:txXfrm>
    </dsp:sp>
    <dsp:sp modelId="{C20476BE-0321-4A10-BB15-6CCD8F62058E}">
      <dsp:nvSpPr>
        <dsp:cNvPr id="0" name=""/>
        <dsp:cNvSpPr/>
      </dsp:nvSpPr>
      <dsp:spPr>
        <a:xfrm>
          <a:off x="0" y="4121103"/>
          <a:ext cx="6552728" cy="82383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DD02C113-7E65-42A3-90C4-F7B746E4B22C}">
      <dsp:nvSpPr>
        <dsp:cNvPr id="0" name=""/>
        <dsp:cNvSpPr/>
      </dsp:nvSpPr>
      <dsp:spPr>
        <a:xfrm>
          <a:off x="249209" y="4306466"/>
          <a:ext cx="453108" cy="45310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E3F0B668-3F02-47B7-8BE1-3037827E2FE3}">
      <dsp:nvSpPr>
        <dsp:cNvPr id="0" name=""/>
        <dsp:cNvSpPr/>
      </dsp:nvSpPr>
      <dsp:spPr>
        <a:xfrm>
          <a:off x="951528" y="4121103"/>
          <a:ext cx="5601199" cy="823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9" tIns="87189" rIns="87189" bIns="87189" numCol="1" spcCol="1270" anchor="ctr" anchorCtr="0">
          <a:noAutofit/>
        </a:bodyPr>
        <a:lstStyle/>
        <a:p>
          <a:pPr marL="0" lvl="0" indent="0" algn="l" defTabSz="666750">
            <a:lnSpc>
              <a:spcPct val="100000"/>
            </a:lnSpc>
            <a:spcBef>
              <a:spcPct val="0"/>
            </a:spcBef>
            <a:spcAft>
              <a:spcPct val="35000"/>
            </a:spcAft>
            <a:buNone/>
          </a:pPr>
          <a:r>
            <a:rPr lang="en-US" sz="1500" b="1" i="0" kern="1200" baseline="0"/>
            <a:t>Workforce strain</a:t>
          </a:r>
          <a:r>
            <a:rPr lang="en-US" sz="1500" b="0" i="0" kern="1200" baseline="0"/>
            <a:t> →  </a:t>
          </a:r>
          <a:r>
            <a:rPr lang="en-GB" sz="1500" b="0" kern="1200"/>
            <a:t>Ethical burdens and uneven adoption intensify staff pressures (Abdulrahman &amp; Trengove, 2025).</a:t>
          </a:r>
          <a:endParaRPr lang="en-US" sz="1500" b="0" kern="1200" dirty="0"/>
        </a:p>
      </dsp:txBody>
      <dsp:txXfrm>
        <a:off x="951528" y="4121103"/>
        <a:ext cx="5601199" cy="823834"/>
      </dsp:txXfrm>
    </dsp:sp>
    <dsp:sp modelId="{878B0874-0E4F-4980-B847-8888BAAB7812}">
      <dsp:nvSpPr>
        <dsp:cNvPr id="0" name=""/>
        <dsp:cNvSpPr/>
      </dsp:nvSpPr>
      <dsp:spPr>
        <a:xfrm>
          <a:off x="0" y="5150896"/>
          <a:ext cx="6552728" cy="82383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FF5BFEE-F912-4E98-BD46-BA5F133331EB}">
      <dsp:nvSpPr>
        <dsp:cNvPr id="0" name=""/>
        <dsp:cNvSpPr/>
      </dsp:nvSpPr>
      <dsp:spPr>
        <a:xfrm>
          <a:off x="249209" y="5336259"/>
          <a:ext cx="453108" cy="45310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94A8A4E8-044E-471A-AA66-5AC8197B87A1}">
      <dsp:nvSpPr>
        <dsp:cNvPr id="0" name=""/>
        <dsp:cNvSpPr/>
      </dsp:nvSpPr>
      <dsp:spPr>
        <a:xfrm>
          <a:off x="951528" y="5150896"/>
          <a:ext cx="5601199" cy="823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9" tIns="87189" rIns="87189" bIns="87189" numCol="1" spcCol="1270" anchor="ctr" anchorCtr="0">
          <a:noAutofit/>
        </a:bodyPr>
        <a:lstStyle/>
        <a:p>
          <a:pPr marL="0" lvl="0" indent="0" algn="l" defTabSz="666750">
            <a:lnSpc>
              <a:spcPct val="100000"/>
            </a:lnSpc>
            <a:spcBef>
              <a:spcPct val="0"/>
            </a:spcBef>
            <a:spcAft>
              <a:spcPct val="35000"/>
            </a:spcAft>
            <a:buNone/>
          </a:pPr>
          <a:r>
            <a:rPr lang="en-US" sz="1500" b="1" i="0" kern="1200" baseline="0"/>
            <a:t>Public health risks</a:t>
          </a:r>
          <a:r>
            <a:rPr lang="en-US" sz="1500" b="0" i="0" kern="1200" baseline="0"/>
            <a:t> → </a:t>
          </a:r>
          <a:r>
            <a:rPr lang="en-GB" sz="1500" b="0" kern="1200"/>
            <a:t>Without participatory governance, AI may marginalise lived experience (Giansanti, 2023).</a:t>
          </a:r>
          <a:endParaRPr lang="en-US" sz="1500" b="0" kern="1200" dirty="0"/>
        </a:p>
      </dsp:txBody>
      <dsp:txXfrm>
        <a:off x="951528" y="5150896"/>
        <a:ext cx="5601199" cy="8238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D940D5-CCB3-4AD6-A0A4-FA6EC1C71FE7}">
      <dsp:nvSpPr>
        <dsp:cNvPr id="0" name=""/>
        <dsp:cNvSpPr/>
      </dsp:nvSpPr>
      <dsp:spPr>
        <a:xfrm>
          <a:off x="0" y="78183"/>
          <a:ext cx="5729679" cy="51597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Mandate</a:t>
          </a:r>
        </a:p>
      </dsp:txBody>
      <dsp:txXfrm>
        <a:off x="25188" y="103371"/>
        <a:ext cx="5679303" cy="465594"/>
      </dsp:txXfrm>
    </dsp:sp>
    <dsp:sp modelId="{2D7ADD37-4104-4E60-87A5-CA4725B6F18B}">
      <dsp:nvSpPr>
        <dsp:cNvPr id="0" name=""/>
        <dsp:cNvSpPr/>
      </dsp:nvSpPr>
      <dsp:spPr>
        <a:xfrm>
          <a:off x="0" y="594154"/>
          <a:ext cx="5729679" cy="738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917"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US" sz="1600" kern="1200" dirty="0"/>
            <a:t>Mandate equity audits for AI systems, with reporting by skin type, ethnicity, and geography (Skene et al., 2024; Giansanti, 2023).</a:t>
          </a:r>
        </a:p>
      </dsp:txBody>
      <dsp:txXfrm>
        <a:off x="0" y="594154"/>
        <a:ext cx="5729679" cy="738990"/>
      </dsp:txXfrm>
    </dsp:sp>
    <dsp:sp modelId="{C8E3FE2F-B1DF-4BF0-A91B-04E6BC32D208}">
      <dsp:nvSpPr>
        <dsp:cNvPr id="0" name=""/>
        <dsp:cNvSpPr/>
      </dsp:nvSpPr>
      <dsp:spPr>
        <a:xfrm>
          <a:off x="0" y="1333144"/>
          <a:ext cx="5729679" cy="51597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Fund</a:t>
          </a:r>
        </a:p>
      </dsp:txBody>
      <dsp:txXfrm>
        <a:off x="25188" y="1358332"/>
        <a:ext cx="5679303" cy="465594"/>
      </dsp:txXfrm>
    </dsp:sp>
    <dsp:sp modelId="{1E99F1F1-F704-4F2F-9FAB-B5D57C9E7710}">
      <dsp:nvSpPr>
        <dsp:cNvPr id="0" name=""/>
        <dsp:cNvSpPr/>
      </dsp:nvSpPr>
      <dsp:spPr>
        <a:xfrm>
          <a:off x="0" y="1849113"/>
          <a:ext cx="5729679" cy="510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917"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US" sz="1600" kern="1200" dirty="0"/>
            <a:t>Fund digital infrastructure in deprived and rural regions to prevent exclusion from AI pathways (Skene et al., 2024).</a:t>
          </a:r>
        </a:p>
      </dsp:txBody>
      <dsp:txXfrm>
        <a:off x="0" y="1849113"/>
        <a:ext cx="5729679" cy="510772"/>
      </dsp:txXfrm>
    </dsp:sp>
    <dsp:sp modelId="{1C35DB4F-DED4-4C01-9F8C-34E52533680F}">
      <dsp:nvSpPr>
        <dsp:cNvPr id="0" name=""/>
        <dsp:cNvSpPr/>
      </dsp:nvSpPr>
      <dsp:spPr>
        <a:xfrm>
          <a:off x="0" y="2359886"/>
          <a:ext cx="5729679" cy="51597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Establish</a:t>
          </a:r>
        </a:p>
      </dsp:txBody>
      <dsp:txXfrm>
        <a:off x="25188" y="2385074"/>
        <a:ext cx="5679303" cy="465594"/>
      </dsp:txXfrm>
    </dsp:sp>
    <dsp:sp modelId="{689D1634-2114-4DD4-A360-79C1FACD9B4B}">
      <dsp:nvSpPr>
        <dsp:cNvPr id="0" name=""/>
        <dsp:cNvSpPr/>
      </dsp:nvSpPr>
      <dsp:spPr>
        <a:xfrm>
          <a:off x="0" y="2875856"/>
          <a:ext cx="5729679" cy="738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917"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US" sz="1600" kern="1200" dirty="0"/>
            <a:t>Establish regulatory frameworks requiring transparency in algorithmic design, validation, and deployment (Giansanti, 2023).</a:t>
          </a:r>
        </a:p>
      </dsp:txBody>
      <dsp:txXfrm>
        <a:off x="0" y="2875856"/>
        <a:ext cx="5729679" cy="738990"/>
      </dsp:txXfrm>
    </dsp:sp>
    <dsp:sp modelId="{DB907E09-7ED0-4356-8B1B-9DB954295377}">
      <dsp:nvSpPr>
        <dsp:cNvPr id="0" name=""/>
        <dsp:cNvSpPr/>
      </dsp:nvSpPr>
      <dsp:spPr>
        <a:xfrm>
          <a:off x="0" y="3614846"/>
          <a:ext cx="5729679" cy="51597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Support</a:t>
          </a:r>
        </a:p>
      </dsp:txBody>
      <dsp:txXfrm>
        <a:off x="25188" y="3640034"/>
        <a:ext cx="5679303" cy="465594"/>
      </dsp:txXfrm>
    </dsp:sp>
    <dsp:sp modelId="{F58AB685-037F-4436-9C60-46DA3AA06A16}">
      <dsp:nvSpPr>
        <dsp:cNvPr id="0" name=""/>
        <dsp:cNvSpPr/>
      </dsp:nvSpPr>
      <dsp:spPr>
        <a:xfrm>
          <a:off x="0" y="4130816"/>
          <a:ext cx="5729679" cy="510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917"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US" sz="1600" kern="1200"/>
            <a:t>Support community advisory boards so lived experience is embedded into governance structures (Giansanti, 2023).</a:t>
          </a:r>
        </a:p>
      </dsp:txBody>
      <dsp:txXfrm>
        <a:off x="0" y="4130816"/>
        <a:ext cx="5729679" cy="5107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BEE57B-C883-43B9-90B4-550BA0C6C5CF}">
      <dsp:nvSpPr>
        <dsp:cNvPr id="0" name=""/>
        <dsp:cNvSpPr/>
      </dsp:nvSpPr>
      <dsp:spPr>
        <a:xfrm>
          <a:off x="3424" y="731535"/>
          <a:ext cx="2059193" cy="489600"/>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kern="1200"/>
            <a:t>Embed</a:t>
          </a:r>
        </a:p>
      </dsp:txBody>
      <dsp:txXfrm>
        <a:off x="3424" y="731535"/>
        <a:ext cx="2059193" cy="489600"/>
      </dsp:txXfrm>
    </dsp:sp>
    <dsp:sp modelId="{1FB6191B-5CE9-47B7-A3D4-6D10E19AC4AF}">
      <dsp:nvSpPr>
        <dsp:cNvPr id="0" name=""/>
        <dsp:cNvSpPr/>
      </dsp:nvSpPr>
      <dsp:spPr>
        <a:xfrm>
          <a:off x="3424" y="1221135"/>
          <a:ext cx="2059193" cy="2603032"/>
        </a:xfrm>
        <a:prstGeom prst="rect">
          <a:avLst/>
        </a:prstGeom>
        <a:solidFill>
          <a:schemeClr val="accent3">
            <a:alpha val="90000"/>
            <a:tint val="40000"/>
            <a:hueOff val="0"/>
            <a:satOff val="0"/>
            <a:lumOff val="0"/>
            <a:alphaOff val="0"/>
          </a:schemeClr>
        </a:solidFill>
        <a:ln w="1905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Font typeface="Arial" panose="020B0604020202020204" pitchFamily="34" charset="0"/>
            <a:buChar char="•"/>
          </a:pPr>
          <a:r>
            <a:rPr lang="en-US" sz="1700" kern="1200" dirty="0"/>
            <a:t>Embed collaborative frameworks: involving patients, families, and community advocates in service design (Giansanti, 2023).</a:t>
          </a:r>
        </a:p>
      </dsp:txBody>
      <dsp:txXfrm>
        <a:off x="3424" y="1221135"/>
        <a:ext cx="2059193" cy="2603032"/>
      </dsp:txXfrm>
    </dsp:sp>
    <dsp:sp modelId="{D1BD32CA-C3D9-48F6-8C6F-448FF9244581}">
      <dsp:nvSpPr>
        <dsp:cNvPr id="0" name=""/>
        <dsp:cNvSpPr/>
      </dsp:nvSpPr>
      <dsp:spPr>
        <a:xfrm>
          <a:off x="2350905" y="731535"/>
          <a:ext cx="2059193" cy="489600"/>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kern="1200"/>
            <a:t>Invest in</a:t>
          </a:r>
        </a:p>
      </dsp:txBody>
      <dsp:txXfrm>
        <a:off x="2350905" y="731535"/>
        <a:ext cx="2059193" cy="489600"/>
      </dsp:txXfrm>
    </dsp:sp>
    <dsp:sp modelId="{244FF031-8840-46D0-9635-DACE8BAECF90}">
      <dsp:nvSpPr>
        <dsp:cNvPr id="0" name=""/>
        <dsp:cNvSpPr/>
      </dsp:nvSpPr>
      <dsp:spPr>
        <a:xfrm>
          <a:off x="2350905" y="1221135"/>
          <a:ext cx="2059193" cy="2603032"/>
        </a:xfrm>
        <a:prstGeom prst="rect">
          <a:avLst/>
        </a:prstGeom>
        <a:solidFill>
          <a:schemeClr val="accent3">
            <a:alpha val="90000"/>
            <a:tint val="40000"/>
            <a:hueOff val="0"/>
            <a:satOff val="0"/>
            <a:lumOff val="0"/>
            <a:alphaOff val="0"/>
          </a:schemeClr>
        </a:solidFill>
        <a:ln w="1905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kern="1200"/>
            <a:t>Invest in workforce training: balancing technical skills with relational and ethical competencies (Abdulrahman &amp; Trengove, 2025).</a:t>
          </a:r>
        </a:p>
      </dsp:txBody>
      <dsp:txXfrm>
        <a:off x="2350905" y="1221135"/>
        <a:ext cx="2059193" cy="2603032"/>
      </dsp:txXfrm>
    </dsp:sp>
    <dsp:sp modelId="{C96243A7-DBDD-400D-85DB-A31862CF536A}">
      <dsp:nvSpPr>
        <dsp:cNvPr id="0" name=""/>
        <dsp:cNvSpPr/>
      </dsp:nvSpPr>
      <dsp:spPr>
        <a:xfrm>
          <a:off x="4698385" y="731535"/>
          <a:ext cx="2059193" cy="489600"/>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kern="1200"/>
            <a:t>Develop</a:t>
          </a:r>
        </a:p>
      </dsp:txBody>
      <dsp:txXfrm>
        <a:off x="4698385" y="731535"/>
        <a:ext cx="2059193" cy="489600"/>
      </dsp:txXfrm>
    </dsp:sp>
    <dsp:sp modelId="{4300BA88-9071-4928-AE42-ACB1A4A6A570}">
      <dsp:nvSpPr>
        <dsp:cNvPr id="0" name=""/>
        <dsp:cNvSpPr/>
      </dsp:nvSpPr>
      <dsp:spPr>
        <a:xfrm>
          <a:off x="4698385" y="1221135"/>
          <a:ext cx="2059193" cy="2603032"/>
        </a:xfrm>
        <a:prstGeom prst="rect">
          <a:avLst/>
        </a:prstGeom>
        <a:solidFill>
          <a:schemeClr val="accent3">
            <a:alpha val="90000"/>
            <a:tint val="40000"/>
            <a:hueOff val="0"/>
            <a:satOff val="0"/>
            <a:lumOff val="0"/>
            <a:alphaOff val="0"/>
          </a:schemeClr>
        </a:solidFill>
        <a:ln w="1905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kern="1200"/>
            <a:t>Develop trauma‑informed protocols: for AI‑mediated consultations to safeguard vulnerable populations (Zbrzezny &amp; Krzywicki, 2025).</a:t>
          </a:r>
        </a:p>
      </dsp:txBody>
      <dsp:txXfrm>
        <a:off x="4698385" y="1221135"/>
        <a:ext cx="2059193" cy="2603032"/>
      </dsp:txXfrm>
    </dsp:sp>
    <dsp:sp modelId="{8DD0E01F-FCBE-443F-9B0C-82E013ACC39E}">
      <dsp:nvSpPr>
        <dsp:cNvPr id="0" name=""/>
        <dsp:cNvSpPr/>
      </dsp:nvSpPr>
      <dsp:spPr>
        <a:xfrm>
          <a:off x="7045866" y="731535"/>
          <a:ext cx="2059193" cy="489600"/>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US" sz="1700" kern="1200"/>
            <a:t>Monitor</a:t>
          </a:r>
        </a:p>
      </dsp:txBody>
      <dsp:txXfrm>
        <a:off x="7045866" y="731535"/>
        <a:ext cx="2059193" cy="489600"/>
      </dsp:txXfrm>
    </dsp:sp>
    <dsp:sp modelId="{3C5A939D-2B8B-4AC7-B892-50293E4F3D21}">
      <dsp:nvSpPr>
        <dsp:cNvPr id="0" name=""/>
        <dsp:cNvSpPr/>
      </dsp:nvSpPr>
      <dsp:spPr>
        <a:xfrm>
          <a:off x="7045866" y="1221135"/>
          <a:ext cx="2059193" cy="2603032"/>
        </a:xfrm>
        <a:prstGeom prst="rect">
          <a:avLst/>
        </a:prstGeom>
        <a:solidFill>
          <a:schemeClr val="accent3">
            <a:alpha val="90000"/>
            <a:tint val="40000"/>
            <a:hueOff val="0"/>
            <a:satOff val="0"/>
            <a:lumOff val="0"/>
            <a:alphaOff val="0"/>
          </a:schemeClr>
        </a:solidFill>
        <a:ln w="1905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kern="1200"/>
            <a:t>Monitor longitudinal impact: on patient trust, family engagement, and community health outcomes (Skene et al., 2024).</a:t>
          </a:r>
        </a:p>
      </dsp:txBody>
      <dsp:txXfrm>
        <a:off x="7045866" y="1221135"/>
        <a:ext cx="2059193" cy="260303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6789082-C27D-5493-697C-34B9CC1CE727}"/>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CD8E8321-F4A1-8C51-6719-0E5C99A7D5F8}"/>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ABE5A72D-5F94-4E5F-B393-5223214A90F7}" type="datetimeFigureOut">
              <a:rPr lang="en-GB"/>
              <a:pPr>
                <a:defRPr/>
              </a:pPr>
              <a:t>02/12/2025</a:t>
            </a:fld>
            <a:endParaRPr lang="en-GB"/>
          </a:p>
        </p:txBody>
      </p:sp>
      <p:sp>
        <p:nvSpPr>
          <p:cNvPr id="4" name="Footer Placeholder 3">
            <a:extLst>
              <a:ext uri="{FF2B5EF4-FFF2-40B4-BE49-F238E27FC236}">
                <a16:creationId xmlns:a16="http://schemas.microsoft.com/office/drawing/2014/main" id="{7DD72E09-BBE3-BE23-E8B7-DFA4F81728EE}"/>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475CD93F-3EC3-3498-6D2F-EC2DB918647B}"/>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121A6C16-1C9C-4E9F-BC77-BAAE873A563F}"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9AAB5DD-E3E8-8EC6-572F-4251DDA59EB6}"/>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2A3A4A29-696A-7EBD-2A40-4FC8C2AB59DA}"/>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AC5C396C-5560-4E6F-87BC-C86D755D5C56}" type="datetimeFigureOut">
              <a:rPr lang="en-US"/>
              <a:pPr>
                <a:defRPr/>
              </a:pPr>
              <a:t>12/2/2025</a:t>
            </a:fld>
            <a:endParaRPr lang="en-US"/>
          </a:p>
        </p:txBody>
      </p:sp>
      <p:sp>
        <p:nvSpPr>
          <p:cNvPr id="4" name="Slide Image Placeholder 3">
            <a:extLst>
              <a:ext uri="{FF2B5EF4-FFF2-40B4-BE49-F238E27FC236}">
                <a16:creationId xmlns:a16="http://schemas.microsoft.com/office/drawing/2014/main" id="{89CFDBF9-F3BF-78CA-22C4-0274BDB09494}"/>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70CE641B-121F-FCF8-6E2B-DEAD5B1474CE}"/>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472CED9E-2561-6E6E-581F-D4D69CE09319}"/>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5BF20B6D-E359-3362-E603-E47EC7D86237}"/>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C811FE61-F28D-4593-A79D-2B18758C7A3A}"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9C1E25EB-6054-F65F-29A1-89084F64C57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EC742409-FEAF-13B4-33FB-542213192F9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A5BA21AE-5ED8-0D21-7A0C-43A265A1F3C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5CC369DA-E2BD-474A-BD7B-3F74AE7D1E7E}"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70E8D0C1-DBC4-EBE2-C0B7-2F7079F0CD9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EEED5419-45CC-428E-62A6-08DC6144C80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3316" name="Slide Number Placeholder 3">
            <a:extLst>
              <a:ext uri="{FF2B5EF4-FFF2-40B4-BE49-F238E27FC236}">
                <a16:creationId xmlns:a16="http://schemas.microsoft.com/office/drawing/2014/main" id="{279A640A-51EE-2744-7E3B-0716ABD14B7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5615FFEE-3A19-49AE-B068-8360326CE5EB}" type="slidenum">
              <a:rPr lang="en-US" altLang="en-US" smtClean="0">
                <a:latin typeface="Calibri" panose="020F0502020204030204" pitchFamily="34" charset="0"/>
              </a:rPr>
              <a:pPr fontAlgn="base">
                <a:spcBef>
                  <a:spcPct val="0"/>
                </a:spcBef>
                <a:spcAft>
                  <a:spcPct val="0"/>
                </a:spcAft>
              </a:pPr>
              <a:t>2</a:t>
            </a:fld>
            <a:endParaRPr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fld id="{BBFBFD67-4943-4852-AC2E-8887C15F3B70}" type="datetimeFigureOut">
              <a:rPr lang="en-GB" smtClean="0"/>
              <a:pPr>
                <a:defRPr/>
              </a:pPr>
              <a:t>02/12/2025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BC2310D-B983-46D7-AD69-5B029166EE84}" type="slidenum">
              <a:rPr lang="en-GB" smtClean="0"/>
              <a:pPr>
                <a:defRPr/>
              </a:pPr>
              <a:t>‹#›</a:t>
            </a:fld>
            <a:endParaRPr lang="en-GB"/>
          </a:p>
        </p:txBody>
      </p:sp>
    </p:spTree>
    <p:extLst>
      <p:ext uri="{BB962C8B-B14F-4D97-AF65-F5344CB8AC3E}">
        <p14:creationId xmlns:p14="http://schemas.microsoft.com/office/powerpoint/2010/main" val="2213796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E5F63204-5C15-4271-A8E6-BAC8128CEBA5}" type="datetimeFigureOut">
              <a:rPr lang="en-GB" smtClean="0"/>
              <a:pPr>
                <a:defRPr/>
              </a:pPr>
              <a:t>02/12/2025</a:t>
            </a:fld>
            <a:endParaRPr lang="en-GB"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4E6E46F1-2A18-4597-8F97-6BC7CEBE76F5}" type="slidenum">
              <a:rPr lang="en-GB" smtClean="0"/>
              <a:pPr>
                <a:defRPr/>
              </a:pPr>
              <a:t>‹#›</a:t>
            </a:fld>
            <a:endParaRPr lang="en-GB" dirty="0"/>
          </a:p>
        </p:txBody>
      </p:sp>
    </p:spTree>
    <p:extLst>
      <p:ext uri="{BB962C8B-B14F-4D97-AF65-F5344CB8AC3E}">
        <p14:creationId xmlns:p14="http://schemas.microsoft.com/office/powerpoint/2010/main" val="4280758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2A80702C-5285-46E0-B4EC-82010D07A3AB}" type="datetimeFigureOut">
              <a:rPr lang="en-GB" smtClean="0"/>
              <a:pPr>
                <a:defRPr/>
              </a:pPr>
              <a:t>02/12/2025</a:t>
            </a:fld>
            <a:endParaRPr lang="en-GB"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BB9C1AA5-5251-40B2-A93A-729BCA4856B6}" type="slidenum">
              <a:rPr lang="en-GB" smtClean="0"/>
              <a:pPr>
                <a:defRPr/>
              </a:pPr>
              <a:t>‹#›</a:t>
            </a:fld>
            <a:endParaRPr lang="en-GB" dirty="0"/>
          </a:p>
        </p:txBody>
      </p:sp>
    </p:spTree>
    <p:extLst>
      <p:ext uri="{BB962C8B-B14F-4D97-AF65-F5344CB8AC3E}">
        <p14:creationId xmlns:p14="http://schemas.microsoft.com/office/powerpoint/2010/main" val="192862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fld id="{E5F63204-5C15-4271-A8E6-BAC8128CEBA5}" type="datetimeFigureOut">
              <a:rPr lang="en-GB" smtClean="0"/>
              <a:pPr>
                <a:defRPr/>
              </a:pPr>
              <a:t>02/12/2025</a:t>
            </a:fld>
            <a:endParaRPr lang="en-GB" dirty="0"/>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4E6E46F1-2A18-4597-8F97-6BC7CEBE76F5}" type="slidenum">
              <a:rPr lang="en-GB" smtClean="0"/>
              <a:pPr>
                <a:defRPr/>
              </a:pPr>
              <a:t>‹#›</a:t>
            </a:fld>
            <a:endParaRPr lang="en-GB" dirty="0"/>
          </a:p>
        </p:txBody>
      </p:sp>
    </p:spTree>
    <p:extLst>
      <p:ext uri="{BB962C8B-B14F-4D97-AF65-F5344CB8AC3E}">
        <p14:creationId xmlns:p14="http://schemas.microsoft.com/office/powerpoint/2010/main" val="3911259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fld id="{E5F63204-5C15-4271-A8E6-BAC8128CEBA5}" type="datetimeFigureOut">
              <a:rPr lang="en-GB" smtClean="0"/>
              <a:pPr>
                <a:defRPr/>
              </a:pPr>
              <a:t>02/12/2025</a:t>
            </a:fld>
            <a:endParaRPr lang="en-GB" dirty="0"/>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4E6E46F1-2A18-4597-8F97-6BC7CEBE76F5}" type="slidenum">
              <a:rPr lang="en-GB" smtClean="0"/>
              <a:pPr>
                <a:defRPr/>
              </a:pPr>
              <a:t>‹#›</a:t>
            </a:fld>
            <a:endParaRPr lang="en-GB" dirty="0"/>
          </a:p>
        </p:txBody>
      </p:sp>
    </p:spTree>
    <p:extLst>
      <p:ext uri="{BB962C8B-B14F-4D97-AF65-F5344CB8AC3E}">
        <p14:creationId xmlns:p14="http://schemas.microsoft.com/office/powerpoint/2010/main" val="1676134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fld id="{C21E4AC2-A322-4F1D-B2B2-B2506AA1F867}" type="datetimeFigureOut">
              <a:rPr lang="en-GB" smtClean="0"/>
              <a:pPr>
                <a:defRPr/>
              </a:pPr>
              <a:t>02/12/2025</a:t>
            </a:fld>
            <a:endParaRPr lang="en-GB" dirty="0"/>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A637056D-19D5-4878-B46B-E6CB7D27BD60}" type="slidenum">
              <a:rPr lang="en-GB" smtClean="0"/>
              <a:pPr>
                <a:defRPr/>
              </a:pPr>
              <a:t>‹#›</a:t>
            </a:fld>
            <a:endParaRPr lang="en-GB" dirty="0"/>
          </a:p>
        </p:txBody>
      </p:sp>
    </p:spTree>
    <p:extLst>
      <p:ext uri="{BB962C8B-B14F-4D97-AF65-F5344CB8AC3E}">
        <p14:creationId xmlns:p14="http://schemas.microsoft.com/office/powerpoint/2010/main" val="4267560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6B5BAB2D-72D7-48E9-8684-3572E0C6A58B}" type="datetimeFigureOut">
              <a:rPr lang="en-GB" smtClean="0"/>
              <a:pPr>
                <a:defRPr/>
              </a:pPr>
              <a:t>02/12/2025</a:t>
            </a:fld>
            <a:endParaRPr lang="en-GB" dirty="0"/>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C33410C9-A36D-45E3-9C58-EF672BDB4525}" type="slidenum">
              <a:rPr lang="en-GB" smtClean="0"/>
              <a:pPr>
                <a:defRPr/>
              </a:pPr>
              <a:t>‹#›</a:t>
            </a:fld>
            <a:endParaRPr lang="en-GB" dirty="0"/>
          </a:p>
        </p:txBody>
      </p:sp>
    </p:spTree>
    <p:extLst>
      <p:ext uri="{BB962C8B-B14F-4D97-AF65-F5344CB8AC3E}">
        <p14:creationId xmlns:p14="http://schemas.microsoft.com/office/powerpoint/2010/main" val="3953839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E5F63204-5C15-4271-A8E6-BAC8128CEBA5}" type="datetimeFigureOut">
              <a:rPr lang="en-GB" smtClean="0"/>
              <a:pPr>
                <a:defRPr/>
              </a:pPr>
              <a:t>02/12/2025</a:t>
            </a:fld>
            <a:endParaRPr lang="en-GB" dirty="0"/>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4E6E46F1-2A18-4597-8F97-6BC7CEBE76F5}" type="slidenum">
              <a:rPr lang="en-GB" smtClean="0"/>
              <a:pPr>
                <a:defRPr/>
              </a:pPr>
              <a:t>‹#›</a:t>
            </a:fld>
            <a:endParaRPr lang="en-GB" dirty="0"/>
          </a:p>
        </p:txBody>
      </p:sp>
    </p:spTree>
    <p:extLst>
      <p:ext uri="{BB962C8B-B14F-4D97-AF65-F5344CB8AC3E}">
        <p14:creationId xmlns:p14="http://schemas.microsoft.com/office/powerpoint/2010/main" val="17157775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9428809A-E032-493B-93BE-39462CAA439A}" type="datetimeFigureOut">
              <a:rPr lang="en-GB" smtClean="0"/>
              <a:pPr>
                <a:defRPr/>
              </a:pPr>
              <a:t>02/12/2025</a:t>
            </a:fld>
            <a:endParaRPr lang="en-GB"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FF3AF80E-077D-4032-A38C-D5C52DC63E7D}" type="slidenum">
              <a:rPr lang="en-GB" smtClean="0"/>
              <a:pPr>
                <a:defRPr/>
              </a:pPr>
              <a:t>‹#›</a:t>
            </a:fld>
            <a:endParaRPr lang="en-GB" dirty="0"/>
          </a:p>
        </p:txBody>
      </p:sp>
    </p:spTree>
    <p:extLst>
      <p:ext uri="{BB962C8B-B14F-4D97-AF65-F5344CB8AC3E}">
        <p14:creationId xmlns:p14="http://schemas.microsoft.com/office/powerpoint/2010/main" val="479985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E5F63204-5C15-4271-A8E6-BAC8128CEBA5}" type="datetimeFigureOut">
              <a:rPr lang="en-GB" smtClean="0"/>
              <a:pPr>
                <a:defRPr/>
              </a:pPr>
              <a:t>02/12/2025</a:t>
            </a:fld>
            <a:endParaRPr lang="en-GB"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4E6E46F1-2A18-4597-8F97-6BC7CEBE76F5}" type="slidenum">
              <a:rPr lang="en-GB" smtClean="0"/>
              <a:pPr>
                <a:defRPr/>
              </a:pPr>
              <a:t>‹#›</a:t>
            </a:fld>
            <a:endParaRPr lang="en-GB" dirty="0"/>
          </a:p>
        </p:txBody>
      </p:sp>
    </p:spTree>
    <p:extLst>
      <p:ext uri="{BB962C8B-B14F-4D97-AF65-F5344CB8AC3E}">
        <p14:creationId xmlns:p14="http://schemas.microsoft.com/office/powerpoint/2010/main" val="14374575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E5F63204-5C15-4271-A8E6-BAC8128CEBA5}" type="datetimeFigureOut">
              <a:rPr lang="en-GB" smtClean="0"/>
              <a:pPr>
                <a:defRPr/>
              </a:pPr>
              <a:t>02/12/2025</a:t>
            </a:fld>
            <a:endParaRPr lang="en-GB"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4E6E46F1-2A18-4597-8F97-6BC7CEBE76F5}" type="slidenum">
              <a:rPr lang="en-GB" smtClean="0"/>
              <a:pPr>
                <a:defRPr/>
              </a:pPr>
              <a:t>‹#›</a:t>
            </a:fld>
            <a:endParaRPr lang="en-GB" dirty="0"/>
          </a:p>
        </p:txBody>
      </p:sp>
    </p:spTree>
    <p:extLst>
      <p:ext uri="{BB962C8B-B14F-4D97-AF65-F5344CB8AC3E}">
        <p14:creationId xmlns:p14="http://schemas.microsoft.com/office/powerpoint/2010/main" val="11558368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pPr>
              <a:defRPr/>
            </a:pPr>
            <a:fld id="{E5F63204-5C15-4271-A8E6-BAC8128CEBA5}" type="datetimeFigureOut">
              <a:rPr lang="en-GB" smtClean="0"/>
              <a:pPr>
                <a:defRPr/>
              </a:pPr>
              <a:t>02/12/2025</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pPr>
              <a:defRPr/>
            </a:pPr>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pPr>
              <a:defRPr/>
            </a:pPr>
            <a:fld id="{4E6E46F1-2A18-4597-8F97-6BC7CEBE76F5}" type="slidenum">
              <a:rPr lang="en-GB" smtClean="0"/>
              <a:pPr>
                <a:defRPr/>
              </a:pPr>
              <a:t>‹#›</a:t>
            </a:fld>
            <a:endParaRPr lang="en-GB" dirty="0"/>
          </a:p>
        </p:txBody>
      </p:sp>
    </p:spTree>
    <p:extLst>
      <p:ext uri="{BB962C8B-B14F-4D97-AF65-F5344CB8AC3E}">
        <p14:creationId xmlns:p14="http://schemas.microsoft.com/office/powerpoint/2010/main" val="1882260308"/>
      </p:ext>
    </p:extLst>
  </p:cSld>
  <p:clrMap bg1="lt1" tx1="dk1" bg2="lt2" tx2="dk2" accent1="accent1" accent2="accent2" accent3="accent3" accent4="accent4" accent5="accent5" accent6="accent6" hlink="hlink" folHlink="folHlink"/>
  <p:sldLayoutIdLst>
    <p:sldLayoutId id="2147484285" r:id="rId1"/>
    <p:sldLayoutId id="2147484286" r:id="rId2"/>
    <p:sldLayoutId id="2147484287" r:id="rId3"/>
    <p:sldLayoutId id="2147484288" r:id="rId4"/>
    <p:sldLayoutId id="2147484289" r:id="rId5"/>
    <p:sldLayoutId id="2147484290" r:id="rId6"/>
    <p:sldLayoutId id="2147484291" r:id="rId7"/>
    <p:sldLayoutId id="2147484292" r:id="rId8"/>
    <p:sldLayoutId id="2147484293" r:id="rId9"/>
    <p:sldLayoutId id="2147484294" r:id="rId10"/>
    <p:sldLayoutId id="21474842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41916075@N06/5726737993" TargetMode="External"/><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www.globalgovernmentforum.com/events/how-policymakers-can-use-digital-and-data-to-deliver-better-outcomes/" TargetMode="External"/><Relationship Id="rId7" Type="http://schemas.openxmlformats.org/officeDocument/2006/relationships/diagramColors" Target="../diagrams/colors2.xml"/><Relationship Id="rId2" Type="http://schemas.openxmlformats.org/officeDocument/2006/relationships/image" Target="../media/image23.jp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nice.org.uk/news/articles/ai-skin-cancer-detection-system-gets-green-light-for-conditional-nhs-us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3542D00-30B0-B7DC-9514-FC1037765A52}"/>
              </a:ext>
            </a:extLst>
          </p:cNvPr>
          <p:cNvSpPr/>
          <p:nvPr/>
        </p:nvSpPr>
        <p:spPr>
          <a:xfrm>
            <a:off x="755650" y="3429000"/>
            <a:ext cx="7561263" cy="23034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 name="Title 1">
            <a:extLst>
              <a:ext uri="{FF2B5EF4-FFF2-40B4-BE49-F238E27FC236}">
                <a16:creationId xmlns:a16="http://schemas.microsoft.com/office/drawing/2014/main" id="{7C6DDDE6-F6FB-18EE-24D8-EB26894C37B8}"/>
              </a:ext>
            </a:extLst>
          </p:cNvPr>
          <p:cNvSpPr>
            <a:spLocks noGrp="1"/>
          </p:cNvSpPr>
          <p:nvPr>
            <p:ph type="ctrTitle"/>
          </p:nvPr>
        </p:nvSpPr>
        <p:spPr>
          <a:xfrm>
            <a:off x="683568" y="1304925"/>
            <a:ext cx="8281045" cy="3636243"/>
          </a:xfrm>
        </p:spPr>
        <p:txBody>
          <a:bodyPr rtlCol="0">
            <a:normAutofit/>
          </a:bodyPr>
          <a:lstStyle/>
          <a:p>
            <a:pPr fontAlgn="auto">
              <a:spcAft>
                <a:spcPts val="0"/>
              </a:spcAft>
              <a:defRPr/>
            </a:pPr>
            <a:r>
              <a:rPr lang="en-GB" sz="4000" b="1" dirty="0"/>
              <a:t>Digital Transformation in the Health and Care Professions (BMHP6026)</a:t>
            </a:r>
            <a:br>
              <a:rPr lang="en-GB" sz="3200" b="1" dirty="0"/>
            </a:br>
            <a:br>
              <a:rPr lang="en-GB" sz="3200" b="1" dirty="0">
                <a:solidFill>
                  <a:schemeClr val="bg1"/>
                </a:solidFill>
              </a:rPr>
            </a:br>
            <a:br>
              <a:rPr lang="en-GB" sz="3200" b="1" dirty="0">
                <a:solidFill>
                  <a:schemeClr val="bg1"/>
                </a:solidFill>
              </a:rPr>
            </a:br>
            <a:r>
              <a:rPr lang="en-GB" sz="3200" b="1" dirty="0">
                <a:solidFill>
                  <a:schemeClr val="bg1"/>
                </a:solidFill>
              </a:rPr>
              <a:t>Student name:     </a:t>
            </a:r>
            <a:r>
              <a:rPr lang="en-GB" sz="3200" b="1" cap="none" dirty="0">
                <a:solidFill>
                  <a:schemeClr val="bg1"/>
                </a:solidFill>
              </a:rPr>
              <a:t>Michaela Demeterova</a:t>
            </a:r>
            <a:br>
              <a:rPr lang="en-GB" sz="3200" b="1" dirty="0">
                <a:solidFill>
                  <a:schemeClr val="bg1"/>
                </a:solidFill>
              </a:rPr>
            </a:br>
            <a:r>
              <a:rPr lang="en-GB" sz="3200" b="1" dirty="0">
                <a:solidFill>
                  <a:schemeClr val="bg1"/>
                </a:solidFill>
              </a:rPr>
              <a:t>Student ID:                      2312297</a:t>
            </a:r>
            <a:br>
              <a:rPr lang="en-GB" sz="3200" b="1" dirty="0">
                <a:solidFill>
                  <a:schemeClr val="bg1"/>
                </a:solidFill>
              </a:rPr>
            </a:br>
            <a:r>
              <a:rPr lang="en-GB" sz="3200" b="1" dirty="0">
                <a:solidFill>
                  <a:schemeClr val="bg1"/>
                </a:solidFill>
              </a:rPr>
              <a:t>Tutor:                     Laila Surani</a:t>
            </a:r>
            <a:endParaRPr lang="en-GB" altLang="en-US" sz="2200"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6" name="Rectangle 1229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Title 1">
            <a:extLst>
              <a:ext uri="{FF2B5EF4-FFF2-40B4-BE49-F238E27FC236}">
                <a16:creationId xmlns:a16="http://schemas.microsoft.com/office/drawing/2014/main" id="{51C0CAED-2FA3-F87D-063F-42A57AB62DE5}"/>
              </a:ext>
            </a:extLst>
          </p:cNvPr>
          <p:cNvSpPr>
            <a:spLocks noGrp="1" noChangeArrowheads="1"/>
          </p:cNvSpPr>
          <p:nvPr>
            <p:ph type="title"/>
          </p:nvPr>
        </p:nvSpPr>
        <p:spPr>
          <a:xfrm>
            <a:off x="429369" y="238539"/>
            <a:ext cx="8263890" cy="1434415"/>
          </a:xfrm>
        </p:spPr>
        <p:txBody>
          <a:bodyPr rtlCol="0" anchor="b">
            <a:normAutofit/>
          </a:bodyPr>
          <a:lstStyle/>
          <a:p>
            <a:pPr fontAlgn="auto">
              <a:spcAft>
                <a:spcPts val="0"/>
              </a:spcAft>
              <a:defRPr/>
            </a:pPr>
            <a:r>
              <a:rPr lang="en-GB" sz="2800" b="1" i="1" dirty="0">
                <a:latin typeface="Arial" panose="020B0604020202020204" pitchFamily="34" charset="0"/>
                <a:cs typeface="Arial" panose="020B0604020202020204" pitchFamily="34" charset="0"/>
              </a:rPr>
              <a:t>Introduction: AI Skin Cancer Detection in the NHS</a:t>
            </a:r>
            <a:r>
              <a:rPr lang="en-GB" sz="2400" b="1" i="1" dirty="0">
                <a:latin typeface="Arial" panose="020B0604020202020204" pitchFamily="34" charset="0"/>
                <a:cs typeface="Arial" panose="020B0604020202020204" pitchFamily="34" charset="0"/>
              </a:rPr>
              <a:t>.</a:t>
            </a:r>
            <a:br>
              <a:rPr lang="en-GB" sz="2400" dirty="0">
                <a:latin typeface="Arial" panose="020B0604020202020204" pitchFamily="34" charset="0"/>
                <a:cs typeface="Arial" panose="020B0604020202020204" pitchFamily="34" charset="0"/>
              </a:rPr>
            </a:br>
            <a:endParaRPr lang="en-GB" altLang="en-US" sz="2400" b="1" dirty="0">
              <a:latin typeface="Arial" panose="020B0604020202020204" pitchFamily="34" charset="0"/>
              <a:cs typeface="Arial" panose="020B0604020202020204" pitchFamily="34" charset="0"/>
            </a:endParaRPr>
          </a:p>
        </p:txBody>
      </p:sp>
      <p:sp>
        <p:nvSpPr>
          <p:cNvPr id="1229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1" name="Content Placeholder 2">
            <a:extLst>
              <a:ext uri="{FF2B5EF4-FFF2-40B4-BE49-F238E27FC236}">
                <a16:creationId xmlns:a16="http://schemas.microsoft.com/office/drawing/2014/main" id="{EB15C4D1-2F9A-EA88-8AF4-2A6CC0F9002C}"/>
              </a:ext>
            </a:extLst>
          </p:cNvPr>
          <p:cNvSpPr>
            <a:spLocks noGrp="1" noChangeArrowheads="1"/>
          </p:cNvSpPr>
          <p:nvPr>
            <p:ph idx="1"/>
          </p:nvPr>
        </p:nvSpPr>
        <p:spPr>
          <a:xfrm>
            <a:off x="323528" y="1726710"/>
            <a:ext cx="5141005" cy="4856174"/>
          </a:xfrm>
        </p:spPr>
        <p:txBody>
          <a:bodyPr anchor="t">
            <a:normAutofit/>
          </a:bodyPr>
          <a:lstStyle/>
          <a:p>
            <a:pPr>
              <a:buFont typeface="Wingdings" panose="05000000000000000000" pitchFamily="2" charset="2"/>
              <a:buChar char="Ø"/>
            </a:pPr>
            <a:r>
              <a:rPr lang="en-GB" sz="1800" b="1" dirty="0">
                <a:latin typeface="Arial" panose="020B0604020202020204" pitchFamily="34" charset="0"/>
                <a:cs typeface="Arial" panose="020B0604020202020204" pitchFamily="34" charset="0"/>
              </a:rPr>
              <a:t>DERM </a:t>
            </a:r>
            <a:r>
              <a:rPr lang="en-GB" sz="1800" dirty="0">
                <a:latin typeface="Arial" panose="020B0604020202020204" pitchFamily="34" charset="0"/>
                <a:cs typeface="Arial" panose="020B0604020202020204" pitchFamily="34" charset="0"/>
              </a:rPr>
              <a:t>stands for Deep Ensemble for Recognition of Malignancy</a:t>
            </a:r>
            <a:r>
              <a:rPr lang="en-GB" sz="1800" b="1" dirty="0">
                <a:latin typeface="Arial" panose="020B0604020202020204" pitchFamily="34" charset="0"/>
                <a:cs typeface="Arial" panose="020B0604020202020204" pitchFamily="34" charset="0"/>
              </a:rPr>
              <a:t>.</a:t>
            </a:r>
            <a:r>
              <a:rPr lang="en-GB" sz="1800" dirty="0">
                <a:latin typeface="Arial" panose="020B0604020202020204" pitchFamily="34" charset="0"/>
                <a:cs typeface="Arial" panose="020B0604020202020204" pitchFamily="34" charset="0"/>
              </a:rPr>
              <a:t>  Is artificial intelligence technology designed to support the screening, triage, and assessment of suspected skin cancer lesions in adults. It works by analysing </a:t>
            </a:r>
            <a:r>
              <a:rPr lang="en-GB" sz="1800" dirty="0" err="1">
                <a:latin typeface="Arial" panose="020B0604020202020204" pitchFamily="34" charset="0"/>
                <a:cs typeface="Arial" panose="020B0604020202020204" pitchFamily="34" charset="0"/>
              </a:rPr>
              <a:t>dermoscopic</a:t>
            </a:r>
            <a:r>
              <a:rPr lang="en-GB" sz="1800" dirty="0">
                <a:latin typeface="Arial" panose="020B0604020202020204" pitchFamily="34" charset="0"/>
                <a:cs typeface="Arial" panose="020B0604020202020204" pitchFamily="34" charset="0"/>
              </a:rPr>
              <a:t> images to identify malignant features with high accuracy and is intended for use within </a:t>
            </a:r>
            <a:r>
              <a:rPr lang="en-GB" sz="1800" dirty="0" err="1">
                <a:latin typeface="Arial" panose="020B0604020202020204" pitchFamily="34" charset="0"/>
                <a:cs typeface="Arial" panose="020B0604020202020204" pitchFamily="34" charset="0"/>
              </a:rPr>
              <a:t>teledermatology</a:t>
            </a:r>
            <a:r>
              <a:rPr lang="en-GB" sz="1800" dirty="0">
                <a:latin typeface="Arial" panose="020B0604020202020204" pitchFamily="34" charset="0"/>
                <a:cs typeface="Arial" panose="020B0604020202020204" pitchFamily="34" charset="0"/>
              </a:rPr>
              <a:t> services (NICE, 2025). </a:t>
            </a:r>
          </a:p>
          <a:p>
            <a:pPr>
              <a:buFont typeface="Wingdings" panose="05000000000000000000" pitchFamily="2" charset="2"/>
              <a:buChar char="Ø"/>
            </a:pPr>
            <a:r>
              <a:rPr lang="en-GB" sz="1800" b="1" dirty="0">
                <a:latin typeface="Arial" panose="020B0604020202020204" pitchFamily="34" charset="0"/>
                <a:cs typeface="Arial" panose="020B0604020202020204" pitchFamily="34" charset="0"/>
              </a:rPr>
              <a:t>Approval</a:t>
            </a:r>
            <a:r>
              <a:rPr lang="en-GB" sz="1800" dirty="0">
                <a:latin typeface="Arial" panose="020B0604020202020204" pitchFamily="34" charset="0"/>
                <a:cs typeface="Arial" panose="020B0604020202020204" pitchFamily="34" charset="0"/>
              </a:rPr>
              <a:t> →  NICE in August 2024</a:t>
            </a:r>
          </a:p>
          <a:p>
            <a:pPr>
              <a:buFont typeface="Wingdings" panose="05000000000000000000" pitchFamily="2" charset="2"/>
              <a:buChar char="Ø"/>
            </a:pPr>
            <a:r>
              <a:rPr lang="en-GB" sz="1800" b="1" dirty="0">
                <a:latin typeface="Arial" panose="020B0604020202020204" pitchFamily="34" charset="0"/>
                <a:cs typeface="Arial" panose="020B0604020202020204" pitchFamily="34" charset="0"/>
              </a:rPr>
              <a:t>Deployment</a:t>
            </a:r>
            <a:r>
              <a:rPr lang="en-GB" sz="1800" dirty="0">
                <a:latin typeface="Arial" panose="020B0604020202020204" pitchFamily="34" charset="0"/>
                <a:cs typeface="Arial" panose="020B0604020202020204" pitchFamily="34" charset="0"/>
              </a:rPr>
              <a:t> → In use across NHS England since 2024 (NICE, 2025). </a:t>
            </a:r>
          </a:p>
          <a:p>
            <a:pPr>
              <a:buFont typeface="Wingdings" panose="05000000000000000000" pitchFamily="2" charset="2"/>
              <a:buChar char="Ø"/>
            </a:pPr>
            <a:r>
              <a:rPr lang="en-GB" sz="1800" b="1" dirty="0">
                <a:latin typeface="Arial" panose="020B0604020202020204" pitchFamily="34" charset="0"/>
                <a:cs typeface="Arial" panose="020B0604020202020204" pitchFamily="34" charset="0"/>
              </a:rPr>
              <a:t>Reach</a:t>
            </a:r>
            <a:r>
              <a:rPr lang="en-GB" sz="1800" dirty="0">
                <a:latin typeface="Arial" panose="020B0604020202020204" pitchFamily="34" charset="0"/>
                <a:cs typeface="Arial" panose="020B0604020202020204" pitchFamily="34" charset="0"/>
              </a:rPr>
              <a:t> → By 2025, deployed in multiple NHS trusts (Digital Health,2024).</a:t>
            </a:r>
          </a:p>
          <a:p>
            <a:pPr>
              <a:buFont typeface="Wingdings" panose="05000000000000000000" pitchFamily="2" charset="2"/>
              <a:buChar char="Ø"/>
            </a:pPr>
            <a:r>
              <a:rPr lang="en-GB" sz="1800" b="1" dirty="0">
                <a:latin typeface="Arial" panose="020B0604020202020204" pitchFamily="34" charset="0"/>
                <a:cs typeface="Arial" panose="020B0604020202020204" pitchFamily="34" charset="0"/>
              </a:rPr>
              <a:t>Impact</a:t>
            </a:r>
            <a:r>
              <a:rPr lang="en-GB" sz="1800" dirty="0">
                <a:latin typeface="Arial" panose="020B0604020202020204" pitchFamily="34" charset="0"/>
                <a:cs typeface="Arial" panose="020B0604020202020204" pitchFamily="34" charset="0"/>
              </a:rPr>
              <a:t> → Supported tens of thousands of patients in urgent skin cancer pathways (Skin Analytics, 2024). </a:t>
            </a:r>
          </a:p>
        </p:txBody>
      </p:sp>
      <p:pic>
        <p:nvPicPr>
          <p:cNvPr id="9" name="Picture 8" descr="A person using a cell phone&#10;&#10;AI-generated content may be incorrect.">
            <a:extLst>
              <a:ext uri="{FF2B5EF4-FFF2-40B4-BE49-F238E27FC236}">
                <a16:creationId xmlns:a16="http://schemas.microsoft.com/office/drawing/2014/main" id="{100455FD-B267-8BD8-37D1-5BD77DA33374}"/>
              </a:ext>
            </a:extLst>
          </p:cNvPr>
          <p:cNvPicPr>
            <a:picLocks noChangeAspect="1"/>
          </p:cNvPicPr>
          <p:nvPr/>
        </p:nvPicPr>
        <p:blipFill>
          <a:blip r:embed="rId3">
            <a:extLst>
              <a:ext uri="{28A0092B-C50C-407E-A947-70E740481C1C}">
                <a14:useLocalDpi xmlns:a14="http://schemas.microsoft.com/office/drawing/2010/main" val="0"/>
              </a:ext>
            </a:extLst>
          </a:blip>
          <a:srcRect l="22450" r="29388" b="2"/>
          <a:stretch>
            <a:fillRect/>
          </a:stretch>
        </p:blipFill>
        <p:spPr>
          <a:xfrm>
            <a:off x="5756743" y="2093976"/>
            <a:ext cx="2955798" cy="409651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69" name="Rectangle 1436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338" name="Title 1">
            <a:extLst>
              <a:ext uri="{FF2B5EF4-FFF2-40B4-BE49-F238E27FC236}">
                <a16:creationId xmlns:a16="http://schemas.microsoft.com/office/drawing/2014/main" id="{AA4BB216-392C-1787-6563-C72A46A0764B}"/>
              </a:ext>
            </a:extLst>
          </p:cNvPr>
          <p:cNvSpPr>
            <a:spLocks noGrp="1" noChangeArrowheads="1"/>
          </p:cNvSpPr>
          <p:nvPr>
            <p:ph type="title"/>
          </p:nvPr>
        </p:nvSpPr>
        <p:spPr>
          <a:xfrm>
            <a:off x="265808" y="-220316"/>
            <a:ext cx="4770704" cy="1690688"/>
          </a:xfrm>
        </p:spPr>
        <p:txBody>
          <a:bodyPr>
            <a:normAutofit/>
          </a:bodyPr>
          <a:lstStyle/>
          <a:p>
            <a:r>
              <a:rPr lang="en-GB" altLang="en-US" sz="3200" b="1" dirty="0">
                <a:latin typeface="Arial" panose="020B0604020202020204" pitchFamily="34" charset="0"/>
                <a:cs typeface="Arial" panose="020B0604020202020204" pitchFamily="34" charset="0"/>
              </a:rPr>
              <a:t>Impact on Workforce:</a:t>
            </a:r>
          </a:p>
        </p:txBody>
      </p:sp>
      <p:sp>
        <p:nvSpPr>
          <p:cNvPr id="14371" name="Freeform: Shape 1437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8992" y="1"/>
            <a:ext cx="866357"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C28B5A8-8D80-D50D-7B29-103C20BB2323}"/>
              </a:ext>
            </a:extLst>
          </p:cNvPr>
          <p:cNvSpPr>
            <a:spLocks noGrp="1" noChangeArrowheads="1"/>
          </p:cNvSpPr>
          <p:nvPr>
            <p:ph idx="1"/>
          </p:nvPr>
        </p:nvSpPr>
        <p:spPr bwMode="auto">
          <a:xfrm>
            <a:off x="265808" y="1340768"/>
            <a:ext cx="4407862" cy="518457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92500" lnSpcReduction="20000"/>
          </a:bodyPr>
          <a:lstStyle/>
          <a:p>
            <a:pPr marL="0" marR="0" lvl="0" indent="0" defTabSz="914400" rtl="0" eaLnBrk="0" fontAlgn="base" latinLnBrk="0" hangingPunct="0">
              <a:spcBef>
                <a:spcPct val="0"/>
              </a:spcBef>
              <a:spcAft>
                <a:spcPts val="600"/>
              </a:spcAft>
              <a:buClrTx/>
              <a:buSzTx/>
              <a:buFontTx/>
              <a:buChar char="•"/>
              <a:tabLst/>
            </a:pPr>
            <a:r>
              <a:rPr kumimoji="0" lang="en-US" altLang="en-US" sz="2000" b="1" i="0" u="none" strike="noStrike" cap="none" normalizeH="0" baseline="0" dirty="0">
                <a:ln>
                  <a:noFill/>
                </a:ln>
                <a:effectLst/>
                <a:latin typeface="Arial" panose="020B0604020202020204" pitchFamily="34" charset="0"/>
              </a:rPr>
              <a:t>Workforce transformation</a:t>
            </a:r>
            <a:r>
              <a:rPr kumimoji="0" lang="en-US" altLang="en-US" sz="2000" b="0" i="0" u="none" strike="noStrike" cap="none" normalizeH="0" baseline="0" dirty="0">
                <a:ln>
                  <a:noFill/>
                </a:ln>
                <a:effectLst/>
                <a:latin typeface="Arial" panose="020B0604020202020204" pitchFamily="34" charset="0"/>
              </a:rPr>
              <a:t> → Dermatologists now act as algorithmic overseers, validating AI outputs to safeguard patient safety (Abdulrahman and Trengove, 2025).</a:t>
            </a:r>
          </a:p>
          <a:p>
            <a:pPr marL="0" marR="0" lvl="0" indent="0" defTabSz="914400" rtl="0" eaLnBrk="0" fontAlgn="base" latinLnBrk="0" hangingPunct="0">
              <a:spcBef>
                <a:spcPct val="0"/>
              </a:spcBef>
              <a:spcAft>
                <a:spcPts val="600"/>
              </a:spcAft>
              <a:buClrTx/>
              <a:buSzTx/>
              <a:buFontTx/>
              <a:buChar char="•"/>
              <a:tabLst/>
            </a:pPr>
            <a:r>
              <a:rPr kumimoji="0" lang="en-US" altLang="en-US" sz="2000" b="1" i="0" u="none" strike="noStrike" cap="none" normalizeH="0" baseline="0" dirty="0">
                <a:ln>
                  <a:noFill/>
                </a:ln>
                <a:effectLst/>
                <a:latin typeface="Arial" panose="020B0604020202020204" pitchFamily="34" charset="0"/>
              </a:rPr>
              <a:t>New competencies</a:t>
            </a:r>
            <a:r>
              <a:rPr kumimoji="0" lang="en-US" altLang="en-US" sz="2000" b="0" i="0" u="none" strike="noStrike" cap="none" normalizeH="0" baseline="0" dirty="0">
                <a:ln>
                  <a:noFill/>
                </a:ln>
                <a:effectLst/>
                <a:latin typeface="Arial" panose="020B0604020202020204" pitchFamily="34" charset="0"/>
              </a:rPr>
              <a:t> → Clinicians must build digital literacy and trauma‑informed communication skills to remain accountable (NICE, 2025).</a:t>
            </a:r>
          </a:p>
          <a:p>
            <a:pPr marL="0" marR="0" lvl="0" indent="0" defTabSz="914400" rtl="0" eaLnBrk="0" fontAlgn="base" latinLnBrk="0" hangingPunct="0">
              <a:spcBef>
                <a:spcPct val="0"/>
              </a:spcBef>
              <a:spcAft>
                <a:spcPts val="600"/>
              </a:spcAft>
              <a:buClrTx/>
              <a:buSzTx/>
              <a:buFontTx/>
              <a:buChar char="•"/>
              <a:tabLst/>
            </a:pPr>
            <a:r>
              <a:rPr kumimoji="0" lang="en-US" altLang="en-US" sz="2000" b="1" i="0" u="none" strike="noStrike" cap="none" normalizeH="0" baseline="0" dirty="0">
                <a:ln>
                  <a:noFill/>
                </a:ln>
                <a:effectLst/>
                <a:latin typeface="Arial" panose="020B0604020202020204" pitchFamily="34" charset="0"/>
              </a:rPr>
              <a:t>Redistribution of tasks</a:t>
            </a:r>
            <a:r>
              <a:rPr kumimoji="0" lang="en-US" altLang="en-US" sz="2000" b="0" i="0" u="none" strike="noStrike" cap="none" normalizeH="0" baseline="0" dirty="0">
                <a:ln>
                  <a:noFill/>
                </a:ln>
                <a:effectLst/>
                <a:latin typeface="Arial" panose="020B0604020202020204" pitchFamily="34" charset="0"/>
              </a:rPr>
              <a:t> → Support staff face new responsibilities that risk stratification without adequate training (Digital Health, 2023).</a:t>
            </a:r>
          </a:p>
          <a:p>
            <a:pPr marL="0" marR="0" lvl="0" indent="0" defTabSz="914400" rtl="0" eaLnBrk="0" fontAlgn="base" latinLnBrk="0" hangingPunct="0">
              <a:spcBef>
                <a:spcPct val="0"/>
              </a:spcBef>
              <a:spcAft>
                <a:spcPts val="600"/>
              </a:spcAft>
              <a:buClrTx/>
              <a:buSzTx/>
              <a:buFontTx/>
              <a:buChar char="•"/>
              <a:tabLst/>
            </a:pPr>
            <a:r>
              <a:rPr kumimoji="0" lang="en-US" altLang="en-US" sz="2000" b="1" i="0" u="none" strike="noStrike" cap="none" normalizeH="0" baseline="0" dirty="0">
                <a:ln>
                  <a:noFill/>
                </a:ln>
                <a:effectLst/>
                <a:latin typeface="Arial" panose="020B0604020202020204" pitchFamily="34" charset="0"/>
              </a:rPr>
              <a:t>Equity safeguards</a:t>
            </a:r>
            <a:r>
              <a:rPr kumimoji="0" lang="en-US" altLang="en-US" sz="2000" b="0" i="0" u="none" strike="noStrike" cap="none" normalizeH="0" baseline="0" dirty="0">
                <a:ln>
                  <a:noFill/>
                </a:ln>
                <a:effectLst/>
                <a:latin typeface="Arial" panose="020B0604020202020204" pitchFamily="34" charset="0"/>
              </a:rPr>
              <a:t> → Oversight must be culturally competent, especially for diverse skin types (Digital Health, 2023).</a:t>
            </a:r>
          </a:p>
          <a:p>
            <a:pPr marL="0" indent="0" eaLnBrk="0" fontAlgn="base" hangingPunct="0">
              <a:spcBef>
                <a:spcPct val="0"/>
              </a:spcBef>
              <a:spcAft>
                <a:spcPts val="600"/>
              </a:spcAft>
              <a:buFontTx/>
              <a:buChar char="•"/>
            </a:pPr>
            <a:r>
              <a:rPr kumimoji="0" lang="en-US" altLang="en-US" sz="2000" b="1" i="0" u="none" strike="noStrike" cap="none" normalizeH="0" baseline="0" dirty="0">
                <a:ln>
                  <a:noFill/>
                </a:ln>
                <a:effectLst/>
                <a:latin typeface="Arial" panose="020B0604020202020204" pitchFamily="34" charset="0"/>
              </a:rPr>
              <a:t>Broader impact</a:t>
            </a:r>
            <a:r>
              <a:rPr kumimoji="0" lang="en-US" altLang="en-US" sz="2000" b="0" i="0" u="none" strike="noStrike" cap="none" normalizeH="0" baseline="0" dirty="0">
                <a:ln>
                  <a:noFill/>
                </a:ln>
                <a:effectLst/>
                <a:latin typeface="Arial" panose="020B0604020202020204" pitchFamily="34" charset="0"/>
              </a:rPr>
              <a:t> → DERM redefines professional identity and ethical responsibility, challenging the NHS to balance efficiency with human values</a:t>
            </a:r>
            <a:r>
              <a:rPr lang="en-US" altLang="en-US" sz="2000" dirty="0">
                <a:latin typeface="Arial" panose="020B0604020202020204" pitchFamily="34" charset="0"/>
              </a:rPr>
              <a:t> (Digital Health, 2023).</a:t>
            </a:r>
          </a:p>
          <a:p>
            <a:pPr marL="0" marR="0" lvl="0" indent="0" defTabSz="914400" rtl="0" eaLnBrk="0" fontAlgn="base" latinLnBrk="0" hangingPunct="0">
              <a:spcBef>
                <a:spcPct val="0"/>
              </a:spcBef>
              <a:spcAft>
                <a:spcPts val="600"/>
              </a:spcAft>
              <a:buClrTx/>
              <a:buSzTx/>
              <a:buFontTx/>
              <a:buChar char="•"/>
              <a:tabLst/>
            </a:pPr>
            <a:endParaRPr kumimoji="0" lang="en-US" altLang="en-US" sz="2000" b="0" i="0" u="none" strike="noStrike" cap="none" normalizeH="0" baseline="0" dirty="0">
              <a:ln>
                <a:noFill/>
              </a:ln>
              <a:effectLst/>
              <a:latin typeface="Arial" panose="020B0604020202020204" pitchFamily="34" charset="0"/>
            </a:endParaRPr>
          </a:p>
        </p:txBody>
      </p:sp>
      <p:sp>
        <p:nvSpPr>
          <p:cNvPr id="14373" name="Oval 1437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6138" y="3423959"/>
            <a:ext cx="405617"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64" name="Graphic 14363" descr="Users">
            <a:extLst>
              <a:ext uri="{FF2B5EF4-FFF2-40B4-BE49-F238E27FC236}">
                <a16:creationId xmlns:a16="http://schemas.microsoft.com/office/drawing/2014/main" id="{0108F084-88E0-3566-11F5-EB18AA76327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15388" y="1689117"/>
            <a:ext cx="2835788" cy="283578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4375" name="Freeform: Shape 1437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201" y="1"/>
            <a:ext cx="1550211"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4377" name="Straight Connector 1437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104058"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4379" name="Freeform: Shape 1437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5592435" y="5166682"/>
            <a:ext cx="1376793"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14381" name="Freeform: Shape 1438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7145" y="6033795"/>
            <a:ext cx="1493298"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383" name="Freeform: Shape 1438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8772" y="5519196"/>
            <a:ext cx="1005228"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81" name="Rectangle 1538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362" name="Title 1">
            <a:extLst>
              <a:ext uri="{FF2B5EF4-FFF2-40B4-BE49-F238E27FC236}">
                <a16:creationId xmlns:a16="http://schemas.microsoft.com/office/drawing/2014/main" id="{B02EE6C3-B6F2-6736-CF33-BE0B87384749}"/>
              </a:ext>
            </a:extLst>
          </p:cNvPr>
          <p:cNvSpPr>
            <a:spLocks noGrp="1" noChangeArrowheads="1"/>
          </p:cNvSpPr>
          <p:nvPr>
            <p:ph type="title"/>
          </p:nvPr>
        </p:nvSpPr>
        <p:spPr>
          <a:xfrm>
            <a:off x="508591" y="148158"/>
            <a:ext cx="4045020" cy="1325563"/>
          </a:xfrm>
        </p:spPr>
        <p:txBody>
          <a:bodyPr vert="horz" lIns="91440" tIns="45720" rIns="91440" bIns="45720" rtlCol="0" anchor="ctr">
            <a:normAutofit/>
          </a:bodyPr>
          <a:lstStyle/>
          <a:p>
            <a:r>
              <a:rPr lang="en-US" altLang="en-US" sz="4100" b="1" kern="1200" dirty="0">
                <a:solidFill>
                  <a:schemeClr val="tx1"/>
                </a:solidFill>
                <a:latin typeface="+mj-lt"/>
                <a:ea typeface="+mj-ea"/>
                <a:cs typeface="+mj-cs"/>
              </a:rPr>
              <a:t>Impact on service delivery: </a:t>
            </a:r>
          </a:p>
        </p:txBody>
      </p:sp>
      <p:sp>
        <p:nvSpPr>
          <p:cNvPr id="15383" name="Freeform: Shape 1538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8992" y="1"/>
            <a:ext cx="866357"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Rectangle 3">
            <a:extLst>
              <a:ext uri="{FF2B5EF4-FFF2-40B4-BE49-F238E27FC236}">
                <a16:creationId xmlns:a16="http://schemas.microsoft.com/office/drawing/2014/main" id="{05FB1F7A-FF4F-D4DD-F78D-32C54DA7C3C0}"/>
              </a:ext>
            </a:extLst>
          </p:cNvPr>
          <p:cNvSpPr>
            <a:spLocks noChangeArrowheads="1"/>
          </p:cNvSpPr>
          <p:nvPr/>
        </p:nvSpPr>
        <p:spPr bwMode="auto">
          <a:xfrm>
            <a:off x="508591" y="1689116"/>
            <a:ext cx="4165079" cy="502072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defTabSz="914400" fontAlgn="base">
              <a:lnSpc>
                <a:spcPct val="90000"/>
              </a:lnSpc>
              <a:spcBef>
                <a:spcPct val="0"/>
              </a:spcBef>
              <a:spcAft>
                <a:spcPts val="600"/>
              </a:spcAft>
              <a:buClrTx/>
              <a:buSzTx/>
              <a:buFont typeface="Arial" panose="020B0604020202020204" pitchFamily="34" charset="0"/>
              <a:buChar char="•"/>
              <a:tabLst/>
            </a:pPr>
            <a:r>
              <a:rPr kumimoji="0" lang="en-US" altLang="en-US" sz="1600" b="1" i="0" u="none" strike="noStrike" cap="none" normalizeH="0" baseline="0" dirty="0">
                <a:ln>
                  <a:noFill/>
                </a:ln>
                <a:effectLst/>
              </a:rPr>
              <a:t>Decentralized diagnostics</a:t>
            </a:r>
            <a:r>
              <a:rPr kumimoji="0" lang="en-US" altLang="en-US" sz="1600" b="0" i="0" u="none" strike="noStrike" cap="none" normalizeH="0" baseline="0" dirty="0">
                <a:ln>
                  <a:noFill/>
                </a:ln>
                <a:effectLst/>
              </a:rPr>
              <a:t> → DERM shifts triage to AI hubs, cutting waits and easing hospital pressure (Abdulrahman &amp; Trengove, 2025).</a:t>
            </a:r>
          </a:p>
          <a:p>
            <a:pPr marL="0" marR="0" lvl="0" indent="-228600" defTabSz="914400" fontAlgn="base">
              <a:lnSpc>
                <a:spcPct val="90000"/>
              </a:lnSpc>
              <a:spcBef>
                <a:spcPct val="0"/>
              </a:spcBef>
              <a:spcAft>
                <a:spcPts val="600"/>
              </a:spcAft>
              <a:buClrTx/>
              <a:buSzTx/>
              <a:buFont typeface="Arial" panose="020B0604020202020204" pitchFamily="34" charset="0"/>
              <a:buChar char="•"/>
              <a:tabLst/>
            </a:pPr>
            <a:r>
              <a:rPr kumimoji="0" lang="en-US" altLang="en-US" sz="1600" b="1" i="0" u="none" strike="noStrike" cap="none" normalizeH="0" baseline="0" dirty="0">
                <a:ln>
                  <a:noFill/>
                </a:ln>
                <a:effectLst/>
              </a:rPr>
              <a:t>Human oversight</a:t>
            </a:r>
            <a:r>
              <a:rPr kumimoji="0" lang="en-US" altLang="en-US" sz="1600" b="0" i="0" u="none" strike="noStrike" cap="none" normalizeH="0" baseline="0" dirty="0">
                <a:ln>
                  <a:noFill/>
                </a:ln>
                <a:effectLst/>
              </a:rPr>
              <a:t> → “Human in the loop” caught seven missed cancers, showing AI plus clinician validation improves safety (Abdulrahman &amp; Trengove, 2025).</a:t>
            </a:r>
          </a:p>
          <a:p>
            <a:pPr marL="0" marR="0" lvl="0" indent="-228600" defTabSz="914400" fontAlgn="base">
              <a:lnSpc>
                <a:spcPct val="90000"/>
              </a:lnSpc>
              <a:spcBef>
                <a:spcPct val="0"/>
              </a:spcBef>
              <a:spcAft>
                <a:spcPts val="600"/>
              </a:spcAft>
              <a:buClrTx/>
              <a:buSzTx/>
              <a:buFont typeface="Arial" panose="020B0604020202020204" pitchFamily="34" charset="0"/>
              <a:buChar char="•"/>
              <a:tabLst/>
            </a:pPr>
            <a:r>
              <a:rPr kumimoji="0" lang="en-US" altLang="en-US" sz="1600" b="1" i="0" u="none" strike="noStrike" cap="none" normalizeH="0" baseline="0" dirty="0">
                <a:ln>
                  <a:noFill/>
                </a:ln>
                <a:effectLst/>
              </a:rPr>
              <a:t>Equity challenges</a:t>
            </a:r>
            <a:r>
              <a:rPr kumimoji="0" lang="en-US" altLang="en-US" sz="1600" b="0" i="0" u="none" strike="noStrike" cap="none" normalizeH="0" baseline="0" dirty="0">
                <a:ln>
                  <a:noFill/>
                </a:ln>
                <a:effectLst/>
              </a:rPr>
              <a:t> → Exclusion of acral lesions in darker skin types shows limits of algorithmic generalizability (Abdulrahman &amp; Trengove, 2025).</a:t>
            </a:r>
          </a:p>
          <a:p>
            <a:pPr marL="0" marR="0" lvl="0" indent="-228600" defTabSz="914400" fontAlgn="base">
              <a:lnSpc>
                <a:spcPct val="90000"/>
              </a:lnSpc>
              <a:spcBef>
                <a:spcPct val="0"/>
              </a:spcBef>
              <a:spcAft>
                <a:spcPts val="600"/>
              </a:spcAft>
              <a:buClrTx/>
              <a:buSzTx/>
              <a:buFont typeface="Arial" panose="020B0604020202020204" pitchFamily="34" charset="0"/>
              <a:buChar char="•"/>
              <a:tabLst/>
            </a:pPr>
            <a:r>
              <a:rPr kumimoji="0" lang="en-US" altLang="en-US" sz="1600" b="1" i="0" u="none" strike="noStrike" cap="none" normalizeH="0" baseline="0" dirty="0">
                <a:ln>
                  <a:noFill/>
                </a:ln>
                <a:effectLst/>
              </a:rPr>
              <a:t>Financial pressures</a:t>
            </a:r>
            <a:r>
              <a:rPr kumimoji="0" lang="en-US" altLang="en-US" sz="1600" b="0" i="0" u="none" strike="noStrike" cap="none" normalizeH="0" baseline="0" dirty="0">
                <a:ln>
                  <a:noFill/>
                </a:ln>
                <a:effectLst/>
              </a:rPr>
              <a:t> → Integration costs and uneven adoption risk workforce strain, despite efficiency gains (Abdulrahman &amp; Trengove, 2025).</a:t>
            </a:r>
          </a:p>
          <a:p>
            <a:pPr marL="0" marR="0" lvl="0" indent="-228600" defTabSz="914400" fontAlgn="base">
              <a:lnSpc>
                <a:spcPct val="90000"/>
              </a:lnSpc>
              <a:spcBef>
                <a:spcPct val="0"/>
              </a:spcBef>
              <a:spcAft>
                <a:spcPts val="600"/>
              </a:spcAft>
              <a:buClrTx/>
              <a:buSzTx/>
              <a:buFont typeface="Arial" panose="020B0604020202020204" pitchFamily="34" charset="0"/>
              <a:buChar char="•"/>
              <a:tabLst/>
            </a:pPr>
            <a:r>
              <a:rPr kumimoji="0" lang="en-US" altLang="en-US" sz="1600" b="1" i="0" u="none" strike="noStrike" cap="none" normalizeH="0" baseline="0" dirty="0">
                <a:ln>
                  <a:noFill/>
                </a:ln>
                <a:effectLst/>
              </a:rPr>
              <a:t>Workforce impact</a:t>
            </a:r>
            <a:r>
              <a:rPr kumimoji="0" lang="en-US" altLang="en-US" sz="1600" b="0" i="0" u="none" strike="noStrike" cap="none" normalizeH="0" baseline="0" dirty="0">
                <a:ln>
                  <a:noFill/>
                </a:ln>
                <a:effectLst/>
              </a:rPr>
              <a:t> → DERM reshapes identity, power, and responsibility, demanding training and cultural sensitivity (Digital Health, 2023</a:t>
            </a:r>
            <a:r>
              <a:rPr kumimoji="0" lang="en-US" altLang="en-US" sz="1400" b="0" i="0" u="none" strike="noStrike" cap="none" normalizeH="0" baseline="0" dirty="0">
                <a:ln>
                  <a:noFill/>
                </a:ln>
                <a:effectLst/>
              </a:rPr>
              <a:t>).</a:t>
            </a:r>
          </a:p>
        </p:txBody>
      </p:sp>
      <p:sp>
        <p:nvSpPr>
          <p:cNvPr id="15385" name="Oval 1538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6138" y="3423959"/>
            <a:ext cx="405617"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76" name="Graphic 15375" descr="Hospital">
            <a:extLst>
              <a:ext uri="{FF2B5EF4-FFF2-40B4-BE49-F238E27FC236}">
                <a16:creationId xmlns:a16="http://schemas.microsoft.com/office/drawing/2014/main" id="{C2503CB8-57AD-327E-D988-BF3C583B8CD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15388" y="1689117"/>
            <a:ext cx="2835788" cy="283578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5387" name="Freeform: Shape 1538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201" y="1"/>
            <a:ext cx="1550211"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5389" name="Straight Connector 1538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104058"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5391" name="Freeform: Shape 1539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5592435" y="5166682"/>
            <a:ext cx="1376793"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15393" name="Freeform: Shape 1539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7145" y="6033795"/>
            <a:ext cx="1493298"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395" name="Freeform: Shape 1539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8772" y="5519196"/>
            <a:ext cx="1005228"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400" name="Rectangle 1639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Title 1">
            <a:extLst>
              <a:ext uri="{FF2B5EF4-FFF2-40B4-BE49-F238E27FC236}">
                <a16:creationId xmlns:a16="http://schemas.microsoft.com/office/drawing/2014/main" id="{62770812-7068-F828-CAFD-BCE0925DB805}"/>
              </a:ext>
            </a:extLst>
          </p:cNvPr>
          <p:cNvSpPr>
            <a:spLocks noGrp="1" noChangeArrowheads="1"/>
          </p:cNvSpPr>
          <p:nvPr>
            <p:ph type="title"/>
          </p:nvPr>
        </p:nvSpPr>
        <p:spPr>
          <a:xfrm>
            <a:off x="395079" y="212529"/>
            <a:ext cx="8263890" cy="1033978"/>
          </a:xfrm>
        </p:spPr>
        <p:txBody>
          <a:bodyPr anchor="b">
            <a:normAutofit/>
          </a:bodyPr>
          <a:lstStyle/>
          <a:p>
            <a:r>
              <a:rPr lang="en-GB" altLang="en-US" sz="4000" b="1" dirty="0">
                <a:solidFill>
                  <a:srgbClr val="C00000"/>
                </a:solidFill>
                <a:latin typeface="Arial" panose="020B0604020202020204" pitchFamily="34" charset="0"/>
                <a:cs typeface="Arial" panose="020B0604020202020204" pitchFamily="34" charset="0"/>
              </a:rPr>
              <a:t>Impact on patients: </a:t>
            </a:r>
          </a:p>
        </p:txBody>
      </p:sp>
      <p:sp>
        <p:nvSpPr>
          <p:cNvPr id="1640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7" name="Content Placeholder 2">
            <a:extLst>
              <a:ext uri="{FF2B5EF4-FFF2-40B4-BE49-F238E27FC236}">
                <a16:creationId xmlns:a16="http://schemas.microsoft.com/office/drawing/2014/main" id="{C7883080-F46A-BECE-8932-B2ECCA9A18AF}"/>
              </a:ext>
            </a:extLst>
          </p:cNvPr>
          <p:cNvSpPr>
            <a:spLocks noGrp="1" noChangeArrowheads="1"/>
          </p:cNvSpPr>
          <p:nvPr>
            <p:ph idx="1"/>
          </p:nvPr>
        </p:nvSpPr>
        <p:spPr>
          <a:xfrm>
            <a:off x="107503" y="1929781"/>
            <a:ext cx="6336703" cy="4793299"/>
          </a:xfrm>
        </p:spPr>
        <p:txBody>
          <a:bodyPr anchor="t">
            <a:normAutofit/>
          </a:bodyPr>
          <a:lstStyle/>
          <a:p>
            <a:r>
              <a:rPr lang="en-GB" sz="2000" b="1" dirty="0">
                <a:latin typeface="Arial" panose="020B0604020202020204" pitchFamily="34" charset="0"/>
                <a:cs typeface="Arial" panose="020B0604020202020204" pitchFamily="34" charset="0"/>
              </a:rPr>
              <a:t>Innovation vs. ethics</a:t>
            </a:r>
            <a:r>
              <a:rPr lang="en-GB" sz="2000" dirty="0">
                <a:latin typeface="Arial" panose="020B0604020202020204" pitchFamily="34" charset="0"/>
                <a:cs typeface="Arial" panose="020B0604020202020204" pitchFamily="34" charset="0"/>
              </a:rPr>
              <a:t> → AI triage improves access and reduces referrals, easing patient anxiety (The Lancet Digital Health, 2024).</a:t>
            </a:r>
          </a:p>
          <a:p>
            <a:r>
              <a:rPr lang="en-GB" sz="2000" b="1" dirty="0">
                <a:latin typeface="Arial" panose="020B0604020202020204" pitchFamily="34" charset="0"/>
                <a:cs typeface="Arial" panose="020B0604020202020204" pitchFamily="34" charset="0"/>
              </a:rPr>
              <a:t>Relational risks</a:t>
            </a:r>
            <a:r>
              <a:rPr lang="en-GB" sz="2000" dirty="0">
                <a:latin typeface="Arial" panose="020B0604020202020204" pitchFamily="34" charset="0"/>
                <a:cs typeface="Arial" panose="020B0604020202020204" pitchFamily="34" charset="0"/>
              </a:rPr>
              <a:t> → Automation may weaken trust if transparency and cultural sensitivity are lacking (</a:t>
            </a:r>
            <a:r>
              <a:rPr lang="en-GB" sz="2000" dirty="0" err="1">
                <a:latin typeface="Arial" panose="020B0604020202020204" pitchFamily="34" charset="0"/>
                <a:cs typeface="Arial" panose="020B0604020202020204" pitchFamily="34" charset="0"/>
              </a:rPr>
              <a:t>Zbrzezny</a:t>
            </a:r>
            <a:r>
              <a:rPr lang="en-GB" sz="2000" dirty="0">
                <a:latin typeface="Arial" panose="020B0604020202020204" pitchFamily="34" charset="0"/>
                <a:cs typeface="Arial" panose="020B0604020202020204" pitchFamily="34" charset="0"/>
              </a:rPr>
              <a:t> &amp; Krzywicki, 2025).</a:t>
            </a:r>
          </a:p>
          <a:p>
            <a:r>
              <a:rPr lang="en-GB" sz="2000" b="1" dirty="0">
                <a:latin typeface="Arial" panose="020B0604020202020204" pitchFamily="34" charset="0"/>
                <a:cs typeface="Arial" panose="020B0604020202020204" pitchFamily="34" charset="0"/>
              </a:rPr>
              <a:t>Equity safeguards</a:t>
            </a:r>
            <a:r>
              <a:rPr lang="en-GB" sz="2000" dirty="0">
                <a:latin typeface="Arial" panose="020B0604020202020204" pitchFamily="34" charset="0"/>
                <a:cs typeface="Arial" panose="020B0604020202020204" pitchFamily="34" charset="0"/>
              </a:rPr>
              <a:t> → Clinician oversight for darker skin types exposes dataset bias and need for justice (Skin Analytics, 2025).</a:t>
            </a:r>
          </a:p>
          <a:p>
            <a:r>
              <a:rPr lang="en-GB" sz="2000" b="1" dirty="0">
                <a:latin typeface="Arial" panose="020B0604020202020204" pitchFamily="34" charset="0"/>
                <a:cs typeface="Arial" panose="020B0604020202020204" pitchFamily="34" charset="0"/>
              </a:rPr>
              <a:t>Ethical integration</a:t>
            </a:r>
            <a:r>
              <a:rPr lang="en-GB" sz="2000" dirty="0">
                <a:latin typeface="Arial" panose="020B0604020202020204" pitchFamily="34" charset="0"/>
                <a:cs typeface="Arial" panose="020B0604020202020204" pitchFamily="34" charset="0"/>
              </a:rPr>
              <a:t> → Communication, consent, and inclusivity are essential for responsible AI use (Skin Analytics, 2025).</a:t>
            </a:r>
          </a:p>
          <a:p>
            <a:r>
              <a:rPr lang="en-GB" sz="2000" b="1" dirty="0">
                <a:latin typeface="Arial" panose="020B0604020202020204" pitchFamily="34" charset="0"/>
                <a:cs typeface="Arial" panose="020B0604020202020204" pitchFamily="34" charset="0"/>
              </a:rPr>
              <a:t>Patient impact</a:t>
            </a:r>
            <a:r>
              <a:rPr lang="en-GB" sz="2000" dirty="0">
                <a:latin typeface="Arial" panose="020B0604020202020204" pitchFamily="34" charset="0"/>
                <a:cs typeface="Arial" panose="020B0604020202020204" pitchFamily="34" charset="0"/>
              </a:rPr>
              <a:t> → Beyond diagnosis, AI shapes trust, dignity, and perceptions of care (Skin Analytics, 2025).</a:t>
            </a:r>
          </a:p>
          <a:p>
            <a:pPr marL="0" indent="0">
              <a:buNone/>
            </a:pPr>
            <a:endParaRPr lang="en-GB" altLang="en-US" sz="1300" dirty="0"/>
          </a:p>
        </p:txBody>
      </p:sp>
      <p:pic>
        <p:nvPicPr>
          <p:cNvPr id="16395" name="Picture 16394" descr="Floating chemistry structure">
            <a:extLst>
              <a:ext uri="{FF2B5EF4-FFF2-40B4-BE49-F238E27FC236}">
                <a16:creationId xmlns:a16="http://schemas.microsoft.com/office/drawing/2014/main" id="{C25B38B5-D843-5FC0-6692-D8D190813EF3}"/>
              </a:ext>
            </a:extLst>
          </p:cNvPr>
          <p:cNvPicPr>
            <a:picLocks noChangeAspect="1"/>
          </p:cNvPicPr>
          <p:nvPr/>
        </p:nvPicPr>
        <p:blipFill>
          <a:blip r:embed="rId2"/>
          <a:srcRect l="25810" r="24583" b="-3"/>
          <a:stretch>
            <a:fillRect/>
          </a:stretch>
        </p:blipFill>
        <p:spPr>
          <a:xfrm>
            <a:off x="6444207" y="2093976"/>
            <a:ext cx="2268333" cy="409651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2" name="Rectangle 1844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Title 1">
            <a:extLst>
              <a:ext uri="{FF2B5EF4-FFF2-40B4-BE49-F238E27FC236}">
                <a16:creationId xmlns:a16="http://schemas.microsoft.com/office/drawing/2014/main" id="{F0D5CA0B-E524-F262-4625-4991FBA4597F}"/>
              </a:ext>
            </a:extLst>
          </p:cNvPr>
          <p:cNvSpPr>
            <a:spLocks noGrp="1" noChangeArrowheads="1"/>
          </p:cNvSpPr>
          <p:nvPr>
            <p:ph type="title"/>
          </p:nvPr>
        </p:nvSpPr>
        <p:spPr>
          <a:xfrm>
            <a:off x="429369" y="238539"/>
            <a:ext cx="8263890" cy="1434415"/>
          </a:xfrm>
        </p:spPr>
        <p:txBody>
          <a:bodyPr anchor="b">
            <a:normAutofit/>
          </a:bodyPr>
          <a:lstStyle/>
          <a:p>
            <a:r>
              <a:rPr lang="en-GB" sz="4700" b="1" dirty="0"/>
              <a:t>Impact on Community:</a:t>
            </a:r>
            <a:endParaRPr lang="en-GB" altLang="en-US" sz="4700" b="1" dirty="0"/>
          </a:p>
        </p:txBody>
      </p:sp>
      <p:sp>
        <p:nvSpPr>
          <p:cNvPr id="1844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5" name="Content Placeholder 2">
            <a:extLst>
              <a:ext uri="{FF2B5EF4-FFF2-40B4-BE49-F238E27FC236}">
                <a16:creationId xmlns:a16="http://schemas.microsoft.com/office/drawing/2014/main" id="{9F4F15DD-F146-0015-D357-D2D3E6613371}"/>
              </a:ext>
            </a:extLst>
          </p:cNvPr>
          <p:cNvSpPr>
            <a:spLocks noGrp="1" noChangeArrowheads="1"/>
          </p:cNvSpPr>
          <p:nvPr>
            <p:ph idx="1"/>
          </p:nvPr>
        </p:nvSpPr>
        <p:spPr>
          <a:xfrm>
            <a:off x="429369" y="2057797"/>
            <a:ext cx="5035164" cy="4561663"/>
          </a:xfrm>
        </p:spPr>
        <p:txBody>
          <a:bodyPr anchor="t">
            <a:normAutofit fontScale="92500" lnSpcReduction="10000"/>
          </a:bodyPr>
          <a:lstStyle/>
          <a:p>
            <a:pPr marL="0" indent="0">
              <a:buNone/>
            </a:pPr>
            <a:r>
              <a:rPr lang="en-GB" sz="1800" b="1" dirty="0">
                <a:latin typeface="Arial" panose="020B0604020202020204" pitchFamily="34" charset="0"/>
                <a:cs typeface="Arial" panose="020B0604020202020204" pitchFamily="34" charset="0"/>
              </a:rPr>
              <a:t> </a:t>
            </a:r>
            <a:r>
              <a:rPr lang="en-GB" sz="2200" b="1" dirty="0">
                <a:latin typeface="Arial" panose="020B0604020202020204" pitchFamily="34" charset="0"/>
                <a:cs typeface="Arial" panose="020B0604020202020204" pitchFamily="34" charset="0"/>
              </a:rPr>
              <a:t>Patient &amp; Service Location:</a:t>
            </a:r>
          </a:p>
          <a:p>
            <a:r>
              <a:rPr lang="en-GB" sz="2200" b="1" dirty="0">
                <a:latin typeface="Arial" panose="020B0604020202020204" pitchFamily="34" charset="0"/>
                <a:cs typeface="Arial" panose="020B0604020202020204" pitchFamily="34" charset="0"/>
              </a:rPr>
              <a:t>Decentralised access</a:t>
            </a:r>
            <a:r>
              <a:rPr lang="en-GB" sz="2200" dirty="0">
                <a:latin typeface="Arial" panose="020B0604020202020204" pitchFamily="34" charset="0"/>
                <a:cs typeface="Arial" panose="020B0604020202020204" pitchFamily="34" charset="0"/>
              </a:rPr>
              <a:t> → </a:t>
            </a:r>
            <a:r>
              <a:rPr lang="en-GB" sz="2200" dirty="0" err="1">
                <a:latin typeface="Arial" panose="020B0604020202020204" pitchFamily="34" charset="0"/>
                <a:cs typeface="Arial" panose="020B0604020202020204" pitchFamily="34" charset="0"/>
              </a:rPr>
              <a:t>Teledermatology</a:t>
            </a:r>
            <a:r>
              <a:rPr lang="en-GB" sz="2200" dirty="0">
                <a:latin typeface="Arial" panose="020B0604020202020204" pitchFamily="34" charset="0"/>
                <a:cs typeface="Arial" panose="020B0604020202020204" pitchFamily="34" charset="0"/>
              </a:rPr>
              <a:t> hubs reduce travel burdens and improve geographic convenience for underserved areas (Skene et al., 2024).</a:t>
            </a:r>
          </a:p>
          <a:p>
            <a:r>
              <a:rPr lang="en-GB" sz="2200" b="1" dirty="0">
                <a:latin typeface="Arial" panose="020B0604020202020204" pitchFamily="34" charset="0"/>
                <a:cs typeface="Arial" panose="020B0604020202020204" pitchFamily="34" charset="0"/>
              </a:rPr>
              <a:t>Uneven distribution</a:t>
            </a:r>
            <a:r>
              <a:rPr lang="en-GB" sz="2200" dirty="0">
                <a:latin typeface="Arial" panose="020B0604020202020204" pitchFamily="34" charset="0"/>
                <a:cs typeface="Arial" panose="020B0604020202020204" pitchFamily="34" charset="0"/>
              </a:rPr>
              <a:t> → Communities lacking digital infrastructure or clinical oversight risk exclusion, reinforcing inequities </a:t>
            </a:r>
            <a:r>
              <a:rPr lang="en-GB" sz="2200" i="1" dirty="0">
                <a:latin typeface="Arial" panose="020B0604020202020204" pitchFamily="34" charset="0"/>
                <a:cs typeface="Arial" panose="020B0604020202020204" pitchFamily="34" charset="0"/>
              </a:rPr>
              <a:t>(</a:t>
            </a:r>
            <a:r>
              <a:rPr lang="en-GB" sz="2200" dirty="0">
                <a:latin typeface="Arial" panose="020B0604020202020204" pitchFamily="34" charset="0"/>
                <a:cs typeface="Arial" panose="020B0604020202020204" pitchFamily="34" charset="0"/>
              </a:rPr>
              <a:t>Skene et al., 2024).</a:t>
            </a:r>
          </a:p>
          <a:p>
            <a:r>
              <a:rPr lang="en-GB" sz="2200" b="1" dirty="0">
                <a:latin typeface="Arial" panose="020B0604020202020204" pitchFamily="34" charset="0"/>
                <a:cs typeface="Arial" panose="020B0604020202020204" pitchFamily="34" charset="0"/>
              </a:rPr>
              <a:t>Digital divide</a:t>
            </a:r>
            <a:r>
              <a:rPr lang="en-GB" sz="2200" dirty="0">
                <a:latin typeface="Arial" panose="020B0604020202020204" pitchFamily="34" charset="0"/>
                <a:cs typeface="Arial" panose="020B0604020202020204" pitchFamily="34" charset="0"/>
              </a:rPr>
              <a:t> → Accessibility without investment risks becoming exclusionary rather than empowering (Skene et al., 2024).</a:t>
            </a:r>
          </a:p>
          <a:p>
            <a:pPr marL="0" indent="0">
              <a:buNone/>
            </a:pPr>
            <a:r>
              <a:rPr lang="en-GB" sz="2200" b="1" dirty="0">
                <a:latin typeface="Arial" panose="020B0604020202020204" pitchFamily="34" charset="0"/>
                <a:cs typeface="Arial" panose="020B0604020202020204" pitchFamily="34" charset="0"/>
              </a:rPr>
              <a:t> </a:t>
            </a:r>
            <a:endParaRPr lang="en-GB" altLang="en-US" sz="2200" dirty="0"/>
          </a:p>
        </p:txBody>
      </p:sp>
      <p:pic>
        <p:nvPicPr>
          <p:cNvPr id="18437" name="Picture 18436" descr="World map with flight paths">
            <a:extLst>
              <a:ext uri="{FF2B5EF4-FFF2-40B4-BE49-F238E27FC236}">
                <a16:creationId xmlns:a16="http://schemas.microsoft.com/office/drawing/2014/main" id="{EEE814E6-5324-0426-4FFC-142B3C92C2DF}"/>
              </a:ext>
            </a:extLst>
          </p:cNvPr>
          <p:cNvPicPr>
            <a:picLocks noChangeAspect="1"/>
          </p:cNvPicPr>
          <p:nvPr/>
        </p:nvPicPr>
        <p:blipFill>
          <a:blip r:embed="rId2"/>
          <a:srcRect l="22488" r="28268" b="3"/>
          <a:stretch>
            <a:fillRect/>
          </a:stretch>
        </p:blipFill>
        <p:spPr>
          <a:xfrm>
            <a:off x="5756743" y="2093976"/>
            <a:ext cx="2955798" cy="409651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92C4DC-D86A-1613-1EA5-326A9C9434B6}"/>
              </a:ext>
            </a:extLst>
          </p:cNvPr>
          <p:cNvSpPr>
            <a:spLocks noGrp="1"/>
          </p:cNvSpPr>
          <p:nvPr>
            <p:ph type="title"/>
          </p:nvPr>
        </p:nvSpPr>
        <p:spPr>
          <a:xfrm>
            <a:off x="429369" y="238539"/>
            <a:ext cx="8263890" cy="1434415"/>
          </a:xfrm>
        </p:spPr>
        <p:txBody>
          <a:bodyPr anchor="b">
            <a:normAutofit/>
          </a:bodyPr>
          <a:lstStyle/>
          <a:p>
            <a:r>
              <a:rPr lang="en-GB" sz="4700" b="1"/>
              <a:t>Impact on Community:</a:t>
            </a:r>
            <a:endParaRPr lang="en-GB" sz="470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F1E784-90C5-4B7A-8B62-77B63223459C}"/>
              </a:ext>
            </a:extLst>
          </p:cNvPr>
          <p:cNvSpPr>
            <a:spLocks noGrp="1"/>
          </p:cNvSpPr>
          <p:nvPr>
            <p:ph idx="1"/>
          </p:nvPr>
        </p:nvSpPr>
        <p:spPr>
          <a:xfrm>
            <a:off x="429369" y="1988840"/>
            <a:ext cx="5035164" cy="4201648"/>
          </a:xfrm>
        </p:spPr>
        <p:txBody>
          <a:bodyPr anchor="t">
            <a:normAutofit/>
          </a:bodyPr>
          <a:lstStyle/>
          <a:p>
            <a:pPr marL="0" indent="0">
              <a:buNone/>
            </a:pPr>
            <a:r>
              <a:rPr lang="en-GB" sz="1900" b="1" dirty="0">
                <a:latin typeface="Arial" panose="020B0604020202020204" pitchFamily="34" charset="0"/>
                <a:cs typeface="Arial" panose="020B0604020202020204" pitchFamily="34" charset="0"/>
              </a:rPr>
              <a:t>Effect on Family Members</a:t>
            </a:r>
          </a:p>
          <a:p>
            <a:r>
              <a:rPr lang="en-GB" sz="2000" b="1" dirty="0">
                <a:latin typeface="Arial" panose="020B0604020202020204" pitchFamily="34" charset="0"/>
                <a:cs typeface="Arial" panose="020B0604020202020204" pitchFamily="34" charset="0"/>
              </a:rPr>
              <a:t>Logistical relief</a:t>
            </a:r>
            <a:r>
              <a:rPr lang="en-GB" sz="2000" dirty="0">
                <a:latin typeface="Arial" panose="020B0604020202020204" pitchFamily="34" charset="0"/>
                <a:cs typeface="Arial" panose="020B0604020202020204" pitchFamily="34" charset="0"/>
              </a:rPr>
              <a:t> → Faster triage can ease strain on families and carers (Skene et al., 2024).</a:t>
            </a:r>
          </a:p>
          <a:p>
            <a:r>
              <a:rPr lang="en-GB" sz="2000" b="1" dirty="0">
                <a:latin typeface="Arial" panose="020B0604020202020204" pitchFamily="34" charset="0"/>
                <a:cs typeface="Arial" panose="020B0604020202020204" pitchFamily="34" charset="0"/>
              </a:rPr>
              <a:t>Opacity of AI</a:t>
            </a:r>
            <a:r>
              <a:rPr lang="en-GB" sz="2000" dirty="0">
                <a:latin typeface="Arial" panose="020B0604020202020204" pitchFamily="34" charset="0"/>
                <a:cs typeface="Arial" panose="020B0604020202020204" pitchFamily="34" charset="0"/>
              </a:rPr>
              <a:t> → Lack of transparency may generate uncertainty and emotional disconnection (Skene et al., 2024).</a:t>
            </a:r>
          </a:p>
          <a:p>
            <a:r>
              <a:rPr lang="en-GB" sz="2000" b="1" dirty="0">
                <a:latin typeface="Arial" panose="020B0604020202020204" pitchFamily="34" charset="0"/>
                <a:cs typeface="Arial" panose="020B0604020202020204" pitchFamily="34" charset="0"/>
              </a:rPr>
              <a:t>Cultural continuity</a:t>
            </a:r>
            <a:r>
              <a:rPr lang="en-GB" sz="2000" dirty="0">
                <a:latin typeface="Arial" panose="020B0604020202020204" pitchFamily="34" charset="0"/>
                <a:cs typeface="Arial" panose="020B0604020202020204" pitchFamily="34" charset="0"/>
              </a:rPr>
              <a:t> → Absence of relational dialogue risks sidelining families in collective and intergenerational caregiving contexts (Skene et al., 2024).</a:t>
            </a:r>
          </a:p>
          <a:p>
            <a:pPr marL="0" indent="0">
              <a:buNone/>
            </a:pPr>
            <a:r>
              <a:rPr lang="en-GB" sz="2000" b="1" dirty="0">
                <a:latin typeface="Arial" panose="020B0604020202020204" pitchFamily="34" charset="0"/>
                <a:cs typeface="Arial" panose="020B0604020202020204" pitchFamily="34" charset="0"/>
              </a:rPr>
              <a:t> </a:t>
            </a:r>
            <a:endParaRPr lang="en-GB" altLang="en-US" sz="2000" dirty="0">
              <a:latin typeface="Arial" panose="020B0604020202020204" pitchFamily="34" charset="0"/>
              <a:cs typeface="Arial" panose="020B0604020202020204" pitchFamily="34" charset="0"/>
            </a:endParaRPr>
          </a:p>
          <a:p>
            <a:endParaRPr lang="en-GB" sz="1900" dirty="0"/>
          </a:p>
        </p:txBody>
      </p:sp>
      <p:pic>
        <p:nvPicPr>
          <p:cNvPr id="5" name="Picture 4" descr="Two people holding each other's hands">
            <a:extLst>
              <a:ext uri="{FF2B5EF4-FFF2-40B4-BE49-F238E27FC236}">
                <a16:creationId xmlns:a16="http://schemas.microsoft.com/office/drawing/2014/main" id="{94773BC9-7AE8-A182-3264-DA55CBB36F3A}"/>
              </a:ext>
            </a:extLst>
          </p:cNvPr>
          <p:cNvPicPr>
            <a:picLocks noChangeAspect="1"/>
          </p:cNvPicPr>
          <p:nvPr/>
        </p:nvPicPr>
        <p:blipFill>
          <a:blip r:embed="rId2"/>
          <a:srcRect l="22313" r="29525" b="2"/>
          <a:stretch>
            <a:fillRect/>
          </a:stretch>
        </p:blipFill>
        <p:spPr>
          <a:xfrm>
            <a:off x="5756743" y="2093976"/>
            <a:ext cx="2955798" cy="4096512"/>
          </a:xfrm>
          <a:prstGeom prst="rect">
            <a:avLst/>
          </a:prstGeom>
        </p:spPr>
      </p:pic>
    </p:spTree>
    <p:extLst>
      <p:ext uri="{BB962C8B-B14F-4D97-AF65-F5344CB8AC3E}">
        <p14:creationId xmlns:p14="http://schemas.microsoft.com/office/powerpoint/2010/main" val="3735368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2E2FDA-BD33-571D-8AC6-9761C3B90425}"/>
              </a:ext>
            </a:extLst>
          </p:cNvPr>
          <p:cNvSpPr>
            <a:spLocks noGrp="1"/>
          </p:cNvSpPr>
          <p:nvPr>
            <p:ph type="title"/>
          </p:nvPr>
        </p:nvSpPr>
        <p:spPr>
          <a:xfrm>
            <a:off x="429369" y="238539"/>
            <a:ext cx="8263890" cy="1434415"/>
          </a:xfrm>
        </p:spPr>
        <p:txBody>
          <a:bodyPr anchor="b">
            <a:normAutofit/>
          </a:bodyPr>
          <a:lstStyle/>
          <a:p>
            <a:r>
              <a:rPr lang="en-GB" sz="4700" b="1" dirty="0">
                <a:latin typeface="Arial" panose="020B0604020202020204" pitchFamily="34" charset="0"/>
                <a:cs typeface="Arial" panose="020B0604020202020204" pitchFamily="34" charset="0"/>
              </a:rPr>
              <a:t>Impact on Community:</a:t>
            </a:r>
            <a:endParaRPr lang="en-GB" sz="4700" dirty="0">
              <a:latin typeface="Arial" panose="020B0604020202020204" pitchFamily="34" charset="0"/>
              <a:cs typeface="Arial" panose="020B0604020202020204" pitchFamily="34" charset="0"/>
            </a:endParaRP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422F03-5449-3FED-21E8-70ED0BF7F4BD}"/>
              </a:ext>
            </a:extLst>
          </p:cNvPr>
          <p:cNvSpPr>
            <a:spLocks noGrp="1"/>
          </p:cNvSpPr>
          <p:nvPr>
            <p:ph idx="1"/>
          </p:nvPr>
        </p:nvSpPr>
        <p:spPr>
          <a:xfrm>
            <a:off x="429369" y="2071316"/>
            <a:ext cx="5035164" cy="4776986"/>
          </a:xfrm>
        </p:spPr>
        <p:txBody>
          <a:bodyPr anchor="t">
            <a:normAutofit/>
          </a:bodyPr>
          <a:lstStyle/>
          <a:p>
            <a:pPr marL="0" indent="0">
              <a:buNone/>
            </a:pPr>
            <a:r>
              <a:rPr lang="en-GB" sz="1800" b="1" dirty="0">
                <a:latin typeface="Arial" panose="020B0604020202020204" pitchFamily="34" charset="0"/>
                <a:cs typeface="Arial" panose="020B0604020202020204" pitchFamily="34" charset="0"/>
              </a:rPr>
              <a:t>Public Health</a:t>
            </a:r>
          </a:p>
          <a:p>
            <a:r>
              <a:rPr lang="en-GB" sz="2000" b="1" dirty="0">
                <a:latin typeface="Arial" panose="020B0604020202020204" pitchFamily="34" charset="0"/>
                <a:cs typeface="Arial" panose="020B0604020202020204" pitchFamily="34" charset="0"/>
              </a:rPr>
              <a:t>Early detection &amp; efficiency</a:t>
            </a:r>
            <a:r>
              <a:rPr lang="en-GB" sz="2000" dirty="0">
                <a:latin typeface="Arial" panose="020B0604020202020204" pitchFamily="34" charset="0"/>
                <a:cs typeface="Arial" panose="020B0604020202020204" pitchFamily="34" charset="0"/>
              </a:rPr>
              <a:t> → DERM offers system gains but depends on trust, digital literacy, and co‑production </a:t>
            </a:r>
            <a:r>
              <a:rPr lang="en-GB" sz="2000" i="1" dirty="0">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Giansanti, 2023).</a:t>
            </a:r>
          </a:p>
          <a:p>
            <a:r>
              <a:rPr lang="en-GB" sz="2000" b="1" dirty="0">
                <a:latin typeface="Arial" panose="020B0604020202020204" pitchFamily="34" charset="0"/>
                <a:cs typeface="Arial" panose="020B0604020202020204" pitchFamily="34" charset="0"/>
              </a:rPr>
              <a:t>Participatory governance</a:t>
            </a:r>
            <a:r>
              <a:rPr lang="en-GB" sz="2000" dirty="0">
                <a:latin typeface="Arial" panose="020B0604020202020204" pitchFamily="34" charset="0"/>
                <a:cs typeface="Arial" panose="020B0604020202020204" pitchFamily="34" charset="0"/>
              </a:rPr>
              <a:t> → Without patient, family, and community involvement, AI risks perpetuating top‑down models of care </a:t>
            </a:r>
            <a:r>
              <a:rPr lang="en-GB" sz="2000" i="1" dirty="0">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Giansanti, 2023).</a:t>
            </a:r>
          </a:p>
          <a:p>
            <a:r>
              <a:rPr lang="en-GB" sz="2000" b="1" dirty="0">
                <a:latin typeface="Arial" panose="020B0604020202020204" pitchFamily="34" charset="0"/>
                <a:cs typeface="Arial" panose="020B0604020202020204" pitchFamily="34" charset="0"/>
              </a:rPr>
              <a:t>Justice lens</a:t>
            </a:r>
            <a:r>
              <a:rPr lang="en-GB" sz="2000" dirty="0">
                <a:latin typeface="Arial" panose="020B0604020202020204" pitchFamily="34" charset="0"/>
                <a:cs typeface="Arial" panose="020B0604020202020204" pitchFamily="34" charset="0"/>
              </a:rPr>
              <a:t> → True impact must embed relational, cultural, and geographic justice, not just clinical metrics </a:t>
            </a:r>
            <a:r>
              <a:rPr lang="en-GB" sz="2000" i="1" dirty="0">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Giansanti, 2023; Skene et al., 2024).</a:t>
            </a:r>
          </a:p>
          <a:p>
            <a:endParaRPr lang="en-GB" sz="1800" dirty="0"/>
          </a:p>
        </p:txBody>
      </p:sp>
      <p:pic>
        <p:nvPicPr>
          <p:cNvPr id="5" name="Picture 4" descr="A logo on a wall&#10;&#10;AI-generated content may be incorrect.">
            <a:extLst>
              <a:ext uri="{FF2B5EF4-FFF2-40B4-BE49-F238E27FC236}">
                <a16:creationId xmlns:a16="http://schemas.microsoft.com/office/drawing/2014/main" id="{E2A59169-67D1-AB89-F78D-C1BCA76118C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6120" r="25718" b="2"/>
          <a:stretch>
            <a:fillRect/>
          </a:stretch>
        </p:blipFill>
        <p:spPr>
          <a:xfrm>
            <a:off x="5756743" y="2093976"/>
            <a:ext cx="2955798" cy="4096512"/>
          </a:xfrm>
          <a:prstGeom prst="rect">
            <a:avLst/>
          </a:prstGeom>
        </p:spPr>
      </p:pic>
      <p:sp>
        <p:nvSpPr>
          <p:cNvPr id="6" name="TextBox 5">
            <a:extLst>
              <a:ext uri="{FF2B5EF4-FFF2-40B4-BE49-F238E27FC236}">
                <a16:creationId xmlns:a16="http://schemas.microsoft.com/office/drawing/2014/main" id="{4369ADA0-7EE6-C5A3-547B-59DB3D219565}"/>
              </a:ext>
            </a:extLst>
          </p:cNvPr>
          <p:cNvSpPr txBox="1"/>
          <p:nvPr/>
        </p:nvSpPr>
        <p:spPr>
          <a:xfrm>
            <a:off x="6259626" y="5990433"/>
            <a:ext cx="245291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41916075@N06/572673799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815856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24" name="Rectangle 17423">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9" name="Rectangle 17428">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9" name="Picture 17418" descr="Graph">
            <a:extLst>
              <a:ext uri="{FF2B5EF4-FFF2-40B4-BE49-F238E27FC236}">
                <a16:creationId xmlns:a16="http://schemas.microsoft.com/office/drawing/2014/main" id="{B29CF81D-D505-E62E-460A-39EB972C7E16}"/>
              </a:ext>
            </a:extLst>
          </p:cNvPr>
          <p:cNvPicPr>
            <a:picLocks noChangeAspect="1"/>
          </p:cNvPicPr>
          <p:nvPr/>
        </p:nvPicPr>
        <p:blipFill>
          <a:blip r:embed="rId2"/>
          <a:srcRect l="23444" r="47686"/>
          <a:stretch>
            <a:fillRect/>
          </a:stretch>
        </p:blipFill>
        <p:spPr>
          <a:xfrm>
            <a:off x="6768545" y="10"/>
            <a:ext cx="237545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17410" name="Title 1">
            <a:extLst>
              <a:ext uri="{FF2B5EF4-FFF2-40B4-BE49-F238E27FC236}">
                <a16:creationId xmlns:a16="http://schemas.microsoft.com/office/drawing/2014/main" id="{357DFF28-8E72-67B4-EED9-DF57B6E1F9A0}"/>
              </a:ext>
            </a:extLst>
          </p:cNvPr>
          <p:cNvSpPr>
            <a:spLocks noGrp="1" noChangeArrowheads="1"/>
          </p:cNvSpPr>
          <p:nvPr>
            <p:ph type="title"/>
          </p:nvPr>
        </p:nvSpPr>
        <p:spPr>
          <a:xfrm>
            <a:off x="300119" y="-208304"/>
            <a:ext cx="6239505" cy="1322887"/>
          </a:xfrm>
        </p:spPr>
        <p:txBody>
          <a:bodyPr>
            <a:normAutofit/>
          </a:bodyPr>
          <a:lstStyle/>
          <a:p>
            <a:r>
              <a:rPr lang="en-GB" altLang="en-US" sz="3200" b="1" dirty="0">
                <a:solidFill>
                  <a:srgbClr val="C00000"/>
                </a:solidFill>
                <a:latin typeface="Arial" panose="020B0604020202020204" pitchFamily="34" charset="0"/>
                <a:cs typeface="Arial" panose="020B0604020202020204" pitchFamily="34" charset="0"/>
              </a:rPr>
              <a:t>Challenges of the innovation:</a:t>
            </a:r>
          </a:p>
        </p:txBody>
      </p:sp>
      <p:graphicFrame>
        <p:nvGraphicFramePr>
          <p:cNvPr id="17422" name="Rectangle 4">
            <a:extLst>
              <a:ext uri="{FF2B5EF4-FFF2-40B4-BE49-F238E27FC236}">
                <a16:creationId xmlns:a16="http://schemas.microsoft.com/office/drawing/2014/main" id="{69D0169E-9F98-D1BF-C42F-0B2139A5EB2F}"/>
              </a:ext>
            </a:extLst>
          </p:cNvPr>
          <p:cNvGraphicFramePr>
            <a:graphicFrameLocks noGrp="1"/>
          </p:cNvGraphicFramePr>
          <p:nvPr>
            <p:ph idx="1"/>
            <p:extLst>
              <p:ext uri="{D42A27DB-BD31-4B8C-83A1-F6EECF244321}">
                <p14:modId xmlns:p14="http://schemas.microsoft.com/office/powerpoint/2010/main" val="4038749955"/>
              </p:ext>
            </p:extLst>
          </p:nvPr>
        </p:nvGraphicFramePr>
        <p:xfrm>
          <a:off x="107504" y="764704"/>
          <a:ext cx="6552728" cy="5976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526" name="Rectangle 1952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1715C98-ED4B-2F9F-CA16-98B13F77D032}"/>
              </a:ext>
            </a:extLst>
          </p:cNvPr>
          <p:cNvSpPr txBox="1"/>
          <p:nvPr/>
        </p:nvSpPr>
        <p:spPr>
          <a:xfrm>
            <a:off x="429369" y="238539"/>
            <a:ext cx="8263890" cy="1434415"/>
          </a:xfrm>
          <a:prstGeom prst="rect">
            <a:avLst/>
          </a:prstGeom>
        </p:spPr>
        <p:txBody>
          <a:bodyPr vert="horz" lIns="91440" tIns="45720" rIns="91440" bIns="45720" rtlCol="0" anchor="b">
            <a:normAutofit/>
          </a:bodyPr>
          <a:lstStyle/>
          <a:p>
            <a:pPr lvl="0" defTabSz="914400">
              <a:lnSpc>
                <a:spcPct val="90000"/>
              </a:lnSpc>
              <a:spcBef>
                <a:spcPct val="0"/>
              </a:spcBef>
              <a:spcAft>
                <a:spcPts val="600"/>
              </a:spcAft>
            </a:pPr>
            <a:r>
              <a:rPr lang="en-US" sz="4700" b="1">
                <a:latin typeface="+mj-lt"/>
                <a:ea typeface="+mj-ea"/>
                <a:cs typeface="+mj-cs"/>
              </a:rPr>
              <a:t>Recommendations for Policymakers:</a:t>
            </a:r>
            <a:endParaRPr lang="en-US" sz="4700">
              <a:latin typeface="+mj-lt"/>
              <a:ea typeface="+mj-ea"/>
              <a:cs typeface="+mj-cs"/>
            </a:endParaRPr>
          </a:p>
        </p:txBody>
      </p:sp>
      <p:sp>
        <p:nvSpPr>
          <p:cNvPr id="1952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oup of people putting their hands together">
            <a:extLst>
              <a:ext uri="{FF2B5EF4-FFF2-40B4-BE49-F238E27FC236}">
                <a16:creationId xmlns:a16="http://schemas.microsoft.com/office/drawing/2014/main" id="{DC32193B-9F28-2BDD-DC67-C7A7BEC4836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2548" r="19290" b="2"/>
          <a:stretch>
            <a:fillRect/>
          </a:stretch>
        </p:blipFill>
        <p:spPr>
          <a:xfrm>
            <a:off x="6588223" y="2093976"/>
            <a:ext cx="2124317" cy="4096512"/>
          </a:xfrm>
          <a:prstGeom prst="rect">
            <a:avLst/>
          </a:prstGeom>
        </p:spPr>
      </p:pic>
      <p:graphicFrame>
        <p:nvGraphicFramePr>
          <p:cNvPr id="19514" name="Content Placeholder 2">
            <a:extLst>
              <a:ext uri="{FF2B5EF4-FFF2-40B4-BE49-F238E27FC236}">
                <a16:creationId xmlns:a16="http://schemas.microsoft.com/office/drawing/2014/main" id="{B619F370-FCC5-D49C-0DEA-022B2B43E5CE}"/>
              </a:ext>
            </a:extLst>
          </p:cNvPr>
          <p:cNvGraphicFramePr/>
          <p:nvPr>
            <p:extLst>
              <p:ext uri="{D42A27DB-BD31-4B8C-83A1-F6EECF244321}">
                <p14:modId xmlns:p14="http://schemas.microsoft.com/office/powerpoint/2010/main" val="134411349"/>
              </p:ext>
            </p:extLst>
          </p:nvPr>
        </p:nvGraphicFramePr>
        <p:xfrm>
          <a:off x="429369" y="1899687"/>
          <a:ext cx="5729680" cy="47197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F0FD031-F779-A55D-7583-64C21DBE35FC}"/>
              </a:ext>
            </a:extLst>
          </p:cNvPr>
          <p:cNvSpPr txBox="1"/>
          <p:nvPr/>
        </p:nvSpPr>
        <p:spPr>
          <a:xfrm>
            <a:off x="429369" y="238539"/>
            <a:ext cx="8263890" cy="1434415"/>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300" b="1">
                <a:latin typeface="+mj-lt"/>
                <a:ea typeface="+mj-ea"/>
                <a:cs typeface="+mj-cs"/>
              </a:rPr>
              <a:t>Recommendations for Developers:</a:t>
            </a:r>
          </a:p>
          <a:p>
            <a:pPr defTabSz="914400">
              <a:lnSpc>
                <a:spcPct val="90000"/>
              </a:lnSpc>
              <a:spcBef>
                <a:spcPct val="0"/>
              </a:spcBef>
              <a:spcAft>
                <a:spcPts val="600"/>
              </a:spcAft>
            </a:pPr>
            <a:endParaRPr lang="en-US" sz="4300">
              <a:latin typeface="+mj-lt"/>
              <a:ea typeface="+mj-ea"/>
              <a:cs typeface="+mj-cs"/>
            </a:endParaRP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BFD206-1726-6EF8-A772-54472C5BF337}"/>
              </a:ext>
            </a:extLst>
          </p:cNvPr>
          <p:cNvSpPr>
            <a:spLocks noGrp="1"/>
          </p:cNvSpPr>
          <p:nvPr>
            <p:ph idx="1"/>
          </p:nvPr>
        </p:nvSpPr>
        <p:spPr>
          <a:xfrm>
            <a:off x="429369" y="2071316"/>
            <a:ext cx="5035164" cy="4758698"/>
          </a:xfrm>
        </p:spPr>
        <p:txBody>
          <a:bodyPr vert="horz" lIns="91440" tIns="45720" rIns="91440" bIns="45720" rtlCol="0" anchor="t">
            <a:normAutofit fontScale="92500"/>
          </a:bodyPr>
          <a:lstStyle/>
          <a:p>
            <a:r>
              <a:rPr lang="en-US" sz="2400" b="1" dirty="0"/>
              <a:t>Ensure diverse datasets:</a:t>
            </a:r>
            <a:r>
              <a:rPr lang="en-US" sz="2400" dirty="0"/>
              <a:t> including Fitzpatrick skin types V and VI </a:t>
            </a:r>
            <a:r>
              <a:rPr lang="en-US" sz="2400" i="1" dirty="0"/>
              <a:t>(Skin Analytics, 2025)</a:t>
            </a:r>
            <a:r>
              <a:rPr lang="en-US" sz="2400" dirty="0"/>
              <a:t>.</a:t>
            </a:r>
          </a:p>
          <a:p>
            <a:r>
              <a:rPr lang="en-US" sz="2400" b="1" dirty="0"/>
              <a:t>Publish bias dashboards:</a:t>
            </a:r>
            <a:r>
              <a:rPr lang="en-US" sz="2400" dirty="0"/>
              <a:t> with performance metrics disaggregated by demographics </a:t>
            </a:r>
            <a:r>
              <a:rPr lang="en-US" sz="2400" i="1" dirty="0"/>
              <a:t>(</a:t>
            </a:r>
            <a:r>
              <a:rPr lang="en-US" sz="2400" dirty="0"/>
              <a:t>Skene et al., 2024).</a:t>
            </a:r>
          </a:p>
          <a:p>
            <a:r>
              <a:rPr lang="en-US" sz="2400" b="1" dirty="0"/>
              <a:t>Incorporate explainability: </a:t>
            </a:r>
            <a:r>
              <a:rPr lang="en-US" sz="2400" dirty="0"/>
              <a:t>features so clinicians and patients can understand AI outputs </a:t>
            </a:r>
            <a:r>
              <a:rPr lang="en-US" sz="2400" i="1" dirty="0"/>
              <a:t>(</a:t>
            </a:r>
            <a:r>
              <a:rPr lang="en-US" sz="2400" dirty="0"/>
              <a:t>The Lancet Digital Health, 2024).</a:t>
            </a:r>
          </a:p>
          <a:p>
            <a:r>
              <a:rPr lang="en-US" sz="2400" b="1" dirty="0"/>
              <a:t>Engage in co‑design:</a:t>
            </a:r>
            <a:r>
              <a:rPr lang="en-US" sz="2400" dirty="0"/>
              <a:t> with patients, families, and carers to align tools with cultural needs (Giansanti, 2023).</a:t>
            </a:r>
          </a:p>
          <a:p>
            <a:endParaRPr lang="en-US" sz="1900" dirty="0"/>
          </a:p>
        </p:txBody>
      </p:sp>
      <p:pic>
        <p:nvPicPr>
          <p:cNvPr id="6" name="Picture 5" descr="Digital financial graph">
            <a:extLst>
              <a:ext uri="{FF2B5EF4-FFF2-40B4-BE49-F238E27FC236}">
                <a16:creationId xmlns:a16="http://schemas.microsoft.com/office/drawing/2014/main" id="{77487906-52AC-7C40-9CD3-4A59CE63347E}"/>
              </a:ext>
            </a:extLst>
          </p:cNvPr>
          <p:cNvPicPr>
            <a:picLocks noChangeAspect="1"/>
          </p:cNvPicPr>
          <p:nvPr/>
        </p:nvPicPr>
        <p:blipFill>
          <a:blip r:embed="rId2"/>
          <a:srcRect l="34178" r="25236" b="2"/>
          <a:stretch>
            <a:fillRect/>
          </a:stretch>
        </p:blipFill>
        <p:spPr>
          <a:xfrm>
            <a:off x="5756743" y="2093976"/>
            <a:ext cx="2955798" cy="4096512"/>
          </a:xfrm>
          <a:prstGeom prst="rect">
            <a:avLst/>
          </a:prstGeom>
        </p:spPr>
      </p:pic>
    </p:spTree>
    <p:extLst>
      <p:ext uri="{BB962C8B-B14F-4D97-AF65-F5344CB8AC3E}">
        <p14:creationId xmlns:p14="http://schemas.microsoft.com/office/powerpoint/2010/main" val="3493013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7" name="Picture 16" descr="A white wavy surface with a shadow&#10;&#10;AI-generated content may be incorrect.">
            <a:extLst>
              <a:ext uri="{FF2B5EF4-FFF2-40B4-BE49-F238E27FC236}">
                <a16:creationId xmlns:a16="http://schemas.microsoft.com/office/drawing/2014/main" id="{A37F1619-48C9-8DBF-B1EA-CE0CD1700E84}"/>
              </a:ext>
            </a:extLst>
          </p:cNvPr>
          <p:cNvPicPr>
            <a:picLocks noChangeAspect="1"/>
          </p:cNvPicPr>
          <p:nvPr/>
        </p:nvPicPr>
        <p:blipFill>
          <a:blip r:embed="rId2">
            <a:duotone>
              <a:prstClr val="black"/>
              <a:schemeClr val="tx2">
                <a:tint val="45000"/>
                <a:satMod val="400000"/>
              </a:schemeClr>
            </a:duotone>
            <a:alphaModFix amt="25000"/>
          </a:blip>
          <a:srcRect l="20000"/>
          <a:stretch>
            <a:fillRect/>
          </a:stretch>
        </p:blipFill>
        <p:spPr>
          <a:xfrm>
            <a:off x="20" y="10"/>
            <a:ext cx="9143980" cy="6857990"/>
          </a:xfrm>
          <a:prstGeom prst="rect">
            <a:avLst/>
          </a:prstGeom>
        </p:spPr>
      </p:pic>
      <p:sp>
        <p:nvSpPr>
          <p:cNvPr id="2" name="Title 1">
            <a:extLst>
              <a:ext uri="{FF2B5EF4-FFF2-40B4-BE49-F238E27FC236}">
                <a16:creationId xmlns:a16="http://schemas.microsoft.com/office/drawing/2014/main" id="{965634EC-8413-F04C-D3E4-AB315D714ED3}"/>
              </a:ext>
            </a:extLst>
          </p:cNvPr>
          <p:cNvSpPr>
            <a:spLocks noGrp="1"/>
          </p:cNvSpPr>
          <p:nvPr>
            <p:ph type="title"/>
          </p:nvPr>
        </p:nvSpPr>
        <p:spPr>
          <a:xfrm>
            <a:off x="628650" y="365125"/>
            <a:ext cx="7886700" cy="1325563"/>
          </a:xfrm>
        </p:spPr>
        <p:txBody>
          <a:bodyPr>
            <a:normAutofit/>
          </a:bodyPr>
          <a:lstStyle/>
          <a:p>
            <a:r>
              <a:rPr lang="en-GB" sz="2800" b="1">
                <a:latin typeface="Arial" panose="020B0604020202020204" pitchFamily="34" charset="0"/>
                <a:cs typeface="Arial" panose="020B0604020202020204" pitchFamily="34" charset="0"/>
              </a:rPr>
              <a:t>Recommendations for Healthcare Providers:</a:t>
            </a:r>
            <a:br>
              <a:rPr lang="en-US" sz="2800" dirty="0"/>
            </a:br>
            <a:endParaRPr lang="en-GB" sz="2800" dirty="0"/>
          </a:p>
        </p:txBody>
      </p:sp>
      <p:graphicFrame>
        <p:nvGraphicFramePr>
          <p:cNvPr id="19" name="Content Placeholder 2">
            <a:extLst>
              <a:ext uri="{FF2B5EF4-FFF2-40B4-BE49-F238E27FC236}">
                <a16:creationId xmlns:a16="http://schemas.microsoft.com/office/drawing/2014/main" id="{A92608D7-7DF6-5E11-7876-FC843C07FD00}"/>
              </a:ext>
            </a:extLst>
          </p:cNvPr>
          <p:cNvGraphicFramePr/>
          <p:nvPr>
            <p:extLst>
              <p:ext uri="{D42A27DB-BD31-4B8C-83A1-F6EECF244321}">
                <p14:modId xmlns:p14="http://schemas.microsoft.com/office/powerpoint/2010/main" val="1672101140"/>
              </p:ext>
            </p:extLst>
          </p:nvPr>
        </p:nvGraphicFramePr>
        <p:xfrm>
          <a:off x="35496" y="1825624"/>
          <a:ext cx="9108484" cy="45557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4311010"/>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B88FDE5B-D7FE-BA0A-8D63-FC8BFDA74184}"/>
              </a:ext>
            </a:extLst>
          </p:cNvPr>
          <p:cNvSpPr>
            <a:spLocks noGrp="1" noChangeArrowheads="1"/>
          </p:cNvSpPr>
          <p:nvPr>
            <p:ph type="title"/>
          </p:nvPr>
        </p:nvSpPr>
        <p:spPr>
          <a:xfrm>
            <a:off x="107504" y="-725947"/>
            <a:ext cx="3992787" cy="1642970"/>
          </a:xfrm>
        </p:spPr>
        <p:txBody>
          <a:bodyPr anchor="b">
            <a:normAutofit/>
          </a:bodyPr>
          <a:lstStyle/>
          <a:p>
            <a:r>
              <a:rPr lang="en-GB" altLang="en-US" sz="4000" b="1" dirty="0">
                <a:latin typeface="Arial" panose="020B0604020202020204" pitchFamily="34" charset="0"/>
                <a:cs typeface="Arial" panose="020B0604020202020204" pitchFamily="34" charset="0"/>
              </a:rPr>
              <a:t>Conclusion:</a:t>
            </a:r>
          </a:p>
        </p:txBody>
      </p:sp>
      <p:sp>
        <p:nvSpPr>
          <p:cNvPr id="20483" name="Content Placeholder 2">
            <a:extLst>
              <a:ext uri="{FF2B5EF4-FFF2-40B4-BE49-F238E27FC236}">
                <a16:creationId xmlns:a16="http://schemas.microsoft.com/office/drawing/2014/main" id="{BD818B7B-FB36-7B26-17CC-EE569352CAB6}"/>
              </a:ext>
            </a:extLst>
          </p:cNvPr>
          <p:cNvSpPr>
            <a:spLocks noGrp="1" noChangeArrowheads="1"/>
          </p:cNvSpPr>
          <p:nvPr>
            <p:ph idx="1"/>
          </p:nvPr>
        </p:nvSpPr>
        <p:spPr>
          <a:xfrm>
            <a:off x="107503" y="1642970"/>
            <a:ext cx="6120681" cy="4298007"/>
          </a:xfrm>
        </p:spPr>
        <p:txBody>
          <a:bodyPr anchor="t">
            <a:normAutofit/>
          </a:bodyPr>
          <a:lstStyle/>
          <a:p>
            <a:pPr marL="0" indent="0">
              <a:buNone/>
            </a:pPr>
            <a:r>
              <a:rPr lang="en-GB" dirty="0">
                <a:latin typeface="Arial" panose="020B0604020202020204" pitchFamily="34" charset="0"/>
                <a:cs typeface="Arial" panose="020B0604020202020204" pitchFamily="34" charset="0"/>
              </a:rPr>
              <a:t>AI in dermatology expands access and reduces referrals, but its value depends on ethical, transparent, and culturally sensitive deployment. Beyond efficiency, responsible governance and co‑production are vital to sustain trust, dignity, and justice in care.</a:t>
            </a:r>
            <a:endParaRPr lang="en-GB" altLang="en-US" dirty="0">
              <a:latin typeface="Arial" panose="020B0604020202020204" pitchFamily="34" charset="0"/>
              <a:cs typeface="Arial" panose="020B0604020202020204" pitchFamily="34" charset="0"/>
            </a:endParaRPr>
          </a:p>
        </p:txBody>
      </p:sp>
      <p:pic>
        <p:nvPicPr>
          <p:cNvPr id="20487" name="Graphic 20486" descr="Person with Idea">
            <a:extLst>
              <a:ext uri="{FF2B5EF4-FFF2-40B4-BE49-F238E27FC236}">
                <a16:creationId xmlns:a16="http://schemas.microsoft.com/office/drawing/2014/main" id="{0974915A-D5DD-1478-D7B1-43D123DED5E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96136" y="1865051"/>
            <a:ext cx="3127897" cy="3127897"/>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5B1CBFD1-358D-B366-E320-4B05E6C44126}"/>
              </a:ext>
            </a:extLst>
          </p:cNvPr>
          <p:cNvSpPr>
            <a:spLocks noGrp="1" noChangeArrowheads="1"/>
          </p:cNvSpPr>
          <p:nvPr>
            <p:ph type="title"/>
          </p:nvPr>
        </p:nvSpPr>
        <p:spPr>
          <a:xfrm>
            <a:off x="107504" y="-315416"/>
            <a:ext cx="7886700" cy="1325563"/>
          </a:xfrm>
        </p:spPr>
        <p:txBody>
          <a:bodyPr/>
          <a:lstStyle/>
          <a:p>
            <a:r>
              <a:rPr lang="en-GB" altLang="en-US" b="1" dirty="0">
                <a:solidFill>
                  <a:srgbClr val="FFC000"/>
                </a:solidFill>
              </a:rPr>
              <a:t>References:</a:t>
            </a:r>
          </a:p>
        </p:txBody>
      </p:sp>
      <p:sp>
        <p:nvSpPr>
          <p:cNvPr id="21507" name="Content Placeholder 2">
            <a:extLst>
              <a:ext uri="{FF2B5EF4-FFF2-40B4-BE49-F238E27FC236}">
                <a16:creationId xmlns:a16="http://schemas.microsoft.com/office/drawing/2014/main" id="{695A6A79-4C10-6367-DAD0-ED7C34C74921}"/>
              </a:ext>
            </a:extLst>
          </p:cNvPr>
          <p:cNvSpPr>
            <a:spLocks noGrp="1" noChangeArrowheads="1"/>
          </p:cNvSpPr>
          <p:nvPr>
            <p:ph idx="1"/>
          </p:nvPr>
        </p:nvSpPr>
        <p:spPr>
          <a:xfrm>
            <a:off x="76320" y="990362"/>
            <a:ext cx="8600136" cy="5102933"/>
          </a:xfrm>
        </p:spPr>
        <p:txBody>
          <a:bodyPr>
            <a:normAutofit fontScale="32500" lnSpcReduction="20000"/>
          </a:bodyPr>
          <a:lstStyle/>
          <a:p>
            <a:pPr lvl="0"/>
            <a:r>
              <a:rPr lang="en-GB" sz="4900" dirty="0">
                <a:latin typeface="Arial" panose="020B0604020202020204" pitchFamily="34" charset="0"/>
                <a:cs typeface="Arial" panose="020B0604020202020204" pitchFamily="34" charset="0"/>
              </a:rPr>
              <a:t>Abdulrahman, S. and Trengove, M., 2025. </a:t>
            </a:r>
            <a:r>
              <a:rPr lang="en-GB" sz="4900" i="1" dirty="0">
                <a:latin typeface="Arial" panose="020B0604020202020204" pitchFamily="34" charset="0"/>
                <a:cs typeface="Arial" panose="020B0604020202020204" pitchFamily="34" charset="0"/>
              </a:rPr>
              <a:t>Mitigated deployment strategy for ethical AI in clinical settings</a:t>
            </a:r>
            <a:r>
              <a:rPr lang="en-GB" sz="4900" dirty="0">
                <a:latin typeface="Arial" panose="020B0604020202020204" pitchFamily="34" charset="0"/>
                <a:cs typeface="Arial" panose="020B0604020202020204" pitchFamily="34" charset="0"/>
              </a:rPr>
              <a:t>. BMJ Health &amp; Care Informatics, 32(1). Available at: https://www.proquest.com/docview/3229680095/2AD1534ACBC74C86PQ/1?accountid=130472&amp;sourcetype=Scholarly%20Journals (Accessed 10 November 2025).</a:t>
            </a:r>
          </a:p>
          <a:p>
            <a:pPr lvl="0"/>
            <a:r>
              <a:rPr lang="en-GB" sz="4900" dirty="0">
                <a:latin typeface="Arial" panose="020B0604020202020204" pitchFamily="34" charset="0"/>
                <a:cs typeface="Arial" panose="020B0604020202020204" pitchFamily="34" charset="0"/>
              </a:rPr>
              <a:t>‌Digital Health (2024) </a:t>
            </a:r>
            <a:r>
              <a:rPr lang="en-GB" sz="4900" i="1" dirty="0">
                <a:latin typeface="Arial" panose="020B0604020202020204" pitchFamily="34" charset="0"/>
                <a:cs typeface="Arial" panose="020B0604020202020204" pitchFamily="34" charset="0"/>
              </a:rPr>
              <a:t>Skin Analytics rolls out AI DERM device to nine further trusts</a:t>
            </a:r>
            <a:r>
              <a:rPr lang="en-GB" sz="4900" dirty="0">
                <a:latin typeface="Arial" panose="020B0604020202020204" pitchFamily="34" charset="0"/>
                <a:cs typeface="Arial" panose="020B0604020202020204" pitchFamily="34" charset="0"/>
              </a:rPr>
              <a:t>. Available at: https://www.digitalhealth.net/2024/02/skin-analytics-rolls-out-ai-derm-device-to-nine-further-trusts/ (Accessed: 24 November 2025).</a:t>
            </a:r>
          </a:p>
          <a:p>
            <a:pPr lvl="0"/>
            <a:r>
              <a:rPr lang="en-GB" sz="4900" dirty="0">
                <a:latin typeface="Arial" panose="020B0604020202020204" pitchFamily="34" charset="0"/>
                <a:cs typeface="Arial" panose="020B0604020202020204" pitchFamily="34" charset="0"/>
              </a:rPr>
              <a:t>NICE website: The National Institute for Health and Care Excellence. (2025).   Available at: </a:t>
            </a:r>
            <a:r>
              <a:rPr lang="en-GB" sz="4900" u="sng"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https://www.nice.org.uk/news/articles/ai-skin-cancer-detection-system-gets-green-light-for-conditional-nhs-use</a:t>
            </a:r>
            <a:r>
              <a:rPr lang="en-GB" sz="4900" u="sng" dirty="0">
                <a:latin typeface="Arial" panose="020B0604020202020204" pitchFamily="34" charset="0"/>
                <a:cs typeface="Arial" panose="020B0604020202020204" pitchFamily="34" charset="0"/>
              </a:rPr>
              <a:t> </a:t>
            </a:r>
            <a:r>
              <a:rPr lang="en-GB" sz="4900" dirty="0">
                <a:latin typeface="Arial" panose="020B0604020202020204" pitchFamily="34" charset="0"/>
                <a:cs typeface="Arial" panose="020B0604020202020204" pitchFamily="34" charset="0"/>
              </a:rPr>
              <a:t>/ (Accessed: 24 November 2025).</a:t>
            </a:r>
          </a:p>
          <a:p>
            <a:pPr lvl="0"/>
            <a:r>
              <a:rPr lang="en-GB" sz="4900" dirty="0">
                <a:latin typeface="Arial" panose="020B0604020202020204" pitchFamily="34" charset="0"/>
                <a:cs typeface="Arial" panose="020B0604020202020204" pitchFamily="34" charset="0"/>
              </a:rPr>
              <a:t>NICE website: The National Institute for Health and Care Excellence. (2025).   Available at: </a:t>
            </a:r>
            <a:r>
              <a:rPr lang="en-GB" sz="4900" u="sng"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https://www.nice.org.uk/news/articles/ai-skin-cancer-detection-system-gets-green-light-for-conditional-nhs-use</a:t>
            </a:r>
            <a:r>
              <a:rPr lang="en-GB" sz="4900" u="sng" dirty="0">
                <a:latin typeface="Arial" panose="020B0604020202020204" pitchFamily="34" charset="0"/>
                <a:cs typeface="Arial" panose="020B0604020202020204" pitchFamily="34" charset="0"/>
              </a:rPr>
              <a:t> </a:t>
            </a:r>
            <a:r>
              <a:rPr lang="en-GB" sz="4900" dirty="0">
                <a:latin typeface="Arial" panose="020B0604020202020204" pitchFamily="34" charset="0"/>
                <a:cs typeface="Arial" panose="020B0604020202020204" pitchFamily="34" charset="0"/>
              </a:rPr>
              <a:t>(Accessed 10 November 2025).</a:t>
            </a:r>
          </a:p>
          <a:p>
            <a:pPr lvl="0"/>
            <a:r>
              <a:rPr lang="en-GB" sz="4900" dirty="0">
                <a:latin typeface="Arial" panose="020B0604020202020204" pitchFamily="34" charset="0"/>
                <a:cs typeface="Arial" panose="020B0604020202020204" pitchFamily="34" charset="0"/>
              </a:rPr>
              <a:t>Skin Analytics, (2024). </a:t>
            </a:r>
            <a:r>
              <a:rPr lang="en-GB" sz="4900" i="1" dirty="0">
                <a:latin typeface="Arial" panose="020B0604020202020204" pitchFamily="34" charset="0"/>
                <a:cs typeface="Arial" panose="020B0604020202020204" pitchFamily="34" charset="0"/>
              </a:rPr>
              <a:t>9 additional NHS trusts to use AI to reduce skin cancer backlog and increase efficiency - Skin Analytics</a:t>
            </a:r>
            <a:r>
              <a:rPr lang="en-GB" sz="4900" dirty="0">
                <a:latin typeface="Arial" panose="020B0604020202020204" pitchFamily="34" charset="0"/>
                <a:cs typeface="Arial" panose="020B0604020202020204" pitchFamily="34" charset="0"/>
              </a:rPr>
              <a:t>. [online] Available at: https://skin-analytics.com/news/funding/nhs-trusts-to-use-ai-to-reduce-skin-cancer/ (Accessed: 24 November 2025).</a:t>
            </a:r>
          </a:p>
          <a:p>
            <a:r>
              <a:rPr lang="en-GB" sz="4900" b="1" dirty="0">
                <a:latin typeface="Arial" panose="020B0604020202020204" pitchFamily="34" charset="0"/>
                <a:cs typeface="Arial" panose="020B0604020202020204" pitchFamily="34" charset="0"/>
              </a:rPr>
              <a:t>The Lancet Digital Health (2024)</a:t>
            </a:r>
            <a:r>
              <a:rPr lang="en-GB" sz="4900" dirty="0">
                <a:latin typeface="Arial" panose="020B0604020202020204" pitchFamily="34" charset="0"/>
                <a:cs typeface="Arial" panose="020B0604020202020204" pitchFamily="34" charset="0"/>
              </a:rPr>
              <a:t> ‘Using artificial intelligence technologies to improve skin cancer diagnosis’, </a:t>
            </a:r>
            <a:r>
              <a:rPr lang="en-GB" sz="4900" i="1" dirty="0">
                <a:latin typeface="Arial" panose="020B0604020202020204" pitchFamily="34" charset="0"/>
                <a:cs typeface="Arial" panose="020B0604020202020204" pitchFamily="34" charset="0"/>
              </a:rPr>
              <a:t>The Lancet Digital Health</a:t>
            </a:r>
            <a:r>
              <a:rPr lang="en-GB" sz="4900" dirty="0">
                <a:latin typeface="Arial" panose="020B0604020202020204" pitchFamily="34" charset="0"/>
                <a:cs typeface="Arial" panose="020B0604020202020204" pitchFamily="34" charset="0"/>
              </a:rPr>
              <a:t>. Available at: https://www.thelancet.com/journals/landig/article/PIIS2589-7500%2824%2900216-4/fulltext (Accessed: 25 November 2025</a:t>
            </a:r>
            <a:r>
              <a:rPr lang="en-GB" sz="3300" dirty="0">
                <a:latin typeface="Arial" panose="020B0604020202020204" pitchFamily="34" charset="0"/>
                <a:cs typeface="Arial" panose="020B0604020202020204" pitchFamily="34" charset="0"/>
              </a:rPr>
              <a:t>).</a:t>
            </a:r>
          </a:p>
          <a:p>
            <a:endParaRPr lang="en-GB" sz="1600" dirty="0">
              <a:latin typeface="Arial" panose="020B0604020202020204" pitchFamily="34" charset="0"/>
              <a:cs typeface="Arial" panose="020B0604020202020204" pitchFamily="34" charset="0"/>
            </a:endParaRPr>
          </a:p>
          <a:p>
            <a:endParaRPr lang="en-GB" dirty="0"/>
          </a:p>
          <a:p>
            <a:endParaRPr lang="en-GB" alt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4F4B0-AF92-9766-D1BC-2A7506E2D7F9}"/>
              </a:ext>
            </a:extLst>
          </p:cNvPr>
          <p:cNvSpPr>
            <a:spLocks noGrp="1"/>
          </p:cNvSpPr>
          <p:nvPr>
            <p:ph type="title"/>
          </p:nvPr>
        </p:nvSpPr>
        <p:spPr>
          <a:xfrm>
            <a:off x="0" y="-243408"/>
            <a:ext cx="7975798" cy="1430041"/>
          </a:xfrm>
        </p:spPr>
        <p:txBody>
          <a:bodyPr/>
          <a:lstStyle/>
          <a:p>
            <a:r>
              <a:rPr lang="en-GB" dirty="0">
                <a:solidFill>
                  <a:srgbClr val="FFC000"/>
                </a:solidFill>
              </a:rPr>
              <a:t>References: </a:t>
            </a:r>
          </a:p>
        </p:txBody>
      </p:sp>
      <p:sp>
        <p:nvSpPr>
          <p:cNvPr id="3" name="Content Placeholder 2">
            <a:extLst>
              <a:ext uri="{FF2B5EF4-FFF2-40B4-BE49-F238E27FC236}">
                <a16:creationId xmlns:a16="http://schemas.microsoft.com/office/drawing/2014/main" id="{F2BDD5AD-4689-DEC6-A99C-F026CD06E0DA}"/>
              </a:ext>
            </a:extLst>
          </p:cNvPr>
          <p:cNvSpPr>
            <a:spLocks noGrp="1"/>
          </p:cNvSpPr>
          <p:nvPr>
            <p:ph idx="1"/>
          </p:nvPr>
        </p:nvSpPr>
        <p:spPr/>
        <p:txBody>
          <a:bodyPr>
            <a:normAutofit fontScale="62500" lnSpcReduction="20000"/>
          </a:bodyPr>
          <a:lstStyle/>
          <a:p>
            <a:pPr lvl="0"/>
            <a:r>
              <a:rPr lang="en-GB" dirty="0">
                <a:latin typeface="Arial" panose="020B0604020202020204" pitchFamily="34" charset="0"/>
                <a:cs typeface="Arial" panose="020B0604020202020204" pitchFamily="34" charset="0"/>
              </a:rPr>
              <a:t>Giansanti, D. (2023</a:t>
            </a:r>
            <a:r>
              <a:rPr lang="en-GB" b="1" dirty="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‘Role of co‑production in digital health innovation: ethical perspectives’, </a:t>
            </a:r>
            <a:r>
              <a:rPr lang="en-GB" i="1" dirty="0">
                <a:latin typeface="Arial" panose="020B0604020202020204" pitchFamily="34" charset="0"/>
                <a:cs typeface="Arial" panose="020B0604020202020204" pitchFamily="34" charset="0"/>
              </a:rPr>
              <a:t>BMJ Open Quality</a:t>
            </a:r>
            <a:r>
              <a:rPr lang="en-GB" dirty="0">
                <a:latin typeface="Arial" panose="020B0604020202020204" pitchFamily="34" charset="0"/>
                <a:cs typeface="Arial" panose="020B0604020202020204" pitchFamily="34" charset="0"/>
              </a:rPr>
              <a:t>, 13(2), e002796. BMJ. Available at: https://bmjopenquality.bmj.com/content/13/2/e002796 (Accessed: 24 November 2025).</a:t>
            </a:r>
          </a:p>
          <a:p>
            <a:pPr lvl="0"/>
            <a:r>
              <a:rPr lang="en-GB" dirty="0">
                <a:latin typeface="Arial" panose="020B0604020202020204" pitchFamily="34" charset="0"/>
                <a:cs typeface="Arial" panose="020B0604020202020204" pitchFamily="34" charset="0"/>
              </a:rPr>
              <a:t>Rinderknecht, F‑A., </a:t>
            </a:r>
            <a:r>
              <a:rPr lang="en-GB" dirty="0" err="1">
                <a:latin typeface="Arial" panose="020B0604020202020204" pitchFamily="34" charset="0"/>
                <a:cs typeface="Arial" panose="020B0604020202020204" pitchFamily="34" charset="0"/>
              </a:rPr>
              <a:t>Nwandu</a:t>
            </a:r>
            <a:r>
              <a:rPr lang="en-GB" dirty="0">
                <a:latin typeface="Arial" panose="020B0604020202020204" pitchFamily="34" charset="0"/>
                <a:cs typeface="Arial" panose="020B0604020202020204" pitchFamily="34" charset="0"/>
              </a:rPr>
              <a:t>, L., </a:t>
            </a:r>
            <a:r>
              <a:rPr lang="en-GB" dirty="0" err="1">
                <a:latin typeface="Arial" panose="020B0604020202020204" pitchFamily="34" charset="0"/>
                <a:cs typeface="Arial" panose="020B0604020202020204" pitchFamily="34" charset="0"/>
              </a:rPr>
              <a:t>Daneshjou</a:t>
            </a:r>
            <a:r>
              <a:rPr lang="en-GB" dirty="0">
                <a:latin typeface="Arial" panose="020B0604020202020204" pitchFamily="34" charset="0"/>
                <a:cs typeface="Arial" panose="020B0604020202020204" pitchFamily="34" charset="0"/>
              </a:rPr>
              <a:t>, R</a:t>
            </a:r>
            <a:r>
              <a:rPr lang="en-GB" b="1" dirty="0">
                <a:latin typeface="Arial" panose="020B0604020202020204" pitchFamily="34" charset="0"/>
                <a:cs typeface="Arial" panose="020B0604020202020204" pitchFamily="34" charset="0"/>
              </a:rPr>
              <a:t>. and Lester, J. (2024)</a:t>
            </a:r>
            <a:r>
              <a:rPr lang="en-GB" dirty="0">
                <a:latin typeface="Arial" panose="020B0604020202020204" pitchFamily="34" charset="0"/>
                <a:cs typeface="Arial" panose="020B0604020202020204" pitchFamily="34" charset="0"/>
              </a:rPr>
              <a:t> ‘The impact of artificial intelligence on health equity in dermatology’, </a:t>
            </a:r>
            <a:r>
              <a:rPr lang="en-GB" i="1" dirty="0">
                <a:latin typeface="Arial" panose="020B0604020202020204" pitchFamily="34" charset="0"/>
                <a:cs typeface="Arial" panose="020B0604020202020204" pitchFamily="34" charset="0"/>
              </a:rPr>
              <a:t>Current Dermatology Reports</a:t>
            </a:r>
            <a:r>
              <a:rPr lang="en-GB" dirty="0">
                <a:latin typeface="Arial" panose="020B0604020202020204" pitchFamily="34" charset="0"/>
                <a:cs typeface="Arial" panose="020B0604020202020204" pitchFamily="34" charset="0"/>
              </a:rPr>
              <a:t>, 13(3), pp. 148–155. Springer. Available at: https://link.springer.com/article/10.1007/s13671-024-00436-w (Accessed: 24 November 2025).</a:t>
            </a:r>
          </a:p>
          <a:p>
            <a:pPr lvl="0"/>
            <a:r>
              <a:rPr lang="en-GB" dirty="0">
                <a:latin typeface="Arial" panose="020B0604020202020204" pitchFamily="34" charset="0"/>
                <a:cs typeface="Arial" panose="020B0604020202020204" pitchFamily="34" charset="0"/>
              </a:rPr>
              <a:t>Skene, S., Armes, J., </a:t>
            </a:r>
            <a:r>
              <a:rPr lang="en-GB" dirty="0" err="1">
                <a:latin typeface="Arial" panose="020B0604020202020204" pitchFamily="34" charset="0"/>
                <a:cs typeface="Arial" panose="020B0604020202020204" pitchFamily="34" charset="0"/>
              </a:rPr>
              <a:t>Moschoyiannis</a:t>
            </a:r>
            <a:r>
              <a:rPr lang="en-GB" dirty="0">
                <a:latin typeface="Arial" panose="020B0604020202020204" pitchFamily="34" charset="0"/>
                <a:cs typeface="Arial" panose="020B0604020202020204" pitchFamily="34" charset="0"/>
              </a:rPr>
              <a:t>, S., Sutton, K., Mendis, J., Jenkins, H., Sutton, S., Quentin, L., </a:t>
            </a:r>
            <a:r>
              <a:rPr lang="en-GB" dirty="0" err="1">
                <a:latin typeface="Arial" panose="020B0604020202020204" pitchFamily="34" charset="0"/>
                <a:cs typeface="Arial" panose="020B0604020202020204" pitchFamily="34" charset="0"/>
              </a:rPr>
              <a:t>Demestihas</a:t>
            </a:r>
            <a:r>
              <a:rPr lang="en-GB" dirty="0">
                <a:latin typeface="Arial" panose="020B0604020202020204" pitchFamily="34" charset="0"/>
                <a:cs typeface="Arial" panose="020B0604020202020204" pitchFamily="34" charset="0"/>
              </a:rPr>
              <a:t>, M-A. and Unity Insights, 2024. </a:t>
            </a:r>
            <a:r>
              <a:rPr lang="en-GB" i="1" dirty="0">
                <a:latin typeface="Arial" panose="020B0604020202020204" pitchFamily="34" charset="0"/>
                <a:cs typeface="Arial" panose="020B0604020202020204" pitchFamily="34" charset="0"/>
              </a:rPr>
              <a:t>AI in Healthcare Award – Final Report: Skin Analytics (DERM).</a:t>
            </a:r>
            <a:r>
              <a:rPr lang="en-GB" dirty="0">
                <a:latin typeface="Arial" panose="020B0604020202020204" pitchFamily="34" charset="0"/>
                <a:cs typeface="Arial" panose="020B0604020202020204" pitchFamily="34" charset="0"/>
              </a:rPr>
              <a:t> University of Surrey. DOI: https://doi.org/10.15126/901081 (Accessed 13 November 2025).</a:t>
            </a:r>
          </a:p>
          <a:p>
            <a:pPr lvl="0"/>
            <a:r>
              <a:rPr lang="en-GB" dirty="0" err="1">
                <a:latin typeface="Arial" panose="020B0604020202020204" pitchFamily="34" charset="0"/>
                <a:cs typeface="Arial" panose="020B0604020202020204" pitchFamily="34" charset="0"/>
              </a:rPr>
              <a:t>Zbrzezny</a:t>
            </a:r>
            <a:r>
              <a:rPr lang="en-GB" dirty="0">
                <a:latin typeface="Arial" panose="020B0604020202020204" pitchFamily="34" charset="0"/>
                <a:cs typeface="Arial" panose="020B0604020202020204" pitchFamily="34" charset="0"/>
              </a:rPr>
              <a:t>, Agnieszka M and Krzywicki, T. (2025). Artificial Intelligence in Dermatology: A Review of Methods, Clinical Applications, and Perspectives. </a:t>
            </a:r>
            <a:r>
              <a:rPr lang="en-GB" i="1" dirty="0">
                <a:latin typeface="Arial" panose="020B0604020202020204" pitchFamily="34" charset="0"/>
                <a:cs typeface="Arial" panose="020B0604020202020204" pitchFamily="34" charset="0"/>
              </a:rPr>
              <a:t>Applied Sciences</a:t>
            </a:r>
            <a:r>
              <a:rPr lang="en-GB" dirty="0">
                <a:latin typeface="Arial" panose="020B0604020202020204" pitchFamily="34" charset="0"/>
                <a:cs typeface="Arial" panose="020B0604020202020204" pitchFamily="34" charset="0"/>
              </a:rPr>
              <a:t>, [online] 15(14), p.7856. </a:t>
            </a:r>
            <a:r>
              <a:rPr lang="en-GB" dirty="0" err="1">
                <a:latin typeface="Arial" panose="020B0604020202020204" pitchFamily="34" charset="0"/>
                <a:cs typeface="Arial" panose="020B0604020202020204" pitchFamily="34" charset="0"/>
              </a:rPr>
              <a:t>doi:https</a:t>
            </a:r>
            <a:r>
              <a:rPr lang="en-GB" dirty="0">
                <a:latin typeface="Arial" panose="020B0604020202020204" pitchFamily="34" charset="0"/>
                <a:cs typeface="Arial" panose="020B0604020202020204" pitchFamily="34" charset="0"/>
              </a:rPr>
              <a:t>://doi.org/10.3390/app15147856 (Accessed 3 November 2025).</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0672343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purl.org/dc/dcmitype/"/>
    <ds:schemaRef ds:uri="http://schemas.microsoft.com/office/infopath/2007/PartnerControls"/>
    <ds:schemaRef ds:uri="http://purl.org/dc/elements/1.1/"/>
    <ds:schemaRef ds:uri="http://schemas.openxmlformats.org/package/2006/metadata/core-properties"/>
    <ds:schemaRef ds:uri="http://schemas.microsoft.com/office/2006/documentManagement/types"/>
    <ds:schemaRef ds:uri="303dbf9b-b85b-46a0-94f1-894078c07ecd"/>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678</TotalTime>
  <Words>1723</Words>
  <Application>Microsoft Office PowerPoint</Application>
  <PresentationFormat>On-screen Show (4:3)</PresentationFormat>
  <Paragraphs>91</Paragraphs>
  <Slides>15</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Calibri</vt:lpstr>
      <vt:lpstr>Wingdings</vt:lpstr>
      <vt:lpstr>Office Theme</vt:lpstr>
      <vt:lpstr>Digital Transformation in the Health and Care Professions (BMHP6026)   Student name:     Michaela Demeterova Student ID:                      2312297 Tutor:                     Laila Surani</vt:lpstr>
      <vt:lpstr>Introduction: AI Skin Cancer Detection in the NHS. </vt:lpstr>
      <vt:lpstr>Impact on Workforce:</vt:lpstr>
      <vt:lpstr>Impact on service delivery: </vt:lpstr>
      <vt:lpstr>Impact on patients: </vt:lpstr>
      <vt:lpstr>Impact on Community:</vt:lpstr>
      <vt:lpstr>Impact on Community:</vt:lpstr>
      <vt:lpstr>Impact on Community:</vt:lpstr>
      <vt:lpstr>Challenges of the innovation:</vt:lpstr>
      <vt:lpstr>PowerPoint Presentation</vt:lpstr>
      <vt:lpstr>PowerPoint Presentation</vt:lpstr>
      <vt:lpstr>Recommendations for Healthcare Providers: </vt:lpstr>
      <vt:lpstr>Conclusion:</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Michaela Demeterova (2312297)</cp:lastModifiedBy>
  <cp:revision>212</cp:revision>
  <cp:lastPrinted>2021-01-18T19:39:53Z</cp:lastPrinted>
  <dcterms:created xsi:type="dcterms:W3CDTF">2020-06-13T21:56:47Z</dcterms:created>
  <dcterms:modified xsi:type="dcterms:W3CDTF">2025-12-02T11:25:51Z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aredWithUsers">
    <vt:lpwstr>352;#Alison Harding;#2520;#Rachel Bendall;#2266;#Ruth Groff</vt:lpwstr>
  </property>
</Properties>
</file>