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16"/>
  </p:notesMasterIdLst>
  <p:handoutMasterIdLst>
    <p:handoutMasterId r:id="rId17"/>
  </p:handoutMasterIdLst>
  <p:sldIdLst>
    <p:sldId id="526" r:id="rId4"/>
    <p:sldId id="525" r:id="rId5"/>
    <p:sldId id="529" r:id="rId6"/>
    <p:sldId id="527" r:id="rId7"/>
    <p:sldId id="528" r:id="rId8"/>
    <p:sldId id="530" r:id="rId9"/>
    <p:sldId id="532" r:id="rId10"/>
    <p:sldId id="441" r:id="rId11"/>
    <p:sldId id="542" r:id="rId12"/>
    <p:sldId id="531" r:id="rId13"/>
    <p:sldId id="539" r:id="rId14"/>
    <p:sldId id="543" r:id="rId15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DFFB9"/>
    <a:srgbClr val="D9F3CB"/>
    <a:srgbClr val="FFDCE9"/>
    <a:srgbClr val="FFA3FA"/>
    <a:srgbClr val="A6FFB2"/>
    <a:srgbClr val="F5FF41"/>
    <a:srgbClr val="F3F08A"/>
    <a:srgbClr val="D3DC34"/>
    <a:srgbClr val="D42CD5"/>
    <a:srgbClr val="7F36B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6272"/>
    <p:restoredTop sz="95940" autoAdjust="0"/>
  </p:normalViewPr>
  <p:slideViewPr>
    <p:cSldViewPr snapToGrid="0" snapToObjects="1">
      <p:cViewPr varScale="1">
        <p:scale>
          <a:sx n="106" d="100"/>
          <a:sy n="106" d="100"/>
        </p:scale>
        <p:origin x="184" y="2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15118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121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83D86-ED73-7842-8CFE-D2807059B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ACBE3-DC4C-D44A-903F-74A96D4A55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C6515A-0524-F84F-A485-E8B9E45953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8552DE-72B6-134F-9F03-BB71A12381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11/12/22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147EA2-EF1E-FE43-85F2-177419870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58130D-F509-9045-B467-111062B82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4242734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144000" cy="16557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7FD99-3C01-4087-9D44-F605F4BB7B74}" type="datetimeFigureOut">
              <a:rPr lang="en-US" smtClean="0"/>
              <a:pPr/>
              <a:t>12/11/22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37252-72F3-474F-8582-32D765D3064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560670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12A9E-41FC-483B-8F76-822C7EABC03D}" type="datetime1">
              <a:rPr lang="en-GB" smtClean="0"/>
              <a:t>11/12/2022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86766-4038-4FB7-AE8F-9830F1A8AC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1126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4426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24" Type="http://schemas.openxmlformats.org/officeDocument/2006/relationships/theme" Target="../theme/theme2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23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19" r:id="rId21"/>
    <p:sldLayoutId id="2147484120" r:id="rId22"/>
    <p:sldLayoutId id="2147484121" r:id="rId2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4.png"/><Relationship Id="rId5" Type="http://schemas.openxmlformats.org/officeDocument/2006/relationships/hyperlink" Target="https://www.peniarth.cymru/en/portfolio/tric-a-chlic" TargetMode="Externa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4.xml"/><Relationship Id="rId6" Type="http://schemas.openxmlformats.org/officeDocument/2006/relationships/hyperlink" Target="https://www.fflicafflac.com/" TargetMode="Externa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7.png"/><Relationship Id="rId3" Type="http://schemas.openxmlformats.org/officeDocument/2006/relationships/image" Target="../media/image11.png"/><Relationship Id="rId7" Type="http://schemas.openxmlformats.org/officeDocument/2006/relationships/hyperlink" Target="https://hwb.gov.wales/repository/discovery/resource/9c2cb9c5-8400-4b0a-a577-dc5e469bea05/en" TargetMode="External"/><Relationship Id="rId12" Type="http://schemas.openxmlformats.org/officeDocument/2006/relationships/hyperlink" Target="https://www.cscjes-cronfa.co.uk/repository/resource/363d38c0-5bbb-4427-9dc7-02e99289fe22/en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13.png"/><Relationship Id="rId11" Type="http://schemas.openxmlformats.org/officeDocument/2006/relationships/image" Target="../media/image16.png"/><Relationship Id="rId5" Type="http://schemas.openxmlformats.org/officeDocument/2006/relationships/hyperlink" Target="https://atebol-siop.com/pecyn-llyfrau-ffeithiol-cymraeg-ail-iaith.html" TargetMode="External"/><Relationship Id="rId10" Type="http://schemas.openxmlformats.org/officeDocument/2006/relationships/image" Target="../media/image15.png"/><Relationship Id="rId4" Type="http://schemas.openxmlformats.org/officeDocument/2006/relationships/image" Target="../media/image12.tiff"/><Relationship Id="rId9" Type="http://schemas.openxmlformats.org/officeDocument/2006/relationships/hyperlink" Target="https://www.youtube.com/watch?v=_oFrInW4L6c" TargetMode="External"/><Relationship Id="rId14" Type="http://schemas.openxmlformats.org/officeDocument/2006/relationships/image" Target="../media/image1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tiff"/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CBA21181-3A30-574D-9D17-195BC55853AA}"/>
              </a:ext>
            </a:extLst>
          </p:cNvPr>
          <p:cNvSpPr txBox="1">
            <a:spLocks/>
          </p:cNvSpPr>
          <p:nvPr/>
        </p:nvSpPr>
        <p:spPr>
          <a:xfrm>
            <a:off x="94128" y="53660"/>
            <a:ext cx="12026153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Cyfresi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darllen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ac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adnoddau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defnyddiol</a:t>
            </a:r>
            <a:endParaRPr lang="en-US" sz="4500" b="1" cap="none" dirty="0">
              <a:solidFill>
                <a:schemeClr val="bg1"/>
              </a:solidFill>
              <a:latin typeface="Ink Free" panose="03080402000500000000" pitchFamily="66" charset="0"/>
            </a:endParaRPr>
          </a:p>
          <a:p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Reading series and useful resources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B38936EF-EDE5-424E-A3AD-0B1FDDDF25A0}"/>
              </a:ext>
            </a:extLst>
          </p:cNvPr>
          <p:cNvSpPr/>
          <p:nvPr/>
        </p:nvSpPr>
        <p:spPr>
          <a:xfrm>
            <a:off x="4635614" y="1610764"/>
            <a:ext cx="7250838" cy="5103800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E92CBFB-48B4-E74A-BFBD-9CB8AA13E7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0221" y="1830052"/>
            <a:ext cx="2666137" cy="210059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2BAAC07-F89F-4D48-BF78-855A290EC5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6919" y="4047201"/>
            <a:ext cx="6548228" cy="237442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BA592AB-2ABA-DC46-AE79-45DDC77D62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69624" y="1935455"/>
            <a:ext cx="3495487" cy="1889786"/>
          </a:xfrm>
          <a:prstGeom prst="rect">
            <a:avLst/>
          </a:prstGeom>
        </p:spPr>
      </p:pic>
      <p:sp>
        <p:nvSpPr>
          <p:cNvPr id="11" name="Speech Bubble: Rectangle with Corners Rounded 4">
            <a:extLst>
              <a:ext uri="{FF2B5EF4-FFF2-40B4-BE49-F238E27FC236}">
                <a16:creationId xmlns:a16="http://schemas.microsoft.com/office/drawing/2014/main" id="{75E7A328-FD30-7346-B535-8F04BE115D87}"/>
              </a:ext>
            </a:extLst>
          </p:cNvPr>
          <p:cNvSpPr/>
          <p:nvPr/>
        </p:nvSpPr>
        <p:spPr>
          <a:xfrm>
            <a:off x="434698" y="1826498"/>
            <a:ext cx="3842418" cy="2104147"/>
          </a:xfrm>
          <a:prstGeom prst="wedgeRoundRectCallout">
            <a:avLst>
              <a:gd name="adj1" fmla="val -51564"/>
              <a:gd name="adj2" fmla="val 66935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System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ffoneg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ddysgu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ynganu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sillafu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strwythuro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brawddegau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 phonics system to teach Welsh pronunciation, spelling and how to structure sentences.</a:t>
            </a:r>
          </a:p>
        </p:txBody>
      </p:sp>
      <p:pic>
        <p:nvPicPr>
          <p:cNvPr id="13" name="Picture 12">
            <a:hlinkClick r:id="rId5"/>
            <a:extLst>
              <a:ext uri="{FF2B5EF4-FFF2-40B4-BE49-F238E27FC236}">
                <a16:creationId xmlns:a16="http://schemas.microsoft.com/office/drawing/2014/main" id="{6CE263B6-6011-7643-AC4F-9CB90ACBB53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1907" y="4567665"/>
            <a:ext cx="3048000" cy="13335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74324B4-95AD-C049-A499-BD3EB0D466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06876" y="213161"/>
            <a:ext cx="1279576" cy="1008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78453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CBA21181-3A30-574D-9D17-195BC55853AA}"/>
              </a:ext>
            </a:extLst>
          </p:cNvPr>
          <p:cNvSpPr txBox="1">
            <a:spLocks/>
          </p:cNvSpPr>
          <p:nvPr/>
        </p:nvSpPr>
        <p:spPr>
          <a:xfrm>
            <a:off x="94128" y="53660"/>
            <a:ext cx="12026153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Cyfresi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darllen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ac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adnoddau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defnyddiol</a:t>
            </a:r>
            <a:endParaRPr lang="en-US" sz="4500" b="1" cap="none" dirty="0">
              <a:solidFill>
                <a:schemeClr val="bg1"/>
              </a:solidFill>
              <a:latin typeface="Ink Free" panose="03080402000500000000" pitchFamily="66" charset="0"/>
            </a:endParaRPr>
          </a:p>
          <a:p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Reading series and useful resources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B38936EF-EDE5-424E-A3AD-0B1FDDDF25A0}"/>
              </a:ext>
            </a:extLst>
          </p:cNvPr>
          <p:cNvSpPr/>
          <p:nvPr/>
        </p:nvSpPr>
        <p:spPr>
          <a:xfrm>
            <a:off x="4635614" y="1610764"/>
            <a:ext cx="7250838" cy="5103800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1" name="Speech Bubble: Rectangle with Corners Rounded 4">
            <a:extLst>
              <a:ext uri="{FF2B5EF4-FFF2-40B4-BE49-F238E27FC236}">
                <a16:creationId xmlns:a16="http://schemas.microsoft.com/office/drawing/2014/main" id="{75E7A328-FD30-7346-B535-8F04BE115D87}"/>
              </a:ext>
            </a:extLst>
          </p:cNvPr>
          <p:cNvSpPr/>
          <p:nvPr/>
        </p:nvSpPr>
        <p:spPr>
          <a:xfrm>
            <a:off x="434698" y="1826498"/>
            <a:ext cx="3842418" cy="2104147"/>
          </a:xfrm>
          <a:prstGeom prst="wedgeRoundRectCallout">
            <a:avLst>
              <a:gd name="adj1" fmla="val -51564"/>
              <a:gd name="adj2" fmla="val 66935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Cyfresi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llyfrau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rhaglenni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bedair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haen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 reading book and television programme series – four different levels. Free resources online.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D7C4E73-3C7A-B54C-8984-594AAC853C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2801" y="3632531"/>
            <a:ext cx="4953436" cy="285292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9D79496-6A17-9C46-9384-7E27C29A9A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22273" y="191868"/>
            <a:ext cx="2090644" cy="1050738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5BECCBA5-A3DE-934C-BC85-2E70E0925C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6422" y="1748354"/>
            <a:ext cx="2945305" cy="1720711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AC1AD336-2BF3-4F4B-BD19-A06C22A80B7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8075" b="3419"/>
          <a:stretch/>
        </p:blipFill>
        <p:spPr>
          <a:xfrm>
            <a:off x="8500728" y="1748354"/>
            <a:ext cx="2642780" cy="1746587"/>
          </a:xfrm>
          <a:prstGeom prst="rect">
            <a:avLst/>
          </a:prstGeom>
        </p:spPr>
      </p:pic>
      <p:pic>
        <p:nvPicPr>
          <p:cNvPr id="24" name="Picture 23">
            <a:hlinkClick r:id="rId6"/>
            <a:extLst>
              <a:ext uri="{FF2B5EF4-FFF2-40B4-BE49-F238E27FC236}">
                <a16:creationId xmlns:a16="http://schemas.microsoft.com/office/drawing/2014/main" id="{7322F462-346B-EF48-8BDA-D60A4B9BE3E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35262" y="4393558"/>
            <a:ext cx="1937794" cy="1937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19636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CBA21181-3A30-574D-9D17-195BC55853AA}"/>
              </a:ext>
            </a:extLst>
          </p:cNvPr>
          <p:cNvSpPr txBox="1">
            <a:spLocks/>
          </p:cNvSpPr>
          <p:nvPr/>
        </p:nvSpPr>
        <p:spPr>
          <a:xfrm>
            <a:off x="94128" y="53660"/>
            <a:ext cx="12026153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Cyfresi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darllen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ac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adnoddau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defnyddiol</a:t>
            </a:r>
            <a:endParaRPr lang="en-US" sz="4500" b="1" cap="none" dirty="0">
              <a:solidFill>
                <a:schemeClr val="bg1"/>
              </a:solidFill>
              <a:latin typeface="Ink Free" panose="03080402000500000000" pitchFamily="66" charset="0"/>
            </a:endParaRPr>
          </a:p>
          <a:p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Reading series and useful resources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A7FD1C4-B01D-D249-8E8E-E85264C9D7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943" y="5435836"/>
            <a:ext cx="7112000" cy="12446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230583A-1EEC-164E-B68A-391B28DFC2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655005">
            <a:off x="9521816" y="4708564"/>
            <a:ext cx="2526369" cy="191216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4FFF31A-0E7A-D14B-A435-56F9D57C3D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630723">
            <a:off x="9154813" y="2976311"/>
            <a:ext cx="2405839" cy="1704709"/>
          </a:xfrm>
          <a:prstGeom prst="rect">
            <a:avLst/>
          </a:prstGeom>
        </p:spPr>
      </p:pic>
      <p:pic>
        <p:nvPicPr>
          <p:cNvPr id="13" name="Picture 12">
            <a:hlinkClick r:id="rId5"/>
            <a:extLst>
              <a:ext uri="{FF2B5EF4-FFF2-40B4-BE49-F238E27FC236}">
                <a16:creationId xmlns:a16="http://schemas.microsoft.com/office/drawing/2014/main" id="{3A919E40-35F4-B440-9AE5-8E77B0C0FC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92923" y="1679044"/>
            <a:ext cx="1285425" cy="1208810"/>
          </a:xfrm>
          <a:prstGeom prst="rect">
            <a:avLst/>
          </a:prstGeom>
        </p:spPr>
      </p:pic>
      <p:pic>
        <p:nvPicPr>
          <p:cNvPr id="16" name="Picture 15">
            <a:hlinkClick r:id="rId7"/>
            <a:extLst>
              <a:ext uri="{FF2B5EF4-FFF2-40B4-BE49-F238E27FC236}">
                <a16:creationId xmlns:a16="http://schemas.microsoft.com/office/drawing/2014/main" id="{1F7DC41E-7F00-7143-AACB-D5A299C00B7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0553947">
            <a:off x="183825" y="3381631"/>
            <a:ext cx="2395429" cy="1902430"/>
          </a:xfrm>
          <a:prstGeom prst="rect">
            <a:avLst/>
          </a:prstGeom>
        </p:spPr>
      </p:pic>
      <p:sp>
        <p:nvSpPr>
          <p:cNvPr id="21" name="Speech Bubble: Rectangle with Corners Rounded 4">
            <a:extLst>
              <a:ext uri="{FF2B5EF4-FFF2-40B4-BE49-F238E27FC236}">
                <a16:creationId xmlns:a16="http://schemas.microsoft.com/office/drawing/2014/main" id="{28006E09-A851-5C4C-B707-DA57B078E472}"/>
              </a:ext>
            </a:extLst>
          </p:cNvPr>
          <p:cNvSpPr/>
          <p:nvPr/>
        </p:nvSpPr>
        <p:spPr>
          <a:xfrm>
            <a:off x="6770410" y="1541519"/>
            <a:ext cx="3454396" cy="1483861"/>
          </a:xfrm>
          <a:prstGeom prst="wedgeRoundRectCallout">
            <a:avLst>
              <a:gd name="adj1" fmla="val 64371"/>
              <a:gd name="adj2" fmla="val 5055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Llyfrau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darllen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llyfrau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ffeithiol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–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ddisgyblion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7-9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oed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Reading and factual books – for 7-9 year old pupils. </a:t>
            </a:r>
          </a:p>
        </p:txBody>
      </p:sp>
      <p:sp>
        <p:nvSpPr>
          <p:cNvPr id="11" name="Speech Bubble: Rectangle with Corners Rounded 4">
            <a:extLst>
              <a:ext uri="{FF2B5EF4-FFF2-40B4-BE49-F238E27FC236}">
                <a16:creationId xmlns:a16="http://schemas.microsoft.com/office/drawing/2014/main" id="{75E7A328-FD30-7346-B535-8F04BE115D87}"/>
              </a:ext>
            </a:extLst>
          </p:cNvPr>
          <p:cNvSpPr/>
          <p:nvPr/>
        </p:nvSpPr>
        <p:spPr>
          <a:xfrm>
            <a:off x="342699" y="1541519"/>
            <a:ext cx="2920206" cy="1106521"/>
          </a:xfrm>
          <a:prstGeom prst="wedgeRoundRectCallout">
            <a:avLst>
              <a:gd name="adj1" fmla="val -37098"/>
              <a:gd name="adj2" fmla="val 70835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Llyfrau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darllen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Moli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a Meg.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Reading and factual books – for 7-9 year old pupils. </a:t>
            </a:r>
          </a:p>
        </p:txBody>
      </p:sp>
      <p:pic>
        <p:nvPicPr>
          <p:cNvPr id="19" name="Picture 18">
            <a:hlinkClick r:id="rId9"/>
            <a:extLst>
              <a:ext uri="{FF2B5EF4-FFF2-40B4-BE49-F238E27FC236}">
                <a16:creationId xmlns:a16="http://schemas.microsoft.com/office/drawing/2014/main" id="{559B024E-3C59-4849-8B75-E68C85F3A28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0381586">
            <a:off x="2001771" y="3755947"/>
            <a:ext cx="2152591" cy="1532138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96375000-E5DF-684A-BEE4-12B5B2DEE42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027161" y="1319790"/>
            <a:ext cx="1813814" cy="2114215"/>
          </a:xfrm>
          <a:prstGeom prst="rect">
            <a:avLst/>
          </a:prstGeom>
        </p:spPr>
      </p:pic>
      <p:pic>
        <p:nvPicPr>
          <p:cNvPr id="27" name="Picture 26">
            <a:hlinkClick r:id="rId12"/>
            <a:extLst>
              <a:ext uri="{FF2B5EF4-FFF2-40B4-BE49-F238E27FC236}">
                <a16:creationId xmlns:a16="http://schemas.microsoft.com/office/drawing/2014/main" id="{91A31E50-1D0D-C742-83F4-07CC4581432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073560" y="3027593"/>
            <a:ext cx="1848949" cy="1672542"/>
          </a:xfrm>
          <a:prstGeom prst="rect">
            <a:avLst/>
          </a:prstGeom>
        </p:spPr>
      </p:pic>
      <p:sp>
        <p:nvSpPr>
          <p:cNvPr id="28" name="Speech Bubble: Rectangle with Corners Rounded 4">
            <a:extLst>
              <a:ext uri="{FF2B5EF4-FFF2-40B4-BE49-F238E27FC236}">
                <a16:creationId xmlns:a16="http://schemas.microsoft.com/office/drawing/2014/main" id="{E8ED8BFA-4530-6D42-B89D-5802B4581930}"/>
              </a:ext>
            </a:extLst>
          </p:cNvPr>
          <p:cNvSpPr/>
          <p:nvPr/>
        </p:nvSpPr>
        <p:spPr>
          <a:xfrm>
            <a:off x="6603989" y="4015186"/>
            <a:ext cx="2133128" cy="1483861"/>
          </a:xfrm>
          <a:prstGeom prst="wedgeRoundRectCallout">
            <a:avLst>
              <a:gd name="adj1" fmla="val -73453"/>
              <a:gd name="adj2" fmla="val -52411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Llyfrau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darllen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arlein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Online Welsh second language reading books.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EE684590-ABF4-BE49-B051-62D123FFF73A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708288">
            <a:off x="1610172" y="2795195"/>
            <a:ext cx="1256942" cy="1155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83623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Placeholder 14">
            <a:extLst>
              <a:ext uri="{FF2B5EF4-FFF2-40B4-BE49-F238E27FC236}">
                <a16:creationId xmlns:a16="http://schemas.microsoft.com/office/drawing/2014/main" id="{28ED0736-1E0B-E743-9FB8-067EE5BBA3DF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l="10354" r="10354"/>
          <a:stretch>
            <a:fillRect/>
          </a:stretch>
        </p:blipFill>
        <p:spPr/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612220E6-DF4E-5B41-97A2-253EDFFA5B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233"/>
          <a:stretch/>
        </p:blipFill>
        <p:spPr>
          <a:xfrm>
            <a:off x="8087972" y="1644640"/>
            <a:ext cx="3990327" cy="5071318"/>
          </a:xfrm>
          <a:prstGeom prst="rect">
            <a:avLst/>
          </a:prstGeom>
        </p:spPr>
      </p:pic>
      <p:sp>
        <p:nvSpPr>
          <p:cNvPr id="33" name="Title 6">
            <a:extLst>
              <a:ext uri="{FF2B5EF4-FFF2-40B4-BE49-F238E27FC236}">
                <a16:creationId xmlns:a16="http://schemas.microsoft.com/office/drawing/2014/main" id="{8192BD59-A968-6F41-90EA-20A03B31C001}"/>
              </a:ext>
            </a:extLst>
          </p:cNvPr>
          <p:cNvSpPr txBox="1">
            <a:spLocks/>
          </p:cNvSpPr>
          <p:nvPr/>
        </p:nvSpPr>
        <p:spPr>
          <a:xfrm>
            <a:off x="94128" y="53660"/>
            <a:ext cx="12026153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Apiau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Cyfnod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Sylfaen</a:t>
            </a:r>
          </a:p>
          <a:p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Foundation Phase Apps</a:t>
            </a:r>
          </a:p>
        </p:txBody>
      </p:sp>
      <p:pic>
        <p:nvPicPr>
          <p:cNvPr id="43" name="Picture Placeholder 42">
            <a:extLst>
              <a:ext uri="{FF2B5EF4-FFF2-40B4-BE49-F238E27FC236}">
                <a16:creationId xmlns:a16="http://schemas.microsoft.com/office/drawing/2014/main" id="{FB60E4DC-8AC5-7F46-B581-245896CAFD1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t="11161" b="11161"/>
          <a:stretch>
            <a:fillRect/>
          </a:stretch>
        </p:blipFill>
        <p:spPr/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DEC3F249-CCF5-AE42-B2D7-8ED18DE0DE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71080" y="2317003"/>
            <a:ext cx="4225883" cy="2729559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1DC430B5-DFF3-B74B-9624-F96BC0F127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2992" y="350307"/>
            <a:ext cx="4389278" cy="5886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70970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itle 6">
            <a:extLst>
              <a:ext uri="{FF2B5EF4-FFF2-40B4-BE49-F238E27FC236}">
                <a16:creationId xmlns:a16="http://schemas.microsoft.com/office/drawing/2014/main" id="{8192BD59-A968-6F41-90EA-20A03B31C001}"/>
              </a:ext>
            </a:extLst>
          </p:cNvPr>
          <p:cNvSpPr txBox="1">
            <a:spLocks/>
          </p:cNvSpPr>
          <p:nvPr/>
        </p:nvSpPr>
        <p:spPr>
          <a:xfrm>
            <a:off x="94128" y="53660"/>
            <a:ext cx="12026153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Apiau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Cyfnod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Allweddol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2</a:t>
            </a:r>
          </a:p>
          <a:p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Key Stage 2 Apps</a:t>
            </a:r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4763A48B-BDAF-C741-9874-3447F3900D3B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l="11386" r="11386"/>
          <a:stretch>
            <a:fillRect/>
          </a:stretch>
        </p:blipFill>
        <p:spPr/>
      </p:pic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92B44453-013E-4C4B-BD6F-4CF10C9158A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t="11161" b="11161"/>
          <a:stretch>
            <a:fillRect/>
          </a:stretch>
        </p:blipFill>
        <p:spPr/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6860E4C-615B-9242-B97A-64147C530E8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903" r="1133"/>
          <a:stretch/>
        </p:blipFill>
        <p:spPr>
          <a:xfrm>
            <a:off x="7534188" y="505073"/>
            <a:ext cx="4479403" cy="556867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9812825-42E7-C349-B30A-803F2D47D0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3022" y="1598544"/>
            <a:ext cx="3927979" cy="1434024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37E1843-9F01-C247-B830-854B5610321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3022" y="3616720"/>
            <a:ext cx="3906938" cy="2457030"/>
          </a:xfrm>
          <a:prstGeom prst="rect">
            <a:avLst/>
          </a:prstGeom>
        </p:spPr>
      </p:pic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9EE53CB0-F421-6943-B5B5-605DAF9274F6}"/>
              </a:ext>
            </a:extLst>
          </p:cNvPr>
          <p:cNvCxnSpPr>
            <a:cxnSpLocks/>
          </p:cNvCxnSpPr>
          <p:nvPr/>
        </p:nvCxnSpPr>
        <p:spPr>
          <a:xfrm>
            <a:off x="5197033" y="2939970"/>
            <a:ext cx="0" cy="67675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4064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31">
            <a:extLst>
              <a:ext uri="{FF2B5EF4-FFF2-40B4-BE49-F238E27FC236}">
                <a16:creationId xmlns:a16="http://schemas.microsoft.com/office/drawing/2014/main" id="{612220E6-DF4E-5B41-97A2-253EDFFA5B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233"/>
          <a:stretch/>
        </p:blipFill>
        <p:spPr>
          <a:xfrm>
            <a:off x="8087972" y="1644640"/>
            <a:ext cx="3990327" cy="5071318"/>
          </a:xfrm>
          <a:prstGeom prst="rect">
            <a:avLst/>
          </a:prstGeom>
        </p:spPr>
      </p:pic>
      <p:sp>
        <p:nvSpPr>
          <p:cNvPr id="33" name="Title 6">
            <a:extLst>
              <a:ext uri="{FF2B5EF4-FFF2-40B4-BE49-F238E27FC236}">
                <a16:creationId xmlns:a16="http://schemas.microsoft.com/office/drawing/2014/main" id="{8192BD59-A968-6F41-90EA-20A03B31C001}"/>
              </a:ext>
            </a:extLst>
          </p:cNvPr>
          <p:cNvSpPr txBox="1">
            <a:spLocks/>
          </p:cNvSpPr>
          <p:nvPr/>
        </p:nvSpPr>
        <p:spPr>
          <a:xfrm>
            <a:off x="94128" y="53660"/>
            <a:ext cx="12026153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Apiau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i’r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athro</a:t>
            </a:r>
            <a:endParaRPr lang="en-US" sz="4500" b="1" cap="none" dirty="0">
              <a:solidFill>
                <a:schemeClr val="bg1"/>
              </a:solidFill>
              <a:latin typeface="Ink Free" panose="03080402000500000000" pitchFamily="66" charset="0"/>
            </a:endParaRPr>
          </a:p>
          <a:p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Apps for the teacher</a:t>
            </a:r>
          </a:p>
        </p:txBody>
      </p:sp>
      <p:pic>
        <p:nvPicPr>
          <p:cNvPr id="43" name="Picture Placeholder 42">
            <a:extLst>
              <a:ext uri="{FF2B5EF4-FFF2-40B4-BE49-F238E27FC236}">
                <a16:creationId xmlns:a16="http://schemas.microsoft.com/office/drawing/2014/main" id="{FB60E4DC-8AC5-7F46-B581-245896CAFD1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t="11161" b="11161"/>
          <a:stretch>
            <a:fillRect/>
          </a:stretch>
        </p:blipFill>
        <p:spPr/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E04EC89-F5CE-064F-9DAB-5FF50B5A6D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8188" y="224953"/>
            <a:ext cx="4300112" cy="556872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81EEA89-061B-EE41-AF50-CCB4DA92229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9011" y="2010883"/>
            <a:ext cx="3899809" cy="394058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751EAFE-642B-4D45-99F7-C0608016A36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8431" y="2198156"/>
            <a:ext cx="2086379" cy="3566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1271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A3D0811-5524-4743-8689-163D6B85E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7029691" y="1720769"/>
            <a:ext cx="6883077" cy="344153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0CC9680-9BA2-874F-A7F1-124103B51A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 flipV="1">
            <a:off x="-1698586" y="1698585"/>
            <a:ext cx="6883077" cy="3485908"/>
          </a:xfrm>
          <a:prstGeom prst="rect">
            <a:avLst/>
          </a:prstGeom>
        </p:spPr>
      </p:pic>
      <p:sp>
        <p:nvSpPr>
          <p:cNvPr id="2" name="Title 6">
            <a:extLst>
              <a:ext uri="{FF2B5EF4-FFF2-40B4-BE49-F238E27FC236}">
                <a16:creationId xmlns:a16="http://schemas.microsoft.com/office/drawing/2014/main" id="{9E1A236C-25D2-0B4E-9752-8AA006C7628A}"/>
              </a:ext>
            </a:extLst>
          </p:cNvPr>
          <p:cNvSpPr txBox="1">
            <a:spLocks/>
          </p:cNvSpPr>
          <p:nvPr/>
        </p:nvSpPr>
        <p:spPr>
          <a:xfrm>
            <a:off x="0" y="2137438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Disgrifio</a:t>
            </a:r>
            <a:endParaRPr lang="en-US" sz="7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  <a:p>
            <a:pPr algn="ctr"/>
            <a:r>
              <a:rPr lang="en-US" sz="7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Describing</a:t>
            </a:r>
          </a:p>
        </p:txBody>
      </p:sp>
    </p:spTree>
    <p:extLst>
      <p:ext uri="{BB962C8B-B14F-4D97-AF65-F5344CB8AC3E}">
        <p14:creationId xmlns:p14="http://schemas.microsoft.com/office/powerpoint/2010/main" val="11058725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57DE9AB-9CDD-1942-B38F-F111176C4F8B}"/>
              </a:ext>
            </a:extLst>
          </p:cNvPr>
          <p:cNvPicPr/>
          <p:nvPr/>
        </p:nvPicPr>
        <p:blipFill rotWithShape="1"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7578" b="67023" l="51549" r="8712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102" t="56397" r="8424" b="31796"/>
          <a:stretch/>
        </p:blipFill>
        <p:spPr bwMode="auto">
          <a:xfrm rot="16200000">
            <a:off x="-1581496" y="3939973"/>
            <a:ext cx="4916937" cy="148166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lc="http://schemas.openxmlformats.org/drawingml/2006/lockedCanvas" xmlns:a14="http://schemas.microsoft.com/office/drawing/2010/main" xmlns:pic="http://schemas.openxmlformats.org/drawingml/2006/picture" xmlns:ma14="http://schemas.microsoft.com/office/mac/drawingml/2011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v="urn:schemas-microsoft-com:mac:vml" xmlns:mc="http://schemas.openxmlformats.org/markup-compatibility/2006" xmlns:mo="http://schemas.microsoft.com/office/mac/office/2008/main" xmlns:wpc="http://schemas.microsoft.com/office/word/2010/wordprocessingCanvas" xmlns=""/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8B3C8D09-5D03-DF4E-B3D3-376F9815D376}"/>
              </a:ext>
            </a:extLst>
          </p:cNvPr>
          <p:cNvSpPr/>
          <p:nvPr/>
        </p:nvSpPr>
        <p:spPr>
          <a:xfrm rot="16200000">
            <a:off x="-804535" y="3875109"/>
            <a:ext cx="2902208" cy="9745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24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2133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r>
              <a:rPr lang="cy-GB" sz="3333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Gramadeg</a:t>
            </a:r>
            <a:endParaRPr lang="en-GB" sz="3333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sp>
        <p:nvSpPr>
          <p:cNvPr id="12" name="Pentagon 11">
            <a:extLst>
              <a:ext uri="{FF2B5EF4-FFF2-40B4-BE49-F238E27FC236}">
                <a16:creationId xmlns:a16="http://schemas.microsoft.com/office/drawing/2014/main" id="{EAAC449A-1826-6A4D-8278-94E84304EE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03872" y="2544310"/>
            <a:ext cx="4158404" cy="1380067"/>
          </a:xfrm>
          <a:prstGeom prst="homePlate">
            <a:avLst>
              <a:gd name="adj" fmla="val 30763"/>
            </a:avLst>
          </a:prstGeom>
          <a:solidFill>
            <a:sysClr val="window" lastClr="FFFFFF"/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endParaRPr lang="cy-GB" sz="4667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/>
            <a:r>
              <a:rPr lang="cy-GB" sz="4667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How?</a:t>
            </a:r>
            <a:endParaRPr lang="en-GB" sz="4667" b="1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E35F5596-C110-454E-82AB-8F83610A2932}"/>
              </a:ext>
            </a:extLst>
          </p:cNvPr>
          <p:cNvSpPr/>
          <p:nvPr/>
        </p:nvSpPr>
        <p:spPr>
          <a:xfrm>
            <a:off x="4427745" y="164918"/>
            <a:ext cx="3014133" cy="1445949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y-GB" sz="10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sut</a:t>
            </a:r>
          </a:p>
        </p:txBody>
      </p:sp>
      <p:sp>
        <p:nvSpPr>
          <p:cNvPr id="14" name="Pentagon 13">
            <a:extLst>
              <a:ext uri="{FF2B5EF4-FFF2-40B4-BE49-F238E27FC236}">
                <a16:creationId xmlns:a16="http://schemas.microsoft.com/office/drawing/2014/main" id="{B68645AE-D503-094E-99AD-8DBB86AEAB2B}"/>
              </a:ext>
            </a:extLst>
          </p:cNvPr>
          <p:cNvSpPr>
            <a:spLocks noChangeArrowheads="1"/>
          </p:cNvSpPr>
          <p:nvPr/>
        </p:nvSpPr>
        <p:spPr bwMode="auto">
          <a:xfrm flipH="1">
            <a:off x="6595211" y="2641742"/>
            <a:ext cx="5300135" cy="1778000"/>
          </a:xfrm>
          <a:prstGeom prst="homePlate">
            <a:avLst>
              <a:gd name="adj" fmla="val 30763"/>
            </a:avLst>
          </a:prstGeom>
          <a:solidFill>
            <a:sysClr val="window" lastClr="FFFFFF"/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endParaRPr lang="cy-GB" sz="4667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4667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What type of? /</a:t>
            </a:r>
          </a:p>
          <a:p>
            <a:r>
              <a:rPr lang="cy-GB" sz="4667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What kind of?</a:t>
            </a:r>
            <a:endParaRPr lang="en-GB" sz="4667" b="1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C56B0884-74B0-454C-AD56-86A43DA2E3AE}"/>
              </a:ext>
            </a:extLst>
          </p:cNvPr>
          <p:cNvCxnSpPr>
            <a:cxnSpLocks/>
          </p:cNvCxnSpPr>
          <p:nvPr/>
        </p:nvCxnSpPr>
        <p:spPr>
          <a:xfrm flipH="1">
            <a:off x="3902811" y="1403331"/>
            <a:ext cx="965200" cy="1140980"/>
          </a:xfrm>
          <a:prstGeom prst="straightConnector1">
            <a:avLst/>
          </a:prstGeom>
          <a:ln w="952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F102271A-0B33-6E41-BD69-AE12E9A7A09D}"/>
              </a:ext>
            </a:extLst>
          </p:cNvPr>
          <p:cNvCxnSpPr>
            <a:cxnSpLocks/>
          </p:cNvCxnSpPr>
          <p:nvPr/>
        </p:nvCxnSpPr>
        <p:spPr>
          <a:xfrm>
            <a:off x="6942342" y="1403331"/>
            <a:ext cx="1075273" cy="1140980"/>
          </a:xfrm>
          <a:prstGeom prst="straightConnector1">
            <a:avLst/>
          </a:prstGeom>
          <a:ln w="952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C4B0DA82-13F5-0A45-B7D1-15D77DD21267}"/>
              </a:ext>
            </a:extLst>
          </p:cNvPr>
          <p:cNvSpPr/>
          <p:nvPr/>
        </p:nvSpPr>
        <p:spPr>
          <a:xfrm>
            <a:off x="6138012" y="2018366"/>
            <a:ext cx="6214533" cy="3081867"/>
          </a:xfrm>
          <a:prstGeom prst="ellipse">
            <a:avLst/>
          </a:prstGeom>
          <a:noFill/>
          <a:ln w="57150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  <p:sp>
        <p:nvSpPr>
          <p:cNvPr id="22" name="Pentagon 21">
            <a:extLst>
              <a:ext uri="{FF2B5EF4-FFF2-40B4-BE49-F238E27FC236}">
                <a16:creationId xmlns:a16="http://schemas.microsoft.com/office/drawing/2014/main" id="{3A0F4C36-9E52-0D43-9C99-873AA44A03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48366" y="5490088"/>
            <a:ext cx="9093690" cy="1281101"/>
          </a:xfrm>
          <a:prstGeom prst="homePlate">
            <a:avLst>
              <a:gd name="adj" fmla="val 30763"/>
            </a:avLst>
          </a:prstGeom>
          <a:solidFill>
            <a:sysClr val="window" lastClr="FFFFFF"/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t" anchorCtr="0" upright="1">
            <a:noAutofit/>
          </a:bodyPr>
          <a:lstStyle/>
          <a:p>
            <a:endParaRPr lang="cy-GB" sz="1333" b="1" u="sng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867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Mae ‘sut’ yn golygu dau beth yn Saesneg: / ‘sut’ means two things in English.  </a:t>
            </a:r>
          </a:p>
          <a:p>
            <a:pPr marL="457200" indent="-457200">
              <a:buAutoNum type="arabicParenR"/>
            </a:pPr>
            <a:r>
              <a:rPr lang="cy-GB" sz="1867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‘How?’ </a:t>
            </a:r>
          </a:p>
          <a:p>
            <a:pPr marL="457200" indent="-457200">
              <a:buAutoNum type="arabicParenR"/>
            </a:pPr>
            <a:r>
              <a:rPr lang="cy-GB" sz="1867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2) ‘What kind/type of?’</a:t>
            </a:r>
            <a:endParaRPr lang="en-GB" sz="1867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867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867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867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867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sp>
        <p:nvSpPr>
          <p:cNvPr id="23" name="Rounded Rectangle 22">
            <a:extLst>
              <a:ext uri="{FF2B5EF4-FFF2-40B4-BE49-F238E27FC236}">
                <a16:creationId xmlns:a16="http://schemas.microsoft.com/office/drawing/2014/main" id="{FC8CF2F0-C50E-AE41-A6C3-BE37FA9F5048}"/>
              </a:ext>
            </a:extLst>
          </p:cNvPr>
          <p:cNvSpPr/>
          <p:nvPr/>
        </p:nvSpPr>
        <p:spPr>
          <a:xfrm>
            <a:off x="1845412" y="4205886"/>
            <a:ext cx="3014133" cy="633045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y-GB" sz="2667" dirty="0">
                <a:solidFill>
                  <a:schemeClr val="bg1"/>
                </a:solidFill>
              </a:rPr>
              <a:t>+ dim treiglad</a:t>
            </a:r>
          </a:p>
        </p:txBody>
      </p:sp>
      <p:sp>
        <p:nvSpPr>
          <p:cNvPr id="24" name="Rounded Rectangle 23">
            <a:extLst>
              <a:ext uri="{FF2B5EF4-FFF2-40B4-BE49-F238E27FC236}">
                <a16:creationId xmlns:a16="http://schemas.microsoft.com/office/drawing/2014/main" id="{19744010-F76E-5941-B90C-D3BBD764C5CB}"/>
              </a:ext>
            </a:extLst>
          </p:cNvPr>
          <p:cNvSpPr/>
          <p:nvPr/>
        </p:nvSpPr>
        <p:spPr>
          <a:xfrm>
            <a:off x="8015425" y="4638393"/>
            <a:ext cx="3014133" cy="633045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y-GB" sz="2667" dirty="0">
                <a:solidFill>
                  <a:schemeClr val="bg1"/>
                </a:solidFill>
              </a:rPr>
              <a:t>+ treiglad meddal</a:t>
            </a:r>
          </a:p>
        </p:txBody>
      </p:sp>
      <p:sp>
        <p:nvSpPr>
          <p:cNvPr id="16" name="Title 6">
            <a:extLst>
              <a:ext uri="{FF2B5EF4-FFF2-40B4-BE49-F238E27FC236}">
                <a16:creationId xmlns:a16="http://schemas.microsoft.com/office/drawing/2014/main" id="{706533BA-6CE3-0B49-9CAE-C61C9DD9A9D3}"/>
              </a:ext>
            </a:extLst>
          </p:cNvPr>
          <p:cNvSpPr txBox="1">
            <a:spLocks/>
          </p:cNvSpPr>
          <p:nvPr/>
        </p:nvSpPr>
        <p:spPr>
          <a:xfrm>
            <a:off x="165846" y="-212223"/>
            <a:ext cx="12026153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Disgrifio</a:t>
            </a:r>
            <a:endParaRPr lang="en-US" sz="5500" b="1" cap="none" dirty="0">
              <a:solidFill>
                <a:schemeClr val="bg1"/>
              </a:solidFill>
              <a:latin typeface="Ink Free" panose="03080402000500000000" pitchFamily="66" charset="0"/>
            </a:endParaRPr>
          </a:p>
          <a:p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Describing</a:t>
            </a:r>
          </a:p>
        </p:txBody>
      </p:sp>
    </p:spTree>
    <p:extLst>
      <p:ext uri="{BB962C8B-B14F-4D97-AF65-F5344CB8AC3E}">
        <p14:creationId xmlns:p14="http://schemas.microsoft.com/office/powerpoint/2010/main" val="39336043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144756" y="891606"/>
            <a:ext cx="4372706" cy="571201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Beth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hwn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      Beth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rhain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(What’s this?)       (What are these?)</a:t>
            </a:r>
          </a:p>
          <a:p>
            <a:endParaRPr lang="en-GB" sz="1700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yfr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e? </a:t>
            </a:r>
            <a:endParaRPr lang="en-GB" sz="1700" i="1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 type of book is it?)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ymeriad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e?</a:t>
            </a:r>
            <a:r>
              <a:rPr lang="en-GB" sz="1700" i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endParaRPr lang="en-GB" sz="1700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 type of character is it?)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anifail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e? 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 sort of animal is it?)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stori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hi? 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 type of story is it?)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…?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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Nac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</a:t>
            </a:r>
            <a:endParaRPr lang="en-GB" sz="17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(Is it…?)                 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Weithiau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!</a:t>
            </a:r>
          </a:p>
          <a:p>
            <a:endParaRPr lang="en-GB" sz="17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…?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/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Nac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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(Are they…?)          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Weithiau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!</a:t>
            </a:r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9147059" y="286331"/>
            <a:ext cx="2825362" cy="590467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en-GB" sz="1700" dirty="0">
              <a:solidFill>
                <a:prstClr val="black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lvl="0"/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 </a:t>
            </a:r>
            <a:r>
              <a:rPr lang="en-GB" sz="1700" i="1" dirty="0">
                <a:solidFill>
                  <a:prstClr val="black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(How does he/she feel?)</a:t>
            </a:r>
          </a:p>
          <a:p>
            <a:pPr lvl="0"/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 </a:t>
            </a:r>
            <a:r>
              <a:rPr lang="en-GB" sz="1700" i="1" dirty="0">
                <a:solidFill>
                  <a:prstClr val="black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(How do they feel?)</a:t>
            </a:r>
          </a:p>
          <a:p>
            <a:pPr lvl="0"/>
            <a:endParaRPr lang="en-GB" sz="1700" i="1" dirty="0">
              <a:solidFill>
                <a:prstClr val="black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</a:t>
            </a:r>
          </a:p>
          <a:p>
            <a:r>
              <a:rPr lang="en-GB" sz="1700" i="1" dirty="0">
                <a:solidFill>
                  <a:prstClr val="black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(He/she feels…)</a:t>
            </a:r>
            <a:endParaRPr lang="en-GB" sz="1700" b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(They feel…)</a:t>
            </a:r>
          </a:p>
          <a:p>
            <a:endParaRPr lang="en-GB" sz="17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hapus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happy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yffrous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excited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odlon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contented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siriol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cheerful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linedig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tired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rist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sad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rac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angry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iflas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bored/miserable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siomedig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disappointed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alch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glad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unig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lonely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5471164" y="94705"/>
            <a:ext cx="3558688" cy="3898754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 </a:t>
            </a:r>
            <a:r>
              <a:rPr lang="en-GB" sz="1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(He’s/She’s/It’s…)</a:t>
            </a:r>
          </a:p>
          <a:p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 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(they’re…)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iddorol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(interesting)</a:t>
            </a:r>
          </a:p>
          <a:p>
            <a:r>
              <a:rPr lang="en-GB" sz="1600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good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ych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excellent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hyfryd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lovely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arbennig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special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ofnadwy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terrible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annwyl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dear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irion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silly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swil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(shy)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fflwfflyd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(fluffy)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flewog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(hairy / long haired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endParaRPr lang="en-GB" sz="17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2" name="5-Point Star 11"/>
          <p:cNvSpPr/>
          <p:nvPr/>
        </p:nvSpPr>
        <p:spPr>
          <a:xfrm rot="20847772">
            <a:off x="10847302" y="5533627"/>
            <a:ext cx="1180241" cy="1082191"/>
          </a:xfrm>
          <a:prstGeom prst="star5">
            <a:avLst>
              <a:gd name="adj" fmla="val 11322"/>
              <a:gd name="hf" fmla="val 105146"/>
              <a:gd name="vf" fmla="val 110557"/>
            </a:avLst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3" name="5-Point Star 12"/>
          <p:cNvSpPr/>
          <p:nvPr/>
        </p:nvSpPr>
        <p:spPr>
          <a:xfrm rot="20847772">
            <a:off x="8054296" y="1752931"/>
            <a:ext cx="1087827" cy="944967"/>
          </a:xfrm>
          <a:prstGeom prst="star5">
            <a:avLst>
              <a:gd name="adj" fmla="val 12805"/>
              <a:gd name="hf" fmla="val 105146"/>
              <a:gd name="vf" fmla="val 110557"/>
            </a:avLst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4" name="5-Point Star 13"/>
          <p:cNvSpPr/>
          <p:nvPr/>
        </p:nvSpPr>
        <p:spPr>
          <a:xfrm rot="20847772">
            <a:off x="3236536" y="1796930"/>
            <a:ext cx="990179" cy="864095"/>
          </a:xfrm>
          <a:prstGeom prst="star5">
            <a:avLst>
              <a:gd name="adj" fmla="val 12500"/>
              <a:gd name="hf" fmla="val 105146"/>
              <a:gd name="vf" fmla="val 110557"/>
            </a:avLst>
          </a:prstGeom>
          <a:solidFill>
            <a:srgbClr val="E64DE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82660" y="3697775"/>
            <a:ext cx="909524" cy="909524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2609" y="3697775"/>
            <a:ext cx="1094852" cy="1094852"/>
          </a:xfrm>
          <a:prstGeom prst="rect">
            <a:avLst/>
          </a:prstGeom>
        </p:spPr>
      </p:pic>
      <p:sp>
        <p:nvSpPr>
          <p:cNvPr id="21" name="Slide Number Placeholder 2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86766-4038-4FB7-AE8F-9830F1A8AC75}" type="slidenum">
              <a:rPr lang="en-GB" smtClean="0"/>
              <a:t>9</a:t>
            </a:fld>
            <a:endParaRPr lang="en-GB" dirty="0"/>
          </a:p>
        </p:txBody>
      </p:sp>
      <p:sp>
        <p:nvSpPr>
          <p:cNvPr id="16" name="Title 15">
            <a:extLst>
              <a:ext uri="{FF2B5EF4-FFF2-40B4-BE49-F238E27FC236}">
                <a16:creationId xmlns:a16="http://schemas.microsoft.com/office/drawing/2014/main" id="{3D69B35C-1A69-414F-9C2A-E472101245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24" name="Title 6">
            <a:extLst>
              <a:ext uri="{FF2B5EF4-FFF2-40B4-BE49-F238E27FC236}">
                <a16:creationId xmlns:a16="http://schemas.microsoft.com/office/drawing/2014/main" id="{4FF2CC80-111E-BB42-B0B2-0D383735E149}"/>
              </a:ext>
            </a:extLst>
          </p:cNvPr>
          <p:cNvSpPr txBox="1">
            <a:spLocks/>
          </p:cNvSpPr>
          <p:nvPr/>
        </p:nvSpPr>
        <p:spPr>
          <a:xfrm>
            <a:off x="177307" y="-987558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Disgrifio</a:t>
            </a:r>
            <a:endParaRPr lang="en-US" sz="7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28" name="Rounded Rectangle 27">
            <a:extLst>
              <a:ext uri="{FF2B5EF4-FFF2-40B4-BE49-F238E27FC236}">
                <a16:creationId xmlns:a16="http://schemas.microsoft.com/office/drawing/2014/main" id="{786D5716-0CEF-8F42-A87D-100D19F6C7F7}"/>
              </a:ext>
            </a:extLst>
          </p:cNvPr>
          <p:cNvSpPr/>
          <p:nvPr/>
        </p:nvSpPr>
        <p:spPr>
          <a:xfrm>
            <a:off x="5546121" y="3861079"/>
            <a:ext cx="3495305" cy="2944707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awr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(big)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ach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small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hir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long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al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tall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fyr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short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ew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fat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enau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thin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yflym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fast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araf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slow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ryf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(strong)</a:t>
            </a:r>
          </a:p>
          <a:p>
            <a:r>
              <a:rPr lang="en-GB" sz="1600" b="1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an (weak)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0508" y="4517251"/>
            <a:ext cx="1611268" cy="1611268"/>
          </a:xfrm>
          <a:prstGeom prst="rect">
            <a:avLst/>
          </a:prstGeom>
        </p:spPr>
      </p:pic>
      <p:sp>
        <p:nvSpPr>
          <p:cNvPr id="23" name="5-Point Star 22">
            <a:extLst>
              <a:ext uri="{FF2B5EF4-FFF2-40B4-BE49-F238E27FC236}">
                <a16:creationId xmlns:a16="http://schemas.microsoft.com/office/drawing/2014/main" id="{FE00746B-9397-0544-AB9C-E0C61084BC63}"/>
              </a:ext>
            </a:extLst>
          </p:cNvPr>
          <p:cNvSpPr/>
          <p:nvPr/>
        </p:nvSpPr>
        <p:spPr>
          <a:xfrm rot="20847772">
            <a:off x="4046741" y="5712233"/>
            <a:ext cx="792074" cy="820060"/>
          </a:xfrm>
          <a:prstGeom prst="star5">
            <a:avLst>
              <a:gd name="adj" fmla="val 12308"/>
              <a:gd name="hf" fmla="val 105146"/>
              <a:gd name="vf" fmla="val 110557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C7B94AC-A200-7147-BBC8-094F9ACECB6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17461" y="1632707"/>
            <a:ext cx="1076878" cy="3785723"/>
          </a:xfrm>
          <a:prstGeom prst="rect">
            <a:avLst/>
          </a:prstGeom>
        </p:spPr>
      </p:pic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15CBCBD2-9F58-6C49-BB4F-5289D414ED3E}"/>
              </a:ext>
            </a:extLst>
          </p:cNvPr>
          <p:cNvCxnSpPr>
            <a:cxnSpLocks/>
          </p:cNvCxnSpPr>
          <p:nvPr/>
        </p:nvCxnSpPr>
        <p:spPr>
          <a:xfrm>
            <a:off x="4918378" y="1699761"/>
            <a:ext cx="783675" cy="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6E712CFB-9946-774B-8491-D134D03A9BF5}"/>
              </a:ext>
            </a:extLst>
          </p:cNvPr>
          <p:cNvCxnSpPr>
            <a:cxnSpLocks/>
          </p:cNvCxnSpPr>
          <p:nvPr/>
        </p:nvCxnSpPr>
        <p:spPr>
          <a:xfrm>
            <a:off x="4810664" y="2920364"/>
            <a:ext cx="783675" cy="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9E0611D2-2AF8-D04C-A5E1-66B1C795E71F}"/>
              </a:ext>
            </a:extLst>
          </p:cNvPr>
          <p:cNvCxnSpPr>
            <a:cxnSpLocks/>
          </p:cNvCxnSpPr>
          <p:nvPr/>
        </p:nvCxnSpPr>
        <p:spPr>
          <a:xfrm>
            <a:off x="4918378" y="4792627"/>
            <a:ext cx="783675" cy="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15242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CDF57C9-29F8-2F44-AD28-22DB09ADE0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775" y="0"/>
            <a:ext cx="10202799" cy="6858000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05C2734-4524-4543-B653-33A4CCC37BA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9444078"/>
              </p:ext>
            </p:extLst>
          </p:nvPr>
        </p:nvGraphicFramePr>
        <p:xfrm>
          <a:off x="10590619" y="1539433"/>
          <a:ext cx="1356360" cy="50948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25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127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4254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/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Rh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65272D12-8160-7446-B43B-ED10DEA1D0B8}"/>
              </a:ext>
            </a:extLst>
          </p:cNvPr>
          <p:cNvCxnSpPr>
            <a:cxnSpLocks/>
          </p:cNvCxnSpPr>
          <p:nvPr/>
        </p:nvCxnSpPr>
        <p:spPr>
          <a:xfrm>
            <a:off x="7338349" y="5359079"/>
            <a:ext cx="3252270" cy="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59742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C2E8A734-B0D5-9344-A623-9B1D2EBDC8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720" y="237115"/>
            <a:ext cx="4378524" cy="3212931"/>
          </a:xfrm>
          <a:prstGeom prst="rect">
            <a:avLst/>
          </a:prstGeom>
        </p:spPr>
      </p:pic>
      <p:pic>
        <p:nvPicPr>
          <p:cNvPr id="6" name="Picture 5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4E4B0FA8-9E8C-8547-922D-D639B5EBCD3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2289" y="150027"/>
            <a:ext cx="4401187" cy="3198644"/>
          </a:xfrm>
          <a:prstGeom prst="rect">
            <a:avLst/>
          </a:prstGeom>
        </p:spPr>
      </p:pic>
      <p:pic>
        <p:nvPicPr>
          <p:cNvPr id="10" name="Picture 9" descr="A child wearing a pink hat&#10;&#10;Description automatically generated">
            <a:extLst>
              <a:ext uri="{FF2B5EF4-FFF2-40B4-BE49-F238E27FC236}">
                <a16:creationId xmlns:a16="http://schemas.microsoft.com/office/drawing/2014/main" id="{E5BEDDCB-9ACE-7645-9252-BFA4039EB6C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4840" y="3587088"/>
            <a:ext cx="4312306" cy="3160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5961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6">
            <a:extLst>
              <a:ext uri="{FF2B5EF4-FFF2-40B4-BE49-F238E27FC236}">
                <a16:creationId xmlns:a16="http://schemas.microsoft.com/office/drawing/2014/main" id="{FED03F97-DE07-164F-97B4-2F9EBE8F9513}"/>
              </a:ext>
            </a:extLst>
          </p:cNvPr>
          <p:cNvSpPr txBox="1">
            <a:spLocks/>
          </p:cNvSpPr>
          <p:nvPr/>
        </p:nvSpPr>
        <p:spPr>
          <a:xfrm>
            <a:off x="252463" y="340201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Nawr</a:t>
            </a:r>
            <a:r>
              <a:rPr lang="en-US" sz="7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eich</a:t>
            </a:r>
            <a:r>
              <a:rPr lang="en-US" sz="7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tro</a:t>
            </a:r>
            <a:r>
              <a:rPr lang="en-US" sz="7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chi!</a:t>
            </a:r>
          </a:p>
          <a:p>
            <a:endParaRPr lang="en-US" sz="7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B1ECE37-B64F-D346-9831-9BF5EFF8DF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-1020941" y="2921360"/>
            <a:ext cx="4457700" cy="4111877"/>
          </a:xfrm>
          <a:prstGeom prst="rect">
            <a:avLst/>
          </a:prstGeom>
        </p:spPr>
      </p:pic>
      <p:sp>
        <p:nvSpPr>
          <p:cNvPr id="7" name="Speech Bubble: Rectangle with Corners Rounded 4">
            <a:extLst>
              <a:ext uri="{FF2B5EF4-FFF2-40B4-BE49-F238E27FC236}">
                <a16:creationId xmlns:a16="http://schemas.microsoft.com/office/drawing/2014/main" id="{3D76B15B-87E2-9C4B-B778-051D4404ABC2}"/>
              </a:ext>
            </a:extLst>
          </p:cNvPr>
          <p:cNvSpPr/>
          <p:nvPr/>
        </p:nvSpPr>
        <p:spPr>
          <a:xfrm>
            <a:off x="2766018" y="1409431"/>
            <a:ext cx="9144001" cy="4146116"/>
          </a:xfrm>
          <a:prstGeom prst="wedgeRoundRectCallout">
            <a:avLst>
              <a:gd name="adj1" fmla="val -68650"/>
              <a:gd name="adj2" fmla="val 20107"/>
              <a:gd name="adj3" fmla="val 16667"/>
            </a:avLst>
          </a:prstGeom>
          <a:solidFill>
            <a:srgbClr val="FDFFB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Meddyliwch</a:t>
            </a:r>
            <a:r>
              <a:rPr lang="en-GB" sz="2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am 10 person </a:t>
            </a:r>
            <a:r>
              <a:rPr lang="en-GB" sz="24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enwog</a:t>
            </a:r>
            <a:r>
              <a:rPr lang="en-GB" sz="2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r>
              <a:rPr lang="en-GB" sz="2400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Ysgrifennwch</a:t>
            </a:r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frawddegau</a:t>
            </a:r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am bob un </a:t>
            </a:r>
            <a:r>
              <a:rPr lang="en-GB" sz="2400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ohonynt</a:t>
            </a:r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400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defnyddio</a:t>
            </a:r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patrymau’r</a:t>
            </a:r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sesiwn</a:t>
            </a:r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  <a:r>
              <a:rPr lang="en-GB" sz="2400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e.e</a:t>
            </a:r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endParaRPr lang="en-GB" sz="2400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Think of 10 famous people.</a:t>
            </a:r>
          </a:p>
          <a:p>
            <a:pPr algn="ctr"/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Write sentences about each person, using the patterns from today’s </a:t>
            </a:r>
            <a:r>
              <a:rPr lang="en-GB" sz="2400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session.e.g</a:t>
            </a:r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endParaRPr lang="en-GB" sz="2400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sz="2400" b="1" i="1" dirty="0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Mae </a:t>
            </a:r>
            <a:r>
              <a:rPr lang="en-GB" sz="2400" b="1" i="1" dirty="0" err="1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e’n</a:t>
            </a:r>
            <a:r>
              <a:rPr lang="en-GB" sz="2400" b="1" i="1" dirty="0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… / Mae </a:t>
            </a:r>
            <a:r>
              <a:rPr lang="en-GB" sz="2400" b="1" i="1" dirty="0" err="1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hi’n</a:t>
            </a:r>
            <a:r>
              <a:rPr lang="en-GB" sz="2400" b="1" i="1" dirty="0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…</a:t>
            </a:r>
          </a:p>
          <a:p>
            <a:pPr algn="ctr"/>
            <a:r>
              <a:rPr lang="en-GB" sz="2400" b="1" i="1" dirty="0" err="1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Dydy</a:t>
            </a:r>
            <a:r>
              <a:rPr lang="en-GB" sz="2400" b="1" i="1" dirty="0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e </a:t>
            </a:r>
            <a:r>
              <a:rPr lang="en-GB" sz="2400" b="1" i="1" dirty="0" err="1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GB" sz="2400" b="1" i="1" dirty="0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i="1" dirty="0" err="1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400" b="1" i="1" dirty="0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… / </a:t>
            </a:r>
            <a:r>
              <a:rPr lang="en-GB" sz="2400" b="1" i="1" dirty="0" err="1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Dydy</a:t>
            </a:r>
            <a:r>
              <a:rPr lang="en-GB" sz="2400" b="1" i="1" dirty="0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hi </a:t>
            </a:r>
            <a:r>
              <a:rPr lang="en-GB" sz="2400" b="1" i="1" dirty="0" err="1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GB" sz="2400" b="1" i="1" dirty="0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i="1" dirty="0" err="1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400" b="1" i="1" dirty="0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…</a:t>
            </a:r>
          </a:p>
        </p:txBody>
      </p:sp>
    </p:spTree>
    <p:extLst>
      <p:ext uri="{BB962C8B-B14F-4D97-AF65-F5344CB8AC3E}">
        <p14:creationId xmlns:p14="http://schemas.microsoft.com/office/powerpoint/2010/main" val="3102649621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2183</TotalTime>
  <Words>624</Words>
  <Application>Microsoft Macintosh PowerPoint</Application>
  <PresentationFormat>Widescreen</PresentationFormat>
  <Paragraphs>199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12</vt:i4>
      </vt:variant>
    </vt:vector>
  </HeadingPairs>
  <TitlesOfParts>
    <vt:vector size="24" baseType="lpstr">
      <vt:lpstr>American Typewriter</vt:lpstr>
      <vt:lpstr>Arial</vt:lpstr>
      <vt:lpstr>Arial Rounded MT Bold</vt:lpstr>
      <vt:lpstr>Calibri</vt:lpstr>
      <vt:lpstr>Calibri Light</vt:lpstr>
      <vt:lpstr>Cambria</vt:lpstr>
      <vt:lpstr>Cavolini</vt:lpstr>
      <vt:lpstr>Ink Free</vt:lpstr>
      <vt:lpstr>Verdana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Catrin Evans-Thomas</cp:lastModifiedBy>
  <cp:revision>45</cp:revision>
  <dcterms:created xsi:type="dcterms:W3CDTF">2020-11-11T19:03:30Z</dcterms:created>
  <dcterms:modified xsi:type="dcterms:W3CDTF">2022-12-11T21:21:24Z</dcterms:modified>
</cp:coreProperties>
</file>