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3" r:id="rId4"/>
    <p:sldId id="262" r:id="rId5"/>
    <p:sldId id="259" r:id="rId6"/>
    <p:sldId id="260" r:id="rId7"/>
    <p:sldId id="261"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D399D-E557-47F3-A568-A55105F1E70B}"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D399D-E557-47F3-A568-A55105F1E70B}"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9D399D-E557-47F3-A568-A55105F1E70B}"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D399D-E557-47F3-A568-A55105F1E70B}"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AD15EB-09E7-4365-847D-39C983D71D1E}" type="datetimeFigureOut">
              <a:rPr lang="en-GB" smtClean="0"/>
              <a:pPr/>
              <a:t>21/09/2020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D399D-E557-47F3-A568-A55105F1E70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C4AD15EB-09E7-4365-847D-39C983D71D1E}" type="datetimeFigureOut">
              <a:rPr lang="en-GB" smtClean="0"/>
              <a:pPr/>
              <a:t>21/09/2020</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769D399D-E557-47F3-A568-A55105F1E70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perseus.tufts.edu/hopper/text?doc=Perseus:text:1999.01.0206:book=1:chapter=1:section=11#note2" TargetMode="External"/><Relationship Id="rId2" Type="http://schemas.openxmlformats.org/officeDocument/2006/relationships/hyperlink" Target="http://www.perseus.tufts.edu/hopper/text?doc=Perseus:text:1999.01.0206:book=1:chapter=1:section=11#note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perseus.tufts.edu/hopper/text?doc=Perseus:text:1999.01.0206:book=1:chapter=1:section=11#note2" TargetMode="External"/><Relationship Id="rId2" Type="http://schemas.openxmlformats.org/officeDocument/2006/relationships/hyperlink" Target="http://www.perseus.tufts.edu/hopper/text?doc=Perseus:text:1999.01.0206:book=1:chapter=1:section=11#note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Writing historical gobbets</a:t>
            </a:r>
            <a:br>
              <a:rPr lang="en-GB" dirty="0"/>
            </a:b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gobbet?</a:t>
            </a:r>
          </a:p>
        </p:txBody>
      </p:sp>
      <p:sp>
        <p:nvSpPr>
          <p:cNvPr id="3" name="Content Placeholder 2"/>
          <p:cNvSpPr>
            <a:spLocks noGrp="1"/>
          </p:cNvSpPr>
          <p:nvPr>
            <p:ph idx="1"/>
          </p:nvPr>
        </p:nvSpPr>
        <p:spPr/>
        <p:txBody>
          <a:bodyPr>
            <a:normAutofit/>
          </a:bodyPr>
          <a:lstStyle/>
          <a:p>
            <a:r>
              <a:rPr lang="en-GB" sz="4800" dirty="0"/>
              <a:t>A gobbet is a piece of ancient evidence.</a:t>
            </a:r>
          </a:p>
          <a:p>
            <a:r>
              <a:rPr lang="en-GB" sz="4800" dirty="0"/>
              <a:t>It can be a bit of text, an inscription, a painting, a sculpture or an object.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we will be working with an example</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92664"/>
          </a:xfrm>
        </p:spPr>
        <p:txBody>
          <a:bodyPr>
            <a:normAutofit fontScale="90000"/>
          </a:bodyPr>
          <a:lstStyle/>
          <a:p>
            <a:r>
              <a:rPr lang="en-GB" dirty="0"/>
              <a:t>The example gobbet</a:t>
            </a:r>
          </a:p>
        </p:txBody>
      </p:sp>
      <p:sp>
        <p:nvSpPr>
          <p:cNvPr id="3" name="Content Placeholder 2"/>
          <p:cNvSpPr>
            <a:spLocks noGrp="1"/>
          </p:cNvSpPr>
          <p:nvPr>
            <p:ph idx="1"/>
          </p:nvPr>
        </p:nvSpPr>
        <p:spPr>
          <a:xfrm>
            <a:off x="457200" y="1196752"/>
            <a:ext cx="8229600" cy="5472608"/>
          </a:xfrm>
        </p:spPr>
        <p:txBody>
          <a:bodyPr>
            <a:normAutofit fontScale="92500" lnSpcReduction="10000"/>
          </a:bodyPr>
          <a:lstStyle/>
          <a:p>
            <a:r>
              <a:rPr lang="en-GB" dirty="0"/>
              <a:t>After this </a:t>
            </a:r>
            <a:r>
              <a:rPr lang="en-GB" dirty="0" err="1"/>
              <a:t>Tissaphernes</a:t>
            </a:r>
            <a:r>
              <a:rPr lang="en-GB" dirty="0"/>
              <a:t> came to the Hellespont; and when Alcibiades with a single trireme went to visit him, bearing friendly offerings and gifts, </a:t>
            </a:r>
            <a:r>
              <a:rPr lang="en-GB" dirty="0" err="1"/>
              <a:t>Tissaphernes</a:t>
            </a:r>
            <a:r>
              <a:rPr lang="en-GB" dirty="0"/>
              <a:t> seized him and imprisoned him in Sardis, saying that the King ordered him to make war upon the Athenians. [10] Thirty days later, however, Alcibiades, together with </a:t>
            </a:r>
            <a:r>
              <a:rPr lang="en-GB" dirty="0" err="1"/>
              <a:t>Mantitheus</a:t>
            </a:r>
            <a:r>
              <a:rPr lang="en-GB" dirty="0"/>
              <a:t>, who had been taken prisoner in Caria, provided themselves with horses and made their escape from Sardis by night to </a:t>
            </a:r>
            <a:r>
              <a:rPr lang="en-GB" dirty="0" err="1"/>
              <a:t>Clazomenae</a:t>
            </a:r>
            <a:r>
              <a:rPr lang="en-GB" dirty="0"/>
              <a:t>. [11] Meanwhile the Athenians at </a:t>
            </a:r>
            <a:r>
              <a:rPr lang="en-GB" dirty="0" err="1"/>
              <a:t>Sestus</a:t>
            </a:r>
            <a:r>
              <a:rPr lang="en-GB" dirty="0"/>
              <a:t>, learning that </a:t>
            </a:r>
            <a:r>
              <a:rPr lang="en-GB" dirty="0" err="1"/>
              <a:t>Mindarus</a:t>
            </a:r>
            <a:r>
              <a:rPr lang="en-GB" dirty="0"/>
              <a:t> was planning to sail against them with sixty ships, withdrew by night to </a:t>
            </a:r>
            <a:r>
              <a:rPr lang="en-GB" dirty="0" err="1"/>
              <a:t>Cardia</a:t>
            </a:r>
            <a:r>
              <a:rPr lang="en-GB" dirty="0"/>
              <a:t>. There Alcibiades joined them, coming from </a:t>
            </a:r>
            <a:r>
              <a:rPr lang="en-GB" dirty="0" err="1"/>
              <a:t>Clazomenae</a:t>
            </a:r>
            <a:r>
              <a:rPr lang="en-GB" dirty="0"/>
              <a:t> with five triremes and a dispatch boat. But upon learning that the Peloponnesian ships had set out from </a:t>
            </a:r>
            <a:r>
              <a:rPr lang="en-GB" dirty="0" err="1"/>
              <a:t>Abydus</a:t>
            </a:r>
            <a:r>
              <a:rPr lang="en-GB" dirty="0"/>
              <a:t> to </a:t>
            </a:r>
            <a:r>
              <a:rPr lang="en-GB" dirty="0" err="1"/>
              <a:t>Cyzicus</a:t>
            </a:r>
            <a:r>
              <a:rPr lang="en-GB" dirty="0"/>
              <a:t>, he proceeded overland to </a:t>
            </a:r>
            <a:r>
              <a:rPr lang="en-GB" dirty="0" err="1"/>
              <a:t>Sestus</a:t>
            </a:r>
            <a:r>
              <a:rPr lang="en-GB" dirty="0"/>
              <a:t> and gave orders that the ships should sail around to that place. </a:t>
            </a:r>
          </a:p>
          <a:p>
            <a:r>
              <a:rPr lang="en-GB" dirty="0"/>
              <a:t>Xenophon </a:t>
            </a:r>
            <a:r>
              <a:rPr lang="en-GB" i="1" dirty="0"/>
              <a:t>Hellenika</a:t>
            </a:r>
            <a:r>
              <a:rPr lang="en-GB" dirty="0"/>
              <a:t> 1.1.-11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First steps</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Who is the author?</a:t>
            </a:r>
            <a:br>
              <a:rPr lang="en-GB" dirty="0"/>
            </a:br>
            <a:r>
              <a:rPr lang="en-GB" dirty="0"/>
              <a:t>What is the work?</a:t>
            </a:r>
          </a:p>
        </p:txBody>
      </p:sp>
      <p:sp>
        <p:nvSpPr>
          <p:cNvPr id="5" name="Content Placeholder 4"/>
          <p:cNvSpPr>
            <a:spLocks noGrp="1"/>
          </p:cNvSpPr>
          <p:nvPr>
            <p:ph idx="1"/>
          </p:nvPr>
        </p:nvSpPr>
        <p:spPr/>
        <p:txBody>
          <a:bodyPr>
            <a:normAutofit/>
          </a:bodyPr>
          <a:lstStyle/>
          <a:p>
            <a:r>
              <a:rPr lang="en-GB" sz="5400" dirty="0"/>
              <a:t>Author: Xenophon</a:t>
            </a:r>
          </a:p>
          <a:p>
            <a:r>
              <a:rPr lang="en-GB" sz="5400" dirty="0"/>
              <a:t>Work: Hellenika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471264"/>
          </a:xfrm>
        </p:spPr>
        <p:txBody>
          <a:bodyPr>
            <a:noAutofit/>
          </a:bodyPr>
          <a:lstStyle/>
          <a:p>
            <a:r>
              <a:rPr lang="en-GB" sz="4400" dirty="0"/>
              <a:t>What do you know about Xenophon and about the Hellenika?</a:t>
            </a:r>
          </a:p>
        </p:txBody>
      </p:sp>
      <p:sp>
        <p:nvSpPr>
          <p:cNvPr id="3" name="Content Placeholder 2"/>
          <p:cNvSpPr>
            <a:spLocks noGrp="1"/>
          </p:cNvSpPr>
          <p:nvPr>
            <p:ph idx="1"/>
          </p:nvPr>
        </p:nvSpPr>
        <p:spPr>
          <a:xfrm>
            <a:off x="457200" y="2420888"/>
            <a:ext cx="8229600" cy="4056112"/>
          </a:xfrm>
        </p:spPr>
        <p:txBody>
          <a:bodyPr>
            <a:normAutofit/>
          </a:bodyPr>
          <a:lstStyle/>
          <a:p>
            <a:r>
              <a:rPr lang="en-GB" sz="3200" dirty="0"/>
              <a:t>Before trying to tackle the text itself and what it is about, you need to be comfortable that you can deal with both the author and the work.</a:t>
            </a:r>
          </a:p>
          <a:p>
            <a:r>
              <a:rPr lang="en-GB" sz="3200" dirty="0"/>
              <a:t>In other words you need to learn about both the author and the work.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Dealing with the author: Step 1</a:t>
            </a:r>
          </a:p>
        </p:txBody>
      </p:sp>
      <p:sp>
        <p:nvSpPr>
          <p:cNvPr id="3" name="Content Placeholder 2"/>
          <p:cNvSpPr>
            <a:spLocks noGrp="1"/>
          </p:cNvSpPr>
          <p:nvPr>
            <p:ph idx="1"/>
          </p:nvPr>
        </p:nvSpPr>
        <p:spPr/>
        <p:txBody>
          <a:bodyPr>
            <a:normAutofit/>
          </a:bodyPr>
          <a:lstStyle/>
          <a:p>
            <a:pPr marL="514350" indent="-514350"/>
            <a:r>
              <a:rPr lang="en-GB" dirty="0"/>
              <a:t>Check out the main information that we have about the author. Use one of the scholarly encyclopaedias you have access to: </a:t>
            </a:r>
          </a:p>
          <a:p>
            <a:pPr marL="880110" lvl="1" indent="-514350"/>
            <a:r>
              <a:rPr lang="en-GB" dirty="0"/>
              <a:t>Oxford Encyclopaedia of ancient history (Oxford reference online)</a:t>
            </a:r>
          </a:p>
          <a:p>
            <a:pPr marL="880110" lvl="1" indent="-514350"/>
            <a:r>
              <a:rPr lang="en-GB" dirty="0"/>
              <a:t>The New </a:t>
            </a:r>
            <a:r>
              <a:rPr lang="en-GB" dirty="0" err="1"/>
              <a:t>Pauly</a:t>
            </a:r>
            <a:r>
              <a:rPr lang="en-GB" dirty="0"/>
              <a:t> (Brill online)</a:t>
            </a:r>
          </a:p>
          <a:p>
            <a:pPr marL="514350" indent="-514350"/>
            <a:r>
              <a:rPr lang="en-GB" dirty="0"/>
              <a:t>Who was Xenophon?</a:t>
            </a:r>
          </a:p>
          <a:p>
            <a:pPr marL="514350" indent="-514350"/>
            <a:r>
              <a:rPr lang="en-GB" dirty="0"/>
              <a:t>What did he do in his life?</a:t>
            </a:r>
          </a:p>
          <a:p>
            <a:pPr marL="514350" indent="-514350"/>
            <a:r>
              <a:rPr lang="en-GB" dirty="0"/>
              <a:t>What are his main biases / strengths / weaknesses?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Dealing with the author: Step 2</a:t>
            </a:r>
          </a:p>
        </p:txBody>
      </p:sp>
      <p:sp>
        <p:nvSpPr>
          <p:cNvPr id="3" name="Content Placeholder 2"/>
          <p:cNvSpPr>
            <a:spLocks noGrp="1"/>
          </p:cNvSpPr>
          <p:nvPr>
            <p:ph idx="1"/>
          </p:nvPr>
        </p:nvSpPr>
        <p:spPr/>
        <p:txBody>
          <a:bodyPr/>
          <a:lstStyle/>
          <a:p>
            <a:r>
              <a:rPr lang="en-GB" dirty="0"/>
              <a:t>Read some modern scholarship on the author, his biases, strengths, weaknesses and problems.</a:t>
            </a:r>
          </a:p>
          <a:p>
            <a:r>
              <a:rPr lang="en-GB" dirty="0"/>
              <a:t>Are there any major debates?</a:t>
            </a:r>
          </a:p>
          <a:p>
            <a:r>
              <a:rPr lang="en-GB" dirty="0"/>
              <a:t>How are scholars approaching this author?</a:t>
            </a:r>
          </a:p>
          <a:p>
            <a:endParaRPr lang="en-GB" dirty="0"/>
          </a:p>
          <a:p>
            <a:r>
              <a:rPr lang="en-GB" dirty="0"/>
              <a:t>Use the library catalogue to find books and articles on this author.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Dealing with the work</a:t>
            </a:r>
          </a:p>
        </p:txBody>
      </p:sp>
      <p:sp>
        <p:nvSpPr>
          <p:cNvPr id="3" name="Content Placeholder 2"/>
          <p:cNvSpPr>
            <a:spLocks noGrp="1"/>
          </p:cNvSpPr>
          <p:nvPr>
            <p:ph idx="1"/>
          </p:nvPr>
        </p:nvSpPr>
        <p:spPr/>
        <p:txBody>
          <a:bodyPr>
            <a:normAutofit/>
          </a:bodyPr>
          <a:lstStyle/>
          <a:p>
            <a:r>
              <a:rPr lang="en-GB" sz="2800" dirty="0"/>
              <a:t>Exactly as you need to collect information about the author, so you need to get information about the work.</a:t>
            </a:r>
          </a:p>
          <a:p>
            <a:r>
              <a:rPr lang="en-GB" sz="2800" dirty="0"/>
              <a:t>Use the same resources as you used for researching the author.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BIG DANGER</a:t>
            </a:r>
          </a:p>
        </p:txBody>
      </p:sp>
      <p:sp>
        <p:nvSpPr>
          <p:cNvPr id="3" name="Content Placeholder 2"/>
          <p:cNvSpPr>
            <a:spLocks noGrp="1"/>
          </p:cNvSpPr>
          <p:nvPr>
            <p:ph idx="1"/>
          </p:nvPr>
        </p:nvSpPr>
        <p:spPr/>
        <p:txBody>
          <a:bodyPr>
            <a:normAutofit/>
          </a:bodyPr>
          <a:lstStyle/>
          <a:p>
            <a:r>
              <a:rPr lang="en-GB" sz="3200" dirty="0"/>
              <a:t>Remember this is just background.</a:t>
            </a:r>
          </a:p>
          <a:p>
            <a:r>
              <a:rPr lang="en-GB" sz="3200" dirty="0"/>
              <a:t>Don’t spend all of your time researching the author and the work.</a:t>
            </a:r>
          </a:p>
          <a:p>
            <a:r>
              <a:rPr lang="en-GB" sz="3200" dirty="0"/>
              <a:t>Put a clear limit on yourself as to how much you will read on the author and the work in general.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Working with the gobbet itself</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basic information </a:t>
            </a:r>
          </a:p>
        </p:txBody>
      </p:sp>
      <p:sp>
        <p:nvSpPr>
          <p:cNvPr id="5" name="Content Placeholder 4"/>
          <p:cNvSpPr>
            <a:spLocks noGrp="1"/>
          </p:cNvSpPr>
          <p:nvPr>
            <p:ph idx="1"/>
          </p:nvPr>
        </p:nvSpPr>
        <p:spPr/>
        <p:txBody>
          <a:bodyPr/>
          <a:lstStyle/>
          <a:p>
            <a:r>
              <a:rPr lang="en-GB" dirty="0"/>
              <a:t>Read the gobbet carefully.</a:t>
            </a:r>
          </a:p>
          <a:p>
            <a:r>
              <a:rPr lang="en-GB" dirty="0"/>
              <a:t>Do you know what it is referring to?</a:t>
            </a:r>
          </a:p>
          <a:p>
            <a:r>
              <a:rPr lang="en-GB" dirty="0"/>
              <a:t>Do you know all the people/places/events/situations that are in the gobbet?</a:t>
            </a:r>
          </a:p>
          <a:p>
            <a:r>
              <a:rPr lang="en-GB" dirty="0"/>
              <a:t>You need to be absolutely certain that you can understand the gobbet completely.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276640"/>
          </a:xfrm>
        </p:spPr>
        <p:txBody>
          <a:bodyPr>
            <a:normAutofit fontScale="90000"/>
          </a:bodyPr>
          <a:lstStyle/>
          <a:p>
            <a:r>
              <a:rPr lang="en-GB" dirty="0"/>
              <a:t>Obvious things to check</a:t>
            </a:r>
          </a:p>
        </p:txBody>
      </p:sp>
      <p:sp>
        <p:nvSpPr>
          <p:cNvPr id="3" name="Content Placeholder 2"/>
          <p:cNvSpPr>
            <a:spLocks noGrp="1"/>
          </p:cNvSpPr>
          <p:nvPr>
            <p:ph idx="1"/>
          </p:nvPr>
        </p:nvSpPr>
        <p:spPr>
          <a:xfrm>
            <a:off x="457200" y="980728"/>
            <a:ext cx="8229600" cy="5343872"/>
          </a:xfrm>
        </p:spPr>
        <p:txBody>
          <a:bodyPr>
            <a:normAutofit fontScale="92500"/>
          </a:bodyPr>
          <a:lstStyle/>
          <a:p>
            <a:r>
              <a:rPr lang="en-GB" dirty="0"/>
              <a:t>After this </a:t>
            </a:r>
            <a:r>
              <a:rPr lang="en-GB" b="1" dirty="0" err="1">
                <a:solidFill>
                  <a:srgbClr val="FF0000"/>
                </a:solidFill>
              </a:rPr>
              <a:t>Tissaphernes</a:t>
            </a:r>
            <a:r>
              <a:rPr lang="en-GB" dirty="0"/>
              <a:t> came to the </a:t>
            </a:r>
            <a:r>
              <a:rPr lang="en-GB" b="1" dirty="0">
                <a:solidFill>
                  <a:srgbClr val="FF0000"/>
                </a:solidFill>
              </a:rPr>
              <a:t>Hellespont</a:t>
            </a:r>
            <a:r>
              <a:rPr lang="en-GB" dirty="0"/>
              <a:t>; and when </a:t>
            </a:r>
            <a:r>
              <a:rPr lang="en-GB" b="1" dirty="0">
                <a:solidFill>
                  <a:srgbClr val="FF0000"/>
                </a:solidFill>
              </a:rPr>
              <a:t>Alcibiades</a:t>
            </a:r>
            <a:r>
              <a:rPr lang="en-GB" dirty="0"/>
              <a:t> with a single </a:t>
            </a:r>
            <a:r>
              <a:rPr lang="en-GB" b="1" dirty="0">
                <a:solidFill>
                  <a:srgbClr val="FF0000"/>
                </a:solidFill>
              </a:rPr>
              <a:t>trireme</a:t>
            </a:r>
            <a:r>
              <a:rPr lang="en-GB" dirty="0"/>
              <a:t> went to visit him, bearing friendly offerings and gifts, </a:t>
            </a:r>
            <a:r>
              <a:rPr lang="en-GB" dirty="0" err="1"/>
              <a:t>Tissaphernes</a:t>
            </a:r>
            <a:r>
              <a:rPr lang="en-GB" dirty="0"/>
              <a:t> seized him and imprisoned him in </a:t>
            </a:r>
            <a:r>
              <a:rPr lang="en-GB" b="1" dirty="0">
                <a:solidFill>
                  <a:srgbClr val="FF0000"/>
                </a:solidFill>
              </a:rPr>
              <a:t>Sardis</a:t>
            </a:r>
            <a:r>
              <a:rPr lang="en-GB" dirty="0"/>
              <a:t>, saying that the </a:t>
            </a:r>
            <a:r>
              <a:rPr lang="en-GB" b="1" dirty="0">
                <a:solidFill>
                  <a:srgbClr val="FF0000"/>
                </a:solidFill>
              </a:rPr>
              <a:t>King</a:t>
            </a:r>
            <a:r>
              <a:rPr lang="en-GB" dirty="0"/>
              <a:t> ordered him to make war upon the Athenians. [10] Thirty days later, however, Alcibiades, together with </a:t>
            </a:r>
            <a:r>
              <a:rPr lang="en-GB" b="1" dirty="0" err="1">
                <a:solidFill>
                  <a:srgbClr val="FF0000"/>
                </a:solidFill>
              </a:rPr>
              <a:t>Mantitheus</a:t>
            </a:r>
            <a:r>
              <a:rPr lang="en-GB" dirty="0"/>
              <a:t>, who had been taken prisoner in </a:t>
            </a:r>
            <a:r>
              <a:rPr lang="en-GB" b="1" dirty="0">
                <a:solidFill>
                  <a:srgbClr val="FF0000"/>
                </a:solidFill>
              </a:rPr>
              <a:t>Caria</a:t>
            </a:r>
            <a:r>
              <a:rPr lang="en-GB" dirty="0"/>
              <a:t>, provided themselves with horses and made their escape from Sardis by night to </a:t>
            </a:r>
            <a:r>
              <a:rPr lang="en-GB" b="1" dirty="0" err="1">
                <a:solidFill>
                  <a:srgbClr val="FF0000"/>
                </a:solidFill>
              </a:rPr>
              <a:t>Clazomenae</a:t>
            </a:r>
            <a:r>
              <a:rPr lang="en-GB" dirty="0"/>
              <a:t>. [11] Meanwhile the Athenians at </a:t>
            </a:r>
            <a:r>
              <a:rPr lang="en-GB" b="1" dirty="0" err="1">
                <a:solidFill>
                  <a:srgbClr val="FF0000"/>
                </a:solidFill>
              </a:rPr>
              <a:t>Sestus</a:t>
            </a:r>
            <a:r>
              <a:rPr lang="en-GB" dirty="0"/>
              <a:t>, learning that</a:t>
            </a:r>
            <a:r>
              <a:rPr lang="en-GB" baseline="30000" dirty="0">
                <a:hlinkClick r:id="rId2"/>
              </a:rPr>
              <a:t>1</a:t>
            </a:r>
            <a:r>
              <a:rPr lang="en-GB" dirty="0"/>
              <a:t> </a:t>
            </a:r>
            <a:r>
              <a:rPr lang="en-GB" b="1" dirty="0" err="1">
                <a:solidFill>
                  <a:srgbClr val="FF0000"/>
                </a:solidFill>
              </a:rPr>
              <a:t>Mindarus</a:t>
            </a:r>
            <a:r>
              <a:rPr lang="en-GB" dirty="0"/>
              <a:t> was planning to sail against them with sixty ships, withdrew by night to </a:t>
            </a:r>
            <a:r>
              <a:rPr lang="en-GB" b="1" dirty="0" err="1">
                <a:solidFill>
                  <a:srgbClr val="FF0000"/>
                </a:solidFill>
              </a:rPr>
              <a:t>Cardia</a:t>
            </a:r>
            <a:r>
              <a:rPr lang="en-GB" dirty="0"/>
              <a:t>. There</a:t>
            </a:r>
            <a:r>
              <a:rPr lang="en-GB" baseline="30000" dirty="0">
                <a:hlinkClick r:id="rId3"/>
              </a:rPr>
              <a:t>2</a:t>
            </a:r>
            <a:r>
              <a:rPr lang="en-GB" dirty="0"/>
              <a:t> Alcibiades joined them, coming from </a:t>
            </a:r>
            <a:r>
              <a:rPr lang="en-GB" dirty="0" err="1"/>
              <a:t>Clazomenae</a:t>
            </a:r>
            <a:r>
              <a:rPr lang="en-GB" dirty="0"/>
              <a:t> with five triremes and a dispatch boat. But upon learning that the Peloponnesian ships had set out from </a:t>
            </a:r>
            <a:r>
              <a:rPr lang="en-GB" b="1" dirty="0" err="1">
                <a:solidFill>
                  <a:srgbClr val="FF0000"/>
                </a:solidFill>
              </a:rPr>
              <a:t>Abydus</a:t>
            </a:r>
            <a:r>
              <a:rPr lang="en-GB" dirty="0"/>
              <a:t> to </a:t>
            </a:r>
            <a:r>
              <a:rPr lang="en-GB" b="1" dirty="0" err="1">
                <a:solidFill>
                  <a:srgbClr val="FF0000"/>
                </a:solidFill>
              </a:rPr>
              <a:t>Cyzicus</a:t>
            </a:r>
            <a:r>
              <a:rPr lang="en-GB" dirty="0"/>
              <a:t>, he proceeded overland to </a:t>
            </a:r>
            <a:r>
              <a:rPr lang="en-GB" dirty="0" err="1"/>
              <a:t>Sestus</a:t>
            </a:r>
            <a:r>
              <a:rPr lang="en-GB" dirty="0"/>
              <a:t> and gave orders that the ships should sail around to that place.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32624"/>
          </a:xfrm>
        </p:spPr>
        <p:txBody>
          <a:bodyPr>
            <a:normAutofit fontScale="90000"/>
          </a:bodyPr>
          <a:lstStyle/>
          <a:p>
            <a:r>
              <a:rPr lang="en-GB" dirty="0"/>
              <a:t>The obvious questions:</a:t>
            </a:r>
          </a:p>
        </p:txBody>
      </p:sp>
      <p:sp>
        <p:nvSpPr>
          <p:cNvPr id="5" name="Text Placeholder 4"/>
          <p:cNvSpPr>
            <a:spLocks noGrp="1"/>
          </p:cNvSpPr>
          <p:nvPr>
            <p:ph type="body" idx="1"/>
          </p:nvPr>
        </p:nvSpPr>
        <p:spPr>
          <a:xfrm>
            <a:off x="467544" y="908720"/>
            <a:ext cx="4040188" cy="659352"/>
          </a:xfrm>
        </p:spPr>
        <p:txBody>
          <a:bodyPr/>
          <a:lstStyle/>
          <a:p>
            <a:r>
              <a:rPr lang="en-GB" dirty="0"/>
              <a:t>Who?</a:t>
            </a:r>
          </a:p>
        </p:txBody>
      </p:sp>
      <p:sp>
        <p:nvSpPr>
          <p:cNvPr id="3" name="Content Placeholder 2"/>
          <p:cNvSpPr>
            <a:spLocks noGrp="1"/>
          </p:cNvSpPr>
          <p:nvPr>
            <p:ph sz="half" idx="2"/>
          </p:nvPr>
        </p:nvSpPr>
        <p:spPr>
          <a:xfrm>
            <a:off x="467544" y="1556792"/>
            <a:ext cx="4040188" cy="3845720"/>
          </a:xfrm>
        </p:spPr>
        <p:txBody>
          <a:bodyPr/>
          <a:lstStyle/>
          <a:p>
            <a:r>
              <a:rPr lang="en-GB" dirty="0" err="1"/>
              <a:t>Tissaphernes</a:t>
            </a:r>
            <a:endParaRPr lang="en-GB" dirty="0"/>
          </a:p>
          <a:p>
            <a:r>
              <a:rPr lang="en-GB" dirty="0"/>
              <a:t>Alcibiades</a:t>
            </a:r>
          </a:p>
          <a:p>
            <a:r>
              <a:rPr lang="en-GB" dirty="0" err="1"/>
              <a:t>Mantitheus</a:t>
            </a:r>
            <a:endParaRPr lang="en-GB" dirty="0"/>
          </a:p>
          <a:p>
            <a:r>
              <a:rPr lang="en-GB" dirty="0"/>
              <a:t>The King</a:t>
            </a:r>
          </a:p>
          <a:p>
            <a:r>
              <a:rPr lang="en-GB" dirty="0" err="1"/>
              <a:t>Mindarus</a:t>
            </a:r>
            <a:endParaRPr lang="en-GB" dirty="0"/>
          </a:p>
        </p:txBody>
      </p:sp>
      <p:sp>
        <p:nvSpPr>
          <p:cNvPr id="6" name="Text Placeholder 5"/>
          <p:cNvSpPr>
            <a:spLocks noGrp="1"/>
          </p:cNvSpPr>
          <p:nvPr>
            <p:ph type="body" sz="quarter" idx="3"/>
          </p:nvPr>
        </p:nvSpPr>
        <p:spPr>
          <a:xfrm>
            <a:off x="4716016" y="1052736"/>
            <a:ext cx="4041775" cy="654843"/>
          </a:xfrm>
        </p:spPr>
        <p:txBody>
          <a:bodyPr/>
          <a:lstStyle/>
          <a:p>
            <a:r>
              <a:rPr lang="en-GB" dirty="0"/>
              <a:t>Where?</a:t>
            </a:r>
          </a:p>
        </p:txBody>
      </p:sp>
      <p:sp>
        <p:nvSpPr>
          <p:cNvPr id="7" name="Content Placeholder 6"/>
          <p:cNvSpPr>
            <a:spLocks noGrp="1"/>
          </p:cNvSpPr>
          <p:nvPr>
            <p:ph sz="quarter" idx="4"/>
          </p:nvPr>
        </p:nvSpPr>
        <p:spPr>
          <a:xfrm>
            <a:off x="4644008" y="1628800"/>
            <a:ext cx="4041775" cy="3845720"/>
          </a:xfrm>
        </p:spPr>
        <p:txBody>
          <a:bodyPr/>
          <a:lstStyle/>
          <a:p>
            <a:r>
              <a:rPr lang="en-GB" dirty="0"/>
              <a:t>Hellespont</a:t>
            </a:r>
          </a:p>
          <a:p>
            <a:r>
              <a:rPr lang="en-GB" dirty="0"/>
              <a:t>Sardis</a:t>
            </a:r>
          </a:p>
          <a:p>
            <a:r>
              <a:rPr lang="en-GB" dirty="0" err="1"/>
              <a:t>Karia</a:t>
            </a:r>
            <a:endParaRPr lang="en-GB" dirty="0"/>
          </a:p>
          <a:p>
            <a:r>
              <a:rPr lang="en-GB" dirty="0"/>
              <a:t>Sestos</a:t>
            </a:r>
          </a:p>
          <a:p>
            <a:r>
              <a:rPr lang="en-GB" dirty="0" err="1"/>
              <a:t>Clazomenae</a:t>
            </a:r>
            <a:endParaRPr lang="en-GB" dirty="0"/>
          </a:p>
          <a:p>
            <a:r>
              <a:rPr lang="en-GB" dirty="0" err="1"/>
              <a:t>Cardia</a:t>
            </a:r>
            <a:endParaRPr lang="en-GB" dirty="0"/>
          </a:p>
          <a:p>
            <a:r>
              <a:rPr lang="en-GB" dirty="0" err="1"/>
              <a:t>Abydus</a:t>
            </a:r>
            <a:endParaRPr lang="en-GB" dirty="0"/>
          </a:p>
          <a:p>
            <a:r>
              <a:rPr lang="en-GB" dirty="0"/>
              <a:t>Kyzikos</a:t>
            </a:r>
          </a:p>
          <a:p>
            <a:endParaRPr lang="en-GB" dirty="0"/>
          </a:p>
        </p:txBody>
      </p:sp>
      <p:sp>
        <p:nvSpPr>
          <p:cNvPr id="8" name="TextBox 7"/>
          <p:cNvSpPr txBox="1"/>
          <p:nvPr/>
        </p:nvSpPr>
        <p:spPr>
          <a:xfrm>
            <a:off x="323528" y="5733256"/>
            <a:ext cx="6186309" cy="646331"/>
          </a:xfrm>
          <a:prstGeom prst="rect">
            <a:avLst/>
          </a:prstGeom>
          <a:noFill/>
        </p:spPr>
        <p:txBody>
          <a:bodyPr wrap="none" rtlCol="0">
            <a:spAutoFit/>
          </a:bodyPr>
          <a:lstStyle/>
          <a:p>
            <a:r>
              <a:rPr lang="en-GB" sz="3600" dirty="0"/>
              <a:t>Use ORO and the New Pauly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t>The gobbet in its immediate context</a:t>
            </a:r>
          </a:p>
        </p:txBody>
      </p:sp>
      <p:sp>
        <p:nvSpPr>
          <p:cNvPr id="8" name="Content Placeholder 7"/>
          <p:cNvSpPr>
            <a:spLocks noGrp="1"/>
          </p:cNvSpPr>
          <p:nvPr>
            <p:ph idx="1"/>
          </p:nvPr>
        </p:nvSpPr>
        <p:spPr/>
        <p:txBody>
          <a:bodyPr>
            <a:normAutofit/>
          </a:bodyPr>
          <a:lstStyle/>
          <a:p>
            <a:r>
              <a:rPr lang="en-GB" sz="3600" dirty="0"/>
              <a:t>Never try to work on a gobbet in isolation.</a:t>
            </a:r>
          </a:p>
          <a:p>
            <a:r>
              <a:rPr lang="en-GB" sz="3600" dirty="0"/>
              <a:t>Make sure that you read the text around it as well.</a:t>
            </a:r>
          </a:p>
          <a:p>
            <a:r>
              <a:rPr lang="en-GB" sz="3600" dirty="0"/>
              <a:t>This means not just the next paragraph but at least the book that it belongs in.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&amp; What?</a:t>
            </a:r>
          </a:p>
        </p:txBody>
      </p:sp>
      <p:sp>
        <p:nvSpPr>
          <p:cNvPr id="3" name="Content Placeholder 2"/>
          <p:cNvSpPr>
            <a:spLocks noGrp="1"/>
          </p:cNvSpPr>
          <p:nvPr>
            <p:ph idx="1"/>
          </p:nvPr>
        </p:nvSpPr>
        <p:spPr/>
        <p:txBody>
          <a:bodyPr>
            <a:normAutofit/>
          </a:bodyPr>
          <a:lstStyle/>
          <a:p>
            <a:r>
              <a:rPr lang="en-GB" sz="4000" dirty="0"/>
              <a:t>You need to put the gobbet in its chronological and historical context.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wonderful commentary</a:t>
            </a:r>
          </a:p>
        </p:txBody>
      </p:sp>
      <p:sp>
        <p:nvSpPr>
          <p:cNvPr id="3" name="Content Placeholder 2"/>
          <p:cNvSpPr>
            <a:spLocks noGrp="1"/>
          </p:cNvSpPr>
          <p:nvPr>
            <p:ph idx="1"/>
          </p:nvPr>
        </p:nvSpPr>
        <p:spPr/>
        <p:txBody>
          <a:bodyPr>
            <a:noAutofit/>
          </a:bodyPr>
          <a:lstStyle/>
          <a:p>
            <a:r>
              <a:rPr lang="en-GB" sz="3200" dirty="0"/>
              <a:t>Use the relevant commentaries for extra light upon the passage in question.</a:t>
            </a:r>
          </a:p>
          <a:p>
            <a:r>
              <a:rPr lang="en-GB" sz="3200" dirty="0"/>
              <a:t>Commentaries can provide extra information, make connections between different authors or between different parts of an author’s work.</a:t>
            </a:r>
          </a:p>
          <a:p>
            <a:r>
              <a:rPr lang="en-GB" sz="3200" dirty="0"/>
              <a:t>REMEMBER: Not all ancient sources have commentaries and some of them can be rather old.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parallel</a:t>
            </a:r>
          </a:p>
        </p:txBody>
      </p:sp>
      <p:sp>
        <p:nvSpPr>
          <p:cNvPr id="3" name="Content Placeholder 2"/>
          <p:cNvSpPr>
            <a:spLocks noGrp="1"/>
          </p:cNvSpPr>
          <p:nvPr>
            <p:ph idx="1"/>
          </p:nvPr>
        </p:nvSpPr>
        <p:spPr/>
        <p:txBody>
          <a:bodyPr/>
          <a:lstStyle/>
          <a:p>
            <a:r>
              <a:rPr lang="en-GB" dirty="0"/>
              <a:t>Check out what other sources cover (or can cover) the event / issue / subject that the gobbet covers.</a:t>
            </a:r>
          </a:p>
          <a:p>
            <a:r>
              <a:rPr lang="en-GB" dirty="0"/>
              <a:t>Read them carefully (these are alternative accounts that you will need).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0616"/>
          </a:xfrm>
        </p:spPr>
        <p:txBody>
          <a:bodyPr>
            <a:normAutofit fontScale="90000"/>
          </a:bodyPr>
          <a:lstStyle/>
          <a:p>
            <a:r>
              <a:rPr lang="en-GB" dirty="0"/>
              <a:t>Parallel reading to our text</a:t>
            </a:r>
          </a:p>
        </p:txBody>
      </p:sp>
      <p:sp>
        <p:nvSpPr>
          <p:cNvPr id="4" name="Text Placeholder 3"/>
          <p:cNvSpPr>
            <a:spLocks noGrp="1"/>
          </p:cNvSpPr>
          <p:nvPr>
            <p:ph type="body" idx="1"/>
          </p:nvPr>
        </p:nvSpPr>
        <p:spPr>
          <a:xfrm>
            <a:off x="467544" y="764704"/>
            <a:ext cx="4040188" cy="659352"/>
          </a:xfrm>
        </p:spPr>
        <p:txBody>
          <a:bodyPr/>
          <a:lstStyle/>
          <a:p>
            <a:r>
              <a:rPr lang="en-GB" dirty="0"/>
              <a:t>Diodoros 13.49</a:t>
            </a:r>
          </a:p>
        </p:txBody>
      </p:sp>
      <p:sp>
        <p:nvSpPr>
          <p:cNvPr id="5" name="Content Placeholder 4"/>
          <p:cNvSpPr>
            <a:spLocks noGrp="1"/>
          </p:cNvSpPr>
          <p:nvPr>
            <p:ph sz="half" idx="2"/>
          </p:nvPr>
        </p:nvSpPr>
        <p:spPr>
          <a:xfrm>
            <a:off x="457200" y="1268760"/>
            <a:ext cx="4040188" cy="5400600"/>
          </a:xfrm>
        </p:spPr>
        <p:txBody>
          <a:bodyPr>
            <a:normAutofit fontScale="62500" lnSpcReduction="20000"/>
          </a:bodyPr>
          <a:lstStyle/>
          <a:p>
            <a:r>
              <a:rPr lang="en-GB" dirty="0" err="1"/>
              <a:t>Mindarus</a:t>
            </a:r>
            <a:r>
              <a:rPr lang="en-GB" dirty="0"/>
              <a:t>, when winter had come to an end, collected his triremes from all quarters, for many had come to him from the Peloponnesus as well as from the other allies. But the Athenian generals in </a:t>
            </a:r>
            <a:r>
              <a:rPr lang="en-GB" dirty="0" err="1"/>
              <a:t>Sestus</a:t>
            </a:r>
            <a:r>
              <a:rPr lang="en-GB" dirty="0"/>
              <a:t>, when they learned of the great size of the fleet that was being assembled by the enemy, were greatly alarmed lest they, attacking with all their triremes, should capture their ships. 3 Consequently the generals on their side hauled down the ships they had at </a:t>
            </a:r>
            <a:r>
              <a:rPr lang="en-GB" dirty="0" err="1"/>
              <a:t>Sestus</a:t>
            </a:r>
            <a:r>
              <a:rPr lang="en-GB" dirty="0"/>
              <a:t>, sailed around the </a:t>
            </a:r>
            <a:r>
              <a:rPr lang="en-GB" dirty="0" err="1"/>
              <a:t>Chersonesus</a:t>
            </a:r>
            <a:r>
              <a:rPr lang="en-GB" dirty="0"/>
              <a:t>, and moored them at </a:t>
            </a:r>
            <a:r>
              <a:rPr lang="en-GB" dirty="0" err="1"/>
              <a:t>Cardia</a:t>
            </a:r>
            <a:r>
              <a:rPr lang="en-GB" dirty="0"/>
              <a:t>; and they sent triremes to Thrasybulus and </a:t>
            </a:r>
            <a:r>
              <a:rPr lang="en-GB" dirty="0" err="1"/>
              <a:t>Theramenes</a:t>
            </a:r>
            <a:r>
              <a:rPr lang="en-GB" dirty="0"/>
              <a:t> in Thrace, urging them to come with their fleet as soon as possible, and they summoned Alcibiades also from Lesbos with what ships he had. And the whole fleet was gathered into p259one place, the generals being eager for a decisive battle. 4 </a:t>
            </a:r>
            <a:r>
              <a:rPr lang="en-GB" dirty="0" err="1"/>
              <a:t>Mindarus</a:t>
            </a:r>
            <a:r>
              <a:rPr lang="en-GB" dirty="0"/>
              <a:t>, the </a:t>
            </a:r>
            <a:r>
              <a:rPr lang="en-GB" dirty="0" err="1"/>
              <a:t>Lacedaemonian</a:t>
            </a:r>
            <a:r>
              <a:rPr lang="en-GB" dirty="0"/>
              <a:t> general, sailing to </a:t>
            </a:r>
            <a:r>
              <a:rPr lang="en-GB" dirty="0" err="1"/>
              <a:t>Cyzicus</a:t>
            </a:r>
            <a:r>
              <a:rPr lang="en-GB" dirty="0"/>
              <a:t>, disembarked his whole force and invested the city. </a:t>
            </a:r>
            <a:r>
              <a:rPr lang="en-GB" dirty="0" err="1"/>
              <a:t>Pharnabazus</a:t>
            </a:r>
            <a:r>
              <a:rPr lang="en-GB" dirty="0"/>
              <a:t> was also there with a large army and with his aid </a:t>
            </a:r>
            <a:r>
              <a:rPr lang="en-GB" dirty="0" err="1"/>
              <a:t>Mindarus</a:t>
            </a:r>
            <a:r>
              <a:rPr lang="en-GB" dirty="0"/>
              <a:t> laid siege to </a:t>
            </a:r>
            <a:r>
              <a:rPr lang="en-GB" dirty="0" err="1"/>
              <a:t>Cyzicus</a:t>
            </a:r>
            <a:r>
              <a:rPr lang="en-GB" dirty="0"/>
              <a:t> and took it by storm. </a:t>
            </a:r>
          </a:p>
          <a:p>
            <a:endParaRPr lang="en-GB" dirty="0"/>
          </a:p>
        </p:txBody>
      </p:sp>
      <p:sp>
        <p:nvSpPr>
          <p:cNvPr id="6" name="Text Placeholder 5"/>
          <p:cNvSpPr>
            <a:spLocks noGrp="1"/>
          </p:cNvSpPr>
          <p:nvPr>
            <p:ph type="body" sz="quarter" idx="3"/>
          </p:nvPr>
        </p:nvSpPr>
        <p:spPr>
          <a:xfrm>
            <a:off x="4572000" y="764704"/>
            <a:ext cx="4041775" cy="654843"/>
          </a:xfrm>
        </p:spPr>
        <p:txBody>
          <a:bodyPr/>
          <a:lstStyle/>
          <a:p>
            <a:r>
              <a:rPr lang="en-GB" dirty="0"/>
              <a:t>What to do?</a:t>
            </a:r>
          </a:p>
        </p:txBody>
      </p:sp>
      <p:sp>
        <p:nvSpPr>
          <p:cNvPr id="7" name="Content Placeholder 6"/>
          <p:cNvSpPr>
            <a:spLocks noGrp="1"/>
          </p:cNvSpPr>
          <p:nvPr>
            <p:ph sz="quarter" idx="4"/>
          </p:nvPr>
        </p:nvSpPr>
        <p:spPr>
          <a:xfrm>
            <a:off x="4645025" y="1340768"/>
            <a:ext cx="4041775" cy="5517232"/>
          </a:xfrm>
        </p:spPr>
        <p:txBody>
          <a:bodyPr>
            <a:normAutofit fontScale="92500" lnSpcReduction="20000"/>
          </a:bodyPr>
          <a:lstStyle/>
          <a:p>
            <a:r>
              <a:rPr lang="en-GB" dirty="0"/>
              <a:t>Compare the two texts.</a:t>
            </a:r>
          </a:p>
          <a:p>
            <a:r>
              <a:rPr lang="en-GB" dirty="0"/>
              <a:t>Where are they different?</a:t>
            </a:r>
          </a:p>
          <a:p>
            <a:r>
              <a:rPr lang="en-GB" dirty="0"/>
              <a:t>Why are they different?</a:t>
            </a:r>
          </a:p>
          <a:p>
            <a:r>
              <a:rPr lang="en-GB" dirty="0"/>
              <a:t>Does Diodoros get his information from another source than Xenophon?</a:t>
            </a:r>
          </a:p>
          <a:p>
            <a:r>
              <a:rPr lang="en-GB" dirty="0"/>
              <a:t>Is it merely that Diodoros is compressing the narrative?</a:t>
            </a:r>
          </a:p>
          <a:p>
            <a:r>
              <a:rPr lang="en-GB" dirty="0"/>
              <a:t>How does one text throw light upon the other and on the events?</a:t>
            </a:r>
          </a:p>
          <a:p>
            <a:r>
              <a:rPr lang="en-GB" dirty="0"/>
              <a:t>REMEMBER to read about the parallel author(</a:t>
            </a:r>
            <a:r>
              <a:rPr lang="en-GB" dirty="0" err="1"/>
              <a:t>s</a:t>
            </a:r>
            <a:r>
              <a:rPr lang="en-GB" dirty="0"/>
              <a:t>) as well. you need to know about them as well as the gobbet author.</a:t>
            </a:r>
          </a:p>
          <a:p>
            <a:r>
              <a:rPr lang="en-GB" dirty="0"/>
              <a:t>REMEMBER to read around the parallel text as well.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The Scholarly Context</a:t>
            </a:r>
          </a:p>
        </p:txBody>
      </p:sp>
      <p:sp>
        <p:nvSpPr>
          <p:cNvPr id="8" name="Content Placeholder 7"/>
          <p:cNvSpPr>
            <a:spLocks noGrp="1"/>
          </p:cNvSpPr>
          <p:nvPr>
            <p:ph idx="1"/>
          </p:nvPr>
        </p:nvSpPr>
        <p:spPr/>
        <p:txBody>
          <a:bodyPr/>
          <a:lstStyle/>
          <a:p>
            <a:r>
              <a:rPr lang="en-GB" dirty="0"/>
              <a:t>You need to read on the period / event / issue from modern scholarship as well.</a:t>
            </a:r>
          </a:p>
          <a:p>
            <a:r>
              <a:rPr lang="en-GB" dirty="0"/>
              <a:t>For our example you need to check books and articles on:</a:t>
            </a:r>
          </a:p>
          <a:p>
            <a:pPr lvl="1"/>
            <a:r>
              <a:rPr lang="en-GB" dirty="0"/>
              <a:t>The Peloponnesian War </a:t>
            </a:r>
          </a:p>
          <a:p>
            <a:pPr lvl="1"/>
            <a:r>
              <a:rPr lang="en-GB" dirty="0"/>
              <a:t>The Ionian/</a:t>
            </a:r>
            <a:r>
              <a:rPr lang="en-GB" dirty="0" err="1"/>
              <a:t>Dekeleian</a:t>
            </a:r>
            <a:r>
              <a:rPr lang="en-GB" dirty="0"/>
              <a:t> War</a:t>
            </a:r>
          </a:p>
          <a:p>
            <a:pPr lvl="1"/>
            <a:r>
              <a:rPr lang="en-GB" dirty="0"/>
              <a:t>The role of Alkibiades in the war</a:t>
            </a:r>
          </a:p>
          <a:p>
            <a:pPr lvl="1"/>
            <a:r>
              <a:rPr lang="en-GB" dirty="0"/>
              <a:t>What are the main issues/debates on this issue?</a:t>
            </a:r>
          </a:p>
          <a:p>
            <a:pPr lvl="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Themes and issues in the gobbet</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Identifying the main issues that you need to cover</a:t>
            </a:r>
          </a:p>
        </p:txBody>
      </p:sp>
      <p:sp>
        <p:nvSpPr>
          <p:cNvPr id="5" name="Content Placeholder 4"/>
          <p:cNvSpPr>
            <a:spLocks noGrp="1"/>
          </p:cNvSpPr>
          <p:nvPr>
            <p:ph idx="1"/>
          </p:nvPr>
        </p:nvSpPr>
        <p:spPr/>
        <p:txBody>
          <a:bodyPr/>
          <a:lstStyle/>
          <a:p>
            <a:r>
              <a:rPr lang="en-GB" dirty="0"/>
              <a:t>What are the areas that the gobbet provides information about?</a:t>
            </a:r>
          </a:p>
          <a:p>
            <a:r>
              <a:rPr lang="en-GB" dirty="0"/>
              <a:t>What insights does it provide for the historian?</a:t>
            </a:r>
          </a:p>
          <a:p>
            <a:r>
              <a:rPr lang="en-GB" dirty="0"/>
              <a:t>Read carefully and combine the information you have gained from your research</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92664"/>
          </a:xfrm>
        </p:spPr>
        <p:txBody>
          <a:bodyPr>
            <a:normAutofit fontScale="90000"/>
          </a:bodyPr>
          <a:lstStyle/>
          <a:p>
            <a:r>
              <a:rPr lang="en-GB" dirty="0"/>
              <a:t>Issues in the gobbet</a:t>
            </a:r>
          </a:p>
        </p:txBody>
      </p:sp>
      <p:sp>
        <p:nvSpPr>
          <p:cNvPr id="3" name="Content Placeholder 2"/>
          <p:cNvSpPr>
            <a:spLocks noGrp="1"/>
          </p:cNvSpPr>
          <p:nvPr>
            <p:ph idx="1"/>
          </p:nvPr>
        </p:nvSpPr>
        <p:spPr>
          <a:xfrm>
            <a:off x="457200" y="1196752"/>
            <a:ext cx="8229600" cy="5472608"/>
          </a:xfrm>
        </p:spPr>
        <p:txBody>
          <a:bodyPr>
            <a:normAutofit fontScale="92500" lnSpcReduction="10000"/>
          </a:bodyPr>
          <a:lstStyle/>
          <a:p>
            <a:r>
              <a:rPr lang="en-GB" dirty="0"/>
              <a:t>After this </a:t>
            </a:r>
            <a:r>
              <a:rPr lang="en-GB" u="sng" dirty="0" err="1"/>
              <a:t>Tissaphernes</a:t>
            </a:r>
            <a:r>
              <a:rPr lang="en-GB" u="sng" dirty="0"/>
              <a:t> came to the Hellespont; and when Alcibiades with a single trireme went to visit him</a:t>
            </a:r>
            <a:r>
              <a:rPr lang="en-GB" dirty="0"/>
              <a:t>, bearing friendly offerings and gifts, </a:t>
            </a:r>
            <a:r>
              <a:rPr lang="en-GB" dirty="0" err="1"/>
              <a:t>Tissaphernes</a:t>
            </a:r>
            <a:r>
              <a:rPr lang="en-GB" dirty="0"/>
              <a:t> seized him and imprisoned him in Sardis, </a:t>
            </a:r>
            <a:r>
              <a:rPr lang="en-GB" u="sng" dirty="0"/>
              <a:t>saying that the King ordered him to make war upon the Athenians</a:t>
            </a:r>
            <a:r>
              <a:rPr lang="en-GB" dirty="0"/>
              <a:t>. [10] Thirty days later, however, Alcibiades, together with </a:t>
            </a:r>
            <a:r>
              <a:rPr lang="en-GB" dirty="0" err="1"/>
              <a:t>Mantitheus</a:t>
            </a:r>
            <a:r>
              <a:rPr lang="en-GB" dirty="0"/>
              <a:t>, who had been taken prisoner in Caria, provided themselves with horses and made their escape from Sardis by night to </a:t>
            </a:r>
            <a:r>
              <a:rPr lang="en-GB" dirty="0" err="1"/>
              <a:t>Clazomenae</a:t>
            </a:r>
            <a:r>
              <a:rPr lang="en-GB" dirty="0"/>
              <a:t>. [11] Meanwhile the Athenians at </a:t>
            </a:r>
            <a:r>
              <a:rPr lang="en-GB" dirty="0" err="1"/>
              <a:t>Sestus</a:t>
            </a:r>
            <a:r>
              <a:rPr lang="en-GB" dirty="0"/>
              <a:t>, learning that</a:t>
            </a:r>
            <a:r>
              <a:rPr lang="en-GB" baseline="30000" dirty="0">
                <a:hlinkClick r:id="rId2"/>
              </a:rPr>
              <a:t>1</a:t>
            </a:r>
            <a:r>
              <a:rPr lang="en-GB" dirty="0"/>
              <a:t> </a:t>
            </a:r>
            <a:r>
              <a:rPr lang="en-GB" dirty="0" err="1"/>
              <a:t>Mindarus</a:t>
            </a:r>
            <a:r>
              <a:rPr lang="en-GB" dirty="0"/>
              <a:t> was planning to sail against them with sixty ships, withdrew by night to </a:t>
            </a:r>
            <a:r>
              <a:rPr lang="en-GB" dirty="0" err="1"/>
              <a:t>Cardia</a:t>
            </a:r>
            <a:r>
              <a:rPr lang="en-GB" dirty="0"/>
              <a:t>. There</a:t>
            </a:r>
            <a:r>
              <a:rPr lang="en-GB" baseline="30000" dirty="0">
                <a:hlinkClick r:id="rId3"/>
              </a:rPr>
              <a:t>2</a:t>
            </a:r>
            <a:r>
              <a:rPr lang="en-GB" dirty="0"/>
              <a:t> Alcibiades joined them, coming from </a:t>
            </a:r>
            <a:r>
              <a:rPr lang="en-GB" dirty="0" err="1"/>
              <a:t>Clazomenae</a:t>
            </a:r>
            <a:r>
              <a:rPr lang="en-GB" dirty="0"/>
              <a:t> with five triremes and a dispatch boat. </a:t>
            </a:r>
            <a:r>
              <a:rPr lang="en-GB" u="sng" dirty="0"/>
              <a:t>But upon learning that the Peloponnesian ships had set out from </a:t>
            </a:r>
            <a:r>
              <a:rPr lang="en-GB" u="sng" dirty="0" err="1"/>
              <a:t>Abydus</a:t>
            </a:r>
            <a:r>
              <a:rPr lang="en-GB" u="sng" dirty="0"/>
              <a:t> to </a:t>
            </a:r>
            <a:r>
              <a:rPr lang="en-GB" u="sng" dirty="0" err="1"/>
              <a:t>Cyzicus</a:t>
            </a:r>
            <a:r>
              <a:rPr lang="en-GB" u="sng" dirty="0"/>
              <a:t>, he proceeded overland to </a:t>
            </a:r>
            <a:r>
              <a:rPr lang="en-GB" u="sng" dirty="0" err="1"/>
              <a:t>Sestus</a:t>
            </a:r>
            <a:r>
              <a:rPr lang="en-GB" u="sng" dirty="0"/>
              <a:t> and gave orders that the ships should sail around to that place. </a:t>
            </a:r>
          </a:p>
          <a:p>
            <a:r>
              <a:rPr lang="en-GB" dirty="0"/>
              <a:t>Xenophon </a:t>
            </a:r>
            <a:r>
              <a:rPr lang="en-GB" i="1" dirty="0"/>
              <a:t>Hellenika</a:t>
            </a:r>
            <a:r>
              <a:rPr lang="en-GB" dirty="0"/>
              <a:t> 1.1.-11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two main issues in the gobbet</a:t>
            </a:r>
          </a:p>
        </p:txBody>
      </p:sp>
      <p:sp>
        <p:nvSpPr>
          <p:cNvPr id="3" name="Content Placeholder 2"/>
          <p:cNvSpPr>
            <a:spLocks noGrp="1"/>
          </p:cNvSpPr>
          <p:nvPr>
            <p:ph idx="1"/>
          </p:nvPr>
        </p:nvSpPr>
        <p:spPr/>
        <p:txBody>
          <a:bodyPr/>
          <a:lstStyle/>
          <a:p>
            <a:r>
              <a:rPr lang="en-GB" dirty="0"/>
              <a:t>Alkibiades, </a:t>
            </a:r>
            <a:r>
              <a:rPr lang="en-GB" dirty="0" err="1"/>
              <a:t>Tissaphernes</a:t>
            </a:r>
            <a:r>
              <a:rPr lang="en-GB" dirty="0"/>
              <a:t> and the orders from the King</a:t>
            </a:r>
          </a:p>
          <a:p>
            <a:r>
              <a:rPr lang="en-GB" dirty="0"/>
              <a:t>What’s going on with the two fleets and why is it significant?</a:t>
            </a:r>
          </a:p>
          <a:p>
            <a:endParaRPr lang="en-GB" dirty="0"/>
          </a:p>
          <a:p>
            <a:r>
              <a:rPr lang="en-GB" dirty="0"/>
              <a:t>AND</a:t>
            </a:r>
          </a:p>
          <a:p>
            <a:r>
              <a:rPr lang="en-GB" dirty="0"/>
              <a:t>Why is Xenophon providing all this detail about Alkibiades and Diodoros is not?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Writing the gobbet assessment</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Introduction</a:t>
            </a:r>
          </a:p>
        </p:txBody>
      </p:sp>
      <p:sp>
        <p:nvSpPr>
          <p:cNvPr id="5" name="Content Placeholder 4"/>
          <p:cNvSpPr>
            <a:spLocks noGrp="1"/>
          </p:cNvSpPr>
          <p:nvPr>
            <p:ph idx="1"/>
          </p:nvPr>
        </p:nvSpPr>
        <p:spPr/>
        <p:txBody>
          <a:bodyPr>
            <a:normAutofit/>
          </a:bodyPr>
          <a:lstStyle/>
          <a:p>
            <a:r>
              <a:rPr lang="en-GB" sz="3600" dirty="0"/>
              <a:t>What is the gobbet talking about?</a:t>
            </a:r>
          </a:p>
          <a:p>
            <a:r>
              <a:rPr lang="en-GB" sz="3600" dirty="0"/>
              <a:t>What are the main issues about the author/work?</a:t>
            </a:r>
          </a:p>
          <a:p>
            <a:r>
              <a:rPr lang="en-GB" sz="3600" dirty="0"/>
              <a:t>What are you going to talk about?</a:t>
            </a:r>
          </a:p>
          <a:p>
            <a:endParaRPr lang="en-GB" sz="3600" dirty="0"/>
          </a:p>
          <a:p>
            <a:r>
              <a:rPr lang="en-GB" sz="3600" dirty="0"/>
              <a:t>REMEMBER just a sentence or two for each.</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Main text</a:t>
            </a:r>
          </a:p>
        </p:txBody>
      </p:sp>
      <p:sp>
        <p:nvSpPr>
          <p:cNvPr id="3" name="Content Placeholder 2"/>
          <p:cNvSpPr>
            <a:spLocks noGrp="1"/>
          </p:cNvSpPr>
          <p:nvPr>
            <p:ph idx="1"/>
          </p:nvPr>
        </p:nvSpPr>
        <p:spPr/>
        <p:txBody>
          <a:bodyPr>
            <a:normAutofit/>
          </a:bodyPr>
          <a:lstStyle/>
          <a:p>
            <a:r>
              <a:rPr lang="en-GB" sz="4800" dirty="0"/>
              <a:t>Issue 1: Alkibiades, </a:t>
            </a:r>
            <a:r>
              <a:rPr lang="en-GB" sz="4800" dirty="0" err="1"/>
              <a:t>Tissaphernes</a:t>
            </a:r>
            <a:r>
              <a:rPr lang="en-GB" sz="4800" dirty="0"/>
              <a:t> and the orders from the King</a:t>
            </a:r>
          </a:p>
          <a:p>
            <a:r>
              <a:rPr lang="en-GB" sz="4800" dirty="0"/>
              <a:t>Issue 2: What’s going on with the two fleets and why is it significant?</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 of sources</a:t>
            </a:r>
          </a:p>
        </p:txBody>
      </p:sp>
      <p:sp>
        <p:nvSpPr>
          <p:cNvPr id="3" name="Content Placeholder 2"/>
          <p:cNvSpPr>
            <a:spLocks noGrp="1"/>
          </p:cNvSpPr>
          <p:nvPr>
            <p:ph idx="1"/>
          </p:nvPr>
        </p:nvSpPr>
        <p:spPr/>
        <p:txBody>
          <a:bodyPr>
            <a:normAutofit/>
          </a:bodyPr>
          <a:lstStyle/>
          <a:p>
            <a:r>
              <a:rPr lang="en-GB" dirty="0"/>
              <a:t>Should not be just in your introduction</a:t>
            </a:r>
          </a:p>
          <a:p>
            <a:r>
              <a:rPr lang="en-GB" dirty="0"/>
              <a:t>Do not forget to connect the issues of the sources with your discussion of the specific issues covered in the gobbet.</a:t>
            </a:r>
          </a:p>
          <a:p>
            <a:r>
              <a:rPr lang="en-GB" dirty="0"/>
              <a:t>Make sure that you use the parallel reading you have done to exemplify your argument.</a:t>
            </a:r>
          </a:p>
          <a:p>
            <a:r>
              <a:rPr lang="en-GB" dirty="0"/>
              <a:t>Example: Is Xenophon’s pro-Spartan attitude what prompts him to place such significance on Alkibiades’ Persian connections? Is that why Diodoros does not mention the whole Alkibiades business there?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 of scholarship</a:t>
            </a:r>
          </a:p>
        </p:txBody>
      </p:sp>
      <p:sp>
        <p:nvSpPr>
          <p:cNvPr id="3" name="Content Placeholder 2"/>
          <p:cNvSpPr>
            <a:spLocks noGrp="1"/>
          </p:cNvSpPr>
          <p:nvPr>
            <p:ph idx="1"/>
          </p:nvPr>
        </p:nvSpPr>
        <p:spPr/>
        <p:txBody>
          <a:bodyPr>
            <a:normAutofit/>
          </a:bodyPr>
          <a:lstStyle/>
          <a:p>
            <a:r>
              <a:rPr lang="en-GB" sz="3200" dirty="0"/>
              <a:t>Make sure to include scholarly opinions and arguments in your discussion.</a:t>
            </a:r>
          </a:p>
          <a:p>
            <a:r>
              <a:rPr lang="en-GB" sz="3200" dirty="0"/>
              <a:t>If you disagree with a scholar’s argument/opinions, mention it and provide the evidence that makes you disagree.</a:t>
            </a:r>
          </a:p>
          <a:p>
            <a:r>
              <a:rPr lang="en-GB" sz="3200" dirty="0"/>
              <a:t>If you agree with a scholar’s argument / opinions / interpretations, mention that as well.</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normAutofit/>
          </a:bodyPr>
          <a:lstStyle/>
          <a:p>
            <a:r>
              <a:rPr lang="en-GB" sz="3600" dirty="0"/>
              <a:t>You need to reference:</a:t>
            </a:r>
          </a:p>
          <a:p>
            <a:pPr lvl="1"/>
            <a:r>
              <a:rPr lang="en-GB" sz="3600" dirty="0"/>
              <a:t>The gobbet itself</a:t>
            </a:r>
          </a:p>
          <a:p>
            <a:pPr lvl="1"/>
            <a:r>
              <a:rPr lang="en-GB" sz="3600" dirty="0"/>
              <a:t>The parallel reading that you bring in</a:t>
            </a:r>
          </a:p>
          <a:p>
            <a:pPr lvl="1"/>
            <a:r>
              <a:rPr lang="en-GB" sz="3600" dirty="0"/>
              <a:t>The modern scholarship that you are using</a:t>
            </a:r>
          </a:p>
          <a:p>
            <a:r>
              <a:rPr lang="en-GB" sz="3800" dirty="0"/>
              <a:t>Every time you use it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normAutofit/>
          </a:bodyPr>
          <a:lstStyle/>
          <a:p>
            <a:r>
              <a:rPr lang="en-GB" sz="4000" dirty="0"/>
              <a:t>End your discussion with a conclusion.</a:t>
            </a:r>
          </a:p>
          <a:p>
            <a:r>
              <a:rPr lang="en-GB" sz="4000" dirty="0"/>
              <a:t>Be careful: THIS IS NOT A </a:t>
            </a:r>
            <a:r>
              <a:rPr lang="en-GB" sz="4000" b="1" u="sng" dirty="0"/>
              <a:t>SUMMARY</a:t>
            </a:r>
            <a:r>
              <a:rPr lang="en-GB" sz="4000" dirty="0"/>
              <a:t>.</a:t>
            </a:r>
          </a:p>
          <a:p>
            <a:r>
              <a:rPr lang="en-GB" sz="4000" dirty="0"/>
              <a:t>Conclude what you have argued and why it is important.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If you have questions, then ask.</a:t>
            </a:r>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165</TotalTime>
  <Words>1777</Words>
  <Application>Microsoft Office PowerPoint</Application>
  <PresentationFormat>On-screen Show (4:3)</PresentationFormat>
  <Paragraphs>136</Paragraphs>
  <Slides>33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33</vt:i4>
      </vt:variant>
    </vt:vector>
  </HeadingPairs>
  <TitlesOfParts>
    <vt:vector size="35" baseType="lpstr">
      <vt:lpstr>Arial</vt:lpstr>
      <vt:lpstr>Clarity</vt:lpstr>
      <vt:lpstr>Writing historical gobbets </vt:lpstr>
      <vt:lpstr>What is a gobbet?</vt:lpstr>
      <vt:lpstr>we will be working with an example</vt:lpstr>
      <vt:lpstr>The example gobbet</vt:lpstr>
      <vt:lpstr>First steps</vt:lpstr>
      <vt:lpstr>Who is the author? What is the work?</vt:lpstr>
      <vt:lpstr>What do you know about Xenophon and about the Hellenika?</vt:lpstr>
      <vt:lpstr>Dealing with the author: Step 1</vt:lpstr>
      <vt:lpstr>Dealing with the author: Step 2</vt:lpstr>
      <vt:lpstr>Dealing with the work</vt:lpstr>
      <vt:lpstr>BIG DANGER</vt:lpstr>
      <vt:lpstr>Working with the gobbet itself</vt:lpstr>
      <vt:lpstr>The basic information </vt:lpstr>
      <vt:lpstr>Obvious things to check</vt:lpstr>
      <vt:lpstr>The obvious questions:</vt:lpstr>
      <vt:lpstr>The gobbet in its immediate context</vt:lpstr>
      <vt:lpstr>When &amp; What?</vt:lpstr>
      <vt:lpstr>The wonderful commentary</vt:lpstr>
      <vt:lpstr>Reading parallel</vt:lpstr>
      <vt:lpstr>Parallel reading to our text</vt:lpstr>
      <vt:lpstr>The Scholarly Context</vt:lpstr>
      <vt:lpstr>Themes and issues in the gobbet</vt:lpstr>
      <vt:lpstr>Identifying the main issues that you need to cover</vt:lpstr>
      <vt:lpstr>Issues in the gobbet</vt:lpstr>
      <vt:lpstr>The two main issues in the gobbet</vt:lpstr>
      <vt:lpstr>Writing the gobbet assessment</vt:lpstr>
      <vt:lpstr>Introduction</vt:lpstr>
      <vt:lpstr>Main text</vt:lpstr>
      <vt:lpstr>Criticism of sources</vt:lpstr>
      <vt:lpstr>Criticism of scholarship</vt:lpstr>
      <vt:lpstr>References </vt:lpstr>
      <vt:lpstr>Conclusion </vt:lpstr>
      <vt:lpstr>If you have questions, then 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CLAH4005: Defenders, Conquerors, Vanquished</dc:title>
  <dc:creator>Errietta Bissa</dc:creator>
  <cp:lastModifiedBy>Errietta Bissa</cp:lastModifiedBy>
  <cp:revision>52</cp:revision>
  <dcterms:created xsi:type="dcterms:W3CDTF">2011-10-11T12:01:55Z</dcterms:created>
  <dcterms:modified xsi:type="dcterms:W3CDTF">2020-09-21T08:13:38Z</dcterms:modified>
</cp:coreProperties>
</file>