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92D0943-0871-49AA-9019-05558EB292E0}" v="7" dt="2025-11-21T21:12:31.63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99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Ozma Nasir" userId="445269440e98736b" providerId="LiveId" clId="{A0B5B9B1-4FF5-4B62-AD94-5FBA5B05D296}"/>
    <pc:docChg chg="custSel modSld">
      <pc:chgData name="Ozma Nasir" userId="445269440e98736b" providerId="LiveId" clId="{A0B5B9B1-4FF5-4B62-AD94-5FBA5B05D296}" dt="2025-11-21T21:31:09.512" v="664" actId="20577"/>
      <pc:docMkLst>
        <pc:docMk/>
      </pc:docMkLst>
      <pc:sldChg chg="addSp delSp modSp mod">
        <pc:chgData name="Ozma Nasir" userId="445269440e98736b" providerId="LiveId" clId="{A0B5B9B1-4FF5-4B62-AD94-5FBA5B05D296}" dt="2025-11-21T21:31:09.512" v="664" actId="20577"/>
        <pc:sldMkLst>
          <pc:docMk/>
          <pc:sldMk cId="2788624772" sldId="256"/>
        </pc:sldMkLst>
        <pc:spChg chg="mod">
          <ac:chgData name="Ozma Nasir" userId="445269440e98736b" providerId="LiveId" clId="{A0B5B9B1-4FF5-4B62-AD94-5FBA5B05D296}" dt="2025-11-21T21:31:09.512" v="664" actId="20577"/>
          <ac:spMkLst>
            <pc:docMk/>
            <pc:sldMk cId="2788624772" sldId="256"/>
            <ac:spMk id="3" creationId="{D8B87B1B-5453-F1CB-A395-1B1F297E8F76}"/>
          </ac:spMkLst>
        </pc:spChg>
        <pc:spChg chg="mod">
          <ac:chgData name="Ozma Nasir" userId="445269440e98736b" providerId="LiveId" clId="{A0B5B9B1-4FF5-4B62-AD94-5FBA5B05D296}" dt="2025-11-21T20:28:49.689" v="141" actId="14100"/>
          <ac:spMkLst>
            <pc:docMk/>
            <pc:sldMk cId="2788624772" sldId="256"/>
            <ac:spMk id="4" creationId="{12BA87E2-45FF-65C2-E735-B20F97538E03}"/>
          </ac:spMkLst>
        </pc:spChg>
        <pc:spChg chg="mod">
          <ac:chgData name="Ozma Nasir" userId="445269440e98736b" providerId="LiveId" clId="{A0B5B9B1-4FF5-4B62-AD94-5FBA5B05D296}" dt="2025-11-19T20:00:28.800" v="31" actId="27636"/>
          <ac:spMkLst>
            <pc:docMk/>
            <pc:sldMk cId="2788624772" sldId="256"/>
            <ac:spMk id="5" creationId="{CB9132DB-9A29-CEFB-FDBF-4123D1A2F6D0}"/>
          </ac:spMkLst>
        </pc:spChg>
      </pc:sldChg>
      <pc:sldChg chg="modSp mod">
        <pc:chgData name="Ozma Nasir" userId="445269440e98736b" providerId="LiveId" clId="{A0B5B9B1-4FF5-4B62-AD94-5FBA5B05D296}" dt="2025-11-21T20:29:46.902" v="149" actId="27636"/>
        <pc:sldMkLst>
          <pc:docMk/>
          <pc:sldMk cId="4289705441" sldId="259"/>
        </pc:sldMkLst>
        <pc:spChg chg="mod">
          <ac:chgData name="Ozma Nasir" userId="445269440e98736b" providerId="LiveId" clId="{A0B5B9B1-4FF5-4B62-AD94-5FBA5B05D296}" dt="2025-11-21T20:25:13.940" v="51" actId="14100"/>
          <ac:spMkLst>
            <pc:docMk/>
            <pc:sldMk cId="4289705441" sldId="259"/>
            <ac:spMk id="4" creationId="{D3FA96BB-5A38-C792-6972-F56686227A42}"/>
          </ac:spMkLst>
        </pc:spChg>
        <pc:spChg chg="mod">
          <ac:chgData name="Ozma Nasir" userId="445269440e98736b" providerId="LiveId" clId="{A0B5B9B1-4FF5-4B62-AD94-5FBA5B05D296}" dt="2025-11-21T20:29:26.255" v="143" actId="14100"/>
          <ac:spMkLst>
            <pc:docMk/>
            <pc:sldMk cId="4289705441" sldId="259"/>
            <ac:spMk id="5" creationId="{B0CC8110-FC12-33A5-1C99-706645D11ACA}"/>
          </ac:spMkLst>
        </pc:spChg>
        <pc:spChg chg="mod">
          <ac:chgData name="Ozma Nasir" userId="445269440e98736b" providerId="LiveId" clId="{A0B5B9B1-4FF5-4B62-AD94-5FBA5B05D296}" dt="2025-11-21T20:29:37" v="145" actId="14100"/>
          <ac:spMkLst>
            <pc:docMk/>
            <pc:sldMk cId="4289705441" sldId="259"/>
            <ac:spMk id="7" creationId="{E429A9E1-5BF7-F4D8-71DB-32B21A5F930E}"/>
          </ac:spMkLst>
        </pc:spChg>
        <pc:spChg chg="mod">
          <ac:chgData name="Ozma Nasir" userId="445269440e98736b" providerId="LiveId" clId="{A0B5B9B1-4FF5-4B62-AD94-5FBA5B05D296}" dt="2025-11-21T20:29:46.902" v="149" actId="27636"/>
          <ac:spMkLst>
            <pc:docMk/>
            <pc:sldMk cId="4289705441" sldId="259"/>
            <ac:spMk id="8" creationId="{5EE15389-0C95-1609-2187-5FE7F636D29B}"/>
          </ac:spMkLst>
        </pc:spChg>
        <pc:spChg chg="mod">
          <ac:chgData name="Ozma Nasir" userId="445269440e98736b" providerId="LiveId" clId="{A0B5B9B1-4FF5-4B62-AD94-5FBA5B05D296}" dt="2025-11-21T20:29:46.902" v="148" actId="27636"/>
          <ac:spMkLst>
            <pc:docMk/>
            <pc:sldMk cId="4289705441" sldId="259"/>
            <ac:spMk id="12" creationId="{6675CF83-91FF-22BC-83FB-037D2B5154A3}"/>
          </ac:spMkLst>
        </pc:spChg>
      </pc:sldChg>
      <pc:sldChg chg="modSp mod">
        <pc:chgData name="Ozma Nasir" userId="445269440e98736b" providerId="LiveId" clId="{A0B5B9B1-4FF5-4B62-AD94-5FBA5B05D296}" dt="2025-11-21T20:30:10.998" v="153" actId="14100"/>
        <pc:sldMkLst>
          <pc:docMk/>
          <pc:sldMk cId="3518388596" sldId="260"/>
        </pc:sldMkLst>
        <pc:spChg chg="mod">
          <ac:chgData name="Ozma Nasir" userId="445269440e98736b" providerId="LiveId" clId="{A0B5B9B1-4FF5-4B62-AD94-5FBA5B05D296}" dt="2025-11-21T20:30:10.998" v="153" actId="14100"/>
          <ac:spMkLst>
            <pc:docMk/>
            <pc:sldMk cId="3518388596" sldId="260"/>
            <ac:spMk id="3" creationId="{33A2BBDA-998A-DBDF-756D-ECB695641E85}"/>
          </ac:spMkLst>
        </pc:spChg>
        <pc:spChg chg="mod">
          <ac:chgData name="Ozma Nasir" userId="445269440e98736b" providerId="LiveId" clId="{A0B5B9B1-4FF5-4B62-AD94-5FBA5B05D296}" dt="2025-11-21T20:30:01.990" v="152" actId="27636"/>
          <ac:spMkLst>
            <pc:docMk/>
            <pc:sldMk cId="3518388596" sldId="260"/>
            <ac:spMk id="4" creationId="{7273DE56-AEEB-3B31-86B0-EC08CD5D1069}"/>
          </ac:spMkLst>
        </pc:spChg>
      </pc:sldChg>
      <pc:sldChg chg="modSp mod">
        <pc:chgData name="Ozma Nasir" userId="445269440e98736b" providerId="LiveId" clId="{A0B5B9B1-4FF5-4B62-AD94-5FBA5B05D296}" dt="2025-11-21T21:08:51.657" v="411" actId="20577"/>
        <pc:sldMkLst>
          <pc:docMk/>
          <pc:sldMk cId="3032345899" sldId="263"/>
        </pc:sldMkLst>
        <pc:spChg chg="mod">
          <ac:chgData name="Ozma Nasir" userId="445269440e98736b" providerId="LiveId" clId="{A0B5B9B1-4FF5-4B62-AD94-5FBA5B05D296}" dt="2025-11-21T21:08:47.463" v="408" actId="27636"/>
          <ac:spMkLst>
            <pc:docMk/>
            <pc:sldMk cId="3032345899" sldId="263"/>
            <ac:spMk id="8" creationId="{D32FE812-5E73-8AD4-C70D-D8065E11D5AA}"/>
          </ac:spMkLst>
        </pc:spChg>
        <pc:spChg chg="mod">
          <ac:chgData name="Ozma Nasir" userId="445269440e98736b" providerId="LiveId" clId="{A0B5B9B1-4FF5-4B62-AD94-5FBA5B05D296}" dt="2025-11-21T21:08:51.657" v="411" actId="20577"/>
          <ac:spMkLst>
            <pc:docMk/>
            <pc:sldMk cId="3032345899" sldId="263"/>
            <ac:spMk id="18" creationId="{5F6A62F5-F1C6-D0D5-53A3-77E54CC28C98}"/>
          </ac:spMkLst>
        </pc:spChg>
      </pc:sldChg>
      <pc:sldChg chg="modSp mod">
        <pc:chgData name="Ozma Nasir" userId="445269440e98736b" providerId="LiveId" clId="{A0B5B9B1-4FF5-4B62-AD94-5FBA5B05D296}" dt="2025-11-21T21:12:58.438" v="499" actId="14100"/>
        <pc:sldMkLst>
          <pc:docMk/>
          <pc:sldMk cId="2288884082" sldId="265"/>
        </pc:sldMkLst>
        <pc:spChg chg="mod">
          <ac:chgData name="Ozma Nasir" userId="445269440e98736b" providerId="LiveId" clId="{A0B5B9B1-4FF5-4B62-AD94-5FBA5B05D296}" dt="2025-11-21T20:40:29.566" v="279" actId="14100"/>
          <ac:spMkLst>
            <pc:docMk/>
            <pc:sldMk cId="2288884082" sldId="265"/>
            <ac:spMk id="2" creationId="{ACEBC735-15EA-C3BF-D3F9-6916161C15EE}"/>
          </ac:spMkLst>
        </pc:spChg>
        <pc:spChg chg="mod">
          <ac:chgData name="Ozma Nasir" userId="445269440e98736b" providerId="LiveId" clId="{A0B5B9B1-4FF5-4B62-AD94-5FBA5B05D296}" dt="2025-11-21T21:12:58.438" v="499" actId="14100"/>
          <ac:spMkLst>
            <pc:docMk/>
            <pc:sldMk cId="2288884082" sldId="265"/>
            <ac:spMk id="3" creationId="{27DA0F70-260C-0C5E-F89E-A0DA42761A7F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D016402-1167-4EDE-97CD-203B9EFD8E33}" type="datetimeFigureOut">
              <a:rPr lang="en-GB" smtClean="0"/>
              <a:t>21/11/2025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4C35042-DA2C-49FA-B4E9-DF59F8E01A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95627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4C35042-DA2C-49FA-B4E9-DF59F8E01A7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337100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4C35042-DA2C-49FA-B4E9-DF59F8E01A7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71832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72248F-6B1E-C8FD-0530-0C1D182D3F1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EB94E4-D282-6971-A720-364F5AF1A5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FAB886-8974-708B-E3EE-9C9C5242E5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28EBE-87CC-48F1-9BBE-9DCD0BFFFBB0}" type="datetimeFigureOut">
              <a:rPr lang="en-GB" smtClean="0"/>
              <a:t>21/11/2025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1005F4-4E46-3AC1-11EF-D254D842DA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6F6F43-FED0-1E84-EED9-601B211BB1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486EB8-21C4-4AF2-97C1-E586708534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14198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94A4A-0BD5-F102-BDD7-D7998D0F44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E2079-856C-253C-4301-C35D1CB309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2E52A9-384F-8FA9-B3A3-D9BD5FEF4F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28EBE-87CC-48F1-9BBE-9DCD0BFFFBB0}" type="datetimeFigureOut">
              <a:rPr lang="en-GB" smtClean="0"/>
              <a:t>21/11/2025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27AA46-0A00-6C2D-39F4-1BF8FC9005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8C9DC6-7114-2C38-BCC0-2A7DDE2917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486EB8-21C4-4AF2-97C1-E586708534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55997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6DE82F-9212-11CA-ECE9-EE2A4A45C5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5C46B1-55DC-AAE4-904B-66E1B7AA43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E7A814-E7D2-E28F-F28E-03381C5089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28EBE-87CC-48F1-9BBE-9DCD0BFFFBB0}" type="datetimeFigureOut">
              <a:rPr lang="en-GB" smtClean="0"/>
              <a:t>21/11/2025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27D218-D02E-CD4A-A548-8769B0EB74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63A1F4-5E35-C418-289C-9A24684D27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486EB8-21C4-4AF2-97C1-E586708534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56073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F69BFB-0300-0AF2-F5AB-BCBAADD234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9A1427-C371-865A-DEB3-A1C773FE1CF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B9C0E8E-4687-B4DB-3F24-FD304BBCF23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D2E159-025F-260F-F471-6710564AAE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28EBE-87CC-48F1-9BBE-9DCD0BFFFBB0}" type="datetimeFigureOut">
              <a:rPr lang="en-GB" smtClean="0"/>
              <a:t>21/11/2025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FD0BEF2-98A7-C2F8-77A4-2B0B28B6AE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85D9FC-F824-2E0F-8A17-D5509EC495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486EB8-21C4-4AF2-97C1-E586708534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0720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EBCBFC-1457-78E7-477E-CBE255F033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4A5DE7-6402-9296-A4B3-3DA17EFE8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4AC32B1-4301-1906-3C52-A525BAFC954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C19B1C7-83A0-C6FC-692F-73496E6AA2F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43D7615-9A8B-45CF-4D8A-2229492A3A1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F15669-39DE-5618-A0A4-9B7F9C269A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28EBE-87CC-48F1-9BBE-9DCD0BFFFBB0}" type="datetimeFigureOut">
              <a:rPr lang="en-GB" smtClean="0"/>
              <a:t>21/11/2025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6591262-0B49-CDF2-3C35-7AF3968989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AED4767-BAE8-10B2-FBFA-E3D8902EC1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486EB8-21C4-4AF2-97C1-E586708534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69482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CE53D3-BDE2-1779-6F1E-5A39AE51E4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17C9D21-179A-D28E-AA9B-4A2D7FAD67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28EBE-87CC-48F1-9BBE-9DCD0BFFFBB0}" type="datetimeFigureOut">
              <a:rPr lang="en-GB" smtClean="0"/>
              <a:t>21/11/2025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B6C0384-09E8-E8CC-C3AD-95E47A3205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2F4F07B-B98E-D17F-F16F-A874AFE7D5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486EB8-21C4-4AF2-97C1-E586708534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52581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83EF52F-ACC3-4E66-05B0-603D41579D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28EBE-87CC-48F1-9BBE-9DCD0BFFFBB0}" type="datetimeFigureOut">
              <a:rPr lang="en-GB" smtClean="0"/>
              <a:t>21/11/2025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10EDF6-28E9-D43A-3EAD-55C3ED16C0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FF05FA1-5E73-53E0-3F82-9B89F9900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486EB8-21C4-4AF2-97C1-E586708534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380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5C298B-C728-33E5-7603-FDB7D09EC6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C7181D-DBB4-9D88-D37E-E583C7305F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422A959-8C09-103F-8523-3A0F4F5F905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FFEC85-DEE7-FC6E-A081-259CB91C03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28EBE-87CC-48F1-9BBE-9DCD0BFFFBB0}" type="datetimeFigureOut">
              <a:rPr lang="en-GB" smtClean="0"/>
              <a:t>21/11/2025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8D34CD-6ACC-6291-7E69-27B79FA8ED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B23267A-F2A0-DCD7-69BE-E3A6B79E1C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486EB8-21C4-4AF2-97C1-E586708534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6026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10EC66-A6F7-51C2-B9DD-5F80C63E20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0552D4F-C06F-14BA-9AD3-D174AEE381B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33D4259-6275-819F-677E-AB27747F4D2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86D1F43-30C9-2E70-A0BB-8DDEE64DC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28EBE-87CC-48F1-9BBE-9DCD0BFFFBB0}" type="datetimeFigureOut">
              <a:rPr lang="en-GB" smtClean="0"/>
              <a:t>21/11/2025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F5BC966-FCD2-DE63-842E-B6E3007E84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11B687-48E1-4049-9B65-DDDC15D623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486EB8-21C4-4AF2-97C1-E586708534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75641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9E29F8-4D02-D49B-521D-23F62B47F0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E68A62D-9D01-9E92-63DF-BBEEAC1038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A96DD7-4681-98AA-C132-55C2978B62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28EBE-87CC-48F1-9BBE-9DCD0BFFFBB0}" type="datetimeFigureOut">
              <a:rPr lang="en-GB" smtClean="0"/>
              <a:t>21/11/2025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57C0B6-EA0D-4F48-CFBE-BEBAC9A032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129237-D5CF-91D3-5BD0-B95243C317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486EB8-21C4-4AF2-97C1-E586708534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72540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91C0E4A-0039-5DD8-9CF3-8D7EA3267C1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C03E6EE-71A5-0BB0-C63B-9BE6513F4CF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1C3DEB-495B-20B5-F44B-9379961FF1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28EBE-87CC-48F1-9BBE-9DCD0BFFFBB0}" type="datetimeFigureOut">
              <a:rPr lang="en-GB" smtClean="0"/>
              <a:t>21/11/2025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868121-CFF4-F33C-FCCB-A0DC0EF992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C58342-9EDD-E227-054A-9E29A80DCA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486EB8-21C4-4AF2-97C1-E586708534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3436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E83CEAE-211D-BB38-F465-8E23FB4B86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650A2B8-0673-B5B2-FC1C-EF12656F034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45B7B3-B75C-CD4C-FFFE-A6428B1AFFF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D28EBE-87CC-48F1-9BBE-9DCD0BFFFBB0}" type="datetimeFigureOut">
              <a:rPr lang="en-GB" smtClean="0"/>
              <a:t>21/11/2025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82DE6A-CC30-E010-8614-147B753EC51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90DFBD-EFFB-B138-7618-57911B385F8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486EB8-21C4-4AF2-97C1-E586708534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33512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courses.lumenlearning.com/wm-developmentalemporium/chapter/simplifying-variable-expressions-using-exponent-properties/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pxhere.com/en/photo/1500543" TargetMode="External"/><Relationship Id="rId5" Type="http://schemas.openxmlformats.org/officeDocument/2006/relationships/image" Target="../media/image3.jpg"/><Relationship Id="rId4" Type="http://schemas.openxmlformats.org/officeDocument/2006/relationships/hyperlink" Target="https://creativecommons.org/licenses/by/3.0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medium.com/@OllyAlexander/the-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518/001872008x288457" TargetMode="External"/><Relationship Id="rId5" Type="http://schemas.openxmlformats.org/officeDocument/2006/relationships/hyperlink" Target="https://psychclassics.yorku.ca/Maslow/motivation.htm" TargetMode="External"/><Relationship Id="rId4" Type="http://schemas.openxmlformats.org/officeDocument/2006/relationships/hyperlink" Target="http://ericberne.com/transactional-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2BA87E2-45FF-65C2-E735-B20F97538E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42900"/>
            <a:ext cx="10445496" cy="1239441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600" b="1" dirty="0"/>
              <a:t>Task 2</a:t>
            </a:r>
            <a:br>
              <a:rPr lang="en-GB" sz="3600" b="1" dirty="0"/>
            </a:br>
            <a:r>
              <a:rPr lang="en-GB" sz="3600" b="1" dirty="0"/>
              <a:t>Group Presentation</a:t>
            </a:r>
            <a:br>
              <a:rPr lang="en-GB" sz="3600" dirty="0"/>
            </a:br>
            <a:endParaRPr lang="en-GB" sz="3600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B9132DB-9A29-CEFB-FDBF-4123D1A2F6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3648" y="3109594"/>
            <a:ext cx="10302240" cy="3246120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1400" b="1" u="none" strike="noStrike" kern="120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GB" sz="1400" b="1" dirty="0">
              <a:solidFill>
                <a:schemeClr val="accent6"/>
              </a:solidFill>
              <a:latin typeface="Aptos" panose="02110004020202020204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1400" b="1" u="none" strike="noStrike" kern="120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8B87B1B-5453-F1CB-A395-1B1F297E8F76}"/>
              </a:ext>
            </a:extLst>
          </p:cNvPr>
          <p:cNvSpPr txBox="1"/>
          <p:nvPr/>
        </p:nvSpPr>
        <p:spPr>
          <a:xfrm>
            <a:off x="3047238" y="1582341"/>
            <a:ext cx="6094476" cy="53553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1800" b="1" dirty="0">
                <a:solidFill>
                  <a:schemeClr val="accent6">
                    <a:lumMod val="75000"/>
                  </a:schemeClr>
                </a:solidFill>
              </a:rPr>
              <a:t>MODULE NAME: </a:t>
            </a:r>
            <a:r>
              <a:rPr lang="en-GB" sz="1800" b="1" dirty="0"/>
              <a:t>Effective Team Working and Communication</a:t>
            </a:r>
            <a:endParaRPr lang="en-GB" sz="1800" dirty="0"/>
          </a:p>
          <a:p>
            <a:pPr algn="l"/>
            <a:r>
              <a:rPr lang="en-GB" sz="1800" b="1" dirty="0">
                <a:solidFill>
                  <a:schemeClr val="accent6">
                    <a:lumMod val="75000"/>
                  </a:schemeClr>
                </a:solidFill>
              </a:rPr>
              <a:t>MODULE CODE: </a:t>
            </a:r>
            <a:r>
              <a:rPr lang="en-GB" sz="1800" b="1" dirty="0"/>
              <a:t>BMSW4009</a:t>
            </a:r>
          </a:p>
          <a:p>
            <a:pPr algn="l"/>
            <a:endParaRPr lang="en-GB" sz="1800" dirty="0"/>
          </a:p>
          <a:p>
            <a:pPr algn="l"/>
            <a:r>
              <a:rPr lang="en-GB" sz="1800" b="1" dirty="0">
                <a:solidFill>
                  <a:schemeClr val="accent6">
                    <a:lumMod val="75000"/>
                  </a:schemeClr>
                </a:solidFill>
              </a:rPr>
              <a:t>ASSIGNMENT NAME: </a:t>
            </a:r>
            <a:r>
              <a:rPr lang="en-GB" sz="1800" b="1" dirty="0"/>
              <a:t>Task 2 – PowerPoint </a:t>
            </a:r>
            <a:r>
              <a:rPr lang="en-GB" sz="1800" b="1"/>
              <a:t>Group  </a:t>
            </a:r>
            <a:r>
              <a:rPr lang="en-GB" sz="1800" b="1" dirty="0"/>
              <a:t>Presentation: How to </a:t>
            </a:r>
            <a:r>
              <a:rPr lang="en-GB" b="1" dirty="0"/>
              <a:t>successfully work in a team with people from different backgrounds and ethnicities?</a:t>
            </a:r>
          </a:p>
          <a:p>
            <a:pPr algn="l"/>
            <a:endParaRPr lang="en-GB" b="1" dirty="0"/>
          </a:p>
          <a:p>
            <a:pPr algn="l"/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Group No. 2: </a:t>
            </a:r>
            <a:r>
              <a:rPr lang="en-GB" b="1" dirty="0">
                <a:solidFill>
                  <a:srgbClr val="C00000"/>
                </a:solidFill>
              </a:rPr>
              <a:t>The Cuban Connection: </a:t>
            </a:r>
            <a:r>
              <a:rPr lang="en-GB" b="1" dirty="0">
                <a:solidFill>
                  <a:srgbClr val="00B0F0"/>
                </a:solidFill>
              </a:rPr>
              <a:t>Ozma, Osman, Kayla &amp; Emile</a:t>
            </a:r>
          </a:p>
          <a:p>
            <a:pPr algn="l"/>
            <a:endParaRPr lang="en-GB" sz="1800" dirty="0"/>
          </a:p>
          <a:p>
            <a:pPr algn="l"/>
            <a:r>
              <a:rPr lang="en-GB" sz="1800" b="1" dirty="0">
                <a:solidFill>
                  <a:schemeClr val="accent6">
                    <a:lumMod val="75000"/>
                  </a:schemeClr>
                </a:solidFill>
              </a:rPr>
              <a:t>STUDENT NAME: </a:t>
            </a:r>
            <a:r>
              <a:rPr lang="en-GB" sz="1800" b="1" dirty="0"/>
              <a:t>Ozma</a:t>
            </a:r>
            <a:r>
              <a:rPr lang="en-GB" b="1" dirty="0"/>
              <a:t> Nasir</a:t>
            </a:r>
          </a:p>
          <a:p>
            <a:pPr algn="l"/>
            <a:r>
              <a:rPr lang="en-GB" sz="1800" b="1" dirty="0">
                <a:solidFill>
                  <a:schemeClr val="accent6">
                    <a:lumMod val="75000"/>
                  </a:schemeClr>
                </a:solidFill>
              </a:rPr>
              <a:t>STUDENT NUMBER: </a:t>
            </a:r>
            <a:r>
              <a:rPr lang="en-GB" b="1" dirty="0"/>
              <a:t>2433556</a:t>
            </a:r>
          </a:p>
          <a:p>
            <a:pPr algn="l"/>
            <a:r>
              <a:rPr lang="en-GB" sz="1800" b="1" dirty="0">
                <a:solidFill>
                  <a:schemeClr val="accent6">
                    <a:lumMod val="75000"/>
                  </a:schemeClr>
                </a:solidFill>
              </a:rPr>
              <a:t>LECTURER</a:t>
            </a:r>
            <a:r>
              <a:rPr lang="en-GB" sz="18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:</a:t>
            </a:r>
            <a:r>
              <a:rPr lang="en-GB" sz="1800" b="1" dirty="0"/>
              <a:t> Melanie Squire</a:t>
            </a:r>
          </a:p>
          <a:p>
            <a:pPr algn="l"/>
            <a:r>
              <a:rPr lang="en-GB" sz="1800" b="1" dirty="0">
                <a:solidFill>
                  <a:schemeClr val="accent6">
                    <a:lumMod val="75000"/>
                  </a:schemeClr>
                </a:solidFill>
              </a:rPr>
              <a:t>DEADLINE: </a:t>
            </a:r>
            <a:r>
              <a:rPr lang="en-GB" sz="1800" b="1" dirty="0"/>
              <a:t>1st December 2025</a:t>
            </a:r>
          </a:p>
          <a:p>
            <a:pPr algn="l"/>
            <a:endParaRPr lang="en-GB" sz="1800" dirty="0"/>
          </a:p>
          <a:p>
            <a:pPr algn="l"/>
            <a:r>
              <a:rPr lang="en-GB" sz="1800" b="1" dirty="0">
                <a:solidFill>
                  <a:schemeClr val="accent6">
                    <a:lumMod val="75000"/>
                  </a:schemeClr>
                </a:solidFill>
              </a:rPr>
              <a:t>AI ACKNOWLEDGEMENT: </a:t>
            </a:r>
            <a:r>
              <a:rPr lang="en-GB" sz="1800" b="1" dirty="0"/>
              <a:t>I confirm that I have not presented any AI generated materials as my own work. </a:t>
            </a:r>
            <a:endParaRPr lang="en-GB" sz="1800" dirty="0"/>
          </a:p>
          <a:p>
            <a:pPr algn="l"/>
            <a:r>
              <a:rPr lang="en-GB" sz="1800" b="1" dirty="0"/>
              <a:t>I confirm that I have copies of my drafts, notes and other resources I used, which I may be asked to provide in evidence.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7886247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87D26D-6E73-CF99-EBDE-83D29069B1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1E97CE-6A73-1D54-6466-2ADB8D9DEB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92807"/>
            <a:ext cx="10515600" cy="4284155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SLIDE 1:  	</a:t>
            </a:r>
            <a:r>
              <a:rPr lang="en-GB" dirty="0"/>
              <a:t>Contents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SLIDE 2:  	</a:t>
            </a:r>
            <a:r>
              <a:rPr lang="en-GB" dirty="0"/>
              <a:t>What is a Team? And the Mosaic Advantage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SLIDE 4:  	</a:t>
            </a:r>
            <a:r>
              <a:rPr lang="en-GB" dirty="0"/>
              <a:t>The Challenge &amp; The Opportunity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SLIDE 5:  	</a:t>
            </a:r>
            <a:r>
              <a:rPr lang="en-GB" dirty="0"/>
              <a:t>Understanding Yourself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SLIDE 6:  	</a:t>
            </a:r>
            <a:r>
              <a:rPr lang="en-GB" dirty="0"/>
              <a:t>Understanding Your Role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SLIDE 7:  	</a:t>
            </a:r>
            <a:r>
              <a:rPr lang="en-GB" dirty="0"/>
              <a:t>Building the Environment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SLIDE 8:  	</a:t>
            </a:r>
            <a:r>
              <a:rPr lang="en-GB" dirty="0"/>
              <a:t>Conflict is Inevitable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SLIDE 9:  	</a:t>
            </a:r>
            <a:r>
              <a:rPr lang="en-GB" dirty="0"/>
              <a:t>Conclusion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SLIDE 10: 	</a:t>
            </a:r>
            <a:r>
              <a:rPr lang="en-GB" dirty="0"/>
              <a:t>References</a:t>
            </a:r>
            <a:br>
              <a:rPr lang="en-GB" dirty="0"/>
            </a:b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21995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91938A-59FC-19FE-C93C-9F64A98D91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4" y="118872"/>
            <a:ext cx="10561320" cy="2816352"/>
          </a:xfrm>
        </p:spPr>
        <p:txBody>
          <a:bodyPr>
            <a:normAutofit fontScale="90000"/>
          </a:bodyPr>
          <a:lstStyle/>
          <a:p>
            <a:pPr algn="ctr"/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How to successfully work in a team with people from different </a:t>
            </a:r>
            <a:b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</a:b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backgrounds and ethnicities?</a:t>
            </a:r>
            <a:b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</a:br>
            <a:r>
              <a:rPr kumimoji="0" lang="en-GB" sz="27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What is a team? </a:t>
            </a:r>
            <a:b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</a:br>
            <a:r>
              <a:rPr lang="en-GB" sz="2000" b="0" i="0" dirty="0">
                <a:solidFill>
                  <a:srgbClr val="0070C0"/>
                </a:solidFill>
                <a:effectLst/>
                <a:latin typeface="Roboto Slab" pitchFamily="2" charset="0"/>
              </a:rPr>
              <a:t>a set of two or more individuals that adaptively and dynamically interact through specified roles as they work towards shared and valued goals</a:t>
            </a:r>
            <a:br>
              <a:rPr lang="en-GB" sz="2000" b="0" i="0" dirty="0">
                <a:solidFill>
                  <a:srgbClr val="999999"/>
                </a:solidFill>
                <a:effectLst/>
                <a:latin typeface="Roboto Slab" pitchFamily="2" charset="0"/>
              </a:rPr>
            </a:br>
            <a:r>
              <a:rPr lang="en-GB" sz="2000" b="0" i="0" dirty="0">
                <a:solidFill>
                  <a:srgbClr val="333333"/>
                </a:solidFill>
                <a:effectLst/>
                <a:latin typeface="Roboto Slab" pitchFamily="2" charset="0"/>
              </a:rPr>
              <a:t>Salas, et al. (2017)</a:t>
            </a:r>
            <a:br>
              <a:rPr lang="en-GB" sz="3600" b="1" dirty="0">
                <a:solidFill>
                  <a:prstClr val="black"/>
                </a:solidFill>
                <a:latin typeface="Calibri Light" panose="020F0302020204030204"/>
              </a:rPr>
            </a:br>
            <a:r>
              <a:rPr lang="en-GB" sz="3600" b="1" dirty="0">
                <a:solidFill>
                  <a:prstClr val="black"/>
                </a:solidFill>
                <a:highlight>
                  <a:srgbClr val="FFFF00"/>
                </a:highlight>
                <a:latin typeface="Calibri Light" panose="020F0302020204030204"/>
              </a:rPr>
              <a:t>THE MOSAIC ADVANTAGE – SUCCEEDING IN CROSS-CULTURAL TERMS</a:t>
            </a:r>
            <a:endParaRPr lang="en-GB" dirty="0">
              <a:highlight>
                <a:srgbClr val="FFFF00"/>
              </a:highlight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87B4C5D-B198-9592-527D-95CA51A3F03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4842" y="2935224"/>
            <a:ext cx="10162315" cy="32735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97986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3FA96BB-5A38-C792-6972-F56686227A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196975"/>
          </a:xfrm>
        </p:spPr>
        <p:txBody>
          <a:bodyPr/>
          <a:lstStyle/>
          <a:p>
            <a:r>
              <a:rPr lang="en-GB" sz="4400" b="1" kern="0" dirty="0">
                <a:solidFill>
                  <a:srgbClr val="0F1115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</a:rPr>
              <a:t>       The Challenge &amp; The Opportunity</a:t>
            </a: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0CC8110-FC12-33A5-1C99-706645D11A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209529" y="1681163"/>
            <a:ext cx="1950991" cy="823912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E429A9E1-5BF7-F4D8-71DB-32B21A5F930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8031482" y="1681163"/>
            <a:ext cx="1588006" cy="823912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5EE15389-0C95-1609-2187-5FE7F636D29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162300"/>
          </a:xfrm>
        </p:spPr>
        <p:txBody>
          <a:bodyPr>
            <a:normAutofit lnSpcReduction="10000"/>
          </a:bodyPr>
          <a:lstStyle/>
          <a:p>
            <a:pPr lvl="1">
              <a:lnSpc>
                <a:spcPct val="107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ü"/>
              <a:tabLst>
                <a:tab pos="914400" algn="l"/>
              </a:tabLst>
            </a:pPr>
            <a:r>
              <a:rPr lang="en-GB" sz="2800" kern="0" dirty="0">
                <a:solidFill>
                  <a:srgbClr val="0F1115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Enhanced Creativity &amp; Innovation</a:t>
            </a:r>
            <a:endParaRPr lang="en-GB" sz="2400" kern="100" dirty="0">
              <a:solidFill>
                <a:srgbClr val="0F1115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1">
              <a:lnSpc>
                <a:spcPct val="107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ü"/>
              <a:tabLst>
                <a:tab pos="914400" algn="l"/>
              </a:tabLst>
            </a:pPr>
            <a:r>
              <a:rPr lang="en-GB" sz="2800" kern="0" dirty="0">
                <a:solidFill>
                  <a:srgbClr val="0F1115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Broader Perspective &amp; Better     Problem-Solving</a:t>
            </a:r>
            <a:endParaRPr lang="en-GB" sz="2400" kern="100" dirty="0">
              <a:solidFill>
                <a:srgbClr val="0F1115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1">
              <a:lnSpc>
                <a:spcPct val="107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ü"/>
              <a:tabLst>
                <a:tab pos="914400" algn="l"/>
              </a:tabLst>
            </a:pPr>
            <a:r>
              <a:rPr lang="en-GB" sz="2800" kern="0" dirty="0">
                <a:solidFill>
                  <a:srgbClr val="0F1115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Stronger Market Understanding</a:t>
            </a:r>
            <a:endParaRPr lang="en-GB" sz="2400" kern="100" dirty="0">
              <a:solidFill>
                <a:srgbClr val="0F1115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6675CF83-91FF-22BC-83FB-037D2B5154A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2671762"/>
          </a:xfrm>
        </p:spPr>
        <p:txBody>
          <a:bodyPr>
            <a:normAutofit lnSpcReduction="10000"/>
          </a:bodyPr>
          <a:lstStyle/>
          <a:p>
            <a:pPr marL="0" lvl="0" indent="0">
              <a:buNone/>
            </a:pPr>
            <a:endParaRPr lang="en-GB" sz="2400" dirty="0"/>
          </a:p>
          <a:p>
            <a:pPr lvl="1"/>
            <a:r>
              <a:rPr lang="en-GB" sz="2800" dirty="0"/>
              <a:t>Communication Styles</a:t>
            </a:r>
          </a:p>
          <a:p>
            <a:pPr lvl="1"/>
            <a:endParaRPr lang="en-GB" sz="2800" dirty="0"/>
          </a:p>
          <a:p>
            <a:pPr lvl="1"/>
            <a:r>
              <a:rPr lang="en-GB" sz="2800" dirty="0"/>
              <a:t>Unconscious Bias</a:t>
            </a:r>
          </a:p>
          <a:p>
            <a:pPr marL="457200" lvl="1" indent="0">
              <a:buNone/>
            </a:pPr>
            <a:endParaRPr lang="en-GB" sz="2800" dirty="0"/>
          </a:p>
          <a:p>
            <a:pPr lvl="1"/>
            <a:r>
              <a:rPr lang="en-GB" sz="2800" dirty="0"/>
              <a:t>Conflicting Norms &amp; Values</a:t>
            </a:r>
          </a:p>
          <a:p>
            <a:endParaRPr lang="en-GB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58A7BA97-14E1-6B40-4E43-3BB87AC4469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209530" y="1690687"/>
            <a:ext cx="1950990" cy="814387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88601014-F01A-321E-1F11-5B954A2F31A0}"/>
              </a:ext>
            </a:extLst>
          </p:cNvPr>
          <p:cNvSpPr txBox="1"/>
          <p:nvPr/>
        </p:nvSpPr>
        <p:spPr>
          <a:xfrm>
            <a:off x="2209530" y="6858000"/>
            <a:ext cx="17956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courses.lumenlearning.com/wm-developmentalemporium/chapter/simplifying-variable-expressions-using-exponent-properties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/3.0/"/>
              </a:rPr>
              <a:t>CC BY</a:t>
            </a:r>
            <a:endParaRPr lang="en-GB" sz="900"/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70AD865C-B5A4-DBBD-6633-D482B0A5C76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8037576" y="1681163"/>
            <a:ext cx="1581912" cy="8239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97054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70D3B4-B256-4681-0033-A29A8D442F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31571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u="sng" dirty="0"/>
              <a:t>Understanding Yourself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A2BBDA-998A-DBDF-756D-ECB695641E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996696"/>
            <a:ext cx="5059680" cy="5032629"/>
          </a:xfrm>
        </p:spPr>
        <p:txBody>
          <a:bodyPr>
            <a:normAutofit fontScale="70000" lnSpcReduction="20000"/>
          </a:bodyPr>
          <a:lstStyle/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The PAC Model: Parent-Adult-Child </a:t>
            </a:r>
            <a:endParaRPr lang="en-GB" sz="1900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sz="3000" dirty="0"/>
          </a:p>
          <a:p>
            <a:pPr marL="0" indent="0" algn="ctr">
              <a:buNone/>
            </a:pPr>
            <a:endParaRPr lang="en-GB" sz="3000" dirty="0"/>
          </a:p>
          <a:p>
            <a:pPr marL="0" indent="0" algn="ctr">
              <a:buNone/>
            </a:pPr>
            <a:endParaRPr lang="en-GB" sz="3000" dirty="0"/>
          </a:p>
          <a:p>
            <a:pPr marL="0" indent="0" algn="ctr">
              <a:buNone/>
            </a:pPr>
            <a:r>
              <a:rPr lang="en-GB" sz="3300" dirty="0"/>
              <a:t>Aim to interact from your 'Adult' ego state to foster respect </a:t>
            </a:r>
          </a:p>
          <a:p>
            <a:pPr marL="0" indent="0" algn="ctr">
              <a:buNone/>
            </a:pPr>
            <a:r>
              <a:rPr lang="en-GB" sz="2200" dirty="0">
                <a:solidFill>
                  <a:schemeClr val="accent6">
                    <a:lumMod val="75000"/>
                  </a:schemeClr>
                </a:solidFill>
              </a:rPr>
              <a:t>(Berne, 2022)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73DE56-AEEB-3B31-86B0-EC08CD5D10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980176" y="996696"/>
            <a:ext cx="5276088" cy="5289804"/>
          </a:xfrm>
        </p:spPr>
        <p:txBody>
          <a:bodyPr>
            <a:normAutofit fontScale="70000" lnSpcReduction="20000"/>
          </a:bodyPr>
          <a:lstStyle/>
          <a:p>
            <a:pPr marL="0" indent="0" algn="ctr">
              <a:buNone/>
            </a:pPr>
            <a:r>
              <a:rPr lang="en-GB" dirty="0" err="1"/>
              <a:t>Betari's</a:t>
            </a:r>
            <a:r>
              <a:rPr lang="en-GB" dirty="0"/>
              <a:t> Box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sz="3300" dirty="0"/>
          </a:p>
          <a:p>
            <a:pPr marL="0" indent="0" algn="ctr">
              <a:buNone/>
            </a:pPr>
            <a:r>
              <a:rPr lang="en-GB" sz="3300" dirty="0"/>
              <a:t>A positive attitude is contagious and can break a negative cycle </a:t>
            </a:r>
          </a:p>
          <a:p>
            <a:pPr marL="0" indent="0" algn="ctr">
              <a:buNone/>
            </a:pPr>
            <a:r>
              <a:rPr lang="en-GB" sz="1900" dirty="0">
                <a:solidFill>
                  <a:schemeClr val="accent6">
                    <a:lumMod val="75000"/>
                  </a:schemeClr>
                </a:solidFill>
              </a:rPr>
              <a:t>(Heffernan, 2019)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BF2F699-3C15-4147-1998-6D93968A4D1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000" y="1628267"/>
            <a:ext cx="4654296" cy="3528949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F295256-7021-33C1-C473-DCAD8FF3A0F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1472819"/>
            <a:ext cx="4953000" cy="36843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83885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EB3C820-9E98-866A-1F70-5396F4BE7B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95579"/>
          </a:xfrm>
        </p:spPr>
        <p:txBody>
          <a:bodyPr/>
          <a:lstStyle/>
          <a:p>
            <a:pPr algn="ctr"/>
            <a:r>
              <a:rPr lang="en-GB" b="1" dirty="0"/>
              <a:t>Understanding your role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043BD88-1185-A751-1F71-5A43ADA190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69264"/>
            <a:ext cx="10515600" cy="561441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lvl="0"/>
            <a:r>
              <a:rPr lang="en-GB" sz="2000" dirty="0"/>
              <a:t>Focus on strengths, not job titles (Belbin, 2010)</a:t>
            </a:r>
          </a:p>
          <a:p>
            <a:pPr lvl="0"/>
            <a:r>
              <a:rPr lang="en-GB" sz="2000" b="1" dirty="0">
                <a:solidFill>
                  <a:schemeClr val="accent6">
                    <a:lumMod val="75000"/>
                  </a:schemeClr>
                </a:solidFill>
              </a:rPr>
              <a:t>Nine key roles </a:t>
            </a:r>
            <a:r>
              <a:rPr lang="en-GB" sz="2000" dirty="0"/>
              <a:t>(e.g., </a:t>
            </a:r>
            <a:r>
              <a:rPr lang="en-GB" sz="2000" b="1" dirty="0"/>
              <a:t>Plant</a:t>
            </a:r>
            <a:r>
              <a:rPr lang="en-GB" sz="2000" dirty="0"/>
              <a:t> = creative ideas, </a:t>
            </a:r>
            <a:r>
              <a:rPr lang="en-GB" sz="2000" b="1" dirty="0"/>
              <a:t>Coordinator</a:t>
            </a:r>
            <a:r>
              <a:rPr lang="en-GB" sz="2000" dirty="0"/>
              <a:t> = facilitates, </a:t>
            </a:r>
            <a:r>
              <a:rPr lang="en-GB" sz="2000" b="1" dirty="0"/>
              <a:t>Completer-Finisher</a:t>
            </a:r>
            <a:r>
              <a:rPr lang="en-GB" sz="2000" dirty="0"/>
              <a:t> = attention to detail).</a:t>
            </a:r>
          </a:p>
          <a:p>
            <a:pPr lvl="0">
              <a:buFont typeface="Wingdings" panose="05000000000000000000" pitchFamily="2" charset="2"/>
              <a:buChar char="ü"/>
            </a:pPr>
            <a:r>
              <a:rPr lang="en-GB" sz="2000" b="1" dirty="0">
                <a:solidFill>
                  <a:schemeClr val="accent6">
                    <a:lumMod val="75000"/>
                  </a:schemeClr>
                </a:solidFill>
              </a:rPr>
              <a:t>Action:</a:t>
            </a:r>
            <a:r>
              <a:rPr lang="en-GB" sz="2000" dirty="0">
                <a:solidFill>
                  <a:schemeClr val="accent6">
                    <a:lumMod val="75000"/>
                  </a:schemeClr>
                </a:solidFill>
              </a:rPr>
              <a:t> </a:t>
            </a:r>
            <a:r>
              <a:rPr lang="en-GB" sz="2000" dirty="0"/>
              <a:t>Consciously discuss and allocate roles based on these strengths, not assumptions. A diverse team will have a rich mix of these roles.</a:t>
            </a:r>
          </a:p>
          <a:p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19CF456-DE18-645C-7A70-9ED75ED2C24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048" y="1060704"/>
            <a:ext cx="8814816" cy="34838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74126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9BC73A82-4AAB-547C-13E2-38B23273D4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Building the Environment</a:t>
            </a:r>
            <a:endParaRPr lang="en-GB" dirty="0"/>
          </a:p>
        </p:txBody>
      </p:sp>
      <p:pic>
        <p:nvPicPr>
          <p:cNvPr id="16" name="Content Placeholder 15">
            <a:extLst>
              <a:ext uri="{FF2B5EF4-FFF2-40B4-BE49-F238E27FC236}">
                <a16:creationId xmlns:a16="http://schemas.microsoft.com/office/drawing/2014/main" id="{CEA50D10-22BF-F391-E8BC-18A79E7E590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1280160"/>
            <a:ext cx="5181600" cy="4664234"/>
          </a:xfrm>
        </p:spPr>
      </p:pic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E54CFB25-0D89-656E-0470-DB24913314A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1600" kern="0" dirty="0">
                <a:solidFill>
                  <a:srgbClr val="0F1115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Team members cannot contribute if their basic needs aren't met.</a:t>
            </a:r>
            <a:endParaRPr lang="en-GB" sz="1600" kern="100" dirty="0">
              <a:solidFill>
                <a:srgbClr val="0F1115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1600" b="1" kern="0" dirty="0">
                <a:solidFill>
                  <a:schemeClr val="accent6">
                    <a:lumMod val="75000"/>
                  </a:schemeClr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Foundation: Psychological Safety</a:t>
            </a:r>
            <a:r>
              <a:rPr lang="en-GB" sz="1600" kern="0" dirty="0">
                <a:solidFill>
                  <a:schemeClr val="accent6">
                    <a:lumMod val="75000"/>
                  </a:schemeClr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GB" sz="1600" kern="0" dirty="0">
                <a:solidFill>
                  <a:srgbClr val="0F1115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– the belief that one won't be punished for speaking up with ideas, questions, or concerns.</a:t>
            </a:r>
            <a:endParaRPr lang="en-GB" sz="1600" kern="100" dirty="0">
              <a:solidFill>
                <a:srgbClr val="0F1115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600"/>
              </a:spcAft>
              <a:buSzPts val="1000"/>
              <a:tabLst>
                <a:tab pos="457200" algn="l"/>
              </a:tabLst>
            </a:pPr>
            <a:r>
              <a:rPr lang="en-GB" sz="1600" b="1" kern="0" dirty="0">
                <a:solidFill>
                  <a:schemeClr val="accent6">
                    <a:lumMod val="75000"/>
                  </a:schemeClr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How to build it:</a:t>
            </a:r>
            <a:endParaRPr lang="en-GB" sz="1600" kern="100" dirty="0">
              <a:solidFill>
                <a:schemeClr val="accent6">
                  <a:lumMod val="75000"/>
                </a:schemeClr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1600" kern="0" dirty="0">
                <a:solidFill>
                  <a:srgbClr val="0F1115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Actively listen and show empathy.</a:t>
            </a:r>
            <a:endParaRPr lang="en-GB" sz="1600" kern="100" dirty="0">
              <a:solidFill>
                <a:srgbClr val="0F1115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1600" kern="0" dirty="0">
                <a:solidFill>
                  <a:srgbClr val="0F1115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Admit your own mistakes.</a:t>
            </a:r>
            <a:endParaRPr lang="en-GB" sz="1600" kern="100" dirty="0">
              <a:solidFill>
                <a:srgbClr val="0F1115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1600" kern="0" dirty="0">
                <a:solidFill>
                  <a:srgbClr val="0F1115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Frame work as a learning process, not a judgment.</a:t>
            </a:r>
            <a:endParaRPr lang="en-GB" sz="1600" kern="100" dirty="0">
              <a:solidFill>
                <a:srgbClr val="0F1115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07761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B31D3C71-8A19-73FE-8573-8BD3E99445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kern="0" dirty="0">
                <a:solidFill>
                  <a:srgbClr val="0F1115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</a:rPr>
              <a:t>Conflict</a:t>
            </a:r>
            <a:endParaRPr lang="en-GB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32FE812-5E73-8AD4-C70D-D8065E11D5A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pPr marL="0" lvl="0" indent="0">
              <a:lnSpc>
                <a:spcPct val="107000"/>
              </a:lnSpc>
              <a:spcAft>
                <a:spcPts val="800"/>
              </a:spcAft>
              <a:buSzPts val="1000"/>
              <a:buNone/>
              <a:tabLst>
                <a:tab pos="457200" algn="l"/>
              </a:tabLst>
            </a:pPr>
            <a:endParaRPr lang="en-GB" sz="2300" b="1" kern="0" dirty="0">
              <a:solidFill>
                <a:srgbClr val="0F1115"/>
              </a:solidFill>
              <a:latin typeface="Segoe UI" panose="020B0502040204020203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>
              <a:lnSpc>
                <a:spcPct val="107000"/>
              </a:lnSpc>
              <a:spcAft>
                <a:spcPts val="800"/>
              </a:spcAft>
              <a:buSzPts val="1000"/>
              <a:buNone/>
              <a:tabLst>
                <a:tab pos="457200" algn="l"/>
              </a:tabLst>
            </a:pPr>
            <a:endParaRPr lang="en-GB" sz="2300" b="1" kern="0" dirty="0">
              <a:solidFill>
                <a:srgbClr val="0F1115"/>
              </a:solidFill>
              <a:effectLst/>
              <a:latin typeface="Segoe UI" panose="020B0502040204020203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18" name="Content Placeholder 17">
            <a:extLst>
              <a:ext uri="{FF2B5EF4-FFF2-40B4-BE49-F238E27FC236}">
                <a16:creationId xmlns:a16="http://schemas.microsoft.com/office/drawing/2014/main" id="{5F6A62F5-F1C6-D0D5-53A3-77E54CC28C9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48400" y="1632649"/>
            <a:ext cx="5181600" cy="4603375"/>
          </a:xfrm>
        </p:spPr>
        <p:txBody>
          <a:bodyPr>
            <a:normAutofit fontScale="92500"/>
          </a:bodyPr>
          <a:lstStyle/>
          <a:p>
            <a:pPr>
              <a:spcBef>
                <a:spcPts val="2400"/>
              </a:spcBef>
              <a:spcAft>
                <a:spcPts val="1200"/>
              </a:spcAft>
            </a:pPr>
            <a:r>
              <a:rPr lang="en-GB" sz="2200" b="0" i="0" dirty="0">
                <a:solidFill>
                  <a:srgbClr val="0F1115"/>
                </a:solidFill>
                <a:effectLst/>
                <a:latin typeface="quote-cjk-patch"/>
              </a:rPr>
              <a:t>In a </a:t>
            </a:r>
            <a:r>
              <a:rPr lang="en-GB" sz="2200" b="1" i="0" dirty="0">
                <a:solidFill>
                  <a:srgbClr val="0F1115"/>
                </a:solidFill>
                <a:effectLst/>
                <a:latin typeface="quote-cjk-patch"/>
              </a:rPr>
              <a:t>diverse team</a:t>
            </a:r>
            <a:r>
              <a:rPr lang="en-GB" sz="2200" b="0" i="0" dirty="0">
                <a:solidFill>
                  <a:srgbClr val="0F1115"/>
                </a:solidFill>
                <a:effectLst/>
                <a:latin typeface="quote-cjk-patch"/>
              </a:rPr>
              <a:t>, the Drama Triangle is dangerous because unconscious biases and cultural misunderstandings can fuel the roles</a:t>
            </a:r>
            <a:r>
              <a:rPr lang="en-GB" sz="2200" dirty="0">
                <a:solidFill>
                  <a:srgbClr val="0F1115"/>
                </a:solidFill>
                <a:latin typeface="quote-cjk-patch"/>
              </a:rPr>
              <a:t> (Branford, 2023).</a:t>
            </a:r>
          </a:p>
          <a:p>
            <a:pPr>
              <a:spcBef>
                <a:spcPts val="2400"/>
              </a:spcBef>
              <a:spcAft>
                <a:spcPts val="1200"/>
              </a:spcAft>
            </a:pPr>
            <a:r>
              <a:rPr lang="en-GB" sz="2200" dirty="0">
                <a:solidFill>
                  <a:srgbClr val="0F1115"/>
                </a:solidFill>
                <a:latin typeface="quote-cjk-patch"/>
              </a:rPr>
              <a:t>A </a:t>
            </a:r>
            <a:r>
              <a:rPr lang="en-GB" sz="2200" b="0" i="0" dirty="0">
                <a:solidFill>
                  <a:srgbClr val="0F1115"/>
                </a:solidFill>
                <a:effectLst/>
                <a:latin typeface="quote-cjk-patch"/>
              </a:rPr>
              <a:t>good solution would be to introduce the team to ‘an empowerment’, or ‘winners’ triangle (Choy, 1990). (Please see handout).</a:t>
            </a:r>
          </a:p>
          <a:p>
            <a:pPr marL="0" indent="0">
              <a:spcBef>
                <a:spcPts val="2400"/>
              </a:spcBef>
              <a:spcAft>
                <a:spcPts val="1200"/>
              </a:spcAft>
              <a:buNone/>
            </a:pPr>
            <a:r>
              <a:rPr lang="en-GB" sz="2200" b="1" i="0" dirty="0">
                <a:solidFill>
                  <a:schemeClr val="accent6">
                    <a:lumMod val="75000"/>
                  </a:schemeClr>
                </a:solidFill>
                <a:effectLst/>
                <a:latin typeface="quote-cjk-patch"/>
              </a:rPr>
              <a:t>DISCUSSION QUESTION?</a:t>
            </a:r>
          </a:p>
          <a:p>
            <a:pPr marL="0" indent="0">
              <a:spcBef>
                <a:spcPts val="2400"/>
              </a:spcBef>
              <a:spcAft>
                <a:spcPts val="1200"/>
              </a:spcAft>
              <a:buNone/>
            </a:pPr>
            <a:r>
              <a:rPr lang="en-GB" sz="2200" dirty="0">
                <a:solidFill>
                  <a:srgbClr val="0F1115"/>
                </a:solidFill>
                <a:latin typeface="quote-cjk-patch"/>
              </a:rPr>
              <a:t>As students from Diverse backgrounds, do you feel part of a diverse team at University of Wales? 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618E6260-209D-3B72-902D-84F2C6C841C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96000" y="1572768"/>
            <a:ext cx="4423800" cy="4603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23458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5AFE5-A752-D487-D85F-EAB8F4EA2C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22427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622FCD-63F7-CA66-0B2F-4857D5AF66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15568"/>
            <a:ext cx="10515600" cy="5061395"/>
          </a:xfrm>
        </p:spPr>
        <p:txBody>
          <a:bodyPr>
            <a:normAutofit fontScale="85000" lnSpcReduction="20000"/>
          </a:bodyPr>
          <a:lstStyle/>
          <a:p>
            <a:pPr marL="0" lvl="0" indent="0" algn="ctr">
              <a:lnSpc>
                <a:spcPct val="107000"/>
              </a:lnSpc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GB" sz="2400" kern="0" dirty="0">
                <a:solidFill>
                  <a:srgbClr val="0F1115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To succeed in diverse teams, we all need to practice:</a:t>
            </a:r>
          </a:p>
          <a:p>
            <a:pPr marL="342900" lvl="0" indent="-342900" algn="ctr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2400" kern="0" dirty="0">
                <a:solidFill>
                  <a:srgbClr val="0F1115"/>
                </a:solidFill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Self-Awareness using (The </a:t>
            </a:r>
            <a:r>
              <a:rPr lang="en-GB" sz="2400" kern="0" dirty="0">
                <a:solidFill>
                  <a:srgbClr val="0F1115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PAC Model &amp;  </a:t>
            </a:r>
            <a:r>
              <a:rPr lang="en-GB" sz="2400" kern="0" dirty="0" err="1">
                <a:solidFill>
                  <a:srgbClr val="0F1115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Betari’s</a:t>
            </a:r>
            <a:r>
              <a:rPr lang="en-GB" sz="2400" kern="0" dirty="0">
                <a:solidFill>
                  <a:srgbClr val="0F1115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Box) – Know Yourself!</a:t>
            </a:r>
            <a:endParaRPr lang="en-GB" sz="2400" kern="100" dirty="0">
              <a:solidFill>
                <a:srgbClr val="0F1115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ctr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2400" kern="0" dirty="0">
                <a:solidFill>
                  <a:srgbClr val="0F1115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Value </a:t>
            </a:r>
            <a:r>
              <a:rPr lang="en-GB" sz="2400" b="1" kern="0" dirty="0">
                <a:solidFill>
                  <a:srgbClr val="0F1115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Diverse Strengths</a:t>
            </a:r>
            <a:r>
              <a:rPr lang="en-GB" sz="2400" kern="0" dirty="0">
                <a:solidFill>
                  <a:srgbClr val="0F1115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(Belbin) – Value Different Roles!</a:t>
            </a:r>
            <a:endParaRPr lang="en-GB" sz="2400" kern="100" dirty="0">
              <a:solidFill>
                <a:srgbClr val="0F1115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ctr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2400" kern="0" dirty="0">
                <a:solidFill>
                  <a:srgbClr val="0F1115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Foster </a:t>
            </a:r>
            <a:r>
              <a:rPr lang="en-GB" sz="2400" b="1" kern="0" dirty="0">
                <a:solidFill>
                  <a:srgbClr val="0F1115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Psychological Safety</a:t>
            </a:r>
            <a:r>
              <a:rPr lang="en-GB" sz="2400" kern="0" dirty="0">
                <a:solidFill>
                  <a:srgbClr val="0F1115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(Maslow) – Build a Safe Space!</a:t>
            </a:r>
            <a:endParaRPr lang="en-GB" sz="2400" kern="100" dirty="0">
              <a:solidFill>
                <a:srgbClr val="0F1115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ctr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2400" kern="0" dirty="0">
                <a:solidFill>
                  <a:srgbClr val="0F1115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Use </a:t>
            </a:r>
            <a:r>
              <a:rPr lang="en-GB" sz="2400" b="1" kern="0" dirty="0">
                <a:solidFill>
                  <a:srgbClr val="0F1115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Structured Processes</a:t>
            </a:r>
            <a:r>
              <a:rPr lang="en-GB" sz="2400" kern="0" dirty="0">
                <a:solidFill>
                  <a:srgbClr val="0F1115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for fairness to eliminate Drama Triangles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endParaRPr lang="en-GB" sz="2400" kern="100" dirty="0">
              <a:solidFill>
                <a:srgbClr val="0F1115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endParaRPr lang="en-GB" sz="2400" kern="100" dirty="0">
              <a:solidFill>
                <a:srgbClr val="0F1115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endParaRPr lang="en-GB" sz="2800" b="1" kern="0" dirty="0">
              <a:solidFill>
                <a:srgbClr val="0F1115"/>
              </a:solidFill>
              <a:effectLst/>
              <a:latin typeface="Segoe UI" panose="020B0502040204020203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b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2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CD3D29E-5DAE-942A-DBD5-38165532CE8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29384" y="3429000"/>
            <a:ext cx="7744968" cy="3163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41071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EBC735-15EA-C3BF-D3F9-6916161C15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482599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DA0F70-260C-0C5E-F89E-A0DA42761A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847725"/>
            <a:ext cx="10515600" cy="5114925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1800" dirty="0"/>
              <a:t>Belbin, M. (2010) Team Roles at Work. 2nd </a:t>
            </a:r>
            <a:r>
              <a:rPr lang="en-GB" sz="1800" dirty="0" err="1"/>
              <a:t>edn</a:t>
            </a:r>
            <a:r>
              <a:rPr lang="en-GB" sz="1800" dirty="0"/>
              <a:t>. Routledge.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Branford, O.A. (2023) The Drama Triangle: The Way Out is In, Medium. Available at: </a:t>
            </a:r>
            <a:r>
              <a:rPr lang="en-GB" sz="1800" dirty="0">
                <a:hlinkClick r:id="rId3"/>
              </a:rPr>
              <a:t>https://medium.com/@OllyAlexander/the-</a:t>
            </a:r>
            <a:r>
              <a:rPr lang="en-GB" sz="1800" dirty="0"/>
              <a:t>   drama-triangle-the-way-out-is-in-dfa37074ecf8. (Accessed: 21 November 2025)</a:t>
            </a:r>
          </a:p>
          <a:p>
            <a:pPr marL="0" indent="0">
              <a:buNone/>
            </a:pPr>
            <a:r>
              <a:rPr lang="en-GB" sz="1800" dirty="0"/>
              <a:t>Choy, A. (1990) ‘The Winner’s Triangle’, Transactional Analysis Journal, 20(1), pp. 40–46. Available at: https://doi.org/10.1177/036215379002000105. (Accessed: 21 November 2025).</a:t>
            </a:r>
          </a:p>
          <a:p>
            <a:endParaRPr lang="en-GB" sz="1800" dirty="0"/>
          </a:p>
          <a:p>
            <a:pPr marL="0" indent="0">
              <a:buNone/>
            </a:pPr>
            <a:r>
              <a:rPr lang="en-GB" sz="1800" dirty="0"/>
              <a:t>Eric, B. (2013) Description of Transactional Analysis and Games. Available at: </a:t>
            </a:r>
            <a:r>
              <a:rPr lang="en-GB" sz="1800" dirty="0">
                <a:hlinkClick r:id="rId4"/>
              </a:rPr>
              <a:t>http://ericberne.com/transactional-</a:t>
            </a:r>
            <a:r>
              <a:rPr lang="en-GB" sz="1800" dirty="0"/>
              <a:t> analysis/. (Accessed: 21 November 2025).</a:t>
            </a:r>
          </a:p>
          <a:p>
            <a:endParaRPr lang="en-GB" sz="1800" dirty="0"/>
          </a:p>
          <a:p>
            <a:pPr marL="0" indent="0">
              <a:buNone/>
            </a:pPr>
            <a:r>
              <a:rPr lang="en-GB" sz="1800" dirty="0"/>
              <a:t>Heffernan, M. (2019) Wilful blindness : why we ignore the obvious. Simon &amp; Schuster.</a:t>
            </a:r>
          </a:p>
          <a:p>
            <a:endParaRPr lang="en-GB" sz="1800" dirty="0"/>
          </a:p>
          <a:p>
            <a:pPr marL="0" indent="0">
              <a:buNone/>
            </a:pPr>
            <a:r>
              <a:rPr lang="en-GB" sz="1800" dirty="0"/>
              <a:t>Maslow, A. (1943) A Theory of Human Motivation, Psychological Review. Psychological Review. Available at: </a:t>
            </a:r>
            <a:r>
              <a:rPr lang="en-GB" sz="1800" dirty="0">
                <a:hlinkClick r:id="rId5"/>
              </a:rPr>
              <a:t>https://psychclassics.yorku.ca/Maslow/motivation.htm</a:t>
            </a:r>
            <a:r>
              <a:rPr lang="en-GB" sz="1800" dirty="0"/>
              <a:t>. (Accessed: 21 November 2025).</a:t>
            </a:r>
          </a:p>
          <a:p>
            <a:endParaRPr lang="en-GB" sz="1800" dirty="0"/>
          </a:p>
          <a:p>
            <a:pPr marL="0" indent="0">
              <a:buNone/>
            </a:pPr>
            <a:r>
              <a:rPr lang="en-GB" sz="1800" dirty="0"/>
              <a:t>Salas, E., Cooke, N.J. and Rosen, M.A. (2008) ‘On Teams, Teamwork, and Team Performance: Discoveries and Developments’, Human Factors: The Journal of the Human Factors and Ergonomics Society, 50(3), pp. 540–547. Available at: </a:t>
            </a:r>
            <a:r>
              <a:rPr lang="en-GB" sz="1800" dirty="0">
                <a:hlinkClick r:id="rId6"/>
              </a:rPr>
              <a:t>https://doi.org/10.1518/001872008x288457</a:t>
            </a:r>
            <a:r>
              <a:rPr lang="en-GB" sz="1800" dirty="0"/>
              <a:t>. (Accessed: 21 November 2025).</a:t>
            </a:r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pPr marL="0" indent="0">
              <a:buNone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28888408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362</TotalTime>
  <Words>866</Words>
  <Application>Microsoft Office PowerPoint</Application>
  <PresentationFormat>Widescreen</PresentationFormat>
  <Paragraphs>130</Paragraphs>
  <Slides>10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21" baseType="lpstr">
      <vt:lpstr>Aptos</vt:lpstr>
      <vt:lpstr>Arial</vt:lpstr>
      <vt:lpstr>Calibri</vt:lpstr>
      <vt:lpstr>Calibri Light</vt:lpstr>
      <vt:lpstr>Courier New</vt:lpstr>
      <vt:lpstr>quote-cjk-patch</vt:lpstr>
      <vt:lpstr>Roboto Slab</vt:lpstr>
      <vt:lpstr>Segoe UI</vt:lpstr>
      <vt:lpstr>Times New Roman</vt:lpstr>
      <vt:lpstr>Wingdings</vt:lpstr>
      <vt:lpstr>Office Theme</vt:lpstr>
      <vt:lpstr>Task 2 Group Presentation </vt:lpstr>
      <vt:lpstr>CONTENTS</vt:lpstr>
      <vt:lpstr>How to successfully work in a team with people from different  backgrounds and ethnicities? What is a team?  a set of two or more individuals that adaptively and dynamically interact through specified roles as they work towards shared and valued goals Salas, et al. (2017) THE MOSAIC ADVANTAGE – SUCCEEDING IN CROSS-CULTURAL TERMS</vt:lpstr>
      <vt:lpstr>       The Challenge &amp; The Opportunity</vt:lpstr>
      <vt:lpstr>Understanding Yourself</vt:lpstr>
      <vt:lpstr>Understanding your role</vt:lpstr>
      <vt:lpstr>Building the Environment</vt:lpstr>
      <vt:lpstr>Conflict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Ozma Nasir</dc:creator>
  <cp:lastModifiedBy>Ozma Nasir</cp:lastModifiedBy>
  <cp:revision>2</cp:revision>
  <dcterms:created xsi:type="dcterms:W3CDTF">2025-11-19T19:47:15Z</dcterms:created>
  <dcterms:modified xsi:type="dcterms:W3CDTF">2025-11-21T21:31:12Z</dcterms:modified>
</cp:coreProperties>
</file>