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7" r:id="rId2"/>
  </p:sldIdLst>
  <p:sldSz cx="6858000" cy="9906000" type="A4"/>
  <p:notesSz cx="6858000" cy="9144000"/>
  <p:embeddedFontLst>
    <p:embeddedFont>
      <p:font typeface="Perandory Condensed" panose="020B0604020202020204" charset="0"/>
      <p:regular r:id="rId3"/>
    </p:embeddedFont>
    <p:embeddedFont>
      <p:font typeface="Canva Sans" panose="020B0604020202020204" charset="0"/>
      <p:regular r:id="rId4"/>
    </p:embeddedFont>
    <p:embeddedFont>
      <p:font typeface="Canva Sans Bold" panose="020B0604020202020204" charset="0"/>
      <p:regular r:id="rId5"/>
    </p:embeddedFont>
    <p:embeddedFont>
      <p:font typeface="Calibri" panose="020F0502020204030204" pitchFamily="34" charset="0"/>
      <p:regular r:id="rId6"/>
      <p:bold r:id="rId7"/>
      <p:italic r:id="rId8"/>
      <p:boldItalic r:id="rId9"/>
    </p:embeddedFont>
  </p:embeddedFontLst>
  <p:defaultTextStyle>
    <a:defPPr>
      <a:defRPr lang="en-US"/>
    </a:defPPr>
    <a:lvl1pPr marL="0" algn="l" defTabSz="420075" rtl="0" eaLnBrk="1" latinLnBrk="0" hangingPunct="1">
      <a:defRPr sz="827" kern="1200">
        <a:solidFill>
          <a:schemeClr val="tx1"/>
        </a:solidFill>
        <a:latin typeface="+mn-lt"/>
        <a:ea typeface="+mn-ea"/>
        <a:cs typeface="+mn-cs"/>
      </a:defRPr>
    </a:lvl1pPr>
    <a:lvl2pPr marL="210038" algn="l" defTabSz="420075" rtl="0" eaLnBrk="1" latinLnBrk="0" hangingPunct="1">
      <a:defRPr sz="827" kern="1200">
        <a:solidFill>
          <a:schemeClr val="tx1"/>
        </a:solidFill>
        <a:latin typeface="+mn-lt"/>
        <a:ea typeface="+mn-ea"/>
        <a:cs typeface="+mn-cs"/>
      </a:defRPr>
    </a:lvl2pPr>
    <a:lvl3pPr marL="420075" algn="l" defTabSz="420075" rtl="0" eaLnBrk="1" latinLnBrk="0" hangingPunct="1">
      <a:defRPr sz="827" kern="1200">
        <a:solidFill>
          <a:schemeClr val="tx1"/>
        </a:solidFill>
        <a:latin typeface="+mn-lt"/>
        <a:ea typeface="+mn-ea"/>
        <a:cs typeface="+mn-cs"/>
      </a:defRPr>
    </a:lvl3pPr>
    <a:lvl4pPr marL="630113" algn="l" defTabSz="420075" rtl="0" eaLnBrk="1" latinLnBrk="0" hangingPunct="1">
      <a:defRPr sz="827" kern="1200">
        <a:solidFill>
          <a:schemeClr val="tx1"/>
        </a:solidFill>
        <a:latin typeface="+mn-lt"/>
        <a:ea typeface="+mn-ea"/>
        <a:cs typeface="+mn-cs"/>
      </a:defRPr>
    </a:lvl4pPr>
    <a:lvl5pPr marL="840151" algn="l" defTabSz="420075" rtl="0" eaLnBrk="1" latinLnBrk="0" hangingPunct="1">
      <a:defRPr sz="827" kern="1200">
        <a:solidFill>
          <a:schemeClr val="tx1"/>
        </a:solidFill>
        <a:latin typeface="+mn-lt"/>
        <a:ea typeface="+mn-ea"/>
        <a:cs typeface="+mn-cs"/>
      </a:defRPr>
    </a:lvl5pPr>
    <a:lvl6pPr marL="1050188" algn="l" defTabSz="420075" rtl="0" eaLnBrk="1" latinLnBrk="0" hangingPunct="1">
      <a:defRPr sz="827" kern="1200">
        <a:solidFill>
          <a:schemeClr val="tx1"/>
        </a:solidFill>
        <a:latin typeface="+mn-lt"/>
        <a:ea typeface="+mn-ea"/>
        <a:cs typeface="+mn-cs"/>
      </a:defRPr>
    </a:lvl6pPr>
    <a:lvl7pPr marL="1260226" algn="l" defTabSz="420075" rtl="0" eaLnBrk="1" latinLnBrk="0" hangingPunct="1">
      <a:defRPr sz="827" kern="1200">
        <a:solidFill>
          <a:schemeClr val="tx1"/>
        </a:solidFill>
        <a:latin typeface="+mn-lt"/>
        <a:ea typeface="+mn-ea"/>
        <a:cs typeface="+mn-cs"/>
      </a:defRPr>
    </a:lvl7pPr>
    <a:lvl8pPr marL="1470264" algn="l" defTabSz="420075" rtl="0" eaLnBrk="1" latinLnBrk="0" hangingPunct="1">
      <a:defRPr sz="827" kern="1200">
        <a:solidFill>
          <a:schemeClr val="tx1"/>
        </a:solidFill>
        <a:latin typeface="+mn-lt"/>
        <a:ea typeface="+mn-ea"/>
        <a:cs typeface="+mn-cs"/>
      </a:defRPr>
    </a:lvl8pPr>
    <a:lvl9pPr marL="1680301" algn="l" defTabSz="420075" rtl="0" eaLnBrk="1" latinLnBrk="0" hangingPunct="1">
      <a:defRPr sz="827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001" userDrawn="1">
          <p15:clr>
            <a:srgbClr val="A4A3A4"/>
          </p15:clr>
        </p15:guide>
        <p15:guide id="2" pos="1307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50" d="100"/>
          <a:sy n="50" d="100"/>
        </p:scale>
        <p:origin x="2316" y="18"/>
      </p:cViewPr>
      <p:guideLst>
        <p:guide orient="horz" pos="1001"/>
        <p:guide pos="1307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6.fntdata"/><Relationship Id="rId13" Type="http://schemas.openxmlformats.org/officeDocument/2006/relationships/tableStyles" Target="tableStyles.xml"/><Relationship Id="rId3" Type="http://schemas.openxmlformats.org/officeDocument/2006/relationships/font" Target="fonts/font1.fntdata"/><Relationship Id="rId7" Type="http://schemas.openxmlformats.org/officeDocument/2006/relationships/font" Target="fonts/font5.fntdata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4.fntdata"/><Relationship Id="rId11" Type="http://schemas.openxmlformats.org/officeDocument/2006/relationships/viewProps" Target="viewProps.xml"/><Relationship Id="rId5" Type="http://schemas.openxmlformats.org/officeDocument/2006/relationships/font" Target="fonts/font3.fntdata"/><Relationship Id="rId10" Type="http://schemas.openxmlformats.org/officeDocument/2006/relationships/presProps" Target="presProps.xml"/><Relationship Id="rId4" Type="http://schemas.openxmlformats.org/officeDocument/2006/relationships/font" Target="fonts/font2.fntdata"/><Relationship Id="rId9" Type="http://schemas.openxmlformats.org/officeDocument/2006/relationships/font" Target="fonts/font7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1204" y="987363"/>
            <a:ext cx="3526971" cy="68129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2407" y="1801091"/>
            <a:ext cx="2904565" cy="81225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2074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41495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62243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8299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0373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24486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45234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165981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7772" y="2042414"/>
            <a:ext cx="3526971" cy="631265"/>
          </a:xfrm>
        </p:spPr>
        <p:txBody>
          <a:bodyPr anchor="t"/>
          <a:lstStyle>
            <a:lvl1pPr algn="l">
              <a:defRPr sz="1815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7772" y="1347140"/>
            <a:ext cx="3526971" cy="695274"/>
          </a:xfrm>
        </p:spPr>
        <p:txBody>
          <a:bodyPr anchor="b"/>
          <a:lstStyle>
            <a:lvl1pPr marL="0" indent="0">
              <a:buNone/>
              <a:defRPr sz="908">
                <a:solidFill>
                  <a:schemeClr val="tx1">
                    <a:tint val="75000"/>
                  </a:schemeClr>
                </a:solidFill>
              </a:defRPr>
            </a:lvl1pPr>
            <a:lvl2pPr marL="207477" indent="0">
              <a:buNone/>
              <a:defRPr sz="817">
                <a:solidFill>
                  <a:schemeClr val="tx1">
                    <a:tint val="75000"/>
                  </a:schemeClr>
                </a:solidFill>
              </a:defRPr>
            </a:lvl2pPr>
            <a:lvl3pPr marL="414955" indent="0">
              <a:buNone/>
              <a:defRPr sz="726">
                <a:solidFill>
                  <a:schemeClr val="tx1">
                    <a:tint val="75000"/>
                  </a:schemeClr>
                </a:solidFill>
              </a:defRPr>
            </a:lvl3pPr>
            <a:lvl4pPr marL="622432" indent="0">
              <a:buNone/>
              <a:defRPr sz="635">
                <a:solidFill>
                  <a:schemeClr val="tx1">
                    <a:tint val="75000"/>
                  </a:schemeClr>
                </a:solidFill>
              </a:defRPr>
            </a:lvl4pPr>
            <a:lvl5pPr marL="829909" indent="0">
              <a:buNone/>
              <a:defRPr sz="635">
                <a:solidFill>
                  <a:schemeClr val="tx1">
                    <a:tint val="75000"/>
                  </a:schemeClr>
                </a:solidFill>
              </a:defRPr>
            </a:lvl5pPr>
            <a:lvl6pPr marL="1037387" indent="0">
              <a:buNone/>
              <a:defRPr sz="635">
                <a:solidFill>
                  <a:schemeClr val="tx1">
                    <a:tint val="75000"/>
                  </a:schemeClr>
                </a:solidFill>
              </a:defRPr>
            </a:lvl6pPr>
            <a:lvl7pPr marL="1244864" indent="0">
              <a:buNone/>
              <a:defRPr sz="635">
                <a:solidFill>
                  <a:schemeClr val="tx1">
                    <a:tint val="75000"/>
                  </a:schemeClr>
                </a:solidFill>
              </a:defRPr>
            </a:lvl7pPr>
            <a:lvl8pPr marL="1452342" indent="0">
              <a:buNone/>
              <a:defRPr sz="635">
                <a:solidFill>
                  <a:schemeClr val="tx1">
                    <a:tint val="75000"/>
                  </a:schemeClr>
                </a:solidFill>
              </a:defRPr>
            </a:lvl8pPr>
            <a:lvl9pPr marL="1659819" indent="0">
              <a:buNone/>
              <a:defRPr sz="63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7469" y="741626"/>
            <a:ext cx="1832642" cy="2097594"/>
          </a:xfrm>
        </p:spPr>
        <p:txBody>
          <a:bodyPr/>
          <a:lstStyle>
            <a:lvl1pPr>
              <a:defRPr sz="1271"/>
            </a:lvl1pPr>
            <a:lvl2pPr>
              <a:defRPr sz="1089"/>
            </a:lvl2pPr>
            <a:lvl3pPr>
              <a:defRPr sz="908"/>
            </a:lvl3pPr>
            <a:lvl4pPr>
              <a:defRPr sz="817"/>
            </a:lvl4pPr>
            <a:lvl5pPr>
              <a:defRPr sz="817"/>
            </a:lvl5pPr>
            <a:lvl6pPr>
              <a:defRPr sz="817"/>
            </a:lvl6pPr>
            <a:lvl7pPr>
              <a:defRPr sz="817"/>
            </a:lvl7pPr>
            <a:lvl8pPr>
              <a:defRPr sz="817"/>
            </a:lvl8pPr>
            <a:lvl9pPr>
              <a:defRPr sz="817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09267" y="741626"/>
            <a:ext cx="1832642" cy="2097594"/>
          </a:xfrm>
        </p:spPr>
        <p:txBody>
          <a:bodyPr/>
          <a:lstStyle>
            <a:lvl1pPr>
              <a:defRPr sz="1271"/>
            </a:lvl1pPr>
            <a:lvl2pPr>
              <a:defRPr sz="1089"/>
            </a:lvl2pPr>
            <a:lvl3pPr>
              <a:defRPr sz="908"/>
            </a:lvl3pPr>
            <a:lvl4pPr>
              <a:defRPr sz="817"/>
            </a:lvl4pPr>
            <a:lvl5pPr>
              <a:defRPr sz="817"/>
            </a:lvl5pPr>
            <a:lvl6pPr>
              <a:defRPr sz="817"/>
            </a:lvl6pPr>
            <a:lvl7pPr>
              <a:defRPr sz="817"/>
            </a:lvl7pPr>
            <a:lvl8pPr>
              <a:defRPr sz="817"/>
            </a:lvl8pPr>
            <a:lvl9pPr>
              <a:defRPr sz="817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7469" y="711461"/>
            <a:ext cx="1833363" cy="296503"/>
          </a:xfrm>
        </p:spPr>
        <p:txBody>
          <a:bodyPr anchor="b"/>
          <a:lstStyle>
            <a:lvl1pPr marL="0" indent="0">
              <a:buNone/>
              <a:defRPr sz="1089" b="1"/>
            </a:lvl1pPr>
            <a:lvl2pPr marL="207477" indent="0">
              <a:buNone/>
              <a:defRPr sz="908" b="1"/>
            </a:lvl2pPr>
            <a:lvl3pPr marL="414955" indent="0">
              <a:buNone/>
              <a:defRPr sz="817" b="1"/>
            </a:lvl3pPr>
            <a:lvl4pPr marL="622432" indent="0">
              <a:buNone/>
              <a:defRPr sz="726" b="1"/>
            </a:lvl4pPr>
            <a:lvl5pPr marL="829909" indent="0">
              <a:buNone/>
              <a:defRPr sz="726" b="1"/>
            </a:lvl5pPr>
            <a:lvl6pPr marL="1037387" indent="0">
              <a:buNone/>
              <a:defRPr sz="726" b="1"/>
            </a:lvl6pPr>
            <a:lvl7pPr marL="1244864" indent="0">
              <a:buNone/>
              <a:defRPr sz="726" b="1"/>
            </a:lvl7pPr>
            <a:lvl8pPr marL="1452342" indent="0">
              <a:buNone/>
              <a:defRPr sz="726" b="1"/>
            </a:lvl8pPr>
            <a:lvl9pPr marL="1659819" indent="0">
              <a:buNone/>
              <a:defRPr sz="726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7469" y="1007964"/>
            <a:ext cx="1833363" cy="1831256"/>
          </a:xfrm>
        </p:spPr>
        <p:txBody>
          <a:bodyPr/>
          <a:lstStyle>
            <a:lvl1pPr>
              <a:defRPr sz="1089"/>
            </a:lvl1pPr>
            <a:lvl2pPr>
              <a:defRPr sz="908"/>
            </a:lvl2pPr>
            <a:lvl3pPr>
              <a:defRPr sz="817"/>
            </a:lvl3pPr>
            <a:lvl4pPr>
              <a:defRPr sz="726"/>
            </a:lvl4pPr>
            <a:lvl5pPr>
              <a:defRPr sz="726"/>
            </a:lvl5pPr>
            <a:lvl6pPr>
              <a:defRPr sz="726"/>
            </a:lvl6pPr>
            <a:lvl7pPr>
              <a:defRPr sz="726"/>
            </a:lvl7pPr>
            <a:lvl8pPr>
              <a:defRPr sz="726"/>
            </a:lvl8pPr>
            <a:lvl9pPr>
              <a:defRPr sz="726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107827" y="711461"/>
            <a:ext cx="1834083" cy="296503"/>
          </a:xfrm>
        </p:spPr>
        <p:txBody>
          <a:bodyPr anchor="b"/>
          <a:lstStyle>
            <a:lvl1pPr marL="0" indent="0">
              <a:buNone/>
              <a:defRPr sz="1089" b="1"/>
            </a:lvl1pPr>
            <a:lvl2pPr marL="207477" indent="0">
              <a:buNone/>
              <a:defRPr sz="908" b="1"/>
            </a:lvl2pPr>
            <a:lvl3pPr marL="414955" indent="0">
              <a:buNone/>
              <a:defRPr sz="817" b="1"/>
            </a:lvl3pPr>
            <a:lvl4pPr marL="622432" indent="0">
              <a:buNone/>
              <a:defRPr sz="726" b="1"/>
            </a:lvl4pPr>
            <a:lvl5pPr marL="829909" indent="0">
              <a:buNone/>
              <a:defRPr sz="726" b="1"/>
            </a:lvl5pPr>
            <a:lvl6pPr marL="1037387" indent="0">
              <a:buNone/>
              <a:defRPr sz="726" b="1"/>
            </a:lvl6pPr>
            <a:lvl7pPr marL="1244864" indent="0">
              <a:buNone/>
              <a:defRPr sz="726" b="1"/>
            </a:lvl7pPr>
            <a:lvl8pPr marL="1452342" indent="0">
              <a:buNone/>
              <a:defRPr sz="726" b="1"/>
            </a:lvl8pPr>
            <a:lvl9pPr marL="1659819" indent="0">
              <a:buNone/>
              <a:defRPr sz="726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107827" y="1007964"/>
            <a:ext cx="1834083" cy="1831256"/>
          </a:xfrm>
        </p:spPr>
        <p:txBody>
          <a:bodyPr/>
          <a:lstStyle>
            <a:lvl1pPr>
              <a:defRPr sz="1089"/>
            </a:lvl1pPr>
            <a:lvl2pPr>
              <a:defRPr sz="908"/>
            </a:lvl2pPr>
            <a:lvl3pPr>
              <a:defRPr sz="817"/>
            </a:lvl3pPr>
            <a:lvl4pPr>
              <a:defRPr sz="726"/>
            </a:lvl4pPr>
            <a:lvl5pPr>
              <a:defRPr sz="726"/>
            </a:lvl5pPr>
            <a:lvl6pPr>
              <a:defRPr sz="726"/>
            </a:lvl6pPr>
            <a:lvl7pPr>
              <a:defRPr sz="726"/>
            </a:lvl7pPr>
            <a:lvl8pPr>
              <a:defRPr sz="726"/>
            </a:lvl8pPr>
            <a:lvl9pPr>
              <a:defRPr sz="726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469" y="126547"/>
            <a:ext cx="1365117" cy="538561"/>
          </a:xfrm>
        </p:spPr>
        <p:txBody>
          <a:bodyPr anchor="b"/>
          <a:lstStyle>
            <a:lvl1pPr algn="l">
              <a:defRPr sz="908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22291" y="126547"/>
            <a:ext cx="2319618" cy="2712673"/>
          </a:xfrm>
        </p:spPr>
        <p:txBody>
          <a:bodyPr/>
          <a:lstStyle>
            <a:lvl1pPr>
              <a:defRPr sz="1452"/>
            </a:lvl1pPr>
            <a:lvl2pPr>
              <a:defRPr sz="1271"/>
            </a:lvl2pPr>
            <a:lvl3pPr>
              <a:defRPr sz="1089"/>
            </a:lvl3pPr>
            <a:lvl4pPr>
              <a:defRPr sz="908"/>
            </a:lvl4pPr>
            <a:lvl5pPr>
              <a:defRPr sz="908"/>
            </a:lvl5pPr>
            <a:lvl6pPr>
              <a:defRPr sz="908"/>
            </a:lvl6pPr>
            <a:lvl7pPr>
              <a:defRPr sz="908"/>
            </a:lvl7pPr>
            <a:lvl8pPr>
              <a:defRPr sz="908"/>
            </a:lvl8pPr>
            <a:lvl9pPr>
              <a:defRPr sz="908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7469" y="665109"/>
            <a:ext cx="1365117" cy="2174111"/>
          </a:xfrm>
        </p:spPr>
        <p:txBody>
          <a:bodyPr/>
          <a:lstStyle>
            <a:lvl1pPr marL="0" indent="0">
              <a:buNone/>
              <a:defRPr sz="635"/>
            </a:lvl1pPr>
            <a:lvl2pPr marL="207477" indent="0">
              <a:buNone/>
              <a:defRPr sz="545"/>
            </a:lvl2pPr>
            <a:lvl3pPr marL="414955" indent="0">
              <a:buNone/>
              <a:defRPr sz="454"/>
            </a:lvl3pPr>
            <a:lvl4pPr marL="622432" indent="0">
              <a:buNone/>
              <a:defRPr sz="408"/>
            </a:lvl4pPr>
            <a:lvl5pPr marL="829909" indent="0">
              <a:buNone/>
              <a:defRPr sz="408"/>
            </a:lvl5pPr>
            <a:lvl6pPr marL="1037387" indent="0">
              <a:buNone/>
              <a:defRPr sz="408"/>
            </a:lvl6pPr>
            <a:lvl7pPr marL="1244864" indent="0">
              <a:buNone/>
              <a:defRPr sz="408"/>
            </a:lvl7pPr>
            <a:lvl8pPr marL="1452342" indent="0">
              <a:buNone/>
              <a:defRPr sz="408"/>
            </a:lvl8pPr>
            <a:lvl9pPr marL="1659819" indent="0">
              <a:buNone/>
              <a:defRPr sz="408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3307" y="2224877"/>
            <a:ext cx="2489627" cy="262659"/>
          </a:xfrm>
        </p:spPr>
        <p:txBody>
          <a:bodyPr anchor="b"/>
          <a:lstStyle>
            <a:lvl1pPr algn="l">
              <a:defRPr sz="908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13307" y="283996"/>
            <a:ext cx="2489627" cy="1907037"/>
          </a:xfrm>
        </p:spPr>
        <p:txBody>
          <a:bodyPr/>
          <a:lstStyle>
            <a:lvl1pPr marL="0" indent="0">
              <a:buNone/>
              <a:defRPr sz="1452"/>
            </a:lvl1pPr>
            <a:lvl2pPr marL="207477" indent="0">
              <a:buNone/>
              <a:defRPr sz="1271"/>
            </a:lvl2pPr>
            <a:lvl3pPr marL="414955" indent="0">
              <a:buNone/>
              <a:defRPr sz="1089"/>
            </a:lvl3pPr>
            <a:lvl4pPr marL="622432" indent="0">
              <a:buNone/>
              <a:defRPr sz="908"/>
            </a:lvl4pPr>
            <a:lvl5pPr marL="829909" indent="0">
              <a:buNone/>
              <a:defRPr sz="908"/>
            </a:lvl5pPr>
            <a:lvl6pPr marL="1037387" indent="0">
              <a:buNone/>
              <a:defRPr sz="908"/>
            </a:lvl6pPr>
            <a:lvl7pPr marL="1244864" indent="0">
              <a:buNone/>
              <a:defRPr sz="908"/>
            </a:lvl7pPr>
            <a:lvl8pPr marL="1452342" indent="0">
              <a:buNone/>
              <a:defRPr sz="908"/>
            </a:lvl8pPr>
            <a:lvl9pPr marL="1659819" indent="0">
              <a:buNone/>
              <a:defRPr sz="908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3307" y="2487536"/>
            <a:ext cx="2489627" cy="373020"/>
          </a:xfrm>
        </p:spPr>
        <p:txBody>
          <a:bodyPr/>
          <a:lstStyle>
            <a:lvl1pPr marL="0" indent="0">
              <a:buNone/>
              <a:defRPr sz="635"/>
            </a:lvl1pPr>
            <a:lvl2pPr marL="207477" indent="0">
              <a:buNone/>
              <a:defRPr sz="545"/>
            </a:lvl2pPr>
            <a:lvl3pPr marL="414955" indent="0">
              <a:buNone/>
              <a:defRPr sz="454"/>
            </a:lvl3pPr>
            <a:lvl4pPr marL="622432" indent="0">
              <a:buNone/>
              <a:defRPr sz="408"/>
            </a:lvl4pPr>
            <a:lvl5pPr marL="829909" indent="0">
              <a:buNone/>
              <a:defRPr sz="408"/>
            </a:lvl5pPr>
            <a:lvl6pPr marL="1037387" indent="0">
              <a:buNone/>
              <a:defRPr sz="408"/>
            </a:lvl6pPr>
            <a:lvl7pPr marL="1244864" indent="0">
              <a:buNone/>
              <a:defRPr sz="408"/>
            </a:lvl7pPr>
            <a:lvl8pPr marL="1452342" indent="0">
              <a:buNone/>
              <a:defRPr sz="408"/>
            </a:lvl8pPr>
            <a:lvl9pPr marL="1659819" indent="0">
              <a:buNone/>
              <a:defRPr sz="408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008299" y="127283"/>
            <a:ext cx="933610" cy="271193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7469" y="127283"/>
            <a:ext cx="2731674" cy="271193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7469" y="127283"/>
            <a:ext cx="3734440" cy="5297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7469" y="741626"/>
            <a:ext cx="3734440" cy="20975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07469" y="2945902"/>
            <a:ext cx="968188" cy="1692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54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17704" y="2945902"/>
            <a:ext cx="1313970" cy="1692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54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973721" y="2945902"/>
            <a:ext cx="968188" cy="1692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4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14955" rtl="0" eaLnBrk="1" latinLnBrk="0" hangingPunct="1">
        <a:spcBef>
          <a:spcPct val="0"/>
        </a:spcBef>
        <a:buNone/>
        <a:defRPr sz="199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55608" indent="-155608" algn="l" defTabSz="414955" rtl="0" eaLnBrk="1" latinLnBrk="0" hangingPunct="1">
        <a:spcBef>
          <a:spcPct val="20000"/>
        </a:spcBef>
        <a:buFont typeface="Arial" pitchFamily="34" charset="0"/>
        <a:buChar char="•"/>
        <a:defRPr sz="1452" kern="1200">
          <a:solidFill>
            <a:schemeClr val="tx1"/>
          </a:solidFill>
          <a:latin typeface="+mn-lt"/>
          <a:ea typeface="+mn-ea"/>
          <a:cs typeface="+mn-cs"/>
        </a:defRPr>
      </a:lvl1pPr>
      <a:lvl2pPr marL="337151" indent="-129673" algn="l" defTabSz="414955" rtl="0" eaLnBrk="1" latinLnBrk="0" hangingPunct="1">
        <a:spcBef>
          <a:spcPct val="20000"/>
        </a:spcBef>
        <a:buFont typeface="Arial" pitchFamily="34" charset="0"/>
        <a:buChar char="–"/>
        <a:defRPr sz="1271" kern="1200">
          <a:solidFill>
            <a:schemeClr val="tx1"/>
          </a:solidFill>
          <a:latin typeface="+mn-lt"/>
          <a:ea typeface="+mn-ea"/>
          <a:cs typeface="+mn-cs"/>
        </a:defRPr>
      </a:lvl2pPr>
      <a:lvl3pPr marL="518693" indent="-103739" algn="l" defTabSz="414955" rtl="0" eaLnBrk="1" latinLnBrk="0" hangingPunct="1">
        <a:spcBef>
          <a:spcPct val="20000"/>
        </a:spcBef>
        <a:buFont typeface="Arial" pitchFamily="34" charset="0"/>
        <a:buChar char="•"/>
        <a:defRPr sz="1089" kern="1200">
          <a:solidFill>
            <a:schemeClr val="tx1"/>
          </a:solidFill>
          <a:latin typeface="+mn-lt"/>
          <a:ea typeface="+mn-ea"/>
          <a:cs typeface="+mn-cs"/>
        </a:defRPr>
      </a:lvl3pPr>
      <a:lvl4pPr marL="726171" indent="-103739" algn="l" defTabSz="414955" rtl="0" eaLnBrk="1" latinLnBrk="0" hangingPunct="1">
        <a:spcBef>
          <a:spcPct val="20000"/>
        </a:spcBef>
        <a:buFont typeface="Arial" pitchFamily="34" charset="0"/>
        <a:buChar char="–"/>
        <a:defRPr sz="908" kern="1200">
          <a:solidFill>
            <a:schemeClr val="tx1"/>
          </a:solidFill>
          <a:latin typeface="+mn-lt"/>
          <a:ea typeface="+mn-ea"/>
          <a:cs typeface="+mn-cs"/>
        </a:defRPr>
      </a:lvl4pPr>
      <a:lvl5pPr marL="933648" indent="-103739" algn="l" defTabSz="414955" rtl="0" eaLnBrk="1" latinLnBrk="0" hangingPunct="1">
        <a:spcBef>
          <a:spcPct val="20000"/>
        </a:spcBef>
        <a:buFont typeface="Arial" pitchFamily="34" charset="0"/>
        <a:buChar char="»"/>
        <a:defRPr sz="908" kern="1200">
          <a:solidFill>
            <a:schemeClr val="tx1"/>
          </a:solidFill>
          <a:latin typeface="+mn-lt"/>
          <a:ea typeface="+mn-ea"/>
          <a:cs typeface="+mn-cs"/>
        </a:defRPr>
      </a:lvl5pPr>
      <a:lvl6pPr marL="1141125" indent="-103739" algn="l" defTabSz="414955" rtl="0" eaLnBrk="1" latinLnBrk="0" hangingPunct="1">
        <a:spcBef>
          <a:spcPct val="20000"/>
        </a:spcBef>
        <a:buFont typeface="Arial" pitchFamily="34" charset="0"/>
        <a:buChar char="•"/>
        <a:defRPr sz="908" kern="1200">
          <a:solidFill>
            <a:schemeClr val="tx1"/>
          </a:solidFill>
          <a:latin typeface="+mn-lt"/>
          <a:ea typeface="+mn-ea"/>
          <a:cs typeface="+mn-cs"/>
        </a:defRPr>
      </a:lvl6pPr>
      <a:lvl7pPr marL="1348603" indent="-103739" algn="l" defTabSz="414955" rtl="0" eaLnBrk="1" latinLnBrk="0" hangingPunct="1">
        <a:spcBef>
          <a:spcPct val="20000"/>
        </a:spcBef>
        <a:buFont typeface="Arial" pitchFamily="34" charset="0"/>
        <a:buChar char="•"/>
        <a:defRPr sz="908" kern="1200">
          <a:solidFill>
            <a:schemeClr val="tx1"/>
          </a:solidFill>
          <a:latin typeface="+mn-lt"/>
          <a:ea typeface="+mn-ea"/>
          <a:cs typeface="+mn-cs"/>
        </a:defRPr>
      </a:lvl7pPr>
      <a:lvl8pPr marL="1556080" indent="-103739" algn="l" defTabSz="414955" rtl="0" eaLnBrk="1" latinLnBrk="0" hangingPunct="1">
        <a:spcBef>
          <a:spcPct val="20000"/>
        </a:spcBef>
        <a:buFont typeface="Arial" pitchFamily="34" charset="0"/>
        <a:buChar char="•"/>
        <a:defRPr sz="908" kern="1200">
          <a:solidFill>
            <a:schemeClr val="tx1"/>
          </a:solidFill>
          <a:latin typeface="+mn-lt"/>
          <a:ea typeface="+mn-ea"/>
          <a:cs typeface="+mn-cs"/>
        </a:defRPr>
      </a:lvl8pPr>
      <a:lvl9pPr marL="1763558" indent="-103739" algn="l" defTabSz="414955" rtl="0" eaLnBrk="1" latinLnBrk="0" hangingPunct="1">
        <a:spcBef>
          <a:spcPct val="20000"/>
        </a:spcBef>
        <a:buFont typeface="Arial" pitchFamily="34" charset="0"/>
        <a:buChar char="•"/>
        <a:defRPr sz="90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14955" rtl="0" eaLnBrk="1" latinLnBrk="0" hangingPunct="1">
        <a:defRPr sz="817" kern="1200">
          <a:solidFill>
            <a:schemeClr val="tx1"/>
          </a:solidFill>
          <a:latin typeface="+mn-lt"/>
          <a:ea typeface="+mn-ea"/>
          <a:cs typeface="+mn-cs"/>
        </a:defRPr>
      </a:lvl1pPr>
      <a:lvl2pPr marL="207477" algn="l" defTabSz="414955" rtl="0" eaLnBrk="1" latinLnBrk="0" hangingPunct="1">
        <a:defRPr sz="817" kern="1200">
          <a:solidFill>
            <a:schemeClr val="tx1"/>
          </a:solidFill>
          <a:latin typeface="+mn-lt"/>
          <a:ea typeface="+mn-ea"/>
          <a:cs typeface="+mn-cs"/>
        </a:defRPr>
      </a:lvl2pPr>
      <a:lvl3pPr marL="414955" algn="l" defTabSz="414955" rtl="0" eaLnBrk="1" latinLnBrk="0" hangingPunct="1">
        <a:defRPr sz="817" kern="1200">
          <a:solidFill>
            <a:schemeClr val="tx1"/>
          </a:solidFill>
          <a:latin typeface="+mn-lt"/>
          <a:ea typeface="+mn-ea"/>
          <a:cs typeface="+mn-cs"/>
        </a:defRPr>
      </a:lvl3pPr>
      <a:lvl4pPr marL="622432" algn="l" defTabSz="414955" rtl="0" eaLnBrk="1" latinLnBrk="0" hangingPunct="1">
        <a:defRPr sz="817" kern="1200">
          <a:solidFill>
            <a:schemeClr val="tx1"/>
          </a:solidFill>
          <a:latin typeface="+mn-lt"/>
          <a:ea typeface="+mn-ea"/>
          <a:cs typeface="+mn-cs"/>
        </a:defRPr>
      </a:lvl4pPr>
      <a:lvl5pPr marL="829909" algn="l" defTabSz="414955" rtl="0" eaLnBrk="1" latinLnBrk="0" hangingPunct="1">
        <a:defRPr sz="817" kern="1200">
          <a:solidFill>
            <a:schemeClr val="tx1"/>
          </a:solidFill>
          <a:latin typeface="+mn-lt"/>
          <a:ea typeface="+mn-ea"/>
          <a:cs typeface="+mn-cs"/>
        </a:defRPr>
      </a:lvl5pPr>
      <a:lvl6pPr marL="1037387" algn="l" defTabSz="414955" rtl="0" eaLnBrk="1" latinLnBrk="0" hangingPunct="1">
        <a:defRPr sz="817" kern="1200">
          <a:solidFill>
            <a:schemeClr val="tx1"/>
          </a:solidFill>
          <a:latin typeface="+mn-lt"/>
          <a:ea typeface="+mn-ea"/>
          <a:cs typeface="+mn-cs"/>
        </a:defRPr>
      </a:lvl6pPr>
      <a:lvl7pPr marL="1244864" algn="l" defTabSz="414955" rtl="0" eaLnBrk="1" latinLnBrk="0" hangingPunct="1">
        <a:defRPr sz="817" kern="1200">
          <a:solidFill>
            <a:schemeClr val="tx1"/>
          </a:solidFill>
          <a:latin typeface="+mn-lt"/>
          <a:ea typeface="+mn-ea"/>
          <a:cs typeface="+mn-cs"/>
        </a:defRPr>
      </a:lvl7pPr>
      <a:lvl8pPr marL="1452342" algn="l" defTabSz="414955" rtl="0" eaLnBrk="1" latinLnBrk="0" hangingPunct="1">
        <a:defRPr sz="817" kern="1200">
          <a:solidFill>
            <a:schemeClr val="tx1"/>
          </a:solidFill>
          <a:latin typeface="+mn-lt"/>
          <a:ea typeface="+mn-ea"/>
          <a:cs typeface="+mn-cs"/>
        </a:defRPr>
      </a:lvl8pPr>
      <a:lvl9pPr marL="1659819" algn="l" defTabSz="414955" rtl="0" eaLnBrk="1" latinLnBrk="0" hangingPunct="1">
        <a:defRPr sz="817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ocalcircles.com/a/press/page/ott-subscription-trap" TargetMode="External"/><Relationship Id="rId3" Type="http://schemas.openxmlformats.org/officeDocument/2006/relationships/image" Target="../media/image2.png"/><Relationship Id="rId7" Type="http://schemas.openxmlformats.org/officeDocument/2006/relationships/hyperlink" Target="https://www.livemint.com/companies/company-results/vodafone-idea-q2-results-company-loss-financial-performance-agr-relief-11762745939942.htm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economictimes.indiatimes.com/industry/media/entertainment/media/66-of-indian-consumers-prefer-to-pay-less-in-exchange-for-watching-ads-survey/articleshow/111335541.cms?from=mdr" TargetMode="External"/><Relationship Id="rId5" Type="http://schemas.openxmlformats.org/officeDocument/2006/relationships/hyperlink" Target="https://www.angelone.in/news/market-updates/vodafone-idea-share-price-in-focus-breaks-21-month-losing-streak-with-first-active-subscriber-gain" TargetMode="External"/><Relationship Id="rId10" Type="http://schemas.openxmlformats.org/officeDocument/2006/relationships/hyperlink" Target="https://help.netflix.com/en/node/24926" TargetMode="External"/><Relationship Id="rId4" Type="http://schemas.openxmlformats.org/officeDocument/2006/relationships/image" Target="../media/image3.png"/><Relationship Id="rId9" Type="http://schemas.openxmlformats.org/officeDocument/2006/relationships/hyperlink" Target="https://www.marketresearchfuture.com/reports/india-ott-market-1269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4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29750" y="77409"/>
            <a:ext cx="6662122" cy="5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30"/>
              </a:lnSpc>
              <a:spcBef>
                <a:spcPct val="0"/>
              </a:spcBef>
            </a:pPr>
            <a:r>
              <a:rPr lang="en-US" sz="2950" dirty="0">
                <a:solidFill>
                  <a:srgbClr val="FF0000"/>
                </a:solidFill>
                <a:latin typeface="Perandory Condensed"/>
                <a:ea typeface="Perandory Condensed"/>
                <a:cs typeface="Perandory Condensed"/>
                <a:sym typeface="Perandory Condensed"/>
              </a:rPr>
              <a:t>MARKET STRATEGY PITCH: VODAFONE IDEA’S NEW BRAND “VIWAVE”</a:t>
            </a:r>
          </a:p>
        </p:txBody>
      </p:sp>
      <p:sp>
        <p:nvSpPr>
          <p:cNvPr id="3" name="AutoShape 3"/>
          <p:cNvSpPr/>
          <p:nvPr/>
        </p:nvSpPr>
        <p:spPr>
          <a:xfrm>
            <a:off x="259500" y="684760"/>
            <a:ext cx="6601676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4" name="Group 4"/>
          <p:cNvGrpSpPr/>
          <p:nvPr/>
        </p:nvGrpSpPr>
        <p:grpSpPr>
          <a:xfrm>
            <a:off x="194626" y="5029200"/>
            <a:ext cx="2277432" cy="1772823"/>
            <a:chOff x="0" y="0"/>
            <a:chExt cx="1266859" cy="986162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266859" cy="986162"/>
            </a:xfrm>
            <a:custGeom>
              <a:avLst/>
              <a:gdLst/>
              <a:ahLst/>
              <a:cxnLst/>
              <a:rect l="l" t="t" r="r" b="b"/>
              <a:pathLst>
                <a:path w="1266859" h="986162">
                  <a:moveTo>
                    <a:pt x="0" y="0"/>
                  </a:moveTo>
                  <a:lnTo>
                    <a:pt x="1266859" y="0"/>
                  </a:lnTo>
                  <a:lnTo>
                    <a:pt x="1266859" y="986162"/>
                  </a:lnTo>
                  <a:lnTo>
                    <a:pt x="0" y="986162"/>
                  </a:lnTo>
                  <a:close/>
                </a:path>
              </a:pathLst>
            </a:custGeom>
            <a:blipFill>
              <a:blip r:embed="rId2"/>
              <a:stretch>
                <a:fillRect l="-14734" r="-14734"/>
              </a:stretch>
            </a:blipFill>
          </p:spPr>
        </p:sp>
      </p:grpSp>
      <p:sp>
        <p:nvSpPr>
          <p:cNvPr id="6" name="Freeform 6"/>
          <p:cNvSpPr/>
          <p:nvPr/>
        </p:nvSpPr>
        <p:spPr>
          <a:xfrm>
            <a:off x="2798881" y="5914322"/>
            <a:ext cx="3731043" cy="1958798"/>
          </a:xfrm>
          <a:custGeom>
            <a:avLst/>
            <a:gdLst/>
            <a:ahLst/>
            <a:cxnLst/>
            <a:rect l="l" t="t" r="r" b="b"/>
            <a:pathLst>
              <a:path w="8222113" h="4316610">
                <a:moveTo>
                  <a:pt x="0" y="0"/>
                </a:moveTo>
                <a:lnTo>
                  <a:pt x="8222113" y="0"/>
                </a:lnTo>
                <a:lnTo>
                  <a:pt x="8222113" y="4316610"/>
                </a:lnTo>
                <a:lnTo>
                  <a:pt x="0" y="431661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grpSp>
        <p:nvGrpSpPr>
          <p:cNvPr id="7" name="Group 7"/>
          <p:cNvGrpSpPr/>
          <p:nvPr/>
        </p:nvGrpSpPr>
        <p:grpSpPr>
          <a:xfrm>
            <a:off x="2674205" y="3280251"/>
            <a:ext cx="4117667" cy="2123206"/>
            <a:chOff x="0" y="0"/>
            <a:chExt cx="1912526" cy="986162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912526" cy="986162"/>
            </a:xfrm>
            <a:custGeom>
              <a:avLst/>
              <a:gdLst/>
              <a:ahLst/>
              <a:cxnLst/>
              <a:rect l="l" t="t" r="r" b="b"/>
              <a:pathLst>
                <a:path w="1912526" h="986162">
                  <a:moveTo>
                    <a:pt x="0" y="0"/>
                  </a:moveTo>
                  <a:lnTo>
                    <a:pt x="1912526" y="0"/>
                  </a:lnTo>
                  <a:lnTo>
                    <a:pt x="1912526" y="986162"/>
                  </a:lnTo>
                  <a:lnTo>
                    <a:pt x="0" y="986162"/>
                  </a:lnTo>
                  <a:close/>
                </a:path>
              </a:pathLst>
            </a:custGeom>
            <a:blipFill>
              <a:blip r:embed="rId4"/>
              <a:stretch>
                <a:fillRect l="-18070" r="-18070"/>
              </a:stretch>
            </a:blipFill>
          </p:spPr>
        </p:sp>
      </p:grpSp>
      <p:sp>
        <p:nvSpPr>
          <p:cNvPr id="9" name="TextBox 9"/>
          <p:cNvSpPr txBox="1"/>
          <p:nvPr/>
        </p:nvSpPr>
        <p:spPr>
          <a:xfrm>
            <a:off x="129750" y="760440"/>
            <a:ext cx="2249643" cy="1974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41"/>
              </a:lnSpc>
            </a:pPr>
            <a:r>
              <a:rPr lang="en-US" sz="1815" b="1" spc="-130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Introduction to the brand </a:t>
            </a:r>
          </a:p>
          <a:p>
            <a:pPr marL="195952" lvl="1" indent="-97976" algn="just">
              <a:lnSpc>
                <a:spcPts val="1271"/>
              </a:lnSpc>
              <a:buFont typeface="Arial"/>
              <a:buChar char="•"/>
            </a:pPr>
            <a:r>
              <a:rPr lang="en-US" sz="908" spc="-6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VIWave, a new brand for </a:t>
            </a:r>
            <a:r>
              <a:rPr lang="en-US" sz="908" spc="-65" dirty="0" smtClean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Vodafone Idea </a:t>
            </a:r>
            <a:r>
              <a:rPr lang="en-US" sz="908" spc="-6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Limited. </a:t>
            </a:r>
          </a:p>
          <a:p>
            <a:pPr marL="195952" lvl="1" indent="-97976" algn="just">
              <a:lnSpc>
                <a:spcPts val="1271"/>
              </a:lnSpc>
              <a:buFont typeface="Arial"/>
              <a:buChar char="•"/>
            </a:pPr>
            <a:r>
              <a:rPr lang="en-US" sz="908" spc="-6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Brand Concept: A new OTT platform for Indian consumers at a lower price than existing platforms. </a:t>
            </a:r>
          </a:p>
          <a:p>
            <a:pPr marL="195952" lvl="1" indent="-97976" algn="just">
              <a:lnSpc>
                <a:spcPts val="1271"/>
              </a:lnSpc>
              <a:buFont typeface="Arial"/>
              <a:buChar char="•"/>
            </a:pPr>
            <a:r>
              <a:rPr lang="en-US" sz="908" spc="-6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USP: Low-cost subscription with diverse entertainment content for Kids and Adults. </a:t>
            </a:r>
          </a:p>
          <a:p>
            <a:pPr marL="195952" lvl="1" indent="-97976" algn="just">
              <a:lnSpc>
                <a:spcPts val="1271"/>
              </a:lnSpc>
              <a:buFont typeface="Arial"/>
              <a:buChar char="•"/>
            </a:pPr>
            <a:r>
              <a:rPr lang="en-US" sz="908" spc="-6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Brand Slogan: Spend Less, Stream More.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114" y="6858000"/>
            <a:ext cx="1412419" cy="20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2"/>
              </a:lnSpc>
              <a:spcBef>
                <a:spcPct val="0"/>
              </a:spcBef>
            </a:pPr>
            <a:r>
              <a:rPr lang="en-US" sz="545" b="1" spc="-39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Figure-1:  Market Share of VI </a:t>
            </a:r>
            <a:r>
              <a:rPr lang="en-US" sz="545" spc="-3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(Source: Dubey, 2025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29750" y="2716311"/>
            <a:ext cx="2249643" cy="23211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41"/>
              </a:lnSpc>
            </a:pPr>
            <a:r>
              <a:rPr lang="en-US" sz="1815" b="1" spc="-130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Business Problem:</a:t>
            </a:r>
          </a:p>
          <a:p>
            <a:pPr marL="195951" lvl="1" indent="-97975" algn="just">
              <a:lnSpc>
                <a:spcPts val="1271"/>
              </a:lnSpc>
              <a:buFont typeface="Arial"/>
              <a:buChar char="•"/>
            </a:pPr>
            <a:r>
              <a:rPr lang="en-US" sz="908" spc="-6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Vodafone Idea Limited is the third-largest telecom operator in India. </a:t>
            </a:r>
          </a:p>
          <a:p>
            <a:pPr marL="195951" lvl="1" indent="-97975" algn="just">
              <a:lnSpc>
                <a:spcPts val="1271"/>
              </a:lnSpc>
              <a:buFont typeface="Arial"/>
              <a:buChar char="•"/>
            </a:pPr>
            <a:r>
              <a:rPr lang="en-US" sz="908" spc="-6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 FY2024-25, they recorded a net loss of £466 million (5,524 Crore </a:t>
            </a:r>
            <a:r>
              <a:rPr lang="en-US" sz="908" spc="-65" dirty="0" smtClean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INR) </a:t>
            </a:r>
            <a:r>
              <a:rPr lang="en-US" sz="908" spc="-6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(Grover, 2025). </a:t>
            </a:r>
          </a:p>
          <a:p>
            <a:pPr marL="195951" lvl="1" indent="-97975" algn="just">
              <a:lnSpc>
                <a:spcPts val="1271"/>
              </a:lnSpc>
              <a:buFont typeface="Arial"/>
              <a:buChar char="•"/>
            </a:pPr>
            <a:r>
              <a:rPr lang="en-US" sz="908" spc="-6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Fierce competition has affected subscriber lists, and in September 2025, they lost 700,000 subscribers (Dubey, 2025). </a:t>
            </a:r>
          </a:p>
          <a:p>
            <a:pPr marL="195951" lvl="1" indent="-97975" algn="just">
              <a:lnSpc>
                <a:spcPts val="1271"/>
              </a:lnSpc>
              <a:buFont typeface="Arial"/>
              <a:buChar char="•"/>
            </a:pPr>
            <a:r>
              <a:rPr lang="en-US" sz="908" spc="-6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Market Share also declined drastically (refer-to-figure-1). </a:t>
            </a:r>
          </a:p>
          <a:p>
            <a:pPr marL="195951" lvl="1" indent="-97975" algn="just">
              <a:lnSpc>
                <a:spcPts val="1271"/>
              </a:lnSpc>
              <a:buFont typeface="Arial"/>
              <a:buChar char="•"/>
            </a:pPr>
            <a:r>
              <a:rPr lang="en-US" sz="908" spc="-6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Poor financial performance is creating a threat to continued business operation.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536933" y="760440"/>
            <a:ext cx="4254939" cy="24878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41"/>
              </a:lnSpc>
            </a:pPr>
            <a:r>
              <a:rPr lang="en-US" sz="1815" b="1" spc="-130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Market Opportunity:</a:t>
            </a:r>
          </a:p>
          <a:p>
            <a:pPr marL="195951" lvl="1" indent="-97975" algn="just">
              <a:lnSpc>
                <a:spcPts val="1271"/>
              </a:lnSpc>
              <a:buFont typeface="Arial"/>
              <a:buChar char="•"/>
            </a:pPr>
            <a:r>
              <a:rPr lang="en-US" sz="908" spc="-6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Indian OTT market size was estimated at £2.94 billion (USD 39000 Million) in 2024. </a:t>
            </a:r>
          </a:p>
          <a:p>
            <a:pPr marL="195951" lvl="1" indent="-97975" algn="just">
              <a:lnSpc>
                <a:spcPts val="1271"/>
              </a:lnSpc>
              <a:buFont typeface="Arial"/>
              <a:buChar char="•"/>
            </a:pPr>
            <a:r>
              <a:rPr lang="en-US" sz="908" spc="-6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industry is expected to grow at a CAGR of 15.62% in the next 10 years (Market Research Future, 2025). </a:t>
            </a:r>
          </a:p>
          <a:p>
            <a:pPr marL="195951" lvl="1" indent="-97975" algn="just">
              <a:lnSpc>
                <a:spcPts val="1271"/>
              </a:lnSpc>
              <a:buFont typeface="Arial"/>
              <a:buChar char="•"/>
            </a:pPr>
            <a:r>
              <a:rPr lang="en-US" sz="908" spc="-6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More than 66% of the Indian consumers want to pay less in-exchange for watching ads on OTT platforms (Economics Times, 2024). </a:t>
            </a:r>
          </a:p>
          <a:p>
            <a:pPr marL="195951" lvl="1" indent="-97975" algn="just">
              <a:lnSpc>
                <a:spcPts val="1271"/>
              </a:lnSpc>
              <a:buFont typeface="Arial"/>
              <a:buChar char="•"/>
            </a:pPr>
            <a:r>
              <a:rPr lang="en-US" sz="908" spc="-6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More than 50% of the Indian consumers have difficulty cancelling subscriptions and experience unwanted charges (</a:t>
            </a:r>
            <a:r>
              <a:rPr lang="en-US" sz="908" spc="-65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Localcircles</a:t>
            </a:r>
            <a:r>
              <a:rPr lang="en-US" sz="908" spc="-6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908" spc="-65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n.d.</a:t>
            </a:r>
            <a:r>
              <a:rPr lang="en-US" sz="908" spc="-6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). </a:t>
            </a:r>
          </a:p>
          <a:p>
            <a:pPr marL="195951" lvl="1" indent="-97975" algn="just">
              <a:lnSpc>
                <a:spcPts val="1271"/>
              </a:lnSpc>
              <a:buFont typeface="Arial"/>
              <a:buChar char="•"/>
            </a:pPr>
            <a:r>
              <a:rPr lang="en-US" sz="908" spc="-6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Existing OTT platforms in India are costly. For example, Netflix's basic price is £1.68/month (Netflix, </a:t>
            </a:r>
            <a:r>
              <a:rPr lang="en-US" sz="908" spc="-65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n.d</a:t>
            </a:r>
            <a:r>
              <a:rPr lang="en-US" sz="908" spc="-6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). </a:t>
            </a:r>
          </a:p>
          <a:p>
            <a:pPr marL="195951" lvl="1" indent="-97975" algn="just">
              <a:lnSpc>
                <a:spcPts val="1271"/>
              </a:lnSpc>
              <a:buFont typeface="Arial"/>
              <a:buChar char="•"/>
            </a:pPr>
            <a:r>
              <a:rPr lang="en-US" sz="908" spc="-6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VIWave will provide subscriptions for less than a dollar/month with easy cancellation and subscription policy. </a:t>
            </a:r>
          </a:p>
          <a:p>
            <a:pPr marL="195951" lvl="1" indent="-97975" algn="just">
              <a:lnSpc>
                <a:spcPts val="1271"/>
              </a:lnSpc>
              <a:buFont typeface="Arial"/>
              <a:buChar char="•"/>
            </a:pPr>
            <a:r>
              <a:rPr lang="en-US" sz="908" spc="-6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VIWave will </a:t>
            </a:r>
            <a:r>
              <a:rPr lang="en-US" sz="908" spc="-65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prioritise</a:t>
            </a:r>
            <a:r>
              <a:rPr lang="en-US" sz="908" spc="-6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908" spc="-65" dirty="0" smtClean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Ad-Revenue </a:t>
            </a:r>
            <a:r>
              <a:rPr lang="en-US" sz="908" spc="-6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for business profitability.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4875" y="7012380"/>
            <a:ext cx="2536933" cy="26545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541"/>
              </a:lnSpc>
            </a:pPr>
            <a:r>
              <a:rPr lang="en-US" sz="1815" b="1" spc="-130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7Ps of Marketing:</a:t>
            </a:r>
          </a:p>
          <a:p>
            <a:pPr marL="195951" lvl="1" indent="-97975" algn="just">
              <a:lnSpc>
                <a:spcPts val="1271"/>
              </a:lnSpc>
              <a:buFont typeface="Arial"/>
              <a:buChar char="•"/>
            </a:pPr>
            <a:r>
              <a:rPr lang="en-US" sz="908" spc="-6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Product: The new low-cost OTT service platform, VIWave. </a:t>
            </a:r>
          </a:p>
          <a:p>
            <a:pPr marL="195951" lvl="1" indent="-97975" algn="just">
              <a:lnSpc>
                <a:spcPts val="1271"/>
              </a:lnSpc>
              <a:buFont typeface="Arial"/>
              <a:buChar char="•"/>
            </a:pPr>
            <a:r>
              <a:rPr lang="en-US" sz="908" spc="-6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Price: £0.76 ($1/RS89.49) per month. </a:t>
            </a:r>
          </a:p>
          <a:p>
            <a:pPr marL="195951" lvl="1" indent="-97975" algn="just">
              <a:lnSpc>
                <a:spcPts val="1271"/>
              </a:lnSpc>
              <a:buFont typeface="Arial"/>
              <a:buChar char="•"/>
            </a:pPr>
            <a:r>
              <a:rPr lang="en-US" sz="908" spc="-6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Place: Digital platform with interactive content. </a:t>
            </a:r>
          </a:p>
          <a:p>
            <a:pPr marL="195951" lvl="1" indent="-97975" algn="just">
              <a:lnSpc>
                <a:spcPts val="1271"/>
              </a:lnSpc>
              <a:buFont typeface="Arial"/>
              <a:buChar char="•"/>
            </a:pPr>
            <a:r>
              <a:rPr lang="en-US" sz="908" spc="-6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Promotion: social media campaign, digital advertising and Paid Promotions. </a:t>
            </a:r>
          </a:p>
          <a:p>
            <a:pPr marL="195951" lvl="1" indent="-97975" algn="just">
              <a:lnSpc>
                <a:spcPts val="1271"/>
              </a:lnSpc>
              <a:buFont typeface="Arial"/>
              <a:buChar char="•"/>
            </a:pPr>
            <a:r>
              <a:rPr lang="en-US" sz="908" spc="-6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People: IT engineers, sales and marketing personnel, finance team and content developers. </a:t>
            </a:r>
          </a:p>
          <a:p>
            <a:pPr marL="195951" lvl="1" indent="-97975" algn="just">
              <a:lnSpc>
                <a:spcPts val="1271"/>
              </a:lnSpc>
              <a:buFont typeface="Arial"/>
              <a:buChar char="•"/>
            </a:pPr>
            <a:r>
              <a:rPr lang="en-US" sz="908" spc="-6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Process: Platform design, contract with entertainment houses, content onboarding, marketing &amp; promotion, contract with advertising agencies and user engagement. Physical Evidence: Website, platform and business logo.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539581" y="5514606"/>
            <a:ext cx="2249643" cy="6412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41"/>
              </a:lnSpc>
            </a:pPr>
            <a:r>
              <a:rPr lang="en-US" sz="1815" b="1" spc="-13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Value Proposition </a:t>
            </a:r>
          </a:p>
          <a:p>
            <a:pPr algn="ctr">
              <a:lnSpc>
                <a:spcPts val="2541"/>
              </a:lnSpc>
              <a:spcBef>
                <a:spcPct val="0"/>
              </a:spcBef>
            </a:pPr>
            <a:endParaRPr lang="en-US" sz="1815" b="1" spc="-13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2766121" y="7868929"/>
            <a:ext cx="3796563" cy="19620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41"/>
              </a:lnSpc>
            </a:pPr>
            <a:r>
              <a:rPr lang="en-US" sz="1815" b="1" spc="-130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Reference List</a:t>
            </a:r>
          </a:p>
          <a:p>
            <a:pPr marL="117573" lvl="1" indent="-58786" algn="just">
              <a:lnSpc>
                <a:spcPts val="762"/>
              </a:lnSpc>
              <a:buFont typeface="Arial"/>
              <a:buChar char="•"/>
            </a:pPr>
            <a:r>
              <a:rPr lang="en-US" sz="545" spc="-3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Dubey, N., 2025.Vodafone Idea Share Price in Focus; Breaks 21-Month Losing Streak With First Active Subscriber Gain. Available at: </a:t>
            </a:r>
            <a:r>
              <a:rPr lang="en-US" sz="545" u="sng" spc="-3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5" tooltip="https://www.angelone.in/news/market-updates/vodafone-idea-share-price-in-focus-breaks-21-month-losing-streak-with-first-active-subscriber-gain"/>
              </a:rPr>
              <a:t>https://www.angelone.in/news/market-updates/vodafone-idea-share-price-in-focus-breaks-21-month-losing-streak-with-first-active-subscriber-gain</a:t>
            </a:r>
            <a:r>
              <a:rPr lang="en-US" sz="545" spc="-3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(Accessed on: 28/11/2025).</a:t>
            </a:r>
          </a:p>
          <a:p>
            <a:pPr marL="117573" lvl="1" indent="-58786" algn="just">
              <a:lnSpc>
                <a:spcPts val="762"/>
              </a:lnSpc>
              <a:buFont typeface="Arial"/>
              <a:buChar char="•"/>
            </a:pPr>
            <a:r>
              <a:rPr lang="en-US" sz="545" spc="-3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Economics Times, 2024. 66% of Indian consumers prefer to pay less in exchange for watching ads: Survey. Available at: </a:t>
            </a:r>
            <a:r>
              <a:rPr lang="en-US" sz="545" u="sng" spc="-3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6" tooltip="https://economictimes.indiatimes.com/industry/media/entertainment/media/66-of-indian-consumers-prefer-to-pay-less-in-exchange-for-watching-ads-survey/articleshow/111335541.cms?from=mdr"/>
              </a:rPr>
              <a:t>https://economictimes.indiatimes.com/industry/media/entertainment/media/66-of-indian-consumers-prefer-to-pay-less-in-exchange-for-watching-ads-survey/articleshow/111335541.cms?from=mdr</a:t>
            </a:r>
            <a:r>
              <a:rPr lang="en-US" sz="545" spc="-3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(Accessed on: 28/11/2025).</a:t>
            </a:r>
          </a:p>
          <a:p>
            <a:pPr marL="117573" lvl="1" indent="-58786" algn="just">
              <a:lnSpc>
                <a:spcPts val="762"/>
              </a:lnSpc>
              <a:buFont typeface="Arial"/>
              <a:buChar char="•"/>
            </a:pPr>
            <a:r>
              <a:rPr lang="en-US" sz="545" spc="-3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Grover, J., 2025. Vodafone Idea narrows loss in Q2, survival hinges on government relief. Available at: </a:t>
            </a:r>
            <a:r>
              <a:rPr lang="en-US" sz="545" u="sng" spc="-3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7" tooltip="https://www.livemint.com/companies/company-results/vodafone-idea-q2-results-company-loss-financial-performance-agr-relief-11762745939942.html"/>
              </a:rPr>
              <a:t>https://www.livemint.com/companies/company-results/vodafone-idea-q2-results-company-loss-financial-performance-agr-relief-11762745939942.html</a:t>
            </a:r>
            <a:r>
              <a:rPr lang="en-US" sz="545" spc="-3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(Accessed on: 28/11/2025).</a:t>
            </a:r>
          </a:p>
          <a:p>
            <a:pPr marL="117573" lvl="1" indent="-58786" algn="just">
              <a:lnSpc>
                <a:spcPts val="762"/>
              </a:lnSpc>
              <a:buFont typeface="Arial"/>
              <a:buChar char="•"/>
            </a:pPr>
            <a:r>
              <a:rPr lang="en-US" sz="545" spc="-39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Localcircles</a:t>
            </a:r>
            <a:r>
              <a:rPr lang="en-US" sz="545" spc="-3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</a:t>
            </a:r>
            <a:r>
              <a:rPr lang="en-US" sz="545" spc="-39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n.d.</a:t>
            </a:r>
            <a:r>
              <a:rPr lang="en-US" sz="545" spc="-3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Users in India report 6 dark patterns common on OTT platforms; Over 1 in 2 upset over introduction of additional rental charges, advertisements post. Available at: </a:t>
            </a:r>
            <a:r>
              <a:rPr lang="en-US" sz="545" u="sng" spc="-3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8" tooltip="https://www.localcircles.com/a/press/page/ott-subscription-trap"/>
              </a:rPr>
              <a:t>https://www.localcircles.com/a/press/page/ott-subscription-trap</a:t>
            </a:r>
            <a:r>
              <a:rPr lang="en-US" sz="545" spc="-3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(Accessed on: 28/11/2025).</a:t>
            </a:r>
          </a:p>
          <a:p>
            <a:pPr marL="117573" lvl="1" indent="-58786" algn="just">
              <a:lnSpc>
                <a:spcPts val="762"/>
              </a:lnSpc>
              <a:buFont typeface="Arial"/>
              <a:buChar char="•"/>
            </a:pPr>
            <a:r>
              <a:rPr lang="en-US" sz="545" spc="-3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Market Research Future, 2025. India OTT Market. Available at: </a:t>
            </a:r>
            <a:r>
              <a:rPr lang="en-US" sz="545" u="sng" spc="-3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9" tooltip="https://www.marketresearchfuture.com/reports/india-ott-market-12696"/>
              </a:rPr>
              <a:t>https://www.marketresearchfuture.com/reports/india-ott-market-12696</a:t>
            </a:r>
            <a:r>
              <a:rPr lang="en-US" sz="545" spc="-3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(Accessed on: 28/11/2025).</a:t>
            </a:r>
          </a:p>
          <a:p>
            <a:pPr marL="117573" lvl="1" indent="-58786" algn="just">
              <a:lnSpc>
                <a:spcPts val="762"/>
              </a:lnSpc>
              <a:buFont typeface="Arial"/>
              <a:buChar char="•"/>
            </a:pPr>
            <a:r>
              <a:rPr lang="en-US" sz="545" spc="-3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Netflix, </a:t>
            </a:r>
            <a:r>
              <a:rPr lang="en-US" sz="545" spc="-39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n.d.</a:t>
            </a:r>
            <a:r>
              <a:rPr lang="en-US" sz="545" spc="-3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Plans and Pricing. Available at: </a:t>
            </a:r>
            <a:r>
              <a:rPr lang="en-US" sz="545" u="sng" spc="-3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10" tooltip="https://help.netflix.com/en/node/24926"/>
              </a:rPr>
              <a:t>https://help.netflix.com/en/node/24926</a:t>
            </a:r>
            <a:r>
              <a:rPr lang="en-US" sz="545" spc="-3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(Accessed on: 28/11/2025). </a:t>
            </a:r>
          </a:p>
          <a:p>
            <a:pPr algn="ctr">
              <a:lnSpc>
                <a:spcPts val="762"/>
              </a:lnSpc>
            </a:pPr>
            <a:r>
              <a:rPr lang="en-US" sz="545" spc="-3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347419" y="5429059"/>
            <a:ext cx="2633967" cy="102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2"/>
              </a:lnSpc>
              <a:spcBef>
                <a:spcPct val="0"/>
              </a:spcBef>
            </a:pPr>
            <a:r>
              <a:rPr lang="en-US" sz="545" b="1" spc="-39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Figure-2: Indian consumer’s difficulties in cancelling subscription </a:t>
            </a:r>
            <a:r>
              <a:rPr lang="en-US" sz="545" spc="-3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(Source: Localcircles, n.d.)</a:t>
            </a:r>
            <a:r>
              <a:rPr lang="en-US" sz="545" b="1" spc="-39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591</Words>
  <Application>Microsoft Office PowerPoint</Application>
  <PresentationFormat>A4 Paper (210x297 mm)</PresentationFormat>
  <Paragraphs>38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Perandory Condensed</vt:lpstr>
      <vt:lpstr>Arial</vt:lpstr>
      <vt:lpstr>Canva Sans</vt:lpstr>
      <vt:lpstr>Canva Sans Bold</vt:lpstr>
      <vt:lpstr>Calibri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Black and White Simple Creative Quote Typography Newspaper Poster</dc:title>
  <dc:creator>DELL</dc:creator>
  <cp:lastModifiedBy>Microsoft account</cp:lastModifiedBy>
  <cp:revision>3</cp:revision>
  <dcterms:created xsi:type="dcterms:W3CDTF">2006-08-16T00:00:00Z</dcterms:created>
  <dcterms:modified xsi:type="dcterms:W3CDTF">2025-11-28T09:53:32Z</dcterms:modified>
  <dc:identifier>DAG1753I3eg</dc:identifier>
</cp:coreProperties>
</file>