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Lst>
  <p:sldSz cx="9144000" cy="6858000" type="screen4x3"/>
  <p:notesSz cx="6858000" cy="9144000"/>
  <p:custShowLst>
    <p:custShow name="Custom Show 1" id="0">
      <p:sldLst>
        <p:sld r:id="rId2"/>
        <p:sld r:id="rId3"/>
        <p:sld r:id="rId4"/>
        <p:sld r:id="rId5"/>
        <p:sld r:id="rId6"/>
        <p:sld r:id="rId7"/>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88" autoAdjust="0"/>
    <p:restoredTop sz="94624" autoAdjust="0"/>
  </p:normalViewPr>
  <p:slideViewPr>
    <p:cSldViewPr>
      <p:cViewPr varScale="1">
        <p:scale>
          <a:sx n="69" d="100"/>
          <a:sy n="69" d="100"/>
        </p:scale>
        <p:origin x="-1416" y="-102"/>
      </p:cViewPr>
      <p:guideLst>
        <p:guide orient="horz" pos="2160"/>
        <p:guide pos="2880"/>
      </p:guideLst>
    </p:cSldViewPr>
  </p:slideViewPr>
  <p:outlineViewPr>
    <p:cViewPr>
      <p:scale>
        <a:sx n="33" d="100"/>
        <a:sy n="33" d="100"/>
      </p:scale>
      <p:origin x="0" y="10164"/>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DBB279-0DE5-4F1C-9D67-5BF5F3E386FE}" type="datetimeFigureOut">
              <a:rPr lang="en-US" smtClean="0"/>
              <a:pPr/>
              <a:t>12/18/2019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401815-5A8A-4CC9-BCE7-FACFA8D30520}"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transition spd="med">
    <p:wedg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transition spd="med">
    <p:wedg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0FCC883F-9979-4E30-A4A8-53959A151A2E}"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transition spd="med">
    <p:wedg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D38EE71-CC17-4C4A-8CA3-2CCEF7426D82}" type="datetimeFigureOut">
              <a:rPr lang="en-US" smtClean="0"/>
              <a:pPr/>
              <a:t>12/18/2019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CC883F-9979-4E30-A4A8-53959A151A2E}" type="slidenum">
              <a:rPr lang="en-GB" smtClean="0"/>
              <a:pPr/>
              <a:t>‹#›</a:t>
            </a:fld>
            <a:endParaRPr lang="en-GB" dirty="0"/>
          </a:p>
        </p:txBody>
      </p:sp>
    </p:spTree>
  </p:cSld>
  <p:clrMapOvr>
    <a:masterClrMapping/>
  </p:clrMapOvr>
  <p:transition spd="med">
    <p:wedg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D38EE71-CC17-4C4A-8CA3-2CCEF7426D82}" type="datetimeFigureOut">
              <a:rPr lang="en-US" smtClean="0"/>
              <a:pPr/>
              <a:t>12/18/2019</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FCC883F-9979-4E30-A4A8-53959A151A2E}"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med">
    <p:wedge/>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tescoplc.com/about/100-years-of-great-value-1/" TargetMode="External"/><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hyperlink" Target="https://www.tescoplc.com/about/100-years-of-great-value-1/" TargetMode="Externa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telegraph.co.uk/finance/markets/2788089/A-history-of-Tesco-The-rise-of-Britains-biggest-supermarket.html" TargetMode="Externa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telegraph.co.uk/finance/markets/2788089/A-history-of-Tesco-The-rise-of-Britains-biggest-supermarket.html" TargetMode="External"/><Relationship Id="rId2" Type="http://schemas.openxmlformats.org/officeDocument/2006/relationships/hyperlink" Target="https://www.tescoplc.com/about/100-years-of-great-value-1/"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4000" dirty="0" smtClean="0"/>
              <a:t>               UNIVERSITY OF WALES </a:t>
            </a:r>
            <a:br>
              <a:rPr lang="en-GB" sz="4000" dirty="0" smtClean="0"/>
            </a:br>
            <a:r>
              <a:rPr lang="en-GB" sz="4000" dirty="0" smtClean="0"/>
              <a:t>                TRINITY SAINT DAVID</a:t>
            </a:r>
            <a:endParaRPr lang="en-GB" sz="4000" dirty="0"/>
          </a:p>
        </p:txBody>
      </p:sp>
      <p:sp>
        <p:nvSpPr>
          <p:cNvPr id="6" name="Content Placeholder 5"/>
          <p:cNvSpPr>
            <a:spLocks noGrp="1"/>
          </p:cNvSpPr>
          <p:nvPr>
            <p:ph idx="1"/>
          </p:nvPr>
        </p:nvSpPr>
        <p:spPr/>
        <p:txBody>
          <a:bodyPr>
            <a:normAutofit fontScale="92500" lnSpcReduction="20000"/>
          </a:bodyPr>
          <a:lstStyle/>
          <a:p>
            <a:pPr algn="just">
              <a:buNone/>
            </a:pPr>
            <a:r>
              <a:rPr lang="en-GB" dirty="0" smtClean="0">
                <a:solidFill>
                  <a:schemeClr val="accent1">
                    <a:lumMod val="75000"/>
                  </a:schemeClr>
                </a:solidFill>
              </a:rPr>
              <a:t>   </a:t>
            </a:r>
          </a:p>
          <a:p>
            <a:pPr algn="just">
              <a:buNone/>
            </a:pPr>
            <a:endParaRPr lang="en-GB" dirty="0" smtClean="0">
              <a:solidFill>
                <a:schemeClr val="accent1">
                  <a:lumMod val="75000"/>
                </a:schemeClr>
              </a:solidFill>
            </a:endParaRPr>
          </a:p>
          <a:p>
            <a:pPr algn="just">
              <a:buNone/>
            </a:pPr>
            <a:r>
              <a:rPr lang="en-GB" dirty="0" smtClean="0">
                <a:solidFill>
                  <a:schemeClr val="accent1">
                    <a:lumMod val="75000"/>
                  </a:schemeClr>
                </a:solidFill>
              </a:rPr>
              <a:t>             </a:t>
            </a:r>
            <a:r>
              <a:rPr lang="en-GB" b="1" dirty="0" smtClean="0">
                <a:solidFill>
                  <a:schemeClr val="accent1">
                    <a:lumMod val="75000"/>
                  </a:schemeClr>
                </a:solidFill>
              </a:rPr>
              <a:t>DIGITAL SKILLS AND  RESERCH METHODS</a:t>
            </a:r>
          </a:p>
          <a:p>
            <a:pPr algn="just">
              <a:buNone/>
            </a:pPr>
            <a:endParaRPr lang="en-GB" b="1" dirty="0" smtClean="0">
              <a:solidFill>
                <a:schemeClr val="accent1">
                  <a:lumMod val="75000"/>
                </a:schemeClr>
              </a:solidFill>
            </a:endParaRPr>
          </a:p>
          <a:p>
            <a:pPr algn="just">
              <a:buNone/>
            </a:pPr>
            <a:r>
              <a:rPr lang="en-GB" b="1" dirty="0" smtClean="0">
                <a:solidFill>
                  <a:schemeClr val="accent1">
                    <a:lumMod val="75000"/>
                  </a:schemeClr>
                </a:solidFill>
              </a:rPr>
              <a:t>                      MODULE CODE:  </a:t>
            </a:r>
            <a:r>
              <a:rPr lang="en-GB" b="1" dirty="0" smtClean="0"/>
              <a:t>BMSW4003</a:t>
            </a:r>
            <a:endParaRPr lang="en-GB" b="1" dirty="0" smtClean="0">
              <a:solidFill>
                <a:schemeClr val="accent1">
                  <a:lumMod val="75000"/>
                </a:schemeClr>
              </a:solidFill>
            </a:endParaRPr>
          </a:p>
          <a:p>
            <a:pPr algn="just">
              <a:buNone/>
            </a:pPr>
            <a:r>
              <a:rPr lang="en-GB" b="1" dirty="0" smtClean="0">
                <a:solidFill>
                  <a:schemeClr val="accent1">
                    <a:lumMod val="75000"/>
                  </a:schemeClr>
                </a:solidFill>
              </a:rPr>
              <a:t> </a:t>
            </a:r>
          </a:p>
          <a:p>
            <a:pPr algn="just">
              <a:buNone/>
            </a:pPr>
            <a:r>
              <a:rPr lang="en-GB" b="1" dirty="0" smtClean="0">
                <a:solidFill>
                  <a:schemeClr val="accent1">
                    <a:lumMod val="75000"/>
                  </a:schemeClr>
                </a:solidFill>
              </a:rPr>
              <a:t>                      LECTURER:  AMITAVE BANIK</a:t>
            </a:r>
          </a:p>
          <a:p>
            <a:pPr algn="just">
              <a:buNone/>
            </a:pPr>
            <a:r>
              <a:rPr lang="en-GB" b="1" dirty="0" smtClean="0">
                <a:solidFill>
                  <a:schemeClr val="accent1">
                    <a:lumMod val="75000"/>
                  </a:schemeClr>
                </a:solidFill>
              </a:rPr>
              <a:t>      </a:t>
            </a:r>
          </a:p>
          <a:p>
            <a:pPr algn="just">
              <a:buNone/>
            </a:pPr>
            <a:endParaRPr lang="en-GB" dirty="0" smtClean="0">
              <a:solidFill>
                <a:schemeClr val="accent1">
                  <a:lumMod val="75000"/>
                </a:schemeClr>
              </a:solidFill>
            </a:endParaRPr>
          </a:p>
          <a:p>
            <a:pPr algn="just">
              <a:buNone/>
            </a:pPr>
            <a:endParaRPr lang="en-GB" dirty="0" smtClean="0">
              <a:solidFill>
                <a:schemeClr val="accent1">
                  <a:lumMod val="75000"/>
                </a:schemeClr>
              </a:solidFill>
            </a:endParaRPr>
          </a:p>
          <a:p>
            <a:pPr algn="just">
              <a:buNone/>
            </a:pPr>
            <a:r>
              <a:rPr lang="en-GB" dirty="0" smtClean="0">
                <a:solidFill>
                  <a:schemeClr val="accent1">
                    <a:lumMod val="75000"/>
                  </a:schemeClr>
                </a:solidFill>
              </a:rPr>
              <a:t> </a:t>
            </a:r>
          </a:p>
          <a:p>
            <a:pPr algn="just">
              <a:buNone/>
            </a:pPr>
            <a:endParaRPr lang="en-GB" dirty="0" smtClean="0">
              <a:solidFill>
                <a:schemeClr val="accent1">
                  <a:lumMod val="75000"/>
                </a:schemeClr>
              </a:solidFill>
            </a:endParaRPr>
          </a:p>
          <a:p>
            <a:pPr algn="just">
              <a:buNone/>
            </a:pPr>
            <a:endParaRPr lang="en-GB" dirty="0">
              <a:solidFill>
                <a:schemeClr val="accent1">
                  <a:lumMod val="75000"/>
                </a:schemeClr>
              </a:solidFill>
            </a:endParaRPr>
          </a:p>
        </p:txBody>
      </p:sp>
    </p:spTree>
  </p:cSld>
  <p:clrMapOvr>
    <a:masterClrMapping/>
  </p:clrMapOvr>
  <p:transition spd="med">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tx1"/>
                </a:solidFill>
              </a:rPr>
              <a:t>            </a:t>
            </a:r>
            <a:endParaRPr lang="en-GB" dirty="0">
              <a:solidFill>
                <a:schemeClr val="tx1"/>
              </a:solidFill>
            </a:endParaRPr>
          </a:p>
        </p:txBody>
      </p:sp>
      <p:sp>
        <p:nvSpPr>
          <p:cNvPr id="5" name="Text Placeholder 4"/>
          <p:cNvSpPr>
            <a:spLocks noGrp="1"/>
          </p:cNvSpPr>
          <p:nvPr>
            <p:ph type="body" idx="1"/>
          </p:nvPr>
        </p:nvSpPr>
        <p:spPr/>
        <p:txBody>
          <a:bodyPr>
            <a:noAutofit/>
          </a:bodyPr>
          <a:lstStyle/>
          <a:p>
            <a:r>
              <a:rPr lang="en-GB" sz="2400" dirty="0" smtClean="0"/>
              <a:t>STUDENT NAME                                     STUDENT   ID</a:t>
            </a:r>
          </a:p>
          <a:p>
            <a:endParaRPr lang="en-GB" sz="2400" dirty="0" smtClean="0"/>
          </a:p>
          <a:p>
            <a:r>
              <a:rPr lang="en-GB" sz="2400" dirty="0" smtClean="0"/>
              <a:t>COSMINA ANDREEA BABUTA              1907090</a:t>
            </a:r>
          </a:p>
          <a:p>
            <a:r>
              <a:rPr lang="en-GB" sz="2400" dirty="0" smtClean="0"/>
              <a:t>AISSATU URI DJALO                               1908378</a:t>
            </a:r>
          </a:p>
          <a:p>
            <a:r>
              <a:rPr lang="en-GB" sz="2400" dirty="0" smtClean="0"/>
              <a:t>KELVIN KPENOSEN                                 1908380</a:t>
            </a:r>
          </a:p>
          <a:p>
            <a:endParaRPr lang="en-GB" sz="2400" dirty="0" smtClean="0"/>
          </a:p>
          <a:p>
            <a:endParaRPr lang="en-GB" sz="2400" dirty="0" smtClean="0"/>
          </a:p>
          <a:p>
            <a:endParaRPr lang="en-GB" sz="2400" dirty="0" smtClean="0"/>
          </a:p>
          <a:p>
            <a:endParaRPr lang="en-GB" sz="2400" dirty="0"/>
          </a:p>
        </p:txBody>
      </p:sp>
    </p:spTree>
  </p:cSld>
  <p:clrMapOvr>
    <a:masterClrMapping/>
  </p:clrMapOvr>
  <p:transition spd="med">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solidFill>
                  <a:schemeClr val="accent1">
                    <a:lumMod val="60000"/>
                    <a:lumOff val="40000"/>
                  </a:schemeClr>
                </a:solidFill>
              </a:rPr>
              <a:t>               TABLE OF CONTENT</a:t>
            </a:r>
            <a:endParaRPr lang="en-GB" sz="4000" dirty="0">
              <a:solidFill>
                <a:schemeClr val="accent1">
                  <a:lumMod val="60000"/>
                  <a:lumOff val="40000"/>
                </a:schemeClr>
              </a:solidFill>
            </a:endParaRPr>
          </a:p>
        </p:txBody>
      </p:sp>
      <p:sp>
        <p:nvSpPr>
          <p:cNvPr id="3" name="Text Placeholder 2"/>
          <p:cNvSpPr>
            <a:spLocks noGrp="1"/>
          </p:cNvSpPr>
          <p:nvPr>
            <p:ph type="body" idx="1"/>
          </p:nvPr>
        </p:nvSpPr>
        <p:spPr>
          <a:xfrm>
            <a:off x="530352" y="2704664"/>
            <a:ext cx="7772400" cy="3081790"/>
          </a:xfrm>
        </p:spPr>
        <p:txBody>
          <a:bodyPr>
            <a:normAutofit fontScale="92500" lnSpcReduction="10000"/>
          </a:bodyPr>
          <a:lstStyle/>
          <a:p>
            <a:endParaRPr lang="en-GB" dirty="0" smtClean="0"/>
          </a:p>
          <a:p>
            <a:pPr>
              <a:buFont typeface="Wingdings" pitchFamily="2" charset="2"/>
              <a:buChar char="§"/>
            </a:pPr>
            <a:r>
              <a:rPr lang="en-GB" dirty="0" smtClean="0"/>
              <a:t>Introduction</a:t>
            </a:r>
          </a:p>
          <a:p>
            <a:pPr>
              <a:buFont typeface="Wingdings" pitchFamily="2" charset="2"/>
              <a:buChar char="§"/>
            </a:pPr>
            <a:r>
              <a:rPr lang="en-GB" dirty="0" smtClean="0"/>
              <a:t>Background of the organisation</a:t>
            </a:r>
          </a:p>
          <a:p>
            <a:pPr>
              <a:buFont typeface="Wingdings" pitchFamily="2" charset="2"/>
              <a:buChar char="§"/>
            </a:pPr>
            <a:r>
              <a:rPr lang="en-GB" dirty="0" smtClean="0"/>
              <a:t>Challenges before introducing modern technology</a:t>
            </a:r>
          </a:p>
          <a:p>
            <a:pPr>
              <a:buFont typeface="Wingdings" pitchFamily="2" charset="2"/>
              <a:buChar char="§"/>
            </a:pPr>
            <a:r>
              <a:rPr lang="en-GB" dirty="0" smtClean="0"/>
              <a:t>Insight of modern technology introduced</a:t>
            </a:r>
          </a:p>
          <a:p>
            <a:pPr>
              <a:buFont typeface="Wingdings" pitchFamily="2" charset="2"/>
              <a:buChar char="§"/>
            </a:pPr>
            <a:r>
              <a:rPr lang="en-GB" dirty="0" smtClean="0"/>
              <a:t>Impacts of modern technology</a:t>
            </a:r>
          </a:p>
          <a:p>
            <a:pPr>
              <a:buFont typeface="Wingdings" pitchFamily="2" charset="2"/>
              <a:buChar char="§"/>
            </a:pPr>
            <a:r>
              <a:rPr lang="en-GB" dirty="0" smtClean="0"/>
              <a:t>Lessons learned from the case study</a:t>
            </a:r>
          </a:p>
          <a:p>
            <a:pPr>
              <a:buFont typeface="Wingdings" pitchFamily="2" charset="2"/>
              <a:buChar char="§"/>
            </a:pPr>
            <a:r>
              <a:rPr lang="en-GB" dirty="0" smtClean="0"/>
              <a:t>Conclusion and references</a:t>
            </a:r>
          </a:p>
          <a:p>
            <a:pPr>
              <a:buFont typeface="Wingdings" pitchFamily="2" charset="2"/>
              <a:buChar char="§"/>
            </a:pPr>
            <a:r>
              <a:rPr lang="en-GB" dirty="0" smtClean="0"/>
              <a:t>Questions and answers</a:t>
            </a:r>
          </a:p>
        </p:txBody>
      </p:sp>
    </p:spTree>
  </p:cSld>
  <p:clrMapOvr>
    <a:masterClrMapping/>
  </p:clrMapOvr>
  <p:transition spd="med">
    <p:wedg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endParaRPr lang="en-GB" dirty="0"/>
          </a:p>
        </p:txBody>
      </p:sp>
      <p:sp>
        <p:nvSpPr>
          <p:cNvPr id="3" name="Text Placeholder 2"/>
          <p:cNvSpPr>
            <a:spLocks noGrp="1"/>
          </p:cNvSpPr>
          <p:nvPr>
            <p:ph type="body" idx="1"/>
          </p:nvPr>
        </p:nvSpPr>
        <p:spPr>
          <a:xfrm>
            <a:off x="530352" y="2704664"/>
            <a:ext cx="7772400" cy="3081790"/>
          </a:xfrm>
        </p:spPr>
        <p:txBody>
          <a:bodyPr>
            <a:normAutofit fontScale="47500" lnSpcReduction="20000"/>
          </a:bodyPr>
          <a:lstStyle/>
          <a:p>
            <a:endParaRPr lang="en-GB" sz="4400" dirty="0" smtClean="0"/>
          </a:p>
          <a:p>
            <a:pPr>
              <a:buFont typeface="Wingdings" pitchFamily="2" charset="2"/>
              <a:buChar char="§"/>
            </a:pPr>
            <a:r>
              <a:rPr lang="en-GB" sz="5100" dirty="0" smtClean="0"/>
              <a:t>1919</a:t>
            </a:r>
            <a:endParaRPr lang="en-GB" sz="5100" dirty="0" smtClean="0"/>
          </a:p>
          <a:p>
            <a:r>
              <a:rPr lang="en-GB" sz="5100" dirty="0" smtClean="0"/>
              <a:t>Jack Cohen </a:t>
            </a:r>
            <a:r>
              <a:rPr lang="en-GB" sz="5100" dirty="0" smtClean="0"/>
              <a:t>came back </a:t>
            </a:r>
            <a:r>
              <a:rPr lang="en-GB" sz="5100" dirty="0" smtClean="0"/>
              <a:t>from </a:t>
            </a:r>
            <a:r>
              <a:rPr lang="en-GB" sz="5100" dirty="0" smtClean="0"/>
              <a:t>war and build </a:t>
            </a:r>
            <a:r>
              <a:rPr lang="en-GB" sz="5100" dirty="0" smtClean="0"/>
              <a:t>a market </a:t>
            </a:r>
            <a:r>
              <a:rPr lang="en-GB" sz="5100" dirty="0" smtClean="0"/>
              <a:t>stall.</a:t>
            </a:r>
            <a:endParaRPr lang="en-GB" sz="5100" dirty="0" smtClean="0"/>
          </a:p>
          <a:p>
            <a:pPr>
              <a:buFont typeface="Wingdings" pitchFamily="2" charset="2"/>
              <a:buChar char="§"/>
            </a:pPr>
            <a:r>
              <a:rPr lang="en-GB" sz="5100" dirty="0" smtClean="0"/>
              <a:t>1929</a:t>
            </a:r>
            <a:endParaRPr lang="en-GB" sz="5100" dirty="0" smtClean="0"/>
          </a:p>
          <a:p>
            <a:r>
              <a:rPr lang="en-GB" sz="5100" dirty="0" smtClean="0"/>
              <a:t>Cohen </a:t>
            </a:r>
            <a:r>
              <a:rPr lang="en-GB" sz="5100" dirty="0" smtClean="0"/>
              <a:t>opened the first Tesco store in Burnt Oak, Edgware, north </a:t>
            </a:r>
            <a:r>
              <a:rPr lang="en-GB" sz="5100" dirty="0" smtClean="0"/>
              <a:t>London . </a:t>
            </a:r>
            <a:r>
              <a:rPr lang="en-GB" sz="3800" dirty="0" smtClean="0">
                <a:hlinkClick r:id="rId2"/>
              </a:rPr>
              <a:t>Tesco PLC(2019)</a:t>
            </a:r>
            <a:r>
              <a:rPr lang="en-GB" sz="3800" dirty="0" smtClean="0"/>
              <a:t> </a:t>
            </a:r>
            <a:r>
              <a:rPr lang="en-GB" sz="3800" i="1" dirty="0" smtClean="0"/>
              <a:t>100 </a:t>
            </a:r>
            <a:r>
              <a:rPr lang="en-GB" sz="3800" i="1" dirty="0" smtClean="0"/>
              <a:t>Years of Great </a:t>
            </a:r>
            <a:r>
              <a:rPr lang="en-GB" sz="3800" i="1" dirty="0" smtClean="0"/>
              <a:t>Value</a:t>
            </a:r>
            <a:r>
              <a:rPr lang="en-GB" sz="3800" dirty="0" smtClean="0"/>
              <a:t> Available at</a:t>
            </a:r>
            <a:endParaRPr lang="en-GB" sz="3800" dirty="0" smtClean="0"/>
          </a:p>
          <a:p>
            <a:r>
              <a:rPr lang="en-GB" sz="3800" dirty="0" smtClean="0">
                <a:hlinkClick r:id="rId2"/>
              </a:rPr>
              <a:t> </a:t>
            </a:r>
            <a:r>
              <a:rPr lang="en-GB" sz="3800" dirty="0" smtClean="0">
                <a:hlinkClick r:id="rId2"/>
              </a:rPr>
              <a:t>https://www.tescoplc.com/about/100-years-of-great-value-1</a:t>
            </a:r>
            <a:r>
              <a:rPr lang="en-GB" sz="3800" dirty="0" smtClean="0">
                <a:hlinkClick r:id="rId2"/>
              </a:rPr>
              <a:t>/</a:t>
            </a:r>
            <a:r>
              <a:rPr lang="en-GB" sz="3800" dirty="0" smtClean="0"/>
              <a:t> (Accessed: 18 December 2019).</a:t>
            </a:r>
            <a:endParaRPr lang="en-GB" sz="3800" dirty="0" smtClean="0"/>
          </a:p>
          <a:p>
            <a:endParaRPr lang="en-GB" sz="7000" dirty="0" smtClean="0"/>
          </a:p>
          <a:p>
            <a:endParaRPr lang="en-GB" sz="3600" dirty="0" smtClean="0"/>
          </a:p>
          <a:p>
            <a:endParaRPr lang="en-GB" dirty="0"/>
          </a:p>
        </p:txBody>
      </p:sp>
      <p:pic>
        <p:nvPicPr>
          <p:cNvPr id="4" name="Picture 3" descr="first teco store.jpg"/>
          <p:cNvPicPr>
            <a:picLocks noChangeAspect="1"/>
          </p:cNvPicPr>
          <p:nvPr/>
        </p:nvPicPr>
        <p:blipFill>
          <a:blip r:embed="rId3" cstate="print"/>
          <a:stretch>
            <a:fillRect/>
          </a:stretch>
        </p:blipFill>
        <p:spPr>
          <a:xfrm>
            <a:off x="5286380" y="428604"/>
            <a:ext cx="3657600" cy="2060448"/>
          </a:xfrm>
          <a:prstGeom prst="rect">
            <a:avLst/>
          </a:prstGeom>
        </p:spPr>
      </p:pic>
      <p:pic>
        <p:nvPicPr>
          <p:cNvPr id="5" name="Picture 4" descr="1919-jack-cohen.jpg"/>
          <p:cNvPicPr>
            <a:picLocks noChangeAspect="1"/>
          </p:cNvPicPr>
          <p:nvPr/>
        </p:nvPicPr>
        <p:blipFill>
          <a:blip r:embed="rId4" cstate="print"/>
          <a:stretch>
            <a:fillRect/>
          </a:stretch>
        </p:blipFill>
        <p:spPr>
          <a:xfrm>
            <a:off x="428596" y="428604"/>
            <a:ext cx="3657600" cy="2060448"/>
          </a:xfrm>
          <a:prstGeom prst="rect">
            <a:avLst/>
          </a:prstGeom>
        </p:spPr>
      </p:pic>
    </p:spTree>
  </p:cSld>
  <p:clrMapOvr>
    <a:masterClrMapping/>
  </p:clrMapOvr>
  <p:transition spd="med">
    <p:wedg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352" y="428604"/>
            <a:ext cx="7772400" cy="1000132"/>
          </a:xfrm>
        </p:spPr>
        <p:txBody>
          <a:bodyPr/>
          <a:lstStyle/>
          <a:p>
            <a:r>
              <a:rPr lang="en-GB" sz="2400" dirty="0" smtClean="0"/>
              <a:t>                 </a:t>
            </a:r>
            <a:r>
              <a:rPr lang="en-GB" sz="2400" dirty="0" smtClean="0"/>
              <a:t>    </a:t>
            </a:r>
            <a:r>
              <a:rPr lang="en-GB" sz="2400" dirty="0" smtClean="0">
                <a:solidFill>
                  <a:schemeClr val="tx1"/>
                </a:solidFill>
              </a:rPr>
              <a:t>BACKGROUND </a:t>
            </a:r>
            <a:r>
              <a:rPr lang="en-GB" sz="2400" dirty="0" smtClean="0">
                <a:solidFill>
                  <a:schemeClr val="tx1"/>
                </a:solidFill>
              </a:rPr>
              <a:t>OF THE ORGANIZATION</a:t>
            </a:r>
            <a:endParaRPr lang="en-GB" sz="2400" dirty="0">
              <a:solidFill>
                <a:schemeClr val="tx1"/>
              </a:solidFill>
            </a:endParaRPr>
          </a:p>
        </p:txBody>
      </p:sp>
      <p:sp>
        <p:nvSpPr>
          <p:cNvPr id="3" name="Text Placeholder 2"/>
          <p:cNvSpPr>
            <a:spLocks noGrp="1"/>
          </p:cNvSpPr>
          <p:nvPr>
            <p:ph type="body" idx="1"/>
          </p:nvPr>
        </p:nvSpPr>
        <p:spPr>
          <a:xfrm>
            <a:off x="857224" y="1643050"/>
            <a:ext cx="7772400" cy="5214950"/>
          </a:xfrm>
        </p:spPr>
        <p:txBody>
          <a:bodyPr>
            <a:normAutofit fontScale="92500" lnSpcReduction="20000"/>
          </a:bodyPr>
          <a:lstStyle/>
          <a:p>
            <a:r>
              <a:rPr lang="en-GB" sz="2400" b="1" dirty="0" smtClean="0">
                <a:solidFill>
                  <a:srgbClr val="FFFF00"/>
                </a:solidFill>
              </a:rPr>
              <a:t>1948</a:t>
            </a:r>
          </a:p>
          <a:p>
            <a:r>
              <a:rPr lang="en-GB" sz="2400" b="1" dirty="0" smtClean="0">
                <a:solidFill>
                  <a:srgbClr val="FFFF00"/>
                </a:solidFill>
              </a:rPr>
              <a:t>Changed into self-service</a:t>
            </a:r>
          </a:p>
          <a:p>
            <a:r>
              <a:rPr lang="en-GB" sz="2400" dirty="0" smtClean="0"/>
              <a:t>Cohen changed into self-service after a trip to  America. </a:t>
            </a:r>
          </a:p>
          <a:p>
            <a:r>
              <a:rPr lang="en-GB" sz="2400" dirty="0" smtClean="0"/>
              <a:t>The first self-service branch was in St Albans, Hertfordshire.</a:t>
            </a:r>
          </a:p>
          <a:p>
            <a:r>
              <a:rPr lang="en-GB" sz="2400" b="1" dirty="0" smtClean="0">
                <a:solidFill>
                  <a:srgbClr val="FFFF00"/>
                </a:solidFill>
              </a:rPr>
              <a:t>1955</a:t>
            </a:r>
          </a:p>
          <a:p>
            <a:r>
              <a:rPr lang="en-GB" sz="2400" b="1" dirty="0" smtClean="0">
                <a:solidFill>
                  <a:srgbClr val="FFFF00"/>
                </a:solidFill>
              </a:rPr>
              <a:t>Rate of Growth</a:t>
            </a:r>
          </a:p>
          <a:p>
            <a:r>
              <a:rPr lang="en-GB" sz="2400" dirty="0" smtClean="0"/>
              <a:t>Cohen took over 19 Burnards stores . He added 500 new stores over the next five years. </a:t>
            </a:r>
          </a:p>
          <a:p>
            <a:r>
              <a:rPr lang="en-GB" sz="2400" b="1" dirty="0" smtClean="0">
                <a:solidFill>
                  <a:srgbClr val="FFFF00"/>
                </a:solidFill>
              </a:rPr>
              <a:t>1958</a:t>
            </a:r>
          </a:p>
          <a:p>
            <a:r>
              <a:rPr lang="en-GB" sz="2400" b="1" dirty="0" smtClean="0">
                <a:solidFill>
                  <a:srgbClr val="FFFF00"/>
                </a:solidFill>
              </a:rPr>
              <a:t>First supermarket</a:t>
            </a:r>
          </a:p>
          <a:p>
            <a:r>
              <a:rPr lang="en-GB" sz="2400" dirty="0" smtClean="0"/>
              <a:t>The first supermarket opened the doors  in Maldon, Essex. The new layout store had a counter service selling cheese, butter and meat</a:t>
            </a:r>
            <a:r>
              <a:rPr lang="en-GB" sz="2400" dirty="0" smtClean="0"/>
              <a:t>.</a:t>
            </a:r>
            <a:r>
              <a:rPr lang="en-GB" sz="2400" dirty="0" smtClean="0">
                <a:hlinkClick r:id="rId2"/>
              </a:rPr>
              <a:t> Tesco PLC(2019)</a:t>
            </a:r>
            <a:r>
              <a:rPr lang="en-GB" sz="2400" dirty="0" smtClean="0"/>
              <a:t> 100 Years of Great Value Available at</a:t>
            </a:r>
          </a:p>
          <a:p>
            <a:r>
              <a:rPr lang="en-GB" sz="2400" dirty="0" smtClean="0">
                <a:hlinkClick r:id="rId2"/>
              </a:rPr>
              <a:t> https://www.tescoplc.com/about/100-years-of-great-value-1/</a:t>
            </a:r>
            <a:r>
              <a:rPr lang="en-GB" sz="2400" dirty="0" smtClean="0"/>
              <a:t> (Accessed: 18 December 2019).</a:t>
            </a:r>
          </a:p>
          <a:p>
            <a:endParaRPr lang="en-GB" sz="2400" dirty="0" smtClean="0"/>
          </a:p>
          <a:p>
            <a:endParaRPr lang="en-GB" sz="2400" dirty="0" smtClean="0"/>
          </a:p>
          <a:p>
            <a:endParaRPr lang="en-GB" sz="2400" dirty="0" smtClean="0"/>
          </a:p>
          <a:p>
            <a:endParaRPr lang="en-GB" sz="2300" dirty="0" smtClean="0"/>
          </a:p>
          <a:p>
            <a:endParaRPr lang="en-GB" dirty="0"/>
          </a:p>
        </p:txBody>
      </p:sp>
    </p:spTree>
  </p:cSld>
  <p:clrMapOvr>
    <a:masterClrMapping/>
  </p:clrMapOvr>
  <p:transition spd="med">
    <p:wedg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p:spPr>
        <p:txBody>
          <a:bodyPr/>
          <a:lstStyle/>
          <a:p>
            <a:r>
              <a:rPr lang="en-GB" sz="3200" dirty="0" smtClean="0">
                <a:solidFill>
                  <a:schemeClr val="tx1"/>
                </a:solidFill>
              </a:rPr>
              <a:t>  CHALLENGES BEFORE USING TECHNOLOGY</a:t>
            </a:r>
            <a:endParaRPr lang="en-GB" sz="3200" dirty="0">
              <a:solidFill>
                <a:schemeClr val="tx1"/>
              </a:solidFill>
            </a:endParaRPr>
          </a:p>
        </p:txBody>
      </p:sp>
      <p:sp>
        <p:nvSpPr>
          <p:cNvPr id="3" name="Text Placeholder 2"/>
          <p:cNvSpPr>
            <a:spLocks noGrp="1"/>
          </p:cNvSpPr>
          <p:nvPr>
            <p:ph type="body" idx="1"/>
          </p:nvPr>
        </p:nvSpPr>
        <p:spPr>
          <a:xfrm>
            <a:off x="530352" y="2704664"/>
            <a:ext cx="7772400" cy="4153336"/>
          </a:xfrm>
        </p:spPr>
        <p:txBody>
          <a:bodyPr>
            <a:normAutofit fontScale="55000" lnSpcReduction="20000"/>
          </a:bodyPr>
          <a:lstStyle/>
          <a:p>
            <a:endParaRPr lang="en-GB" dirty="0" smtClean="0"/>
          </a:p>
          <a:p>
            <a:r>
              <a:rPr lang="en-GB" sz="2800" b="1" dirty="0" smtClean="0"/>
              <a:t>               </a:t>
            </a:r>
            <a:r>
              <a:rPr lang="en-GB" sz="2800" b="1" dirty="0" smtClean="0"/>
              <a:t>                            </a:t>
            </a:r>
            <a:r>
              <a:rPr lang="en-GB" sz="6000" b="1" dirty="0" smtClean="0">
                <a:solidFill>
                  <a:srgbClr val="FFFF00"/>
                </a:solidFill>
              </a:rPr>
              <a:t>ONLINE SHOPPING</a:t>
            </a:r>
          </a:p>
          <a:p>
            <a:r>
              <a:rPr lang="en-GB" sz="4200" b="1" dirty="0" smtClean="0"/>
              <a:t> In 2000 Tesco’s web site</a:t>
            </a:r>
            <a:r>
              <a:rPr lang="en-GB" sz="4200" dirty="0" smtClean="0"/>
              <a:t> was </a:t>
            </a:r>
            <a:r>
              <a:rPr lang="en-GB" sz="4200" dirty="0" smtClean="0"/>
              <a:t>launched</a:t>
            </a:r>
            <a:r>
              <a:rPr lang="en-GB" sz="4200" dirty="0" smtClean="0"/>
              <a:t> </a:t>
            </a:r>
            <a:r>
              <a:rPr lang="en-GB" sz="4200" dirty="0" smtClean="0"/>
              <a:t>and the business continued </a:t>
            </a:r>
            <a:r>
              <a:rPr lang="en-GB" sz="4200" dirty="0" smtClean="0"/>
              <a:t>to </a:t>
            </a:r>
            <a:r>
              <a:rPr lang="en-GB" sz="4200" dirty="0" smtClean="0"/>
              <a:t>grow.</a:t>
            </a:r>
            <a:endParaRPr lang="en-GB" sz="4200" dirty="0" smtClean="0">
              <a:solidFill>
                <a:srgbClr val="FF0000"/>
              </a:solidFill>
            </a:endParaRPr>
          </a:p>
          <a:p>
            <a:r>
              <a:rPr lang="en-GB" sz="4200" dirty="0" smtClean="0"/>
              <a:t>In </a:t>
            </a:r>
            <a:r>
              <a:rPr lang="en-GB" sz="4200" b="1" dirty="0" smtClean="0"/>
              <a:t>2004</a:t>
            </a:r>
            <a:r>
              <a:rPr lang="en-GB" sz="4200" dirty="0" smtClean="0"/>
              <a:t> </a:t>
            </a:r>
            <a:r>
              <a:rPr lang="en-GB" sz="4200" dirty="0" smtClean="0"/>
              <a:t>the retailer </a:t>
            </a:r>
            <a:r>
              <a:rPr lang="en-GB" sz="4200" dirty="0" smtClean="0"/>
              <a:t>entered the </a:t>
            </a:r>
            <a:r>
              <a:rPr lang="en-GB" sz="4200" dirty="0" smtClean="0"/>
              <a:t>online market . </a:t>
            </a:r>
          </a:p>
          <a:p>
            <a:r>
              <a:rPr lang="en-GB" sz="4200" dirty="0" smtClean="0"/>
              <a:t>Clark and Chan 2014 </a:t>
            </a:r>
            <a:r>
              <a:rPr lang="en-GB" sz="4200" i="1" dirty="0" smtClean="0"/>
              <a:t>A history of Tesco: The rise of Britain's biggest </a:t>
            </a:r>
            <a:r>
              <a:rPr lang="en-GB" sz="4200" i="1" dirty="0" smtClean="0"/>
              <a:t>supermarket </a:t>
            </a:r>
            <a:r>
              <a:rPr lang="en-GB" sz="4200" dirty="0" smtClean="0"/>
              <a:t>The telegraph  Available at </a:t>
            </a:r>
            <a:r>
              <a:rPr lang="en-GB" sz="5000" dirty="0" smtClean="0">
                <a:hlinkClick r:id="rId2"/>
              </a:rPr>
              <a:t>https://</a:t>
            </a:r>
            <a:r>
              <a:rPr lang="en-GB" sz="5000" dirty="0" smtClean="0">
                <a:hlinkClick r:id="rId2"/>
              </a:rPr>
              <a:t>www.telegraph.co.uk/finance/markets/2788089/A-history-of-Tesco-The-rise-of-Britains-biggest-supermarket.html</a:t>
            </a:r>
            <a:r>
              <a:rPr lang="en-GB" sz="5000" dirty="0" smtClean="0"/>
              <a:t> (Accessed 18 December 2019).</a:t>
            </a:r>
            <a:endParaRPr lang="en-GB" sz="5000" dirty="0" smtClean="0"/>
          </a:p>
          <a:p>
            <a:endParaRPr lang="en-GB" sz="4200" dirty="0" smtClean="0">
              <a:latin typeface="Arial" pitchFamily="34" charset="0"/>
              <a:cs typeface="Arial" pitchFamily="34" charset="0"/>
            </a:endParaRPr>
          </a:p>
          <a:p>
            <a:endParaRPr lang="en-GB" sz="2800" b="1" dirty="0"/>
          </a:p>
        </p:txBody>
      </p:sp>
      <p:pic>
        <p:nvPicPr>
          <p:cNvPr id="5" name="Picture 4" descr="Tesco-clubcard.jpg"/>
          <p:cNvPicPr>
            <a:picLocks noChangeAspect="1"/>
          </p:cNvPicPr>
          <p:nvPr/>
        </p:nvPicPr>
        <p:blipFill>
          <a:blip r:embed="rId3"/>
          <a:stretch>
            <a:fillRect/>
          </a:stretch>
        </p:blipFill>
        <p:spPr>
          <a:xfrm>
            <a:off x="2357422" y="285728"/>
            <a:ext cx="4086225" cy="1828800"/>
          </a:xfrm>
          <a:prstGeom prst="rect">
            <a:avLst/>
          </a:prstGeom>
        </p:spPr>
      </p:pic>
    </p:spTree>
  </p:cSld>
  <p:clrMapOvr>
    <a:masterClrMapping/>
  </p:clrMapOvr>
  <p:transition spd="med">
    <p:wedg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dirty="0"/>
          </a:p>
        </p:txBody>
      </p:sp>
      <p:sp>
        <p:nvSpPr>
          <p:cNvPr id="5" name="Title 1"/>
          <p:cNvSpPr>
            <a:spLocks noGrp="1"/>
          </p:cNvSpPr>
          <p:nvPr>
            <p:ph type="title"/>
          </p:nvPr>
        </p:nvSpPr>
        <p:spPr>
          <a:xfrm>
            <a:off x="500034" y="1285860"/>
            <a:ext cx="7772400" cy="1571636"/>
          </a:xfrm>
        </p:spPr>
        <p:txBody>
          <a:bodyPr/>
          <a:lstStyle/>
          <a:p>
            <a:r>
              <a:rPr lang="en-GB" sz="3200" dirty="0" smtClean="0">
                <a:solidFill>
                  <a:srgbClr val="FFFF00"/>
                </a:solidFill>
              </a:rPr>
              <a:t>Tesco</a:t>
            </a:r>
            <a:r>
              <a:rPr lang="en-GB" sz="3200" dirty="0" smtClean="0">
                <a:solidFill>
                  <a:schemeClr val="tx1">
                    <a:lumMod val="95000"/>
                  </a:schemeClr>
                </a:solidFill>
              </a:rPr>
              <a:t> uses technology to improve its business and as their aim is to be their customers’ champion they have taken the task of improving their image seriously.</a:t>
            </a:r>
            <a:r>
              <a:rPr lang="en-GB" sz="2800" dirty="0" smtClean="0">
                <a:solidFill>
                  <a:schemeClr val="tx1">
                    <a:lumMod val="95000"/>
                  </a:schemeClr>
                </a:solidFill>
              </a:rPr>
              <a:t/>
            </a:r>
            <a:br>
              <a:rPr lang="en-GB" sz="2800" dirty="0" smtClean="0">
                <a:solidFill>
                  <a:schemeClr val="tx1">
                    <a:lumMod val="95000"/>
                  </a:schemeClr>
                </a:solidFill>
              </a:rPr>
            </a:br>
            <a:r>
              <a:rPr lang="en-GB" sz="1800" dirty="0" smtClean="0">
                <a:solidFill>
                  <a:schemeClr val="tx1">
                    <a:lumMod val="95000"/>
                  </a:schemeClr>
                </a:solidFill>
              </a:rPr>
              <a:t/>
            </a:r>
            <a:br>
              <a:rPr lang="en-GB" sz="1800" dirty="0" smtClean="0">
                <a:solidFill>
                  <a:schemeClr val="tx1">
                    <a:lumMod val="95000"/>
                  </a:schemeClr>
                </a:solidFill>
              </a:rPr>
            </a:br>
            <a:r>
              <a:rPr lang="en-GB" sz="1000" dirty="0" smtClean="0">
                <a:solidFill>
                  <a:schemeClr val="tx1">
                    <a:lumMod val="95000"/>
                  </a:schemeClr>
                </a:solidFill>
              </a:rPr>
              <a:t/>
            </a:r>
            <a:br>
              <a:rPr lang="en-GB" sz="1000" dirty="0" smtClean="0">
                <a:solidFill>
                  <a:schemeClr val="tx1">
                    <a:lumMod val="95000"/>
                  </a:schemeClr>
                </a:solidFill>
              </a:rPr>
            </a:br>
            <a:r>
              <a:rPr lang="en-GB" sz="1000" dirty="0" smtClean="0">
                <a:solidFill>
                  <a:schemeClr val="tx1">
                    <a:lumMod val="95000"/>
                  </a:schemeClr>
                </a:solidFill>
              </a:rPr>
              <a:t/>
            </a:r>
            <a:br>
              <a:rPr lang="en-GB" sz="1000" dirty="0" smtClean="0">
                <a:solidFill>
                  <a:schemeClr val="tx1">
                    <a:lumMod val="95000"/>
                  </a:schemeClr>
                </a:solidFill>
              </a:rPr>
            </a:br>
            <a:r>
              <a:rPr lang="en-GB" sz="1000" dirty="0" smtClean="0">
                <a:solidFill>
                  <a:schemeClr val="tx1">
                    <a:lumMod val="95000"/>
                  </a:schemeClr>
                </a:solidFill>
              </a:rPr>
              <a:t/>
            </a:r>
            <a:br>
              <a:rPr lang="en-GB" sz="1000" dirty="0" smtClean="0">
                <a:solidFill>
                  <a:schemeClr val="tx1">
                    <a:lumMod val="95000"/>
                  </a:schemeClr>
                </a:solidFill>
              </a:rPr>
            </a:br>
            <a:endParaRPr lang="en-GB" sz="1000" dirty="0">
              <a:solidFill>
                <a:schemeClr val="tx1">
                  <a:lumMod val="95000"/>
                </a:schemeClr>
              </a:solidFill>
            </a:endParaRPr>
          </a:p>
        </p:txBody>
      </p:sp>
      <p:pic>
        <p:nvPicPr>
          <p:cNvPr id="6" name="Picture 5" descr="checkout-82.jpg"/>
          <p:cNvPicPr>
            <a:picLocks noChangeAspect="1"/>
          </p:cNvPicPr>
          <p:nvPr/>
        </p:nvPicPr>
        <p:blipFill>
          <a:blip r:embed="rId2"/>
          <a:stretch>
            <a:fillRect/>
          </a:stretch>
        </p:blipFill>
        <p:spPr>
          <a:xfrm>
            <a:off x="1142976" y="4214794"/>
            <a:ext cx="6643734" cy="2643206"/>
          </a:xfrm>
          <a:prstGeom prst="rect">
            <a:avLst/>
          </a:prstGeom>
        </p:spPr>
      </p:pic>
    </p:spTree>
  </p:cSld>
  <p:clrMapOvr>
    <a:masterClrMapping/>
  </p:clrMapOvr>
  <p:transition spd="med">
    <p:wedg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1648" cy="700078"/>
          </a:xfrm>
        </p:spPr>
        <p:txBody>
          <a:bodyPr>
            <a:normAutofit/>
          </a:bodyPr>
          <a:lstStyle/>
          <a:p>
            <a:pPr algn="ctr"/>
            <a:r>
              <a:rPr lang="en-GB" sz="3200" dirty="0" smtClean="0">
                <a:solidFill>
                  <a:srgbClr val="FFFF00"/>
                </a:solidFill>
              </a:rPr>
              <a:t>Technology introduced</a:t>
            </a:r>
            <a:endParaRPr lang="en-GB" sz="3200" dirty="0">
              <a:solidFill>
                <a:srgbClr val="FFFF00"/>
              </a:solidFill>
            </a:endParaRPr>
          </a:p>
        </p:txBody>
      </p:sp>
      <p:sp>
        <p:nvSpPr>
          <p:cNvPr id="3" name="Subtitle 2"/>
          <p:cNvSpPr>
            <a:spLocks noGrp="1"/>
          </p:cNvSpPr>
          <p:nvPr>
            <p:ph type="subTitle" idx="1"/>
          </p:nvPr>
        </p:nvSpPr>
        <p:spPr>
          <a:xfrm>
            <a:off x="533400" y="2143116"/>
            <a:ext cx="7854696" cy="4572032"/>
          </a:xfrm>
        </p:spPr>
        <p:txBody>
          <a:bodyPr>
            <a:normAutofit fontScale="62500" lnSpcReduction="20000"/>
          </a:bodyPr>
          <a:lstStyle/>
          <a:p>
            <a:pPr algn="ctr">
              <a:buFont typeface="Arial" pitchFamily="34" charset="0"/>
              <a:buChar char="•"/>
            </a:pPr>
            <a:r>
              <a:rPr lang="en-GB" sz="3300" b="1" dirty="0" smtClean="0">
                <a:solidFill>
                  <a:srgbClr val="FFFF00"/>
                </a:solidFill>
              </a:rPr>
              <a:t>RFID</a:t>
            </a:r>
            <a:r>
              <a:rPr lang="en-GB" sz="2800" dirty="0" smtClean="0">
                <a:solidFill>
                  <a:schemeClr val="tx1">
                    <a:lumMod val="95000"/>
                  </a:schemeClr>
                </a:solidFill>
              </a:rPr>
              <a:t> is one of the technologies  that Tesco uses. By the use of </a:t>
            </a:r>
            <a:r>
              <a:rPr lang="en-GB" sz="2800" i="1" dirty="0" smtClean="0">
                <a:solidFill>
                  <a:srgbClr val="FFFF00"/>
                </a:solidFill>
              </a:rPr>
              <a:t>BAR C</a:t>
            </a:r>
            <a:r>
              <a:rPr lang="en-GB" sz="2800" b="1" i="1" dirty="0" smtClean="0">
                <a:solidFill>
                  <a:srgbClr val="FFFF00"/>
                </a:solidFill>
              </a:rPr>
              <a:t>ODE</a:t>
            </a:r>
            <a:r>
              <a:rPr lang="en-GB" sz="2800" b="1" i="1" dirty="0" smtClean="0">
                <a:solidFill>
                  <a:schemeClr val="tx1">
                    <a:lumMod val="95000"/>
                  </a:schemeClr>
                </a:solidFill>
              </a:rPr>
              <a:t>S,  it controls its stock levels.</a:t>
            </a:r>
          </a:p>
          <a:p>
            <a:pPr algn="l">
              <a:buFont typeface="Arial" pitchFamily="34" charset="0"/>
              <a:buChar char="•"/>
            </a:pPr>
            <a:r>
              <a:rPr lang="en-GB" sz="3300" b="1" dirty="0" smtClean="0">
                <a:solidFill>
                  <a:srgbClr val="FFFF00"/>
                </a:solidFill>
              </a:rPr>
              <a:t>IFTTT</a:t>
            </a:r>
            <a:r>
              <a:rPr lang="en-GB" sz="2800" dirty="0" smtClean="0">
                <a:solidFill>
                  <a:schemeClr val="tx1">
                    <a:lumMod val="95000"/>
                  </a:schemeClr>
                </a:solidFill>
              </a:rPr>
              <a:t> is a recent addition to the range of technology used  by Tesco. It</a:t>
            </a:r>
            <a:br>
              <a:rPr lang="en-GB" sz="2800" dirty="0" smtClean="0">
                <a:solidFill>
                  <a:schemeClr val="tx1">
                    <a:lumMod val="95000"/>
                  </a:schemeClr>
                </a:solidFill>
              </a:rPr>
            </a:br>
            <a:r>
              <a:rPr lang="en-GB" sz="2800" dirty="0" smtClean="0">
                <a:solidFill>
                  <a:schemeClr val="tx1">
                    <a:lumMod val="95000"/>
                  </a:schemeClr>
                </a:solidFill>
              </a:rPr>
              <a:t>allows consumers to combine virtual sources such as Face book and Twitter and it  gives  clear information on control of their expenses as it gives an automatic information when goods are on sale.</a:t>
            </a:r>
            <a:br>
              <a:rPr lang="en-GB" sz="2800" dirty="0" smtClean="0">
                <a:solidFill>
                  <a:schemeClr val="tx1">
                    <a:lumMod val="95000"/>
                  </a:schemeClr>
                </a:solidFill>
              </a:rPr>
            </a:br>
            <a:r>
              <a:rPr lang="en-GB" sz="3800" b="1" dirty="0" smtClean="0">
                <a:solidFill>
                  <a:schemeClr val="tx1">
                    <a:lumMod val="95000"/>
                  </a:schemeClr>
                </a:solidFill>
              </a:rPr>
              <a:t/>
            </a:r>
            <a:br>
              <a:rPr lang="en-GB" sz="3800" b="1" dirty="0" smtClean="0">
                <a:solidFill>
                  <a:schemeClr val="tx1">
                    <a:lumMod val="95000"/>
                  </a:schemeClr>
                </a:solidFill>
              </a:rPr>
            </a:br>
            <a:r>
              <a:rPr lang="en-GB" sz="3800" b="1" dirty="0" smtClean="0">
                <a:solidFill>
                  <a:srgbClr val="FFFF00"/>
                </a:solidFill>
              </a:rPr>
              <a:t>MOBILE PAYMENTS.</a:t>
            </a:r>
            <a:r>
              <a:rPr lang="en-GB" sz="2800" b="1" dirty="0" smtClean="0">
                <a:solidFill>
                  <a:srgbClr val="FF0000"/>
                </a:solidFill>
              </a:rPr>
              <a:t> </a:t>
            </a:r>
            <a:r>
              <a:rPr lang="en-GB" sz="2800" b="1" dirty="0" smtClean="0">
                <a:solidFill>
                  <a:srgbClr val="FFFF00"/>
                </a:solidFill>
              </a:rPr>
              <a:t>524 stores in UK  </a:t>
            </a:r>
            <a:r>
              <a:rPr lang="en-GB" sz="2800" b="1" dirty="0" smtClean="0"/>
              <a:t>have this facility by customers can</a:t>
            </a:r>
            <a:r>
              <a:rPr lang="en-GB" sz="2800" dirty="0" smtClean="0">
                <a:solidFill>
                  <a:schemeClr val="tx1">
                    <a:lumMod val="95000"/>
                  </a:schemeClr>
                </a:solidFill>
              </a:rPr>
              <a:t> pay </a:t>
            </a:r>
            <a:r>
              <a:rPr lang="en-GB" sz="2800" b="1" dirty="0" smtClean="0">
                <a:solidFill>
                  <a:srgbClr val="FFFF00"/>
                </a:solidFill>
              </a:rPr>
              <a:t>up to £400</a:t>
            </a:r>
            <a:r>
              <a:rPr lang="en-GB" sz="2800" smtClean="0">
                <a:solidFill>
                  <a:schemeClr val="tx1">
                    <a:lumMod val="95000"/>
                  </a:schemeClr>
                </a:solidFill>
              </a:rPr>
              <a:t>, Loyalty</a:t>
            </a:r>
            <a:r>
              <a:rPr lang="en-GB" sz="2800" dirty="0" smtClean="0">
                <a:solidFill>
                  <a:schemeClr val="tx1">
                    <a:lumMod val="95000"/>
                  </a:schemeClr>
                </a:solidFill>
              </a:rPr>
              <a:t> points are added straight away. there are few of this APP such as Apple Pay fully licence to operates in UK and Android Pay on its way, by introducing their mobile payment it shows they are ready for the fast growing market specially to keep up with the competition.</a:t>
            </a:r>
            <a:br>
              <a:rPr lang="en-GB" sz="2800" dirty="0" smtClean="0">
                <a:solidFill>
                  <a:schemeClr val="tx1">
                    <a:lumMod val="95000"/>
                  </a:schemeClr>
                </a:solidFill>
              </a:rPr>
            </a:br>
            <a:endParaRPr lang="en-GB" sz="2800" dirty="0" smtClean="0">
              <a:solidFill>
                <a:schemeClr val="tx1">
                  <a:lumMod val="95000"/>
                </a:schemeClr>
              </a:solidFill>
            </a:endParaRPr>
          </a:p>
          <a:p>
            <a:pPr algn="ctr"/>
            <a:r>
              <a:rPr lang="en-GB" sz="3800" b="1" dirty="0" smtClean="0">
                <a:solidFill>
                  <a:srgbClr val="FFFF00"/>
                </a:solidFill>
              </a:rPr>
              <a:t>BYOD</a:t>
            </a:r>
            <a:r>
              <a:rPr lang="en-GB" b="1" dirty="0" smtClean="0"/>
              <a:t> </a:t>
            </a:r>
            <a:r>
              <a:rPr lang="en-GB" dirty="0" smtClean="0"/>
              <a:t>is app that staff can download, its Tesco is precepts for the company as a whole, with this app employees can use their own device to do some cores like checking stock availability for customers, its been used all over the country.  </a:t>
            </a:r>
          </a:p>
          <a:p>
            <a:r>
              <a:rPr lang="en-GB" dirty="0" smtClean="0"/>
              <a:t/>
            </a:r>
            <a:br>
              <a:rPr lang="en-GB" dirty="0" smtClean="0"/>
            </a:br>
            <a:endParaRPr lang="en-GB" dirty="0"/>
          </a:p>
        </p:txBody>
      </p:sp>
      <p:pic>
        <p:nvPicPr>
          <p:cNvPr id="4" name="Picture 3" descr="download (1).jpg"/>
          <p:cNvPicPr>
            <a:picLocks noChangeAspect="1"/>
          </p:cNvPicPr>
          <p:nvPr/>
        </p:nvPicPr>
        <p:blipFill>
          <a:blip r:embed="rId2"/>
          <a:stretch>
            <a:fillRect/>
          </a:stretch>
        </p:blipFill>
        <p:spPr>
          <a:xfrm>
            <a:off x="285720" y="1"/>
            <a:ext cx="2214578" cy="1571612"/>
          </a:xfrm>
          <a:prstGeom prst="rect">
            <a:avLst/>
          </a:prstGeom>
        </p:spPr>
      </p:pic>
      <p:pic>
        <p:nvPicPr>
          <p:cNvPr id="5" name="Picture 4" descr="download (3).jpg"/>
          <p:cNvPicPr>
            <a:picLocks noChangeAspect="1"/>
          </p:cNvPicPr>
          <p:nvPr/>
        </p:nvPicPr>
        <p:blipFill>
          <a:blip r:embed="rId3"/>
          <a:stretch>
            <a:fillRect/>
          </a:stretch>
        </p:blipFill>
        <p:spPr>
          <a:xfrm>
            <a:off x="2786050" y="0"/>
            <a:ext cx="2428892" cy="1571612"/>
          </a:xfrm>
          <a:prstGeom prst="rect">
            <a:avLst/>
          </a:prstGeom>
        </p:spPr>
      </p:pic>
      <p:pic>
        <p:nvPicPr>
          <p:cNvPr id="6" name="Picture 5" descr="download (2).jpg"/>
          <p:cNvPicPr>
            <a:picLocks noChangeAspect="1"/>
          </p:cNvPicPr>
          <p:nvPr/>
        </p:nvPicPr>
        <p:blipFill>
          <a:blip r:embed="rId4"/>
          <a:stretch>
            <a:fillRect/>
          </a:stretch>
        </p:blipFill>
        <p:spPr>
          <a:xfrm>
            <a:off x="5715008" y="0"/>
            <a:ext cx="2857500" cy="1600200"/>
          </a:xfrm>
          <a:prstGeom prst="rect">
            <a:avLst/>
          </a:prstGeom>
        </p:spPr>
      </p:pic>
    </p:spTree>
  </p:cSld>
  <p:clrMapOvr>
    <a:masterClrMapping/>
  </p:clrMapOvr>
  <p:transition spd="med">
    <p:wedg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643050"/>
            <a:ext cx="7851648" cy="571504"/>
          </a:xfrm>
        </p:spPr>
        <p:txBody>
          <a:bodyPr>
            <a:normAutofit/>
          </a:bodyPr>
          <a:lstStyle/>
          <a:p>
            <a:pPr algn="ctr"/>
            <a:r>
              <a:rPr lang="en-GB" sz="2800" dirty="0" smtClean="0">
                <a:solidFill>
                  <a:srgbClr val="FFFF00"/>
                </a:solidFill>
                <a:latin typeface="Arial Black" pitchFamily="34" charset="0"/>
              </a:rPr>
              <a:t>Impact of technology introduced</a:t>
            </a:r>
            <a:endParaRPr lang="en-GB" sz="2800" dirty="0">
              <a:solidFill>
                <a:srgbClr val="FFFF00"/>
              </a:solidFill>
              <a:latin typeface="Arial Black" pitchFamily="34" charset="0"/>
            </a:endParaRPr>
          </a:p>
        </p:txBody>
      </p:sp>
      <p:sp>
        <p:nvSpPr>
          <p:cNvPr id="3" name="Subtitle 2"/>
          <p:cNvSpPr>
            <a:spLocks noGrp="1"/>
          </p:cNvSpPr>
          <p:nvPr>
            <p:ph type="subTitle" idx="1"/>
          </p:nvPr>
        </p:nvSpPr>
        <p:spPr>
          <a:xfrm>
            <a:off x="533400" y="2357430"/>
            <a:ext cx="7854696" cy="4500570"/>
          </a:xfrm>
        </p:spPr>
        <p:txBody>
          <a:bodyPr>
            <a:normAutofit fontScale="77500" lnSpcReduction="20000"/>
          </a:bodyPr>
          <a:lstStyle/>
          <a:p>
            <a:pPr algn="ctr"/>
            <a:r>
              <a:rPr lang="en-GB" sz="2900" b="1" dirty="0" smtClean="0">
                <a:solidFill>
                  <a:srgbClr val="FFFF00"/>
                </a:solidFill>
              </a:rPr>
              <a:t>RFID</a:t>
            </a:r>
            <a:r>
              <a:rPr lang="en-GB" dirty="0" smtClean="0"/>
              <a:t> helps the company to reduce administrative work  such as stock counting and  customer  focus.</a:t>
            </a:r>
          </a:p>
          <a:p>
            <a:pPr algn="ctr"/>
            <a:r>
              <a:rPr lang="en-GB" sz="2900" b="1" dirty="0" smtClean="0">
                <a:solidFill>
                  <a:srgbClr val="FFFF00"/>
                </a:solidFill>
              </a:rPr>
              <a:t>IFTTT</a:t>
            </a:r>
            <a:r>
              <a:rPr lang="en-GB" b="1" dirty="0" smtClean="0"/>
              <a:t> </a:t>
            </a:r>
            <a:r>
              <a:rPr lang="en-GB" dirty="0" smtClean="0"/>
              <a:t>gives customers a total control of the technology, they can connect it to their private profile such as Facebook and twitter. IF THIS THEN THAT gives customers the ultimate change on their online shopping and a step forward on the e Commerce o f the company.</a:t>
            </a:r>
            <a:br>
              <a:rPr lang="en-GB" dirty="0" smtClean="0"/>
            </a:br>
            <a:endParaRPr lang="en-GB" dirty="0" smtClean="0"/>
          </a:p>
          <a:p>
            <a:pPr algn="ctr"/>
            <a:r>
              <a:rPr lang="en-GB" sz="2900" b="1" dirty="0" smtClean="0">
                <a:solidFill>
                  <a:srgbClr val="FFFF00"/>
                </a:solidFill>
              </a:rPr>
              <a:t>MOBILE PAYMENT</a:t>
            </a:r>
            <a:r>
              <a:rPr lang="en-GB" b="1" dirty="0" smtClean="0"/>
              <a:t>  </a:t>
            </a:r>
            <a:r>
              <a:rPr lang="en-GB" dirty="0" smtClean="0"/>
              <a:t>authorises customers to pay for their shopping of up to £400 and gain rewards points.</a:t>
            </a:r>
          </a:p>
          <a:p>
            <a:pPr algn="ctr"/>
            <a:r>
              <a:rPr lang="en-GB" dirty="0" smtClean="0"/>
              <a:t>Tesco locked their customer  and leave no room for the competition.</a:t>
            </a:r>
          </a:p>
          <a:p>
            <a:pPr algn="ctr"/>
            <a:endParaRPr lang="en-GB" dirty="0" smtClean="0"/>
          </a:p>
          <a:p>
            <a:pPr algn="ctr"/>
            <a:r>
              <a:rPr lang="en-GB" sz="2900" b="1" dirty="0" smtClean="0">
                <a:solidFill>
                  <a:srgbClr val="FFFF00"/>
                </a:solidFill>
              </a:rPr>
              <a:t>BYOD</a:t>
            </a:r>
            <a:r>
              <a:rPr lang="en-GB" b="1" dirty="0" smtClean="0"/>
              <a:t> </a:t>
            </a:r>
            <a:r>
              <a:rPr lang="en-GB" dirty="0" smtClean="0"/>
              <a:t>it reduces the employees floats between the back of the house and the shop floor for stock checking, makes restocking faster for the store, its accurate in product availability, it also allows the employees the full data from the computer from the back of the house.</a:t>
            </a:r>
          </a:p>
          <a:p>
            <a:endParaRPr lang="en-GB" dirty="0"/>
          </a:p>
        </p:txBody>
      </p:sp>
      <p:pic>
        <p:nvPicPr>
          <p:cNvPr id="4" name="Picture 3" descr="centenary_identifier_smldigital_rgb_smallest_new2.png"/>
          <p:cNvPicPr>
            <a:picLocks noChangeAspect="1"/>
          </p:cNvPicPr>
          <p:nvPr/>
        </p:nvPicPr>
        <p:blipFill>
          <a:blip r:embed="rId2" cstate="print"/>
          <a:stretch>
            <a:fillRect/>
          </a:stretch>
        </p:blipFill>
        <p:spPr>
          <a:xfrm>
            <a:off x="2500298" y="-428652"/>
            <a:ext cx="4048271" cy="2714620"/>
          </a:xfrm>
          <a:prstGeom prst="rect">
            <a:avLst/>
          </a:prstGeom>
        </p:spPr>
      </p:pic>
    </p:spTree>
  </p:cSld>
  <p:clrMapOvr>
    <a:masterClrMapping/>
  </p:clrMapOvr>
  <p:transition spd="med">
    <p:wedg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000108"/>
            <a:ext cx="7851648" cy="1071570"/>
          </a:xfrm>
        </p:spPr>
        <p:txBody>
          <a:bodyPr>
            <a:normAutofit fontScale="90000"/>
          </a:bodyPr>
          <a:lstStyle/>
          <a:p>
            <a:pPr algn="ctr"/>
            <a:r>
              <a:rPr lang="en-US" sz="3100" dirty="0" smtClean="0">
                <a:solidFill>
                  <a:srgbClr val="FFFF00"/>
                </a:solidFill>
              </a:rPr>
              <a:t>Lesson drawn from the case study</a:t>
            </a:r>
            <a:r>
              <a:rPr lang="en-GB" dirty="0" smtClean="0"/>
              <a:t/>
            </a:r>
            <a:br>
              <a:rPr lang="en-GB" dirty="0" smtClean="0"/>
            </a:br>
            <a:endParaRPr lang="en-GB" dirty="0"/>
          </a:p>
        </p:txBody>
      </p:sp>
      <p:sp>
        <p:nvSpPr>
          <p:cNvPr id="3" name="Subtitle 2"/>
          <p:cNvSpPr>
            <a:spLocks noGrp="1"/>
          </p:cNvSpPr>
          <p:nvPr>
            <p:ph type="subTitle" idx="1"/>
          </p:nvPr>
        </p:nvSpPr>
        <p:spPr>
          <a:xfrm>
            <a:off x="533400" y="1571612"/>
            <a:ext cx="7854696" cy="4929222"/>
          </a:xfrm>
        </p:spPr>
        <p:txBody>
          <a:bodyPr>
            <a:normAutofit fontScale="85000" lnSpcReduction="10000"/>
          </a:bodyPr>
          <a:lstStyle/>
          <a:p>
            <a:pPr algn="l"/>
            <a:r>
              <a:rPr lang="en-US" b="1" dirty="0" smtClean="0">
                <a:solidFill>
                  <a:srgbClr val="FFFF00"/>
                </a:solidFill>
              </a:rPr>
              <a:t>Traditional technology</a:t>
            </a:r>
          </a:p>
          <a:p>
            <a:pPr algn="l"/>
            <a:endParaRPr lang="en-GB" b="1" dirty="0" smtClean="0">
              <a:solidFill>
                <a:srgbClr val="FF0000"/>
              </a:solidFill>
            </a:endParaRPr>
          </a:p>
          <a:p>
            <a:pPr algn="l">
              <a:buFont typeface="Wingdings" pitchFamily="2" charset="2"/>
              <a:buChar char="§"/>
            </a:pPr>
            <a:r>
              <a:rPr lang="en-US" dirty="0" smtClean="0"/>
              <a:t>Foundation of technology</a:t>
            </a:r>
            <a:endParaRPr lang="en-GB" dirty="0" smtClean="0"/>
          </a:p>
          <a:p>
            <a:pPr algn="l">
              <a:buFont typeface="Wingdings" pitchFamily="2" charset="2"/>
              <a:buChar char="§"/>
            </a:pPr>
            <a:r>
              <a:rPr lang="en-US" dirty="0" smtClean="0"/>
              <a:t>Represents culture and region</a:t>
            </a:r>
            <a:endParaRPr lang="en-GB" dirty="0" smtClean="0"/>
          </a:p>
          <a:p>
            <a:pPr algn="l">
              <a:buFont typeface="Wingdings" pitchFamily="2" charset="2"/>
              <a:buChar char="§"/>
            </a:pPr>
            <a:r>
              <a:rPr lang="en-US" dirty="0" smtClean="0"/>
              <a:t>Helps to understand and appreciate effects of new technology   </a:t>
            </a:r>
            <a:endParaRPr lang="en-GB" dirty="0" smtClean="0"/>
          </a:p>
          <a:p>
            <a:pPr algn="l"/>
            <a:r>
              <a:rPr lang="en-US" dirty="0" smtClean="0"/>
              <a:t>	</a:t>
            </a:r>
            <a:endParaRPr lang="en-GB" dirty="0" smtClean="0"/>
          </a:p>
          <a:p>
            <a:pPr algn="l"/>
            <a:r>
              <a:rPr lang="en-US" b="1" dirty="0" smtClean="0">
                <a:solidFill>
                  <a:srgbClr val="FFFF00"/>
                </a:solidFill>
              </a:rPr>
              <a:t>Modern Technology</a:t>
            </a:r>
          </a:p>
          <a:p>
            <a:pPr algn="l"/>
            <a:endParaRPr lang="en-GB" b="1" dirty="0" smtClean="0">
              <a:solidFill>
                <a:srgbClr val="FF0000"/>
              </a:solidFill>
            </a:endParaRPr>
          </a:p>
          <a:p>
            <a:pPr algn="l">
              <a:buFont typeface="Wingdings" pitchFamily="2" charset="2"/>
              <a:buChar char="§"/>
            </a:pPr>
            <a:r>
              <a:rPr lang="en-US" dirty="0" smtClean="0"/>
              <a:t>Improvement to old </a:t>
            </a:r>
            <a:r>
              <a:rPr lang="en-US" dirty="0" smtClean="0"/>
              <a:t>technology</a:t>
            </a:r>
            <a:endParaRPr lang="en-GB" dirty="0" smtClean="0"/>
          </a:p>
          <a:p>
            <a:pPr algn="l">
              <a:buFont typeface="Wingdings" pitchFamily="2" charset="2"/>
              <a:buChar char="§"/>
            </a:pPr>
            <a:r>
              <a:rPr lang="en-US" dirty="0" smtClean="0"/>
              <a:t>Speed, accuracy and Efficiency </a:t>
            </a:r>
            <a:endParaRPr lang="en-GB" dirty="0" smtClean="0"/>
          </a:p>
          <a:p>
            <a:pPr algn="l">
              <a:buFont typeface="Wingdings" pitchFamily="2" charset="2"/>
              <a:buChar char="§"/>
            </a:pPr>
            <a:r>
              <a:rPr lang="en-US" dirty="0" smtClean="0"/>
              <a:t>Communication</a:t>
            </a:r>
            <a:endParaRPr lang="en-GB" dirty="0" smtClean="0"/>
          </a:p>
          <a:p>
            <a:r>
              <a:rPr lang="en-US" dirty="0" smtClean="0"/>
              <a:t> </a:t>
            </a:r>
            <a:endParaRPr lang="en-GB" dirty="0" smtClean="0"/>
          </a:p>
          <a:p>
            <a:r>
              <a:rPr lang="en-US" dirty="0" smtClean="0"/>
              <a:t> </a:t>
            </a:r>
            <a:endParaRPr lang="en-GB" dirty="0" smtClean="0"/>
          </a:p>
          <a:p>
            <a:endParaRPr lang="en-GB" dirty="0"/>
          </a:p>
        </p:txBody>
      </p:sp>
    </p:spTree>
  </p:cSld>
  <p:clrMapOvr>
    <a:masterClrMapping/>
  </p:clrMapOvr>
  <p:transition spd="med">
    <p:wedg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571612"/>
            <a:ext cx="7851648" cy="785818"/>
          </a:xfrm>
        </p:spPr>
        <p:txBody>
          <a:bodyPr>
            <a:normAutofit/>
          </a:bodyPr>
          <a:lstStyle/>
          <a:p>
            <a:pPr algn="ctr"/>
            <a:r>
              <a:rPr lang="en-US" sz="2800" dirty="0" smtClean="0">
                <a:solidFill>
                  <a:srgbClr val="FFFF00"/>
                </a:solidFill>
              </a:rPr>
              <a:t>The Importance of modern technology for Tesco</a:t>
            </a:r>
            <a:endParaRPr lang="en-GB" sz="2800" dirty="0">
              <a:solidFill>
                <a:srgbClr val="FFFF00"/>
              </a:solidFill>
            </a:endParaRPr>
          </a:p>
        </p:txBody>
      </p:sp>
      <p:sp>
        <p:nvSpPr>
          <p:cNvPr id="3" name="Subtitle 2"/>
          <p:cNvSpPr>
            <a:spLocks noGrp="1"/>
          </p:cNvSpPr>
          <p:nvPr>
            <p:ph type="subTitle" idx="1"/>
          </p:nvPr>
        </p:nvSpPr>
        <p:spPr>
          <a:xfrm>
            <a:off x="533400" y="2643182"/>
            <a:ext cx="7854696" cy="3786214"/>
          </a:xfrm>
        </p:spPr>
        <p:txBody>
          <a:bodyPr>
            <a:normAutofit/>
          </a:bodyPr>
          <a:lstStyle/>
          <a:p>
            <a:pPr algn="l">
              <a:buFont typeface="Wingdings" pitchFamily="2" charset="2"/>
              <a:buChar char="§"/>
            </a:pPr>
            <a:r>
              <a:rPr lang="en-US" dirty="0" smtClean="0"/>
              <a:t>Customer experience </a:t>
            </a:r>
            <a:endParaRPr lang="en-GB" dirty="0" smtClean="0"/>
          </a:p>
          <a:p>
            <a:pPr algn="l">
              <a:buFont typeface="Wingdings" pitchFamily="2" charset="2"/>
              <a:buChar char="§"/>
            </a:pPr>
            <a:r>
              <a:rPr lang="en-US" dirty="0" smtClean="0"/>
              <a:t>Maintain Competitive edge</a:t>
            </a:r>
            <a:endParaRPr lang="en-GB" dirty="0" smtClean="0"/>
          </a:p>
          <a:p>
            <a:pPr algn="l">
              <a:buFont typeface="Wingdings" pitchFamily="2" charset="2"/>
              <a:buChar char="§"/>
            </a:pPr>
            <a:r>
              <a:rPr lang="en-US" dirty="0" smtClean="0"/>
              <a:t>Increase and drive sales  </a:t>
            </a:r>
            <a:endParaRPr lang="en-GB" dirty="0" smtClean="0"/>
          </a:p>
          <a:p>
            <a:pPr algn="ctr"/>
            <a:r>
              <a:rPr lang="en-US" b="1" dirty="0" smtClean="0">
                <a:solidFill>
                  <a:srgbClr val="FFFF00"/>
                </a:solidFill>
              </a:rPr>
              <a:t>Consequences of Tesco not using modern Technology</a:t>
            </a:r>
            <a:endParaRPr lang="en-GB" b="1" dirty="0" smtClean="0">
              <a:solidFill>
                <a:srgbClr val="FFFF00"/>
              </a:solidFill>
            </a:endParaRPr>
          </a:p>
          <a:p>
            <a:pPr algn="l">
              <a:buFont typeface="Wingdings" pitchFamily="2" charset="2"/>
              <a:buChar char="§"/>
            </a:pPr>
            <a:r>
              <a:rPr lang="en-US" dirty="0" smtClean="0"/>
              <a:t>Loss of competitive edge</a:t>
            </a:r>
            <a:endParaRPr lang="en-GB" dirty="0" smtClean="0"/>
          </a:p>
          <a:p>
            <a:pPr algn="l">
              <a:buFont typeface="Wingdings" pitchFamily="2" charset="2"/>
              <a:buChar char="§"/>
            </a:pPr>
            <a:r>
              <a:rPr lang="en-US" dirty="0" smtClean="0"/>
              <a:t>Loss of customer experience</a:t>
            </a:r>
            <a:endParaRPr lang="en-GB" dirty="0" smtClean="0"/>
          </a:p>
          <a:p>
            <a:pPr algn="l">
              <a:buFont typeface="Wingdings" pitchFamily="2" charset="2"/>
              <a:buChar char="§"/>
            </a:pPr>
            <a:r>
              <a:rPr lang="en-US" dirty="0" smtClean="0"/>
              <a:t>Security aspect of it </a:t>
            </a:r>
            <a:endParaRPr lang="en-GB" dirty="0" smtClean="0"/>
          </a:p>
          <a:p>
            <a:pPr algn="l"/>
            <a:endParaRPr lang="en-GB" b="1" dirty="0">
              <a:solidFill>
                <a:srgbClr val="FF0000"/>
              </a:solidFill>
            </a:endParaRPr>
          </a:p>
        </p:txBody>
      </p:sp>
      <p:pic>
        <p:nvPicPr>
          <p:cNvPr id="4" name="Picture 3" descr="foundations_position_hero.jpg"/>
          <p:cNvPicPr>
            <a:picLocks noChangeAspect="1"/>
          </p:cNvPicPr>
          <p:nvPr/>
        </p:nvPicPr>
        <p:blipFill>
          <a:blip r:embed="rId2"/>
          <a:stretch>
            <a:fillRect/>
          </a:stretch>
        </p:blipFill>
        <p:spPr>
          <a:xfrm>
            <a:off x="0" y="0"/>
            <a:ext cx="9144000" cy="1904968"/>
          </a:xfrm>
          <a:prstGeom prst="rect">
            <a:avLst/>
          </a:prstGeom>
        </p:spPr>
      </p:pic>
    </p:spTree>
  </p:cSld>
  <p:clrMapOvr>
    <a:masterClrMapping/>
  </p:clrMapOvr>
  <p:transition spd="med">
    <p:wedg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1648" cy="700078"/>
          </a:xfrm>
        </p:spPr>
        <p:txBody>
          <a:bodyPr>
            <a:normAutofit/>
          </a:bodyPr>
          <a:lstStyle/>
          <a:p>
            <a:pPr algn="ctr"/>
            <a:r>
              <a:rPr lang="en-GB" sz="2800" dirty="0" smtClean="0">
                <a:solidFill>
                  <a:srgbClr val="FF0000"/>
                </a:solidFill>
              </a:rPr>
              <a:t>References </a:t>
            </a:r>
            <a:r>
              <a:rPr lang="en-GB" sz="2800" dirty="0" smtClean="0">
                <a:solidFill>
                  <a:srgbClr val="FF0000"/>
                </a:solidFill>
              </a:rPr>
              <a:t>list</a:t>
            </a:r>
            <a:endParaRPr lang="en-GB" sz="2800" dirty="0">
              <a:solidFill>
                <a:srgbClr val="FF0000"/>
              </a:solidFill>
            </a:endParaRPr>
          </a:p>
        </p:txBody>
      </p:sp>
      <p:sp>
        <p:nvSpPr>
          <p:cNvPr id="3" name="Subtitle 2"/>
          <p:cNvSpPr>
            <a:spLocks noGrp="1"/>
          </p:cNvSpPr>
          <p:nvPr>
            <p:ph type="subTitle" idx="1"/>
          </p:nvPr>
        </p:nvSpPr>
        <p:spPr>
          <a:xfrm>
            <a:off x="533400" y="2357430"/>
            <a:ext cx="7854696" cy="3643338"/>
          </a:xfrm>
        </p:spPr>
        <p:txBody>
          <a:bodyPr>
            <a:normAutofit/>
          </a:bodyPr>
          <a:lstStyle/>
          <a:p>
            <a:pPr algn="l">
              <a:buFont typeface="Wingdings" pitchFamily="2" charset="2"/>
              <a:buChar char="§"/>
            </a:pPr>
            <a:r>
              <a:rPr lang="en-GB" sz="2000" dirty="0" smtClean="0">
                <a:hlinkClick r:id="rId2"/>
              </a:rPr>
              <a:t>Tesco PLC(2019)</a:t>
            </a:r>
            <a:r>
              <a:rPr lang="en-GB" sz="2000" dirty="0" smtClean="0"/>
              <a:t> </a:t>
            </a:r>
            <a:r>
              <a:rPr lang="en-GB" sz="2000" i="1" dirty="0" smtClean="0"/>
              <a:t>100 Years of Great Value</a:t>
            </a:r>
            <a:r>
              <a:rPr lang="en-GB" sz="2000" dirty="0" smtClean="0"/>
              <a:t> Available </a:t>
            </a:r>
            <a:r>
              <a:rPr lang="en-GB" sz="2000" dirty="0" smtClean="0"/>
              <a:t>at </a:t>
            </a:r>
            <a:r>
              <a:rPr lang="en-GB" sz="2000" dirty="0" smtClean="0">
                <a:hlinkClick r:id="rId2"/>
              </a:rPr>
              <a:t>https</a:t>
            </a:r>
            <a:r>
              <a:rPr lang="en-GB" sz="2000" dirty="0" smtClean="0">
                <a:hlinkClick r:id="rId2"/>
              </a:rPr>
              <a:t>://www.tescoplc.com/about/100-years-of-great-value-1/</a:t>
            </a:r>
            <a:r>
              <a:rPr lang="en-GB" sz="2000" dirty="0" smtClean="0"/>
              <a:t> (Accessed: 18 December 2019</a:t>
            </a:r>
            <a:r>
              <a:rPr lang="en-GB" sz="2000" dirty="0" smtClean="0"/>
              <a:t>).</a:t>
            </a:r>
          </a:p>
          <a:p>
            <a:pPr algn="l">
              <a:buFont typeface="Wingdings" pitchFamily="2" charset="2"/>
              <a:buChar char="§"/>
            </a:pPr>
            <a:r>
              <a:rPr lang="en-GB" sz="2000" dirty="0" smtClean="0"/>
              <a:t>Clark </a:t>
            </a:r>
            <a:r>
              <a:rPr lang="en-GB" sz="2000" dirty="0" smtClean="0"/>
              <a:t>and Chan 2014 </a:t>
            </a:r>
            <a:r>
              <a:rPr lang="en-GB" sz="2000" i="1" dirty="0" smtClean="0"/>
              <a:t>A history of Tesco: The rise of Britain's biggest supermarket </a:t>
            </a:r>
            <a:r>
              <a:rPr lang="en-GB" sz="2000" dirty="0" smtClean="0"/>
              <a:t>The telegraph  Available at </a:t>
            </a:r>
            <a:r>
              <a:rPr lang="en-GB" sz="2000" dirty="0" smtClean="0">
                <a:hlinkClick r:id="rId3"/>
              </a:rPr>
              <a:t>https://www.telegraph.co.uk/finance/markets/2788089/A-history-of-Tesco-The-rise-of-Britains-biggest-supermarket.html</a:t>
            </a:r>
            <a:r>
              <a:rPr lang="en-GB" sz="2000" dirty="0" smtClean="0"/>
              <a:t> (Accessed 18 December 2019).</a:t>
            </a:r>
          </a:p>
          <a:p>
            <a:pPr>
              <a:buFont typeface="Wingdings" pitchFamily="2" charset="2"/>
              <a:buChar char="§"/>
            </a:pPr>
            <a:endParaRPr lang="en-GB" sz="1600" dirty="0" smtClean="0">
              <a:latin typeface="Arial" pitchFamily="34" charset="0"/>
              <a:cs typeface="Arial" pitchFamily="34" charset="0"/>
            </a:endParaRPr>
          </a:p>
          <a:p>
            <a:pPr>
              <a:buFont typeface="Wingdings" pitchFamily="2" charset="2"/>
              <a:buChar char="§"/>
            </a:pPr>
            <a:endParaRPr lang="en-GB" sz="1050" b="1" dirty="0" smtClean="0"/>
          </a:p>
          <a:p>
            <a:pPr algn="l">
              <a:buFont typeface="Wingdings" pitchFamily="2" charset="2"/>
              <a:buChar char="§"/>
            </a:pPr>
            <a:endParaRPr lang="en-GB" sz="2000" dirty="0" smtClean="0"/>
          </a:p>
          <a:p>
            <a:pPr algn="l">
              <a:buFont typeface="Wingdings" pitchFamily="2" charset="2"/>
              <a:buChar char="§"/>
            </a:pPr>
            <a:endParaRPr lang="en-GB" sz="2000" dirty="0" smtClean="0"/>
          </a:p>
          <a:p>
            <a:pPr algn="l">
              <a:buFont typeface="Wingdings" pitchFamily="2" charset="2"/>
              <a:buChar char="§"/>
            </a:pPr>
            <a:endParaRPr lang="en-GB" sz="2000" dirty="0"/>
          </a:p>
        </p:txBody>
      </p:sp>
    </p:spTree>
  </p:cSld>
  <p:clrMapOvr>
    <a:masterClrMapping/>
  </p:clrMapOvr>
  <p:transition spd="med" advClick="0" advTm="10000">
    <p:wedg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3919</TotalTime>
  <Words>371</Words>
  <Application>Microsoft Office PowerPoint</Application>
  <PresentationFormat>On-screen Show (4:3)</PresentationFormat>
  <Paragraphs>100</Paragraphs>
  <Slides>12</Slides>
  <Notes>0</Notes>
  <HiddenSlides>0</HiddenSlides>
  <MMClips>0</MMClips>
  <ScaleCrop>false</ScaleCrop>
  <HeadingPairs>
    <vt:vector size="6" baseType="variant">
      <vt:variant>
        <vt:lpstr>Theme</vt:lpstr>
      </vt:variant>
      <vt:variant>
        <vt:i4>1</vt:i4>
      </vt:variant>
      <vt:variant>
        <vt:lpstr>Slide Titles</vt:lpstr>
      </vt:variant>
      <vt:variant>
        <vt:i4>12</vt:i4>
      </vt:variant>
      <vt:variant>
        <vt:lpstr>Custom Shows</vt:lpstr>
      </vt:variant>
      <vt:variant>
        <vt:i4>1</vt:i4>
      </vt:variant>
    </vt:vector>
  </HeadingPairs>
  <TitlesOfParts>
    <vt:vector size="14" baseType="lpstr">
      <vt:lpstr>Flow</vt:lpstr>
      <vt:lpstr>               UNIVERSITY OF WALES                  TRINITY SAINT DAVID</vt:lpstr>
      <vt:lpstr>            </vt:lpstr>
      <vt:lpstr>               TABLE OF CONTENT</vt:lpstr>
      <vt:lpstr> </vt:lpstr>
      <vt:lpstr>                     BACKGROUND OF THE ORGANIZATION</vt:lpstr>
      <vt:lpstr>  CHALLENGES BEFORE USING TECHNOLOGY</vt:lpstr>
      <vt:lpstr>Tesco uses technology to improve its business and as their aim is to be their customers’ champion they have taken the task of improving their image seriously.     </vt:lpstr>
      <vt:lpstr>Technology introduced</vt:lpstr>
      <vt:lpstr>Impact of technology introduced</vt:lpstr>
      <vt:lpstr>Lesson drawn from the case study </vt:lpstr>
      <vt:lpstr>The Importance of modern technology for Tesco</vt:lpstr>
      <vt:lpstr>References list</vt:lpstr>
      <vt:lpstr>Custom Show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lenovo</dc:creator>
  <cp:lastModifiedBy>lenovo</cp:lastModifiedBy>
  <cp:revision>57</cp:revision>
  <dcterms:created xsi:type="dcterms:W3CDTF">2019-11-28T09:36:02Z</dcterms:created>
  <dcterms:modified xsi:type="dcterms:W3CDTF">2019-12-18T20:56:52Z</dcterms:modified>
</cp:coreProperties>
</file>