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58" r:id="rId3"/>
    <p:sldId id="294" r:id="rId4"/>
    <p:sldId id="295" r:id="rId5"/>
    <p:sldId id="301" r:id="rId6"/>
    <p:sldId id="296" r:id="rId7"/>
    <p:sldId id="297" r:id="rId8"/>
    <p:sldId id="298" r:id="rId9"/>
    <p:sldId id="299" r:id="rId10"/>
    <p:sldId id="300" r:id="rId11"/>
    <p:sldId id="302" r:id="rId12"/>
    <p:sldId id="303" r:id="rId13"/>
    <p:sldId id="304" r:id="rId14"/>
    <p:sldId id="272" r:id="rId15"/>
    <p:sldId id="267" r:id="rId16"/>
    <p:sldId id="268" r:id="rId17"/>
    <p:sldId id="305" r:id="rId18"/>
    <p:sldId id="278" r:id="rId19"/>
    <p:sldId id="280" r:id="rId20"/>
    <p:sldId id="287" r:id="rId21"/>
    <p:sldId id="288" r:id="rId22"/>
    <p:sldId id="293" r:id="rId23"/>
    <p:sldId id="29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13B9D9-9286-4A3D-91D8-C05C40FEC31A}" type="datetimeFigureOut">
              <a:rPr lang="en-GB" smtClean="0"/>
              <a:pPr/>
              <a:t>29/09/2016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0244B4-86D1-4C2E-A18C-4E6CF8281601}" type="slidenum">
              <a:rPr lang="en-GB" smtClean="0"/>
              <a:pPr/>
              <a:t>‹#›</a:t>
            </a:fld>
            <a:endParaRPr lang="en-GB"/>
          </a:p>
        </p:txBody>
      </p:sp>
    </p:spTree>
    <p:extLst>
      <p:ext uri="{BB962C8B-B14F-4D97-AF65-F5344CB8AC3E}">
        <p14:creationId xmlns:p14="http://schemas.microsoft.com/office/powerpoint/2010/main" val="2033770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29250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4106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5509088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1786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52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9315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4850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7183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387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6395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8121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29/09/2016</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510277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200" b="1" dirty="0" smtClean="0">
                <a:solidFill>
                  <a:schemeClr val="bg1"/>
                </a:solidFill>
              </a:rPr>
              <a:t>CLCS4007</a:t>
            </a:r>
          </a:p>
        </p:txBody>
      </p:sp>
      <p:sp>
        <p:nvSpPr>
          <p:cNvPr id="4" name="Subtitle 2"/>
          <p:cNvSpPr txBox="1">
            <a:spLocks/>
          </p:cNvSpPr>
          <p:nvPr/>
        </p:nvSpPr>
        <p:spPr>
          <a:xfrm>
            <a:off x="1187624" y="3429000"/>
            <a:ext cx="6984776"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endParaRPr lang="en-GB" sz="3600" dirty="0" smtClean="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Lecture 2 </a:t>
            </a:r>
            <a:r>
              <a:rPr lang="en-GB" sz="3600" dirty="0">
                <a:solidFill>
                  <a:prstClr val="black"/>
                </a:solidFill>
              </a:rPr>
              <a:t>– </a:t>
            </a:r>
            <a:r>
              <a:rPr lang="en-GB" sz="3600" dirty="0" smtClean="0">
                <a:solidFill>
                  <a:prstClr val="black"/>
                </a:solidFill>
              </a:rPr>
              <a:t>“</a:t>
            </a:r>
            <a:r>
              <a:rPr lang="en-GB" sz="3600" dirty="0" smtClean="0">
                <a:solidFill>
                  <a:schemeClr val="bg1"/>
                </a:solidFill>
              </a:rPr>
              <a:t>Home is where the Hearth is” </a:t>
            </a:r>
            <a:r>
              <a:rPr lang="en-GB" sz="3600" i="1" dirty="0">
                <a:solidFill>
                  <a:schemeClr val="bg1"/>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4004990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a:bodyPr>
          <a:lstStyle/>
          <a:p>
            <a:r>
              <a:rPr lang="en-GB" dirty="0" smtClean="0">
                <a:solidFill>
                  <a:schemeClr val="bg1"/>
                </a:solidFill>
              </a:rPr>
              <a:t>Introduction to the Athenian and Roman Household</a:t>
            </a:r>
            <a:endParaRPr lang="en-GB" dirty="0">
              <a:solidFill>
                <a:schemeClr val="bg1"/>
              </a:solidFill>
            </a:endParaRPr>
          </a:p>
        </p:txBody>
      </p:sp>
      <p:sp>
        <p:nvSpPr>
          <p:cNvPr id="3" name="Content Placeholder 2"/>
          <p:cNvSpPr>
            <a:spLocks noGrp="1"/>
          </p:cNvSpPr>
          <p:nvPr>
            <p:ph idx="1"/>
          </p:nvPr>
        </p:nvSpPr>
        <p:spPr>
          <a:xfrm>
            <a:off x="457200" y="2276872"/>
            <a:ext cx="8229600" cy="4032488"/>
          </a:xfrm>
        </p:spPr>
        <p:txBody>
          <a:bodyPr/>
          <a:lstStyle/>
          <a:p>
            <a:r>
              <a:rPr lang="en-GB" dirty="0" smtClean="0">
                <a:solidFill>
                  <a:schemeClr val="bg1"/>
                </a:solidFill>
              </a:rPr>
              <a:t>Composition, hierarchy and social relationships in the household. </a:t>
            </a:r>
          </a:p>
          <a:p>
            <a:pPr marL="137160" indent="0">
              <a:buNone/>
            </a:pPr>
            <a:endParaRPr lang="en-GB" dirty="0" smtClean="0">
              <a:solidFill>
                <a:schemeClr val="bg1"/>
              </a:solidFill>
            </a:endParaRPr>
          </a:p>
          <a:p>
            <a:r>
              <a:rPr lang="en-GB" dirty="0" smtClean="0">
                <a:solidFill>
                  <a:schemeClr val="bg1"/>
                </a:solidFill>
              </a:rPr>
              <a:t>The household as a social space. </a:t>
            </a:r>
          </a:p>
          <a:p>
            <a:endParaRPr lang="en-GB" dirty="0" smtClean="0">
              <a:solidFill>
                <a:schemeClr val="bg1"/>
              </a:solidFill>
            </a:endParaRPr>
          </a:p>
          <a:p>
            <a:r>
              <a:rPr lang="en-GB" dirty="0" smtClean="0">
                <a:solidFill>
                  <a:schemeClr val="bg1"/>
                </a:solidFill>
              </a:rPr>
              <a:t>The household as an economic unit.</a:t>
            </a:r>
          </a:p>
          <a:p>
            <a:endParaRPr lang="en-GB" dirty="0">
              <a:solidFill>
                <a:schemeClr val="bg1"/>
              </a:solidFill>
            </a:endParaRPr>
          </a:p>
          <a:p>
            <a:r>
              <a:rPr lang="en-GB" dirty="0">
                <a:solidFill>
                  <a:schemeClr val="bg1"/>
                </a:solidFill>
              </a:rPr>
              <a:t>Structure of the household. </a:t>
            </a:r>
          </a:p>
          <a:p>
            <a:endParaRPr lang="en-GB"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251520" y="188640"/>
            <a:ext cx="4184204" cy="750887"/>
          </a:xfrm>
        </p:spPr>
        <p:txBody>
          <a:bodyPr>
            <a:normAutofit/>
          </a:bodyPr>
          <a:lstStyle/>
          <a:p>
            <a:r>
              <a:rPr lang="en-GB" b="1" dirty="0" smtClean="0">
                <a:solidFill>
                  <a:schemeClr val="bg1"/>
                </a:solidFill>
              </a:rPr>
              <a:t>Athenian Household</a:t>
            </a:r>
            <a:endParaRPr lang="en-GB" b="1" dirty="0">
              <a:solidFill>
                <a:schemeClr val="bg1"/>
              </a:solidFill>
            </a:endParaRPr>
          </a:p>
        </p:txBody>
      </p:sp>
      <p:sp>
        <p:nvSpPr>
          <p:cNvPr id="8" name="Text Placeholder 7"/>
          <p:cNvSpPr>
            <a:spLocks noGrp="1"/>
          </p:cNvSpPr>
          <p:nvPr>
            <p:ph type="body" sz="half" idx="3"/>
          </p:nvPr>
        </p:nvSpPr>
        <p:spPr>
          <a:xfrm>
            <a:off x="4644008" y="188640"/>
            <a:ext cx="4041775" cy="750887"/>
          </a:xfrm>
        </p:spPr>
        <p:txBody>
          <a:bodyPr/>
          <a:lstStyle/>
          <a:p>
            <a:r>
              <a:rPr lang="en-GB" b="1" dirty="0" smtClean="0">
                <a:solidFill>
                  <a:schemeClr val="bg1"/>
                </a:solidFill>
              </a:rPr>
              <a:t>Roman Household</a:t>
            </a:r>
            <a:endParaRPr lang="en-GB" b="1" dirty="0">
              <a:solidFill>
                <a:schemeClr val="bg1"/>
              </a:solidFill>
            </a:endParaRPr>
          </a:p>
        </p:txBody>
      </p:sp>
      <p:sp>
        <p:nvSpPr>
          <p:cNvPr id="7" name="Content Placeholder 6"/>
          <p:cNvSpPr>
            <a:spLocks noGrp="1"/>
          </p:cNvSpPr>
          <p:nvPr>
            <p:ph sz="quarter" idx="2"/>
          </p:nvPr>
        </p:nvSpPr>
        <p:spPr>
          <a:xfrm>
            <a:off x="107504" y="1124744"/>
            <a:ext cx="4389884" cy="5733256"/>
          </a:xfrm>
        </p:spPr>
        <p:txBody>
          <a:bodyPr>
            <a:normAutofit lnSpcReduction="10000"/>
          </a:bodyPr>
          <a:lstStyle/>
          <a:p>
            <a:r>
              <a:rPr lang="en-GB" i="1" dirty="0" err="1">
                <a:solidFill>
                  <a:schemeClr val="bg1"/>
                </a:solidFill>
              </a:rPr>
              <a:t>Oikos</a:t>
            </a:r>
            <a:r>
              <a:rPr lang="en-GB" dirty="0">
                <a:solidFill>
                  <a:schemeClr val="bg1"/>
                </a:solidFill>
              </a:rPr>
              <a:t> is often translated as “household”, but has broader meanings. </a:t>
            </a:r>
          </a:p>
          <a:p>
            <a:endParaRPr lang="en-GB" sz="500" dirty="0">
              <a:solidFill>
                <a:schemeClr val="bg1"/>
              </a:solidFill>
            </a:endParaRPr>
          </a:p>
          <a:p>
            <a:r>
              <a:rPr lang="en-GB" dirty="0">
                <a:solidFill>
                  <a:schemeClr val="bg1"/>
                </a:solidFill>
              </a:rPr>
              <a:t>Core of </a:t>
            </a:r>
            <a:r>
              <a:rPr lang="en-GB" i="1" dirty="0" err="1">
                <a:solidFill>
                  <a:schemeClr val="bg1"/>
                </a:solidFill>
              </a:rPr>
              <a:t>oikos</a:t>
            </a:r>
            <a:r>
              <a:rPr lang="en-GB" dirty="0">
                <a:solidFill>
                  <a:schemeClr val="bg1"/>
                </a:solidFill>
              </a:rPr>
              <a:t> is nuclear family, but also includes other </a:t>
            </a:r>
            <a:r>
              <a:rPr lang="en-GB" dirty="0" smtClean="0">
                <a:solidFill>
                  <a:schemeClr val="bg1"/>
                </a:solidFill>
              </a:rPr>
              <a:t>members: slaves, </a:t>
            </a:r>
            <a:r>
              <a:rPr lang="en-GB" dirty="0">
                <a:solidFill>
                  <a:schemeClr val="bg1"/>
                </a:solidFill>
              </a:rPr>
              <a:t>unmarried female </a:t>
            </a:r>
            <a:r>
              <a:rPr lang="en-GB" dirty="0" smtClean="0">
                <a:solidFill>
                  <a:schemeClr val="bg1"/>
                </a:solidFill>
              </a:rPr>
              <a:t>relatives, orphaned children, slaves</a:t>
            </a:r>
            <a:r>
              <a:rPr lang="en-GB" dirty="0">
                <a:solidFill>
                  <a:schemeClr val="bg1"/>
                </a:solidFill>
              </a:rPr>
              <a:t>. </a:t>
            </a:r>
          </a:p>
          <a:p>
            <a:endParaRPr lang="en-GB" sz="500" dirty="0">
              <a:solidFill>
                <a:schemeClr val="bg1"/>
              </a:solidFill>
            </a:endParaRPr>
          </a:p>
          <a:p>
            <a:r>
              <a:rPr lang="en-GB" dirty="0">
                <a:solidFill>
                  <a:schemeClr val="bg1"/>
                </a:solidFill>
              </a:rPr>
              <a:t>Also refers to the land connected to the household (“estate”). </a:t>
            </a:r>
          </a:p>
          <a:p>
            <a:endParaRPr lang="en-GB" sz="500" dirty="0">
              <a:solidFill>
                <a:schemeClr val="bg1"/>
              </a:solidFill>
            </a:endParaRPr>
          </a:p>
          <a:p>
            <a:r>
              <a:rPr lang="en-GB" dirty="0">
                <a:solidFill>
                  <a:schemeClr val="bg1"/>
                </a:solidFill>
              </a:rPr>
              <a:t>The</a:t>
            </a:r>
            <a:r>
              <a:rPr lang="en-GB" i="1" dirty="0">
                <a:solidFill>
                  <a:schemeClr val="bg1"/>
                </a:solidFill>
              </a:rPr>
              <a:t> </a:t>
            </a:r>
            <a:r>
              <a:rPr lang="en-GB" i="1" dirty="0" err="1">
                <a:solidFill>
                  <a:schemeClr val="bg1"/>
                </a:solidFill>
              </a:rPr>
              <a:t>oikos</a:t>
            </a:r>
            <a:r>
              <a:rPr lang="en-GB" i="1" dirty="0">
                <a:solidFill>
                  <a:schemeClr val="bg1"/>
                </a:solidFill>
              </a:rPr>
              <a:t> </a:t>
            </a:r>
            <a:r>
              <a:rPr lang="en-GB" dirty="0">
                <a:solidFill>
                  <a:schemeClr val="bg1"/>
                </a:solidFill>
              </a:rPr>
              <a:t>is core political, social, and economic unit of Athens. </a:t>
            </a:r>
          </a:p>
          <a:p>
            <a:endParaRPr lang="en-GB" dirty="0"/>
          </a:p>
        </p:txBody>
      </p:sp>
      <p:sp>
        <p:nvSpPr>
          <p:cNvPr id="9" name="Content Placeholder 8"/>
          <p:cNvSpPr>
            <a:spLocks noGrp="1"/>
          </p:cNvSpPr>
          <p:nvPr>
            <p:ph sz="quarter" idx="4"/>
          </p:nvPr>
        </p:nvSpPr>
        <p:spPr>
          <a:xfrm>
            <a:off x="4644008" y="1124744"/>
            <a:ext cx="4320480" cy="5328591"/>
          </a:xfrm>
        </p:spPr>
        <p:txBody>
          <a:bodyPr>
            <a:normAutofit/>
          </a:bodyPr>
          <a:lstStyle/>
          <a:p>
            <a:r>
              <a:rPr lang="en-GB" i="1" dirty="0" err="1">
                <a:solidFill>
                  <a:schemeClr val="bg1"/>
                </a:solidFill>
              </a:rPr>
              <a:t>Domus</a:t>
            </a:r>
            <a:r>
              <a:rPr lang="en-GB" dirty="0">
                <a:solidFill>
                  <a:schemeClr val="bg1"/>
                </a:solidFill>
              </a:rPr>
              <a:t> - the </a:t>
            </a:r>
            <a:r>
              <a:rPr lang="en-GB" dirty="0" smtClean="0">
                <a:solidFill>
                  <a:schemeClr val="bg1"/>
                </a:solidFill>
              </a:rPr>
              <a:t>household in a physical sense </a:t>
            </a:r>
            <a:r>
              <a:rPr lang="en-GB" dirty="0">
                <a:solidFill>
                  <a:schemeClr val="bg1"/>
                </a:solidFill>
              </a:rPr>
              <a:t>(as well as </a:t>
            </a:r>
            <a:r>
              <a:rPr lang="en-GB" dirty="0" smtClean="0">
                <a:solidFill>
                  <a:schemeClr val="bg1"/>
                </a:solidFill>
              </a:rPr>
              <a:t>social) </a:t>
            </a:r>
            <a:r>
              <a:rPr lang="en-GB" dirty="0">
                <a:solidFill>
                  <a:schemeClr val="bg1"/>
                </a:solidFill>
              </a:rPr>
              <a:t>and those belonging to it. </a:t>
            </a:r>
          </a:p>
          <a:p>
            <a:endParaRPr lang="en-GB" sz="500" dirty="0">
              <a:solidFill>
                <a:schemeClr val="bg1"/>
              </a:solidFill>
            </a:endParaRPr>
          </a:p>
          <a:p>
            <a:r>
              <a:rPr lang="en-GB" i="1" dirty="0" err="1">
                <a:solidFill>
                  <a:schemeClr val="bg1"/>
                </a:solidFill>
              </a:rPr>
              <a:t>Familia</a:t>
            </a:r>
            <a:r>
              <a:rPr lang="en-GB" dirty="0">
                <a:solidFill>
                  <a:schemeClr val="bg1"/>
                </a:solidFill>
              </a:rPr>
              <a:t> – wider family and </a:t>
            </a:r>
            <a:r>
              <a:rPr lang="en-GB" dirty="0" smtClean="0">
                <a:solidFill>
                  <a:schemeClr val="bg1"/>
                </a:solidFill>
              </a:rPr>
              <a:t>kin. </a:t>
            </a:r>
            <a:endParaRPr lang="en-GB" dirty="0">
              <a:solidFill>
                <a:schemeClr val="bg1"/>
              </a:solidFill>
            </a:endParaRPr>
          </a:p>
          <a:p>
            <a:endParaRPr lang="en-GB" sz="500" dirty="0">
              <a:solidFill>
                <a:schemeClr val="bg1"/>
              </a:solidFill>
            </a:endParaRPr>
          </a:p>
          <a:p>
            <a:r>
              <a:rPr lang="en-GB" dirty="0">
                <a:solidFill>
                  <a:schemeClr val="bg1"/>
                </a:solidFill>
              </a:rPr>
              <a:t>Gens – extended </a:t>
            </a:r>
            <a:r>
              <a:rPr lang="en-GB" dirty="0" smtClean="0">
                <a:solidFill>
                  <a:schemeClr val="bg1"/>
                </a:solidFill>
              </a:rPr>
              <a:t>“clan”. </a:t>
            </a:r>
            <a:endParaRPr lang="en-GB" dirty="0">
              <a:solidFill>
                <a:schemeClr val="bg1"/>
              </a:solidFill>
            </a:endParaRP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4293096"/>
            <a:ext cx="2778621" cy="2350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93746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856984" cy="6063198"/>
          </a:xfrm>
          <a:prstGeom prst="rect">
            <a:avLst/>
          </a:prstGeom>
        </p:spPr>
        <p:txBody>
          <a:bodyPr wrap="square">
            <a:spAutoFit/>
          </a:bodyPr>
          <a:lstStyle/>
          <a:p>
            <a:r>
              <a:rPr lang="en-GB" sz="2700" dirty="0">
                <a:solidFill>
                  <a:schemeClr val="bg1"/>
                </a:solidFill>
              </a:rPr>
              <a:t>“Hearing that the boy was at my house, he came there at night in a drunken state, broke down the doors, and entered the women's rooms: </a:t>
            </a:r>
            <a:r>
              <a:rPr lang="en-GB" sz="2700" b="1" dirty="0">
                <a:solidFill>
                  <a:schemeClr val="bg1"/>
                </a:solidFill>
              </a:rPr>
              <a:t>within were my sister and my nieces, </a:t>
            </a:r>
            <a:r>
              <a:rPr lang="en-GB" sz="2700" dirty="0">
                <a:solidFill>
                  <a:schemeClr val="bg1"/>
                </a:solidFill>
              </a:rPr>
              <a:t>whose lives have been so well-ordered that they are ashamed to be seen even by their kinsmen” – </a:t>
            </a:r>
            <a:r>
              <a:rPr lang="en-GB" sz="2700" b="1" dirty="0" err="1">
                <a:solidFill>
                  <a:schemeClr val="bg1"/>
                </a:solidFill>
              </a:rPr>
              <a:t>Lysias</a:t>
            </a:r>
            <a:r>
              <a:rPr lang="en-GB" sz="2700" b="1" dirty="0">
                <a:solidFill>
                  <a:schemeClr val="bg1"/>
                </a:solidFill>
              </a:rPr>
              <a:t> </a:t>
            </a:r>
            <a:r>
              <a:rPr lang="en-GB" sz="2700" b="1" i="1" dirty="0">
                <a:solidFill>
                  <a:schemeClr val="bg1"/>
                </a:solidFill>
              </a:rPr>
              <a:t>Against Simon 3.6. </a:t>
            </a:r>
            <a:endParaRPr lang="en-GB" sz="2700" b="1" i="1" dirty="0" smtClean="0">
              <a:solidFill>
                <a:schemeClr val="bg1"/>
              </a:solidFill>
            </a:endParaRPr>
          </a:p>
          <a:p>
            <a:endParaRPr lang="en-GB" sz="1000" b="1" i="1" dirty="0">
              <a:solidFill>
                <a:schemeClr val="bg1"/>
              </a:solidFill>
            </a:endParaRPr>
          </a:p>
          <a:p>
            <a:r>
              <a:rPr lang="en-GB" sz="2700" dirty="0">
                <a:solidFill>
                  <a:schemeClr val="bg1"/>
                </a:solidFill>
              </a:rPr>
              <a:t>“More than this, men of the jury, my wife happened to be lunching with the children in the courtyard and </a:t>
            </a:r>
            <a:r>
              <a:rPr lang="en-GB" sz="2700" b="1" dirty="0">
                <a:solidFill>
                  <a:schemeClr val="bg1"/>
                </a:solidFill>
              </a:rPr>
              <a:t>with her was an elderly woman who had been my nurse, </a:t>
            </a:r>
            <a:r>
              <a:rPr lang="en-GB" sz="2700" dirty="0">
                <a:solidFill>
                  <a:schemeClr val="bg1"/>
                </a:solidFill>
              </a:rPr>
              <a:t>a devoted soul </a:t>
            </a:r>
            <a:r>
              <a:rPr lang="en-GB" sz="2700" dirty="0" smtClean="0">
                <a:solidFill>
                  <a:schemeClr val="bg1"/>
                </a:solidFill>
              </a:rPr>
              <a:t>and </a:t>
            </a:r>
            <a:r>
              <a:rPr lang="en-GB" sz="2700" dirty="0">
                <a:solidFill>
                  <a:schemeClr val="bg1"/>
                </a:solidFill>
              </a:rPr>
              <a:t>faithful,</a:t>
            </a:r>
            <a:r>
              <a:rPr lang="en-GB" sz="2700" b="1" dirty="0">
                <a:solidFill>
                  <a:schemeClr val="bg1"/>
                </a:solidFill>
              </a:rPr>
              <a:t> </a:t>
            </a:r>
            <a:r>
              <a:rPr lang="en-GB" sz="2700" dirty="0">
                <a:solidFill>
                  <a:schemeClr val="bg1"/>
                </a:solidFill>
              </a:rPr>
              <a:t>who had been </a:t>
            </a:r>
            <a:r>
              <a:rPr lang="en-GB" sz="2700" b="1" dirty="0">
                <a:solidFill>
                  <a:schemeClr val="bg1"/>
                </a:solidFill>
              </a:rPr>
              <a:t>set free by my father. </a:t>
            </a:r>
            <a:r>
              <a:rPr lang="en-GB" sz="2700" dirty="0">
                <a:solidFill>
                  <a:schemeClr val="bg1"/>
                </a:solidFill>
              </a:rPr>
              <a:t>After she had been given her freedom she lived with her husband, but after his death, when she herself was an old woman and there was nobody to care for her, she came back to me.” - </a:t>
            </a:r>
            <a:r>
              <a:rPr lang="en-GB" sz="2700" b="1" dirty="0">
                <a:solidFill>
                  <a:schemeClr val="bg1"/>
                </a:solidFill>
              </a:rPr>
              <a:t>Demosthenes 47.55. </a:t>
            </a:r>
            <a:endParaRPr lang="en-GB" sz="2700" dirty="0">
              <a:solidFill>
                <a:schemeClr val="bg1"/>
              </a:solidFill>
            </a:endParaRPr>
          </a:p>
        </p:txBody>
      </p:sp>
    </p:spTree>
    <p:extLst>
      <p:ext uri="{BB962C8B-B14F-4D97-AF65-F5344CB8AC3E}">
        <p14:creationId xmlns:p14="http://schemas.microsoft.com/office/powerpoint/2010/main" val="2778920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200" dirty="0" smtClean="0">
                <a:solidFill>
                  <a:schemeClr val="bg1"/>
                </a:solidFill>
              </a:rPr>
              <a:t>Varying connections to the household</a:t>
            </a:r>
            <a:endParaRPr lang="en-GB" sz="3200" dirty="0">
              <a:solidFill>
                <a:schemeClr val="bg1"/>
              </a:solidFill>
            </a:endParaRPr>
          </a:p>
        </p:txBody>
      </p:sp>
      <p:sp>
        <p:nvSpPr>
          <p:cNvPr id="3" name="Content Placeholder 2"/>
          <p:cNvSpPr>
            <a:spLocks noGrp="1"/>
          </p:cNvSpPr>
          <p:nvPr>
            <p:ph idx="1"/>
          </p:nvPr>
        </p:nvSpPr>
        <p:spPr>
          <a:xfrm>
            <a:off x="179512" y="1600200"/>
            <a:ext cx="8784976" cy="2332856"/>
          </a:xfrm>
        </p:spPr>
        <p:txBody>
          <a:bodyPr>
            <a:normAutofit lnSpcReduction="10000"/>
          </a:bodyPr>
          <a:lstStyle/>
          <a:p>
            <a:r>
              <a:rPr lang="en-GB" dirty="0" smtClean="0">
                <a:solidFill>
                  <a:schemeClr val="bg1"/>
                </a:solidFill>
              </a:rPr>
              <a:t>Slaves an important element of the household, and freedmen and women would not cut of all ties.</a:t>
            </a:r>
          </a:p>
          <a:p>
            <a:pPr lvl="1"/>
            <a:r>
              <a:rPr lang="en-GB" dirty="0" smtClean="0">
                <a:solidFill>
                  <a:schemeClr val="bg1"/>
                </a:solidFill>
              </a:rPr>
              <a:t>Cf. passage in earlier slide - </a:t>
            </a:r>
            <a:r>
              <a:rPr lang="en-GB" b="1" dirty="0" smtClean="0">
                <a:solidFill>
                  <a:schemeClr val="bg1"/>
                </a:solidFill>
              </a:rPr>
              <a:t>Demosthenes 47.55</a:t>
            </a:r>
            <a:r>
              <a:rPr lang="en-GB" dirty="0" smtClean="0">
                <a:solidFill>
                  <a:schemeClr val="bg1"/>
                </a:solidFill>
              </a:rPr>
              <a:t>.</a:t>
            </a:r>
          </a:p>
          <a:p>
            <a:pPr lvl="1"/>
            <a:endParaRPr lang="en-GB" sz="500" dirty="0">
              <a:solidFill>
                <a:schemeClr val="bg1"/>
              </a:solidFill>
            </a:endParaRPr>
          </a:p>
          <a:p>
            <a:r>
              <a:rPr lang="en-GB" dirty="0" smtClean="0">
                <a:solidFill>
                  <a:schemeClr val="bg1"/>
                </a:solidFill>
              </a:rPr>
              <a:t>In Rome a freed </a:t>
            </a:r>
            <a:r>
              <a:rPr lang="en-GB" dirty="0">
                <a:solidFill>
                  <a:schemeClr val="bg1"/>
                </a:solidFill>
              </a:rPr>
              <a:t>slaves would take a masters </a:t>
            </a:r>
            <a:r>
              <a:rPr lang="en-GB" i="1" dirty="0" err="1">
                <a:solidFill>
                  <a:schemeClr val="bg1"/>
                </a:solidFill>
              </a:rPr>
              <a:t>nomen</a:t>
            </a:r>
            <a:r>
              <a:rPr lang="en-GB" dirty="0">
                <a:solidFill>
                  <a:schemeClr val="bg1"/>
                </a:solidFill>
              </a:rPr>
              <a:t> and </a:t>
            </a:r>
            <a:r>
              <a:rPr lang="en-GB" i="1" dirty="0" smtClean="0">
                <a:solidFill>
                  <a:schemeClr val="bg1"/>
                </a:solidFill>
              </a:rPr>
              <a:t>cognomen</a:t>
            </a:r>
            <a:r>
              <a:rPr lang="en-GB" dirty="0" smtClean="0">
                <a:solidFill>
                  <a:schemeClr val="bg1"/>
                </a:solidFill>
              </a:rPr>
              <a:t> </a:t>
            </a:r>
            <a:r>
              <a:rPr lang="en-GB" dirty="0">
                <a:solidFill>
                  <a:schemeClr val="bg1"/>
                </a:solidFill>
              </a:rPr>
              <a:t>but would retain personal name. </a:t>
            </a:r>
          </a:p>
          <a:p>
            <a:pPr marL="137160" indent="0">
              <a:buNone/>
            </a:pPr>
            <a:endParaRPr lang="en-GB" dirty="0" smtClean="0">
              <a:solidFill>
                <a:schemeClr val="bg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077072"/>
            <a:ext cx="424973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644008" y="5733256"/>
            <a:ext cx="4249737" cy="923330"/>
          </a:xfrm>
          <a:prstGeom prst="rect">
            <a:avLst/>
          </a:prstGeom>
        </p:spPr>
        <p:txBody>
          <a:bodyPr wrap="square">
            <a:spAutoFit/>
          </a:bodyPr>
          <a:lstStyle/>
          <a:p>
            <a:r>
              <a:rPr lang="en-GB" dirty="0" smtClean="0">
                <a:solidFill>
                  <a:schemeClr val="bg1"/>
                </a:solidFill>
              </a:rPr>
              <a:t>Freed slaves sometimes included in the mausoleum of their master - Zeuxis</a:t>
            </a:r>
            <a:r>
              <a:rPr lang="en-GB" dirty="0">
                <a:solidFill>
                  <a:schemeClr val="bg1"/>
                </a:solidFill>
              </a:rPr>
              <a:t>, freedman of Livia, </a:t>
            </a:r>
            <a:r>
              <a:rPr lang="en-GB" i="1" dirty="0" err="1">
                <a:solidFill>
                  <a:schemeClr val="bg1"/>
                </a:solidFill>
              </a:rPr>
              <a:t>aurifex</a:t>
            </a:r>
            <a:r>
              <a:rPr lang="en-GB" dirty="0">
                <a:solidFill>
                  <a:schemeClr val="bg1"/>
                </a:solidFill>
              </a:rPr>
              <a:t> (goldsmith) </a:t>
            </a:r>
          </a:p>
        </p:txBody>
      </p:sp>
      <p:sp>
        <p:nvSpPr>
          <p:cNvPr id="7" name="Content Placeholder 2"/>
          <p:cNvSpPr txBox="1">
            <a:spLocks/>
          </p:cNvSpPr>
          <p:nvPr/>
        </p:nvSpPr>
        <p:spPr>
          <a:xfrm>
            <a:off x="179512" y="4115599"/>
            <a:ext cx="4248472" cy="2540987"/>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i="1" dirty="0" err="1" smtClean="0">
                <a:solidFill>
                  <a:schemeClr val="bg1"/>
                </a:solidFill>
              </a:rPr>
              <a:t>Patronus</a:t>
            </a:r>
            <a:r>
              <a:rPr lang="en-GB" dirty="0" smtClean="0">
                <a:solidFill>
                  <a:schemeClr val="bg1"/>
                </a:solidFill>
              </a:rPr>
              <a:t> and </a:t>
            </a:r>
            <a:r>
              <a:rPr lang="en-GB" i="1" dirty="0" err="1" smtClean="0">
                <a:solidFill>
                  <a:schemeClr val="bg1"/>
                </a:solidFill>
              </a:rPr>
              <a:t>cliens</a:t>
            </a:r>
            <a:r>
              <a:rPr lang="en-GB" dirty="0" smtClean="0">
                <a:solidFill>
                  <a:schemeClr val="bg1"/>
                </a:solidFill>
              </a:rPr>
              <a:t> had a social, political, and economic relationships and obligations to each other (Patron superior in status). </a:t>
            </a:r>
          </a:p>
          <a:p>
            <a:endParaRPr lang="en-GB" dirty="0"/>
          </a:p>
        </p:txBody>
      </p:sp>
    </p:spTree>
    <p:extLst>
      <p:ext uri="{BB962C8B-B14F-4D97-AF65-F5344CB8AC3E}">
        <p14:creationId xmlns:p14="http://schemas.microsoft.com/office/powerpoint/2010/main" val="179314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Gender and Hierarchy</a:t>
            </a:r>
            <a:endParaRPr lang="en-GB" dirty="0">
              <a:solidFill>
                <a:schemeClr val="bg1"/>
              </a:solidFill>
            </a:endParaRPr>
          </a:p>
        </p:txBody>
      </p:sp>
      <p:sp>
        <p:nvSpPr>
          <p:cNvPr id="3" name="Content Placeholder 2"/>
          <p:cNvSpPr>
            <a:spLocks noGrp="1"/>
          </p:cNvSpPr>
          <p:nvPr>
            <p:ph idx="1"/>
          </p:nvPr>
        </p:nvSpPr>
        <p:spPr>
          <a:xfrm>
            <a:off x="0" y="1600200"/>
            <a:ext cx="9036496" cy="5257800"/>
          </a:xfrm>
        </p:spPr>
        <p:txBody>
          <a:bodyPr>
            <a:normAutofit fontScale="92500" lnSpcReduction="20000"/>
          </a:bodyPr>
          <a:lstStyle/>
          <a:p>
            <a:r>
              <a:rPr lang="en-GB" dirty="0" smtClean="0">
                <a:solidFill>
                  <a:schemeClr val="bg1"/>
                </a:solidFill>
              </a:rPr>
              <a:t>Athenian and Roman social customs with marriage </a:t>
            </a:r>
            <a:r>
              <a:rPr lang="en-GB" dirty="0">
                <a:solidFill>
                  <a:schemeClr val="bg1"/>
                </a:solidFill>
              </a:rPr>
              <a:t>are </a:t>
            </a:r>
            <a:r>
              <a:rPr lang="en-GB" dirty="0" smtClean="0">
                <a:solidFill>
                  <a:schemeClr val="bg1"/>
                </a:solidFill>
              </a:rPr>
              <a:t>patrilocal (vs</a:t>
            </a:r>
            <a:r>
              <a:rPr lang="en-GB" dirty="0">
                <a:solidFill>
                  <a:schemeClr val="bg1"/>
                </a:solidFill>
              </a:rPr>
              <a:t>. </a:t>
            </a:r>
            <a:r>
              <a:rPr lang="en-GB" dirty="0" smtClean="0">
                <a:solidFill>
                  <a:schemeClr val="bg1"/>
                </a:solidFill>
              </a:rPr>
              <a:t>matrilocal).</a:t>
            </a:r>
          </a:p>
          <a:p>
            <a:endParaRPr lang="en-GB" sz="600" dirty="0">
              <a:solidFill>
                <a:schemeClr val="bg1"/>
              </a:solidFill>
            </a:endParaRPr>
          </a:p>
          <a:p>
            <a:r>
              <a:rPr lang="en-GB" dirty="0" smtClean="0">
                <a:solidFill>
                  <a:schemeClr val="bg1"/>
                </a:solidFill>
              </a:rPr>
              <a:t>Aristotle on the </a:t>
            </a:r>
            <a:r>
              <a:rPr lang="en-GB" i="1" dirty="0" err="1" smtClean="0">
                <a:solidFill>
                  <a:schemeClr val="bg1"/>
                </a:solidFill>
              </a:rPr>
              <a:t>oikos</a:t>
            </a:r>
            <a:r>
              <a:rPr lang="en-GB" i="1" dirty="0">
                <a:solidFill>
                  <a:schemeClr val="bg1"/>
                </a:solidFill>
              </a:rPr>
              <a:t>: </a:t>
            </a:r>
            <a:r>
              <a:rPr lang="en-GB" dirty="0" smtClean="0">
                <a:solidFill>
                  <a:schemeClr val="bg1"/>
                </a:solidFill>
              </a:rPr>
              <a:t>“the </a:t>
            </a:r>
            <a:r>
              <a:rPr lang="en-GB" dirty="0">
                <a:solidFill>
                  <a:schemeClr val="bg1"/>
                </a:solidFill>
              </a:rPr>
              <a:t>union of </a:t>
            </a:r>
            <a:r>
              <a:rPr lang="en-GB" b="1" dirty="0">
                <a:solidFill>
                  <a:schemeClr val="bg1"/>
                </a:solidFill>
              </a:rPr>
              <a:t>female and male </a:t>
            </a:r>
            <a:r>
              <a:rPr lang="en-GB" dirty="0">
                <a:solidFill>
                  <a:schemeClr val="bg1"/>
                </a:solidFill>
              </a:rPr>
              <a:t>for the continuance of the species... and the union of </a:t>
            </a:r>
            <a:r>
              <a:rPr lang="en-GB" b="1" dirty="0">
                <a:solidFill>
                  <a:schemeClr val="bg1"/>
                </a:solidFill>
              </a:rPr>
              <a:t>natural ruler and natural subj</a:t>
            </a:r>
            <a:r>
              <a:rPr lang="en-GB" dirty="0">
                <a:solidFill>
                  <a:schemeClr val="bg1"/>
                </a:solidFill>
              </a:rPr>
              <a:t>ect for the sake of </a:t>
            </a:r>
            <a:r>
              <a:rPr lang="en-GB" dirty="0" smtClean="0">
                <a:solidFill>
                  <a:schemeClr val="bg1"/>
                </a:solidFill>
              </a:rPr>
              <a:t>security” </a:t>
            </a:r>
            <a:r>
              <a:rPr lang="en-GB" dirty="0">
                <a:solidFill>
                  <a:schemeClr val="bg1"/>
                </a:solidFill>
              </a:rPr>
              <a:t>– (</a:t>
            </a:r>
            <a:r>
              <a:rPr lang="en-GB" b="1" i="1" dirty="0">
                <a:solidFill>
                  <a:schemeClr val="bg1"/>
                </a:solidFill>
              </a:rPr>
              <a:t>Politics</a:t>
            </a:r>
            <a:r>
              <a:rPr lang="en-GB" b="1" dirty="0">
                <a:solidFill>
                  <a:schemeClr val="bg1"/>
                </a:solidFill>
              </a:rPr>
              <a:t> </a:t>
            </a:r>
            <a:r>
              <a:rPr lang="en-GB" b="1" dirty="0" smtClean="0">
                <a:solidFill>
                  <a:schemeClr val="bg1"/>
                </a:solidFill>
              </a:rPr>
              <a:t>1252a</a:t>
            </a:r>
            <a:r>
              <a:rPr lang="en-GB" dirty="0" smtClean="0">
                <a:solidFill>
                  <a:schemeClr val="bg1"/>
                </a:solidFill>
              </a:rPr>
              <a:t>).</a:t>
            </a:r>
          </a:p>
          <a:p>
            <a:endParaRPr lang="en-GB" sz="600" dirty="0">
              <a:solidFill>
                <a:schemeClr val="bg1"/>
              </a:solidFill>
            </a:endParaRPr>
          </a:p>
          <a:p>
            <a:r>
              <a:rPr lang="en-GB" dirty="0" smtClean="0">
                <a:solidFill>
                  <a:schemeClr val="bg1"/>
                </a:solidFill>
              </a:rPr>
              <a:t>The senior male of the household has control and responsibility for its members – </a:t>
            </a:r>
            <a:r>
              <a:rPr lang="en-GB" b="1" i="1" dirty="0" err="1" smtClean="0">
                <a:solidFill>
                  <a:schemeClr val="bg1"/>
                </a:solidFill>
              </a:rPr>
              <a:t>kurios</a:t>
            </a:r>
            <a:r>
              <a:rPr lang="en-GB" i="1" dirty="0" smtClean="0">
                <a:solidFill>
                  <a:schemeClr val="bg1"/>
                </a:solidFill>
              </a:rPr>
              <a:t> </a:t>
            </a:r>
            <a:r>
              <a:rPr lang="en-GB" dirty="0" smtClean="0">
                <a:solidFill>
                  <a:schemeClr val="bg1"/>
                </a:solidFill>
              </a:rPr>
              <a:t>(Athens) and </a:t>
            </a:r>
            <a:r>
              <a:rPr lang="en-GB" b="1" i="1" dirty="0" smtClean="0">
                <a:solidFill>
                  <a:schemeClr val="bg1"/>
                </a:solidFill>
              </a:rPr>
              <a:t>paterfamilias</a:t>
            </a:r>
            <a:r>
              <a:rPr lang="en-GB" i="1" dirty="0" smtClean="0">
                <a:solidFill>
                  <a:schemeClr val="bg1"/>
                </a:solidFill>
              </a:rPr>
              <a:t> </a:t>
            </a:r>
            <a:r>
              <a:rPr lang="en-GB" dirty="0" smtClean="0">
                <a:solidFill>
                  <a:schemeClr val="bg1"/>
                </a:solidFill>
              </a:rPr>
              <a:t>(Rome). </a:t>
            </a:r>
          </a:p>
          <a:p>
            <a:endParaRPr lang="en-GB" sz="600" dirty="0" smtClean="0">
              <a:solidFill>
                <a:schemeClr val="bg1"/>
              </a:solidFill>
            </a:endParaRPr>
          </a:p>
          <a:p>
            <a:r>
              <a:rPr lang="en-GB" b="1" i="1" dirty="0">
                <a:solidFill>
                  <a:schemeClr val="bg1"/>
                </a:solidFill>
              </a:rPr>
              <a:t>Patria </a:t>
            </a:r>
            <a:r>
              <a:rPr lang="en-GB" b="1" i="1" dirty="0" err="1">
                <a:solidFill>
                  <a:schemeClr val="bg1"/>
                </a:solidFill>
              </a:rPr>
              <a:t>potestas</a:t>
            </a:r>
            <a:r>
              <a:rPr lang="en-GB" b="1" i="1" dirty="0">
                <a:solidFill>
                  <a:schemeClr val="bg1"/>
                </a:solidFill>
              </a:rPr>
              <a:t> </a:t>
            </a:r>
            <a:r>
              <a:rPr lang="en-GB" dirty="0">
                <a:solidFill>
                  <a:schemeClr val="bg1"/>
                </a:solidFill>
              </a:rPr>
              <a:t>already attested in </a:t>
            </a:r>
            <a:r>
              <a:rPr lang="en-GB" b="1" dirty="0">
                <a:solidFill>
                  <a:schemeClr val="bg1"/>
                </a:solidFill>
              </a:rPr>
              <a:t>Twelve Tables </a:t>
            </a:r>
            <a:r>
              <a:rPr lang="en-GB" dirty="0">
                <a:solidFill>
                  <a:schemeClr val="bg1"/>
                </a:solidFill>
              </a:rPr>
              <a:t>(</a:t>
            </a:r>
            <a:r>
              <a:rPr lang="en-GB" dirty="0" smtClean="0">
                <a:solidFill>
                  <a:schemeClr val="bg1"/>
                </a:solidFill>
              </a:rPr>
              <a:t>c.450 </a:t>
            </a:r>
            <a:r>
              <a:rPr lang="en-GB" dirty="0">
                <a:solidFill>
                  <a:schemeClr val="bg1"/>
                </a:solidFill>
              </a:rPr>
              <a:t>BC). Originally the </a:t>
            </a:r>
            <a:r>
              <a:rPr lang="en-GB" i="1" dirty="0">
                <a:solidFill>
                  <a:schemeClr val="bg1"/>
                </a:solidFill>
              </a:rPr>
              <a:t>patria </a:t>
            </a:r>
            <a:r>
              <a:rPr lang="en-GB" i="1" dirty="0" err="1">
                <a:solidFill>
                  <a:schemeClr val="bg1"/>
                </a:solidFill>
              </a:rPr>
              <a:t>potestas</a:t>
            </a:r>
            <a:r>
              <a:rPr lang="en-GB" i="1" dirty="0">
                <a:solidFill>
                  <a:schemeClr val="bg1"/>
                </a:solidFill>
              </a:rPr>
              <a:t> </a:t>
            </a:r>
            <a:r>
              <a:rPr lang="en-GB" dirty="0">
                <a:solidFill>
                  <a:schemeClr val="bg1"/>
                </a:solidFill>
              </a:rPr>
              <a:t>included power of life and death over the members of the family. In the later Republic, the paterfamilias still kept all the property of the family. </a:t>
            </a: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smtClean="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368933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dirty="0" smtClean="0">
                <a:solidFill>
                  <a:schemeClr val="bg1"/>
                </a:solidFill>
              </a:rPr>
              <a:t>Property and Adoption</a:t>
            </a:r>
            <a:endParaRPr lang="en-GB" dirty="0">
              <a:solidFill>
                <a:schemeClr val="bg1"/>
              </a:solidFill>
            </a:endParaRPr>
          </a:p>
        </p:txBody>
      </p:sp>
      <p:sp>
        <p:nvSpPr>
          <p:cNvPr id="3" name="Content Placeholder 2"/>
          <p:cNvSpPr>
            <a:spLocks noGrp="1"/>
          </p:cNvSpPr>
          <p:nvPr>
            <p:ph idx="1"/>
          </p:nvPr>
        </p:nvSpPr>
        <p:spPr>
          <a:xfrm>
            <a:off x="107504" y="1124744"/>
            <a:ext cx="8928992" cy="5733256"/>
          </a:xfrm>
        </p:spPr>
        <p:txBody>
          <a:bodyPr>
            <a:normAutofit fontScale="92500" lnSpcReduction="10000"/>
          </a:bodyPr>
          <a:lstStyle/>
          <a:p>
            <a:r>
              <a:rPr lang="en-GB" dirty="0" smtClean="0">
                <a:solidFill>
                  <a:schemeClr val="bg1"/>
                </a:solidFill>
              </a:rPr>
              <a:t>Vital to have a successor to continue on the household – hence importance of legitimate children.</a:t>
            </a:r>
          </a:p>
          <a:p>
            <a:endParaRPr lang="en-GB" sz="500" dirty="0">
              <a:solidFill>
                <a:schemeClr val="bg1"/>
              </a:solidFill>
            </a:endParaRPr>
          </a:p>
          <a:p>
            <a:r>
              <a:rPr lang="en-GB" dirty="0" smtClean="0">
                <a:solidFill>
                  <a:schemeClr val="bg1"/>
                </a:solidFill>
              </a:rPr>
              <a:t>Failing that adoption may be required to ensure the continuity of the household: </a:t>
            </a:r>
          </a:p>
          <a:p>
            <a:pPr lvl="1"/>
            <a:r>
              <a:rPr lang="en-GB" dirty="0" smtClean="0">
                <a:solidFill>
                  <a:schemeClr val="bg1"/>
                </a:solidFill>
              </a:rPr>
              <a:t>Found in both Athens and Rome.</a:t>
            </a:r>
          </a:p>
          <a:p>
            <a:pPr lvl="1"/>
            <a:r>
              <a:rPr lang="en-GB" dirty="0" smtClean="0">
                <a:solidFill>
                  <a:schemeClr val="bg1"/>
                </a:solidFill>
              </a:rPr>
              <a:t>Not uncommon among the Roman elite, </a:t>
            </a:r>
            <a:r>
              <a:rPr lang="en-GB" dirty="0">
                <a:solidFill>
                  <a:schemeClr val="bg1"/>
                </a:solidFill>
              </a:rPr>
              <a:t>cf. P. Cornelius Scipio </a:t>
            </a:r>
            <a:r>
              <a:rPr lang="en-GB" dirty="0" err="1">
                <a:solidFill>
                  <a:schemeClr val="bg1"/>
                </a:solidFill>
              </a:rPr>
              <a:t>Aemilianus</a:t>
            </a:r>
            <a:r>
              <a:rPr lang="en-GB" dirty="0">
                <a:solidFill>
                  <a:schemeClr val="bg1"/>
                </a:solidFill>
              </a:rPr>
              <a:t> (</a:t>
            </a:r>
            <a:r>
              <a:rPr lang="en-GB" dirty="0" err="1">
                <a:solidFill>
                  <a:schemeClr val="bg1"/>
                </a:solidFill>
              </a:rPr>
              <a:t>Africanus</a:t>
            </a:r>
            <a:r>
              <a:rPr lang="en-GB" dirty="0">
                <a:solidFill>
                  <a:schemeClr val="bg1"/>
                </a:solidFill>
              </a:rPr>
              <a:t> Minor) and Quintus </a:t>
            </a:r>
            <a:r>
              <a:rPr lang="en-GB" dirty="0" err="1">
                <a:solidFill>
                  <a:schemeClr val="bg1"/>
                </a:solidFill>
              </a:rPr>
              <a:t>Fabius</a:t>
            </a:r>
            <a:r>
              <a:rPr lang="en-GB" dirty="0">
                <a:solidFill>
                  <a:schemeClr val="bg1"/>
                </a:solidFill>
              </a:rPr>
              <a:t> Maximus </a:t>
            </a:r>
            <a:r>
              <a:rPr lang="en-GB" dirty="0" err="1" smtClean="0">
                <a:solidFill>
                  <a:schemeClr val="bg1"/>
                </a:solidFill>
              </a:rPr>
              <a:t>Aemilianus</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Property to be handed down (Latin – </a:t>
            </a:r>
            <a:r>
              <a:rPr lang="en-GB" i="1" dirty="0" err="1" smtClean="0">
                <a:solidFill>
                  <a:schemeClr val="bg1"/>
                </a:solidFill>
              </a:rPr>
              <a:t>patrimonium</a:t>
            </a:r>
            <a:r>
              <a:rPr lang="en-GB" dirty="0" smtClean="0">
                <a:solidFill>
                  <a:schemeClr val="bg1"/>
                </a:solidFill>
              </a:rPr>
              <a:t>) – maintenance of ancestral burial places. </a:t>
            </a:r>
          </a:p>
          <a:p>
            <a:endParaRPr lang="en-GB" sz="500" dirty="0">
              <a:solidFill>
                <a:schemeClr val="bg1"/>
              </a:solidFill>
            </a:endParaRPr>
          </a:p>
          <a:p>
            <a:r>
              <a:rPr lang="en-GB" dirty="0">
                <a:solidFill>
                  <a:schemeClr val="bg1"/>
                </a:solidFill>
              </a:rPr>
              <a:t>Dowry – property that bride brings into the marriage. Managed by husband but with restrictions. </a:t>
            </a:r>
          </a:p>
          <a:p>
            <a:endParaRPr lang="en-GB" sz="500" i="1" dirty="0" smtClean="0">
              <a:solidFill>
                <a:schemeClr val="bg1"/>
              </a:solidFill>
            </a:endParaRPr>
          </a:p>
          <a:p>
            <a:r>
              <a:rPr lang="en-GB" i="1" dirty="0" smtClean="0">
                <a:solidFill>
                  <a:schemeClr val="bg1"/>
                </a:solidFill>
              </a:rPr>
              <a:t>Peculium </a:t>
            </a:r>
            <a:r>
              <a:rPr lang="en-GB" dirty="0" smtClean="0">
                <a:solidFill>
                  <a:schemeClr val="bg1"/>
                </a:solidFill>
              </a:rPr>
              <a:t>(Latin): </a:t>
            </a:r>
            <a:r>
              <a:rPr lang="en-GB" dirty="0">
                <a:solidFill>
                  <a:schemeClr val="bg1"/>
                </a:solidFill>
              </a:rPr>
              <a:t>a fund of property made available to the dependent son or daughter (also a slave). </a:t>
            </a:r>
            <a:r>
              <a:rPr lang="en-GB" dirty="0" smtClean="0">
                <a:solidFill>
                  <a:schemeClr val="bg1"/>
                </a:solidFill>
              </a:rPr>
              <a:t> </a:t>
            </a:r>
            <a:endParaRPr lang="en-GB" i="1" dirty="0">
              <a:solidFill>
                <a:schemeClr val="bg1"/>
              </a:solidFill>
            </a:endParaRPr>
          </a:p>
        </p:txBody>
      </p:sp>
    </p:spTree>
    <p:extLst>
      <p:ext uri="{BB962C8B-B14F-4D97-AF65-F5344CB8AC3E}">
        <p14:creationId xmlns:p14="http://schemas.microsoft.com/office/powerpoint/2010/main" val="195171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 </a:t>
            </a:r>
            <a:r>
              <a:rPr lang="en-GB" dirty="0" smtClean="0">
                <a:solidFill>
                  <a:schemeClr val="bg1"/>
                </a:solidFill>
              </a:rPr>
              <a:t>A Religious Space - </a:t>
            </a:r>
            <a:r>
              <a:rPr lang="en-GB" i="1" dirty="0" err="1" smtClean="0">
                <a:solidFill>
                  <a:schemeClr val="bg1"/>
                </a:solidFill>
              </a:rPr>
              <a:t>oikos</a:t>
            </a:r>
            <a:endParaRPr lang="en-GB" i="1" dirty="0">
              <a:solidFill>
                <a:schemeClr val="bg1"/>
              </a:solidFill>
            </a:endParaRPr>
          </a:p>
        </p:txBody>
      </p:sp>
      <p:sp>
        <p:nvSpPr>
          <p:cNvPr id="3" name="Content Placeholder 2"/>
          <p:cNvSpPr>
            <a:spLocks noGrp="1"/>
          </p:cNvSpPr>
          <p:nvPr>
            <p:ph idx="1"/>
          </p:nvPr>
        </p:nvSpPr>
        <p:spPr>
          <a:xfrm>
            <a:off x="179512" y="1600200"/>
            <a:ext cx="8784976" cy="4997152"/>
          </a:xfrm>
        </p:spPr>
        <p:txBody>
          <a:bodyPr>
            <a:normAutofit/>
          </a:bodyPr>
          <a:lstStyle/>
          <a:p>
            <a:r>
              <a:rPr lang="en-GB" dirty="0" smtClean="0">
                <a:solidFill>
                  <a:schemeClr val="bg1"/>
                </a:solidFill>
              </a:rPr>
              <a:t>Funerary rites and burial conducted by members of the </a:t>
            </a:r>
            <a:r>
              <a:rPr lang="en-GB" i="1" dirty="0" err="1" smtClean="0">
                <a:solidFill>
                  <a:schemeClr val="bg1"/>
                </a:solidFill>
              </a:rPr>
              <a:t>oikos</a:t>
            </a:r>
            <a:r>
              <a:rPr lang="en-GB" i="1" dirty="0" smtClean="0">
                <a:solidFill>
                  <a:schemeClr val="bg1"/>
                </a:solidFill>
              </a:rPr>
              <a:t>. </a:t>
            </a:r>
          </a:p>
          <a:p>
            <a:endParaRPr lang="en-GB" sz="800" i="1" dirty="0" smtClean="0">
              <a:solidFill>
                <a:schemeClr val="bg1"/>
              </a:solidFill>
            </a:endParaRPr>
          </a:p>
          <a:p>
            <a:r>
              <a:rPr lang="en-GB" dirty="0" smtClean="0">
                <a:solidFill>
                  <a:schemeClr val="bg1"/>
                </a:solidFill>
              </a:rPr>
              <a:t>Shrines inside and outside the house. </a:t>
            </a:r>
          </a:p>
          <a:p>
            <a:endParaRPr lang="en-GB" sz="800" dirty="0" smtClean="0">
              <a:solidFill>
                <a:schemeClr val="bg1"/>
              </a:solidFill>
            </a:endParaRPr>
          </a:p>
          <a:p>
            <a:r>
              <a:rPr lang="en-GB" dirty="0" smtClean="0">
                <a:solidFill>
                  <a:schemeClr val="bg1"/>
                </a:solidFill>
              </a:rPr>
              <a:t>Hestia is goddess of the hearth (fireplace). </a:t>
            </a:r>
          </a:p>
          <a:p>
            <a:endParaRPr lang="en-GB" sz="800" dirty="0" smtClean="0">
              <a:solidFill>
                <a:schemeClr val="bg1"/>
              </a:solidFill>
            </a:endParaRPr>
          </a:p>
          <a:p>
            <a:r>
              <a:rPr lang="en-GB" dirty="0" smtClean="0">
                <a:solidFill>
                  <a:schemeClr val="bg1"/>
                </a:solidFill>
              </a:rPr>
              <a:t>Hearth the symbolic centre of the </a:t>
            </a:r>
            <a:r>
              <a:rPr lang="en-GB" i="1" dirty="0" err="1" smtClean="0">
                <a:solidFill>
                  <a:schemeClr val="bg1"/>
                </a:solidFill>
              </a:rPr>
              <a:t>okios</a:t>
            </a:r>
            <a:r>
              <a:rPr lang="en-GB" i="1" dirty="0" smtClean="0">
                <a:solidFill>
                  <a:schemeClr val="bg1"/>
                </a:solidFill>
              </a:rPr>
              <a:t> </a:t>
            </a:r>
          </a:p>
          <a:p>
            <a:pPr lvl="1"/>
            <a:r>
              <a:rPr lang="en-GB" dirty="0" smtClean="0">
                <a:solidFill>
                  <a:schemeClr val="bg1"/>
                </a:solidFill>
              </a:rPr>
              <a:t>new members of the household were introduced by ritual at the hearth (e.g. brides, children, slaves). </a:t>
            </a:r>
          </a:p>
          <a:p>
            <a:pPr lvl="1"/>
            <a:endParaRPr lang="en-GB" sz="800" dirty="0" smtClean="0">
              <a:solidFill>
                <a:schemeClr val="bg1"/>
              </a:solidFill>
            </a:endParaRPr>
          </a:p>
          <a:p>
            <a:r>
              <a:rPr lang="en-GB" dirty="0" smtClean="0">
                <a:solidFill>
                  <a:schemeClr val="bg1"/>
                </a:solidFill>
              </a:rPr>
              <a:t>Archaeology suggests that hearths often portable rather than fixed. </a:t>
            </a:r>
          </a:p>
          <a:p>
            <a:endParaRPr lang="en-GB" dirty="0"/>
          </a:p>
        </p:txBody>
      </p:sp>
    </p:spTree>
    <p:extLst>
      <p:ext uri="{BB962C8B-B14F-4D97-AF65-F5344CB8AC3E}">
        <p14:creationId xmlns:p14="http://schemas.microsoft.com/office/powerpoint/2010/main" val="117996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A Religious Space - </a:t>
            </a:r>
            <a:r>
              <a:rPr lang="en-GB" i="1" dirty="0" err="1">
                <a:solidFill>
                  <a:schemeClr val="bg1"/>
                </a:solidFill>
              </a:rPr>
              <a:t>d</a:t>
            </a:r>
            <a:r>
              <a:rPr lang="en-GB" i="1" dirty="0" err="1" smtClean="0">
                <a:solidFill>
                  <a:schemeClr val="bg1"/>
                </a:solidFill>
              </a:rPr>
              <a:t>omus</a:t>
            </a:r>
            <a:endParaRPr lang="en-GB" dirty="0">
              <a:solidFill>
                <a:schemeClr val="bg1"/>
              </a:solidFill>
            </a:endParaRPr>
          </a:p>
        </p:txBody>
      </p:sp>
      <p:sp>
        <p:nvSpPr>
          <p:cNvPr id="3" name="Content Placeholder 2"/>
          <p:cNvSpPr>
            <a:spLocks noGrp="1"/>
          </p:cNvSpPr>
          <p:nvPr>
            <p:ph idx="1"/>
          </p:nvPr>
        </p:nvSpPr>
        <p:spPr>
          <a:xfrm>
            <a:off x="107504" y="1628800"/>
            <a:ext cx="8856984" cy="5229200"/>
          </a:xfrm>
        </p:spPr>
        <p:txBody>
          <a:bodyPr>
            <a:normAutofit fontScale="92500"/>
          </a:bodyPr>
          <a:lstStyle/>
          <a:p>
            <a:r>
              <a:rPr lang="en-GB" i="1" dirty="0" err="1" smtClean="0">
                <a:solidFill>
                  <a:schemeClr val="bg1"/>
                </a:solidFill>
              </a:rPr>
              <a:t>Lararium</a:t>
            </a:r>
            <a:r>
              <a:rPr lang="en-GB" i="1" dirty="0" smtClean="0">
                <a:solidFill>
                  <a:schemeClr val="bg1"/>
                </a:solidFill>
              </a:rPr>
              <a:t> </a:t>
            </a:r>
            <a:r>
              <a:rPr lang="en-GB" dirty="0" smtClean="0">
                <a:solidFill>
                  <a:schemeClr val="bg1"/>
                </a:solidFill>
              </a:rPr>
              <a:t>– shrine to household gods – frequently found in the atrium, sometimes in kitchen.</a:t>
            </a:r>
          </a:p>
          <a:p>
            <a:endParaRPr lang="en-GB" sz="900" dirty="0">
              <a:solidFill>
                <a:schemeClr val="bg1"/>
              </a:solidFill>
            </a:endParaRPr>
          </a:p>
          <a:p>
            <a:r>
              <a:rPr lang="en-GB" dirty="0" smtClean="0">
                <a:solidFill>
                  <a:schemeClr val="bg1"/>
                </a:solidFill>
              </a:rPr>
              <a:t>Focus of family ritual led by </a:t>
            </a:r>
            <a:r>
              <a:rPr lang="en-GB" i="1" dirty="0" smtClean="0">
                <a:solidFill>
                  <a:schemeClr val="bg1"/>
                </a:solidFill>
              </a:rPr>
              <a:t>paterfamilias</a:t>
            </a:r>
            <a:r>
              <a:rPr lang="en-GB" dirty="0" smtClean="0">
                <a:solidFill>
                  <a:schemeClr val="bg1"/>
                </a:solidFill>
              </a:rPr>
              <a:t>?</a:t>
            </a:r>
          </a:p>
          <a:p>
            <a:endParaRPr lang="en-GB" sz="900" dirty="0" smtClean="0">
              <a:solidFill>
                <a:schemeClr val="bg1"/>
              </a:solidFill>
            </a:endParaRPr>
          </a:p>
          <a:p>
            <a:r>
              <a:rPr lang="en-GB" i="1" dirty="0" smtClean="0">
                <a:solidFill>
                  <a:schemeClr val="bg1"/>
                </a:solidFill>
              </a:rPr>
              <a:t>Di </a:t>
            </a:r>
            <a:r>
              <a:rPr lang="en-GB" i="1" dirty="0" err="1" smtClean="0">
                <a:solidFill>
                  <a:schemeClr val="bg1"/>
                </a:solidFill>
              </a:rPr>
              <a:t>familiares</a:t>
            </a:r>
            <a:r>
              <a:rPr lang="en-GB" i="1" dirty="0" smtClean="0">
                <a:solidFill>
                  <a:schemeClr val="bg1"/>
                </a:solidFill>
              </a:rPr>
              <a:t> </a:t>
            </a:r>
            <a:r>
              <a:rPr lang="en-GB" dirty="0" smtClean="0">
                <a:solidFill>
                  <a:schemeClr val="bg1"/>
                </a:solidFill>
              </a:rPr>
              <a:t>– household deities:</a:t>
            </a:r>
            <a:endParaRPr lang="en-GB" i="1" dirty="0">
              <a:solidFill>
                <a:schemeClr val="bg1"/>
              </a:solidFill>
            </a:endParaRPr>
          </a:p>
          <a:p>
            <a:pPr lvl="1"/>
            <a:r>
              <a:rPr lang="en-GB" i="1" dirty="0" err="1" smtClean="0">
                <a:solidFill>
                  <a:schemeClr val="bg1"/>
                </a:solidFill>
              </a:rPr>
              <a:t>Lares</a:t>
            </a:r>
            <a:r>
              <a:rPr lang="en-GB" i="1" dirty="0" smtClean="0">
                <a:solidFill>
                  <a:schemeClr val="bg1"/>
                </a:solidFill>
              </a:rPr>
              <a:t> </a:t>
            </a:r>
            <a:r>
              <a:rPr lang="en-GB" dirty="0" smtClean="0">
                <a:solidFill>
                  <a:schemeClr val="bg1"/>
                </a:solidFill>
              </a:rPr>
              <a:t>– the spirits of the families ancestors. The </a:t>
            </a:r>
            <a:r>
              <a:rPr lang="en-GB" i="1" dirty="0" err="1" smtClean="0">
                <a:solidFill>
                  <a:schemeClr val="bg1"/>
                </a:solidFill>
              </a:rPr>
              <a:t>lar</a:t>
            </a:r>
            <a:r>
              <a:rPr lang="en-GB" i="1" dirty="0" smtClean="0">
                <a:solidFill>
                  <a:schemeClr val="bg1"/>
                </a:solidFill>
              </a:rPr>
              <a:t> </a:t>
            </a:r>
            <a:r>
              <a:rPr lang="en-GB" i="1" dirty="0" err="1" smtClean="0">
                <a:solidFill>
                  <a:schemeClr val="bg1"/>
                </a:solidFill>
              </a:rPr>
              <a:t>familiaris</a:t>
            </a:r>
            <a:r>
              <a:rPr lang="en-GB" dirty="0" smtClean="0">
                <a:solidFill>
                  <a:schemeClr val="bg1"/>
                </a:solidFill>
              </a:rPr>
              <a:t> was the family spirit. </a:t>
            </a:r>
          </a:p>
          <a:p>
            <a:pPr lvl="1"/>
            <a:r>
              <a:rPr lang="en-GB" i="1" dirty="0" err="1" smtClean="0">
                <a:solidFill>
                  <a:schemeClr val="bg1"/>
                </a:solidFill>
              </a:rPr>
              <a:t>Penates</a:t>
            </a:r>
            <a:r>
              <a:rPr lang="en-GB" i="1" dirty="0" smtClean="0">
                <a:solidFill>
                  <a:schemeClr val="bg1"/>
                </a:solidFill>
              </a:rPr>
              <a:t> </a:t>
            </a:r>
            <a:r>
              <a:rPr lang="en-GB" dirty="0" smtClean="0">
                <a:solidFill>
                  <a:schemeClr val="bg1"/>
                </a:solidFill>
              </a:rPr>
              <a:t>–the spirits of the larder. Thanks were given to them for keeping the family fed. Represented by little figurines. </a:t>
            </a:r>
          </a:p>
          <a:p>
            <a:pPr lvl="1"/>
            <a:r>
              <a:rPr lang="en-GB" i="1" dirty="0" smtClean="0">
                <a:solidFill>
                  <a:schemeClr val="bg1"/>
                </a:solidFill>
              </a:rPr>
              <a:t>Genius </a:t>
            </a:r>
            <a:r>
              <a:rPr lang="en-GB" dirty="0" smtClean="0">
                <a:solidFill>
                  <a:schemeClr val="bg1"/>
                </a:solidFill>
              </a:rPr>
              <a:t>– Represented like a snake. It was the 'manhood' of the family, which empowered the husband to father children.</a:t>
            </a:r>
          </a:p>
          <a:p>
            <a:pPr lvl="1"/>
            <a:r>
              <a:rPr lang="en-GB" i="1" dirty="0" smtClean="0">
                <a:solidFill>
                  <a:schemeClr val="bg1"/>
                </a:solidFill>
              </a:rPr>
              <a:t>Larvae</a:t>
            </a:r>
            <a:r>
              <a:rPr lang="en-GB" dirty="0" smtClean="0">
                <a:solidFill>
                  <a:schemeClr val="bg1"/>
                </a:solidFill>
              </a:rPr>
              <a:t> and </a:t>
            </a:r>
            <a:r>
              <a:rPr lang="en-GB" i="1" dirty="0" err="1" smtClean="0">
                <a:solidFill>
                  <a:schemeClr val="bg1"/>
                </a:solidFill>
              </a:rPr>
              <a:t>lemures</a:t>
            </a:r>
            <a:r>
              <a:rPr lang="en-GB" dirty="0" smtClean="0">
                <a:solidFill>
                  <a:schemeClr val="bg1"/>
                </a:solidFill>
              </a:rPr>
              <a:t>: spirits of the dead which might haunt a house.</a:t>
            </a:r>
          </a:p>
          <a:p>
            <a:pPr lvl="1"/>
            <a:endParaRPr lang="en-GB" dirty="0" smtClean="0">
              <a:solidFill>
                <a:schemeClr val="bg1"/>
              </a:solidFill>
            </a:endParaRPr>
          </a:p>
          <a:p>
            <a:pPr lvl="1"/>
            <a:endParaRPr lang="en-GB" i="1" dirty="0" smtClean="0">
              <a:solidFill>
                <a:schemeClr val="bg1"/>
              </a:solidFill>
            </a:endParaRPr>
          </a:p>
          <a:p>
            <a:pPr lvl="1"/>
            <a:endParaRPr lang="en-GB" i="1" dirty="0" smtClean="0"/>
          </a:p>
          <a:p>
            <a:endParaRPr lang="en-GB" i="1" dirty="0"/>
          </a:p>
          <a:p>
            <a:endParaRPr lang="en-GB" i="1" dirty="0"/>
          </a:p>
        </p:txBody>
      </p:sp>
    </p:spTree>
    <p:extLst>
      <p:ext uri="{BB962C8B-B14F-4D97-AF65-F5344CB8AC3E}">
        <p14:creationId xmlns:p14="http://schemas.microsoft.com/office/powerpoint/2010/main" val="522647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33_lares.jpg"/>
          <p:cNvPicPr>
            <a:picLocks noGrp="1" noChangeAspect="1"/>
          </p:cNvPicPr>
          <p:nvPr>
            <p:ph idx="1"/>
          </p:nvPr>
        </p:nvPicPr>
        <p:blipFill>
          <a:blip r:embed="rId2" cstate="print"/>
          <a:srcRect/>
          <a:stretch>
            <a:fillRect/>
          </a:stretch>
        </p:blipFill>
        <p:spPr bwMode="auto">
          <a:xfrm>
            <a:off x="683568" y="260648"/>
            <a:ext cx="7776864" cy="5472608"/>
          </a:xfrm>
          <a:prstGeom prst="rect">
            <a:avLst/>
          </a:prstGeom>
          <a:noFill/>
          <a:ln w="9525">
            <a:noFill/>
            <a:miter lim="800000"/>
            <a:headEnd/>
            <a:tailEnd/>
          </a:ln>
        </p:spPr>
      </p:pic>
      <p:sp>
        <p:nvSpPr>
          <p:cNvPr id="5" name="Content Placeholder 3"/>
          <p:cNvSpPr txBox="1">
            <a:spLocks/>
          </p:cNvSpPr>
          <p:nvPr/>
        </p:nvSpPr>
        <p:spPr>
          <a:xfrm>
            <a:off x="251520" y="5877272"/>
            <a:ext cx="8640960" cy="64807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lgn="ctr">
              <a:buNone/>
            </a:pPr>
            <a:r>
              <a:rPr lang="en-GB" dirty="0" smtClean="0">
                <a:solidFill>
                  <a:schemeClr val="bg1"/>
                </a:solidFill>
              </a:rPr>
              <a:t>House of the </a:t>
            </a:r>
            <a:r>
              <a:rPr lang="en-GB" dirty="0" err="1" smtClean="0">
                <a:solidFill>
                  <a:schemeClr val="bg1"/>
                </a:solidFill>
              </a:rPr>
              <a:t>Vettii</a:t>
            </a:r>
            <a:r>
              <a:rPr lang="en-GB" dirty="0" smtClean="0">
                <a:solidFill>
                  <a:schemeClr val="bg1"/>
                </a:solidFill>
              </a:rPr>
              <a:t> - </a:t>
            </a:r>
            <a:r>
              <a:rPr lang="en-GB" i="1" dirty="0" err="1" smtClean="0">
                <a:solidFill>
                  <a:schemeClr val="bg1"/>
                </a:solidFill>
              </a:rPr>
              <a:t>lararium</a:t>
            </a:r>
            <a:endParaRPr lang="en-GB" dirty="0" smtClean="0">
              <a:solidFill>
                <a:schemeClr val="bg1"/>
              </a:solidFill>
            </a:endParaRPr>
          </a:p>
        </p:txBody>
      </p:sp>
      <p:sp>
        <p:nvSpPr>
          <p:cNvPr id="6" name="AutoShape 4"/>
          <p:cNvSpPr>
            <a:spLocks noChangeArrowheads="1"/>
          </p:cNvSpPr>
          <p:nvPr/>
        </p:nvSpPr>
        <p:spPr bwMode="auto">
          <a:xfrm rot="18544158">
            <a:off x="4315191" y="1761519"/>
            <a:ext cx="2079615" cy="143334"/>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1753128">
            <a:off x="2569541" y="659440"/>
            <a:ext cx="1761480" cy="7151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19470987">
            <a:off x="5435213" y="2293098"/>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AutoShape 4"/>
          <p:cNvSpPr>
            <a:spLocks noChangeArrowheads="1"/>
          </p:cNvSpPr>
          <p:nvPr/>
        </p:nvSpPr>
        <p:spPr bwMode="auto">
          <a:xfrm rot="12554013">
            <a:off x="2377529" y="2315987"/>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AutoShape 4"/>
          <p:cNvSpPr>
            <a:spLocks noChangeArrowheads="1"/>
          </p:cNvSpPr>
          <p:nvPr/>
        </p:nvSpPr>
        <p:spPr bwMode="auto">
          <a:xfrm>
            <a:off x="5849975" y="4199733"/>
            <a:ext cx="1476520" cy="9987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1" name="Text Box 10"/>
          <p:cNvSpPr txBox="1">
            <a:spLocks noChangeArrowheads="1"/>
          </p:cNvSpPr>
          <p:nvPr/>
        </p:nvSpPr>
        <p:spPr bwMode="auto">
          <a:xfrm>
            <a:off x="6804248" y="4005064"/>
            <a:ext cx="2124225" cy="615553"/>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Serpent, symbolising earthily fertility?</a:t>
            </a:r>
            <a:r>
              <a:rPr lang="en-GB" sz="2000" dirty="0" smtClean="0">
                <a:solidFill>
                  <a:srgbClr val="FFFF00"/>
                </a:solidFill>
              </a:rPr>
              <a:t> </a:t>
            </a:r>
            <a:endParaRPr lang="en-GB" sz="2000" dirty="0">
              <a:solidFill>
                <a:srgbClr val="FFFF00"/>
              </a:solidFill>
            </a:endParaRPr>
          </a:p>
        </p:txBody>
      </p:sp>
      <p:sp>
        <p:nvSpPr>
          <p:cNvPr id="12" name="Text Box 10"/>
          <p:cNvSpPr txBox="1">
            <a:spLocks noChangeArrowheads="1"/>
          </p:cNvSpPr>
          <p:nvPr/>
        </p:nvSpPr>
        <p:spPr bwMode="auto">
          <a:xfrm>
            <a:off x="6228184"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3" name="Text Box 10"/>
          <p:cNvSpPr txBox="1">
            <a:spLocks noChangeArrowheads="1"/>
          </p:cNvSpPr>
          <p:nvPr/>
        </p:nvSpPr>
        <p:spPr bwMode="auto">
          <a:xfrm>
            <a:off x="755576"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4" name="Text Box 10"/>
          <p:cNvSpPr txBox="1">
            <a:spLocks noChangeArrowheads="1"/>
          </p:cNvSpPr>
          <p:nvPr/>
        </p:nvSpPr>
        <p:spPr bwMode="auto">
          <a:xfrm>
            <a:off x="827584" y="332656"/>
            <a:ext cx="2124225"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Blue tympanum, symbol of sacrifice</a:t>
            </a:r>
            <a:endParaRPr lang="en-GB" sz="2000" dirty="0">
              <a:solidFill>
                <a:srgbClr val="FFFF00"/>
              </a:solidFill>
            </a:endParaRPr>
          </a:p>
        </p:txBody>
      </p:sp>
      <p:sp>
        <p:nvSpPr>
          <p:cNvPr id="15" name="Text Box 10"/>
          <p:cNvSpPr txBox="1">
            <a:spLocks noChangeArrowheads="1"/>
          </p:cNvSpPr>
          <p:nvPr/>
        </p:nvSpPr>
        <p:spPr bwMode="auto">
          <a:xfrm>
            <a:off x="5724128" y="83671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Genius</a:t>
            </a:r>
            <a:endParaRPr lang="en-GB" sz="2000" dirty="0">
              <a:solidFill>
                <a:srgbClr val="FFFF00"/>
              </a:solidFill>
            </a:endParaRPr>
          </a:p>
        </p:txBody>
      </p:sp>
    </p:spTree>
    <p:extLst>
      <p:ext uri="{BB962C8B-B14F-4D97-AF65-F5344CB8AC3E}">
        <p14:creationId xmlns:p14="http://schemas.microsoft.com/office/powerpoint/2010/main" val="2496244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200" dirty="0" smtClean="0">
                <a:solidFill>
                  <a:schemeClr val="bg1"/>
                </a:solidFill>
              </a:rPr>
              <a:t>Management of the Household - Athens</a:t>
            </a:r>
            <a:endParaRPr lang="en-GB" sz="3200" dirty="0">
              <a:solidFill>
                <a:schemeClr val="bg1"/>
              </a:solidFill>
            </a:endParaRPr>
          </a:p>
        </p:txBody>
      </p:sp>
      <p:sp>
        <p:nvSpPr>
          <p:cNvPr id="3" name="Content Placeholder 2"/>
          <p:cNvSpPr>
            <a:spLocks noGrp="1"/>
          </p:cNvSpPr>
          <p:nvPr>
            <p:ph idx="1"/>
          </p:nvPr>
        </p:nvSpPr>
        <p:spPr>
          <a:xfrm>
            <a:off x="457200" y="1600200"/>
            <a:ext cx="8229600" cy="1684784"/>
          </a:xfrm>
        </p:spPr>
        <p:txBody>
          <a:bodyPr/>
          <a:lstStyle/>
          <a:p>
            <a:r>
              <a:rPr lang="en-GB" i="1" dirty="0" err="1" smtClean="0">
                <a:solidFill>
                  <a:schemeClr val="bg1"/>
                </a:solidFill>
              </a:rPr>
              <a:t>Oikos</a:t>
            </a:r>
            <a:r>
              <a:rPr lang="en-GB" i="1" dirty="0" smtClean="0">
                <a:solidFill>
                  <a:schemeClr val="bg1"/>
                </a:solidFill>
              </a:rPr>
              <a:t> </a:t>
            </a:r>
            <a:r>
              <a:rPr lang="en-GB" dirty="0" smtClean="0">
                <a:solidFill>
                  <a:schemeClr val="bg1"/>
                </a:solidFill>
              </a:rPr>
              <a:t>forms the root of are modern English word “economy”. </a:t>
            </a:r>
          </a:p>
          <a:p>
            <a:endParaRPr lang="en-GB" sz="800" dirty="0" smtClean="0"/>
          </a:p>
          <a:p>
            <a:r>
              <a:rPr lang="en-GB" b="1" i="1" dirty="0" err="1" smtClean="0">
                <a:solidFill>
                  <a:schemeClr val="bg1"/>
                </a:solidFill>
              </a:rPr>
              <a:t>Oeconomicos</a:t>
            </a:r>
            <a:r>
              <a:rPr lang="en-GB" b="1" i="1" dirty="0" smtClean="0"/>
              <a:t> </a:t>
            </a:r>
            <a:r>
              <a:rPr lang="en-GB" dirty="0" smtClean="0">
                <a:solidFill>
                  <a:schemeClr val="bg1"/>
                </a:solidFill>
              </a:rPr>
              <a:t>means household management.</a:t>
            </a:r>
            <a:r>
              <a:rPr lang="en-GB" b="1" i="1" dirty="0" smtClean="0"/>
              <a:t> </a:t>
            </a:r>
          </a:p>
          <a:p>
            <a:endParaRPr lang="en-GB" dirty="0"/>
          </a:p>
        </p:txBody>
      </p:sp>
      <p:sp>
        <p:nvSpPr>
          <p:cNvPr id="4" name="Rectangle 3"/>
          <p:cNvSpPr/>
          <p:nvPr/>
        </p:nvSpPr>
        <p:spPr>
          <a:xfrm>
            <a:off x="323528" y="3429000"/>
            <a:ext cx="4572000" cy="3046988"/>
          </a:xfrm>
          <a:prstGeom prst="rect">
            <a:avLst/>
          </a:prstGeom>
        </p:spPr>
        <p:txBody>
          <a:bodyPr>
            <a:spAutoFit/>
          </a:bodyPr>
          <a:lstStyle/>
          <a:p>
            <a:r>
              <a:rPr lang="en-GB" sz="2400" dirty="0">
                <a:solidFill>
                  <a:schemeClr val="bg1"/>
                </a:solidFill>
              </a:rPr>
              <a:t>“[</a:t>
            </a:r>
            <a:r>
              <a:rPr lang="en-GB" sz="2400" dirty="0" err="1">
                <a:solidFill>
                  <a:schemeClr val="bg1"/>
                </a:solidFill>
              </a:rPr>
              <a:t>Critobulos</a:t>
            </a:r>
            <a:r>
              <a:rPr lang="en-GB" sz="2400" dirty="0">
                <a:solidFill>
                  <a:schemeClr val="bg1"/>
                </a:solidFill>
              </a:rPr>
              <a:t>:] Certainly, in my opinion at any rate, everything which a man has got, even though some portion of it may lie in another part of the world from that in which he lives, forms part of his estate” – </a:t>
            </a:r>
            <a:r>
              <a:rPr lang="en-GB" sz="2400" b="1" dirty="0">
                <a:solidFill>
                  <a:schemeClr val="bg1"/>
                </a:solidFill>
              </a:rPr>
              <a:t>Xenophon </a:t>
            </a:r>
            <a:r>
              <a:rPr lang="en-GB" sz="2400" b="1" i="1" dirty="0" err="1">
                <a:solidFill>
                  <a:schemeClr val="bg1"/>
                </a:solidFill>
              </a:rPr>
              <a:t>Oeconomicos</a:t>
            </a:r>
            <a:r>
              <a:rPr lang="en-GB" sz="2400" b="1" i="1" dirty="0">
                <a:solidFill>
                  <a:schemeClr val="bg1"/>
                </a:solidFill>
              </a:rPr>
              <a:t> </a:t>
            </a:r>
            <a:r>
              <a:rPr lang="en-GB" sz="2400" b="1" dirty="0">
                <a:solidFill>
                  <a:schemeClr val="bg1"/>
                </a:solidFill>
              </a:rPr>
              <a:t>1.1.6-7.</a:t>
            </a:r>
            <a:r>
              <a:rPr lang="en-GB" sz="2400" b="1" i="1" dirty="0">
                <a:solidFill>
                  <a:schemeClr val="bg1"/>
                </a:solidFill>
              </a:rPr>
              <a:t> </a:t>
            </a:r>
            <a:endParaRPr lang="en-GB" sz="2400" dirty="0">
              <a:solidFill>
                <a:schemeClr val="bg1"/>
              </a:solidFill>
            </a:endParaRPr>
          </a:p>
        </p:txBody>
      </p:sp>
      <p:sp>
        <p:nvSpPr>
          <p:cNvPr id="5" name="Rectangle 4"/>
          <p:cNvSpPr/>
          <p:nvPr/>
        </p:nvSpPr>
        <p:spPr>
          <a:xfrm>
            <a:off x="5148064" y="3573016"/>
            <a:ext cx="3744416" cy="2677656"/>
          </a:xfrm>
          <a:prstGeom prst="rect">
            <a:avLst/>
          </a:prstGeom>
        </p:spPr>
        <p:txBody>
          <a:bodyPr wrap="square">
            <a:spAutoFit/>
          </a:bodyPr>
          <a:lstStyle/>
          <a:p>
            <a:r>
              <a:rPr lang="en-GB" sz="2400" dirty="0">
                <a:solidFill>
                  <a:schemeClr val="bg1"/>
                </a:solidFill>
              </a:rPr>
              <a:t>“[Socrates] And by the same token land itself is no wealth to a man who so works it that his tillage only brings him loss? – </a:t>
            </a:r>
            <a:r>
              <a:rPr lang="en-GB" sz="2400" b="1" dirty="0">
                <a:solidFill>
                  <a:schemeClr val="bg1"/>
                </a:solidFill>
              </a:rPr>
              <a:t>Xenophon </a:t>
            </a:r>
            <a:r>
              <a:rPr lang="en-GB" sz="2400" b="1" i="1" dirty="0" err="1">
                <a:solidFill>
                  <a:schemeClr val="bg1"/>
                </a:solidFill>
              </a:rPr>
              <a:t>Oeconomicos</a:t>
            </a:r>
            <a:r>
              <a:rPr lang="en-GB" sz="2400" b="1" i="1" dirty="0">
                <a:solidFill>
                  <a:schemeClr val="bg1"/>
                </a:solidFill>
              </a:rPr>
              <a:t> </a:t>
            </a:r>
            <a:r>
              <a:rPr lang="en-GB" sz="2400" b="1" dirty="0">
                <a:solidFill>
                  <a:schemeClr val="bg1"/>
                </a:solidFill>
              </a:rPr>
              <a:t>1.1.7. </a:t>
            </a:r>
            <a:endParaRPr lang="en-GB" sz="2400" dirty="0">
              <a:solidFill>
                <a:schemeClr val="bg1"/>
              </a:solidFill>
            </a:endParaRPr>
          </a:p>
        </p:txBody>
      </p:sp>
    </p:spTree>
    <p:extLst>
      <p:ext uri="{BB962C8B-B14F-4D97-AF65-F5344CB8AC3E}">
        <p14:creationId xmlns:p14="http://schemas.microsoft.com/office/powerpoint/2010/main" val="3376152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395536" y="260648"/>
            <a:ext cx="4040188" cy="576064"/>
          </a:xfrm>
        </p:spPr>
        <p:txBody>
          <a:bodyPr/>
          <a:lstStyle/>
          <a:p>
            <a:pPr algn="ctr"/>
            <a:r>
              <a:rPr lang="en-GB" b="1" dirty="0" smtClean="0">
                <a:solidFill>
                  <a:schemeClr val="bg1"/>
                </a:solidFill>
              </a:rPr>
              <a:t>Husband</a:t>
            </a:r>
            <a:endParaRPr lang="en-GB" b="1" dirty="0">
              <a:solidFill>
                <a:schemeClr val="bg1"/>
              </a:solidFill>
            </a:endParaRPr>
          </a:p>
        </p:txBody>
      </p:sp>
      <p:sp>
        <p:nvSpPr>
          <p:cNvPr id="8" name="Text Placeholder 7"/>
          <p:cNvSpPr>
            <a:spLocks noGrp="1"/>
          </p:cNvSpPr>
          <p:nvPr>
            <p:ph type="body" sz="half" idx="3"/>
          </p:nvPr>
        </p:nvSpPr>
        <p:spPr>
          <a:xfrm>
            <a:off x="4860032" y="188640"/>
            <a:ext cx="4041775" cy="585191"/>
          </a:xfrm>
        </p:spPr>
        <p:txBody>
          <a:bodyPr/>
          <a:lstStyle/>
          <a:p>
            <a:pPr algn="ctr"/>
            <a:r>
              <a:rPr lang="en-GB" b="1" dirty="0" smtClean="0">
                <a:solidFill>
                  <a:schemeClr val="bg1"/>
                </a:solidFill>
              </a:rPr>
              <a:t>Wife</a:t>
            </a:r>
            <a:endParaRPr lang="en-GB" b="1" dirty="0">
              <a:solidFill>
                <a:schemeClr val="bg1"/>
              </a:solidFill>
            </a:endParaRPr>
          </a:p>
        </p:txBody>
      </p:sp>
      <p:sp>
        <p:nvSpPr>
          <p:cNvPr id="7" name="Content Placeholder 6"/>
          <p:cNvSpPr>
            <a:spLocks noGrp="1"/>
          </p:cNvSpPr>
          <p:nvPr>
            <p:ph sz="quarter" idx="2"/>
          </p:nvPr>
        </p:nvSpPr>
        <p:spPr>
          <a:xfrm>
            <a:off x="179512" y="836712"/>
            <a:ext cx="4317876" cy="4032448"/>
          </a:xfrm>
        </p:spPr>
        <p:txBody>
          <a:bodyPr>
            <a:normAutofit/>
          </a:bodyPr>
          <a:lstStyle/>
          <a:p>
            <a:r>
              <a:rPr lang="en-GB" dirty="0" smtClean="0">
                <a:solidFill>
                  <a:schemeClr val="bg1"/>
                </a:solidFill>
              </a:rPr>
              <a:t>Managing overall estate and ensuring that sufficient resources/income comes into the household. </a:t>
            </a:r>
          </a:p>
          <a:p>
            <a:endParaRPr lang="en-GB" sz="100" dirty="0" smtClean="0">
              <a:solidFill>
                <a:schemeClr val="bg1"/>
              </a:solidFill>
            </a:endParaRPr>
          </a:p>
          <a:p>
            <a:r>
              <a:rPr lang="en-GB" dirty="0" smtClean="0">
                <a:solidFill>
                  <a:schemeClr val="bg1"/>
                </a:solidFill>
              </a:rPr>
              <a:t>Engaging in or overseeing activities of the estate (agriculture, but in some cases crafts and other industries). </a:t>
            </a:r>
          </a:p>
          <a:p>
            <a:endParaRPr lang="en-GB" dirty="0"/>
          </a:p>
        </p:txBody>
      </p:sp>
      <p:sp>
        <p:nvSpPr>
          <p:cNvPr id="9" name="Content Placeholder 8"/>
          <p:cNvSpPr>
            <a:spLocks noGrp="1"/>
          </p:cNvSpPr>
          <p:nvPr>
            <p:ph sz="quarter" idx="4"/>
          </p:nvPr>
        </p:nvSpPr>
        <p:spPr>
          <a:xfrm>
            <a:off x="4716016" y="764704"/>
            <a:ext cx="4247455" cy="4104456"/>
          </a:xfrm>
        </p:spPr>
        <p:txBody>
          <a:bodyPr>
            <a:normAutofit lnSpcReduction="10000"/>
          </a:bodyPr>
          <a:lstStyle/>
          <a:p>
            <a:r>
              <a:rPr lang="en-GB" dirty="0" smtClean="0">
                <a:solidFill>
                  <a:schemeClr val="bg1"/>
                </a:solidFill>
              </a:rPr>
              <a:t>Bearing and rearing children (though those with sufficient wealth also used slave as wet-nurses and nannies). </a:t>
            </a:r>
          </a:p>
          <a:p>
            <a:endParaRPr lang="en-GB" sz="100" dirty="0" smtClean="0">
              <a:solidFill>
                <a:schemeClr val="bg1"/>
              </a:solidFill>
            </a:endParaRPr>
          </a:p>
          <a:p>
            <a:r>
              <a:rPr lang="en-GB" dirty="0" smtClean="0">
                <a:solidFill>
                  <a:schemeClr val="bg1"/>
                </a:solidFill>
              </a:rPr>
              <a:t>Keeping account of the resources in the house. </a:t>
            </a:r>
          </a:p>
          <a:p>
            <a:endParaRPr lang="en-GB" sz="100" dirty="0" smtClean="0">
              <a:solidFill>
                <a:schemeClr val="bg1"/>
              </a:solidFill>
            </a:endParaRPr>
          </a:p>
          <a:p>
            <a:r>
              <a:rPr lang="en-GB" dirty="0" smtClean="0">
                <a:solidFill>
                  <a:schemeClr val="bg1"/>
                </a:solidFill>
              </a:rPr>
              <a:t>Weaving clothing for the household. </a:t>
            </a:r>
          </a:p>
          <a:p>
            <a:endParaRPr lang="en-GB" sz="100" dirty="0" smtClean="0">
              <a:solidFill>
                <a:schemeClr val="bg1"/>
              </a:solidFill>
            </a:endParaRPr>
          </a:p>
          <a:p>
            <a:r>
              <a:rPr lang="en-GB" dirty="0" smtClean="0">
                <a:solidFill>
                  <a:schemeClr val="bg1"/>
                </a:solidFill>
              </a:rPr>
              <a:t>Nursing sick children and slaves. </a:t>
            </a:r>
          </a:p>
          <a:p>
            <a:endParaRPr lang="en-GB" dirty="0">
              <a:solidFill>
                <a:schemeClr val="bg1"/>
              </a:solidFill>
            </a:endParaRPr>
          </a:p>
        </p:txBody>
      </p:sp>
      <p:sp>
        <p:nvSpPr>
          <p:cNvPr id="3" name="Rectangle 2"/>
          <p:cNvSpPr/>
          <p:nvPr/>
        </p:nvSpPr>
        <p:spPr>
          <a:xfrm>
            <a:off x="179512" y="4810651"/>
            <a:ext cx="8784976" cy="2031325"/>
          </a:xfrm>
          <a:prstGeom prst="rect">
            <a:avLst/>
          </a:prstGeom>
        </p:spPr>
        <p:txBody>
          <a:bodyPr wrap="square">
            <a:spAutoFit/>
          </a:bodyPr>
          <a:lstStyle/>
          <a:p>
            <a:r>
              <a:rPr lang="en-GB" dirty="0">
                <a:solidFill>
                  <a:schemeClr val="bg1"/>
                </a:solidFill>
              </a:rPr>
              <a:t>“[Socrates] “If it goes ill with the sheep we blame the shepherd, as a rule, or if a horse shows vice we throw the blame in general upon the rider. But in the case of women, supposing the wife to have received instruction from her husband and yet she delights in wrong-doing, it may be that the wife is justly held to blame; but supposing he has never tried to teach her the first principles of "fair and noble" conduct, and finds her quite an ignoramus in these matters, surely the husband will be justly held to blame.” - </a:t>
            </a:r>
            <a:r>
              <a:rPr lang="en-GB" b="1" dirty="0">
                <a:solidFill>
                  <a:schemeClr val="bg1"/>
                </a:solidFill>
              </a:rPr>
              <a:t>Xenophon </a:t>
            </a:r>
            <a:r>
              <a:rPr lang="en-GB" b="1" i="1" dirty="0" err="1">
                <a:solidFill>
                  <a:schemeClr val="bg1"/>
                </a:solidFill>
              </a:rPr>
              <a:t>Oeconomicos</a:t>
            </a:r>
            <a:r>
              <a:rPr lang="en-GB" b="1" i="1" dirty="0">
                <a:solidFill>
                  <a:schemeClr val="bg1"/>
                </a:solidFill>
              </a:rPr>
              <a:t> </a:t>
            </a:r>
            <a:r>
              <a:rPr lang="en-GB" b="1" dirty="0">
                <a:solidFill>
                  <a:schemeClr val="bg1"/>
                </a:solidFill>
              </a:rPr>
              <a:t>1.3.11-14.</a:t>
            </a:r>
            <a:r>
              <a:rPr lang="en-GB" b="1" i="1" dirty="0">
                <a:solidFill>
                  <a:schemeClr val="bg1"/>
                </a:solidFill>
              </a:rPr>
              <a:t> </a:t>
            </a:r>
          </a:p>
        </p:txBody>
      </p:sp>
    </p:spTree>
    <p:extLst>
      <p:ext uri="{BB962C8B-B14F-4D97-AF65-F5344CB8AC3E}">
        <p14:creationId xmlns:p14="http://schemas.microsoft.com/office/powerpoint/2010/main" val="12676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354162"/>
          </a:xfrm>
        </p:spPr>
        <p:txBody>
          <a:bodyPr>
            <a:normAutofit/>
          </a:bodyPr>
          <a:lstStyle/>
          <a:p>
            <a:r>
              <a:rPr lang="en-GB" dirty="0" smtClean="0">
                <a:solidFill>
                  <a:schemeClr val="bg1"/>
                </a:solidFill>
              </a:rPr>
              <a:t>Politics and the Roman Household</a:t>
            </a:r>
            <a:endParaRPr lang="en-GB" dirty="0">
              <a:solidFill>
                <a:schemeClr val="bg1"/>
              </a:solidFill>
            </a:endParaRPr>
          </a:p>
        </p:txBody>
      </p:sp>
      <p:sp>
        <p:nvSpPr>
          <p:cNvPr id="3" name="Content Placeholder 2"/>
          <p:cNvSpPr>
            <a:spLocks noGrp="1"/>
          </p:cNvSpPr>
          <p:nvPr>
            <p:ph idx="1"/>
          </p:nvPr>
        </p:nvSpPr>
        <p:spPr>
          <a:xfrm>
            <a:off x="251520" y="1700808"/>
            <a:ext cx="8640960" cy="936104"/>
          </a:xfrm>
        </p:spPr>
        <p:txBody>
          <a:bodyPr>
            <a:normAutofit/>
          </a:bodyPr>
          <a:lstStyle/>
          <a:p>
            <a:r>
              <a:rPr lang="en-GB" dirty="0" smtClean="0">
                <a:solidFill>
                  <a:schemeClr val="bg1"/>
                </a:solidFill>
              </a:rPr>
              <a:t>Atrium of the </a:t>
            </a:r>
            <a:r>
              <a:rPr lang="en-GB" i="1" dirty="0" err="1" smtClean="0">
                <a:solidFill>
                  <a:schemeClr val="bg1"/>
                </a:solidFill>
              </a:rPr>
              <a:t>domus</a:t>
            </a:r>
            <a:r>
              <a:rPr lang="en-GB" i="1" dirty="0" smtClean="0">
                <a:solidFill>
                  <a:schemeClr val="bg1"/>
                </a:solidFill>
              </a:rPr>
              <a:t> </a:t>
            </a:r>
            <a:r>
              <a:rPr lang="en-GB" dirty="0" smtClean="0">
                <a:solidFill>
                  <a:schemeClr val="bg1"/>
                </a:solidFill>
              </a:rPr>
              <a:t>opened up for </a:t>
            </a:r>
            <a:r>
              <a:rPr lang="en-GB" i="1" dirty="0" err="1" smtClean="0">
                <a:solidFill>
                  <a:schemeClr val="bg1"/>
                </a:solidFill>
              </a:rPr>
              <a:t>salutatio</a:t>
            </a:r>
            <a:r>
              <a:rPr lang="en-GB" dirty="0" smtClean="0">
                <a:solidFill>
                  <a:schemeClr val="bg1"/>
                </a:solidFill>
              </a:rPr>
              <a:t>.</a:t>
            </a:r>
          </a:p>
          <a:p>
            <a:endParaRPr lang="en-GB" sz="1200" dirty="0" smtClean="0">
              <a:solidFill>
                <a:schemeClr val="bg1"/>
              </a:solidFill>
            </a:endParaRPr>
          </a:p>
        </p:txBody>
      </p:sp>
      <p:sp>
        <p:nvSpPr>
          <p:cNvPr id="4" name="Rectangle 3"/>
          <p:cNvSpPr/>
          <p:nvPr/>
        </p:nvSpPr>
        <p:spPr>
          <a:xfrm>
            <a:off x="107504" y="2361406"/>
            <a:ext cx="4680520" cy="4524315"/>
          </a:xfrm>
          <a:prstGeom prst="rect">
            <a:avLst/>
          </a:prstGeom>
        </p:spPr>
        <p:txBody>
          <a:bodyPr wrap="square">
            <a:spAutoFit/>
          </a:bodyPr>
          <a:lstStyle/>
          <a:p>
            <a:r>
              <a:rPr lang="en-GB" dirty="0">
                <a:solidFill>
                  <a:schemeClr val="bg1"/>
                </a:solidFill>
              </a:rPr>
              <a:t>“The house which had been his father's he made over to his brother, and dwelt himself near the Palatine hill, in order that those who came to pay their court to him might not have the trouble of a long walk. And men came to his house every day to pay him court, no fewer than came to Crassus for his wealth or to Pompey because of his influence with the soldiery, and these were the two greatest men among the Romans and the most admired. Nay, Pompey actually paid court to Cicero, and Cicero's political efforts contributed much towards Pompey's power and fame.” – </a:t>
            </a:r>
            <a:r>
              <a:rPr lang="en-GB" b="1" dirty="0">
                <a:solidFill>
                  <a:schemeClr val="bg1"/>
                </a:solidFill>
              </a:rPr>
              <a:t>Plutarch </a:t>
            </a:r>
            <a:r>
              <a:rPr lang="en-GB" b="1" i="1" dirty="0">
                <a:solidFill>
                  <a:schemeClr val="bg1"/>
                </a:solidFill>
              </a:rPr>
              <a:t>Cicero</a:t>
            </a:r>
            <a:r>
              <a:rPr lang="en-GB" b="1" dirty="0">
                <a:solidFill>
                  <a:schemeClr val="bg1"/>
                </a:solidFill>
              </a:rPr>
              <a:t> 8.3.6-7</a:t>
            </a:r>
            <a:r>
              <a:rPr lang="en-GB" dirty="0">
                <a:solidFill>
                  <a:schemeClr val="bg1"/>
                </a:solidFill>
              </a:rPr>
              <a:t>. </a:t>
            </a:r>
          </a:p>
          <a:p>
            <a:endParaRPr lang="en-GB" dirty="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6444" y="2361406"/>
            <a:ext cx="4062609" cy="4379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943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424936"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Household Structure – Athens</a:t>
            </a:r>
            <a:endParaRPr lang="en-GB" sz="6000" b="1" dirty="0">
              <a:solidFill>
                <a:schemeClr val="bg1"/>
              </a:solidFill>
            </a:endParaRPr>
          </a:p>
        </p:txBody>
      </p:sp>
    </p:spTree>
    <p:extLst>
      <p:ext uri="{BB962C8B-B14F-4D97-AF65-F5344CB8AC3E}">
        <p14:creationId xmlns:p14="http://schemas.microsoft.com/office/powerpoint/2010/main" val="3374755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Athenian Houses</a:t>
            </a:r>
            <a:endParaRPr lang="en-GB" dirty="0">
              <a:solidFill>
                <a:schemeClr val="bg1"/>
              </a:solidFill>
            </a:endParaRPr>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dirty="0" smtClean="0">
                <a:solidFill>
                  <a:schemeClr val="bg1"/>
                </a:solidFill>
              </a:rPr>
              <a:t>Athenian housing of fifth century tended to be modest – cf. </a:t>
            </a:r>
            <a:r>
              <a:rPr lang="en-GB" b="1" dirty="0" smtClean="0">
                <a:solidFill>
                  <a:schemeClr val="bg1"/>
                </a:solidFill>
              </a:rPr>
              <a:t>Demosthenes </a:t>
            </a:r>
            <a:r>
              <a:rPr lang="en-GB" b="1" i="1" dirty="0" smtClean="0">
                <a:solidFill>
                  <a:schemeClr val="bg1"/>
                </a:solidFill>
              </a:rPr>
              <a:t>On Organisation </a:t>
            </a:r>
            <a:r>
              <a:rPr lang="en-GB" b="1" dirty="0" smtClean="0">
                <a:solidFill>
                  <a:schemeClr val="bg1"/>
                </a:solidFill>
              </a:rPr>
              <a:t>13.29. </a:t>
            </a:r>
          </a:p>
          <a:p>
            <a:pPr>
              <a:buNone/>
            </a:pPr>
            <a:endParaRPr lang="en-GB" sz="1300" b="1" dirty="0" smtClean="0"/>
          </a:p>
          <a:p>
            <a:pPr marL="0">
              <a:buNone/>
            </a:pPr>
            <a:r>
              <a:rPr lang="en-GB" dirty="0" smtClean="0">
                <a:solidFill>
                  <a:schemeClr val="bg1"/>
                </a:solidFill>
              </a:rPr>
              <a:t>“Now in the first place I must tell you, sirs for I am obliged to give you these particulars, my dwelling is on two floors, the upper being equal in space to the lower, with the women's quarters above and the men's below. When the child was born to us, its mother suckled it; and in order that, each time that it had to be washed, she might avoid the risk of descending by the stairs, I used to live above, and the women below.” – </a:t>
            </a:r>
            <a:r>
              <a:rPr lang="en-GB" b="1" dirty="0" err="1" smtClean="0">
                <a:solidFill>
                  <a:schemeClr val="bg1"/>
                </a:solidFill>
              </a:rPr>
              <a:t>Lysias</a:t>
            </a:r>
            <a:r>
              <a:rPr lang="en-GB" b="1" dirty="0" smtClean="0">
                <a:solidFill>
                  <a:schemeClr val="bg1"/>
                </a:solidFill>
              </a:rPr>
              <a:t> 1.9.</a:t>
            </a:r>
            <a:r>
              <a:rPr lang="en-GB" b="1" i="1" dirty="0" smtClean="0">
                <a:solidFill>
                  <a:schemeClr val="bg1"/>
                </a:solidFill>
              </a:rPr>
              <a:t> </a:t>
            </a:r>
            <a:endParaRPr lang="en-GB"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solidFill>
                  <a:schemeClr val="bg1"/>
                </a:solidFill>
              </a:rPr>
              <a:t>“Typical” Greek House</a:t>
            </a:r>
            <a:endParaRPr lang="en-GB" dirty="0">
              <a:solidFill>
                <a:schemeClr val="bg1"/>
              </a:solidFill>
            </a:endParaRPr>
          </a:p>
        </p:txBody>
      </p:sp>
      <p:sp>
        <p:nvSpPr>
          <p:cNvPr id="3" name="Content Placeholder 2"/>
          <p:cNvSpPr>
            <a:spLocks noGrp="1"/>
          </p:cNvSpPr>
          <p:nvPr>
            <p:ph idx="1"/>
          </p:nvPr>
        </p:nvSpPr>
        <p:spPr>
          <a:xfrm>
            <a:off x="179512" y="908720"/>
            <a:ext cx="8658200" cy="3528392"/>
          </a:xfrm>
        </p:spPr>
        <p:txBody>
          <a:bodyPr>
            <a:normAutofit fontScale="92500" lnSpcReduction="10000"/>
          </a:bodyPr>
          <a:lstStyle/>
          <a:p>
            <a:r>
              <a:rPr lang="en-GB" dirty="0" smtClean="0">
                <a:solidFill>
                  <a:schemeClr val="bg1"/>
                </a:solidFill>
              </a:rPr>
              <a:t>One or two stories. </a:t>
            </a:r>
          </a:p>
          <a:p>
            <a:r>
              <a:rPr lang="en-GB" dirty="0" smtClean="0">
                <a:solidFill>
                  <a:schemeClr val="bg1"/>
                </a:solidFill>
              </a:rPr>
              <a:t>Men’s and women’s quarter (</a:t>
            </a:r>
            <a:r>
              <a:rPr lang="en-GB" i="1" dirty="0" err="1" smtClean="0">
                <a:solidFill>
                  <a:schemeClr val="bg1"/>
                </a:solidFill>
              </a:rPr>
              <a:t>andron</a:t>
            </a:r>
            <a:r>
              <a:rPr lang="en-GB" i="1" dirty="0" smtClean="0">
                <a:solidFill>
                  <a:schemeClr val="bg1"/>
                </a:solidFill>
              </a:rPr>
              <a:t> </a:t>
            </a:r>
            <a:r>
              <a:rPr lang="en-GB" dirty="0" smtClean="0">
                <a:solidFill>
                  <a:schemeClr val="bg1"/>
                </a:solidFill>
              </a:rPr>
              <a:t>and</a:t>
            </a:r>
            <a:r>
              <a:rPr lang="en-GB" i="1" dirty="0" smtClean="0">
                <a:solidFill>
                  <a:schemeClr val="bg1"/>
                </a:solidFill>
              </a:rPr>
              <a:t> </a:t>
            </a:r>
            <a:r>
              <a:rPr lang="en-GB" i="1" dirty="0" err="1" smtClean="0">
                <a:solidFill>
                  <a:schemeClr val="bg1"/>
                </a:solidFill>
              </a:rPr>
              <a:t>gynaikonitis</a:t>
            </a:r>
            <a:r>
              <a:rPr lang="en-GB" i="1" dirty="0" smtClean="0">
                <a:solidFill>
                  <a:schemeClr val="bg1"/>
                </a:solidFill>
              </a:rPr>
              <a:t>). </a:t>
            </a:r>
          </a:p>
          <a:p>
            <a:r>
              <a:rPr lang="en-GB" i="1" dirty="0" err="1" smtClean="0">
                <a:solidFill>
                  <a:schemeClr val="bg1"/>
                </a:solidFill>
              </a:rPr>
              <a:t>Andron</a:t>
            </a:r>
            <a:r>
              <a:rPr lang="en-GB" i="1" dirty="0" smtClean="0">
                <a:solidFill>
                  <a:schemeClr val="bg1"/>
                </a:solidFill>
              </a:rPr>
              <a:t> </a:t>
            </a:r>
            <a:r>
              <a:rPr lang="en-GB" dirty="0" smtClean="0">
                <a:solidFill>
                  <a:schemeClr val="bg1"/>
                </a:solidFill>
              </a:rPr>
              <a:t>– a space for male social interaction e.g. </a:t>
            </a:r>
            <a:r>
              <a:rPr lang="en-GB" i="1" dirty="0" smtClean="0">
                <a:solidFill>
                  <a:schemeClr val="bg1"/>
                </a:solidFill>
              </a:rPr>
              <a:t>symposia </a:t>
            </a:r>
            <a:r>
              <a:rPr lang="en-GB" dirty="0" smtClean="0">
                <a:solidFill>
                  <a:schemeClr val="bg1"/>
                </a:solidFill>
              </a:rPr>
              <a:t>(drinking parties). </a:t>
            </a:r>
          </a:p>
          <a:p>
            <a:r>
              <a:rPr lang="en-GB" dirty="0" smtClean="0">
                <a:solidFill>
                  <a:schemeClr val="bg1"/>
                </a:solidFill>
              </a:rPr>
              <a:t>Storerooms. </a:t>
            </a:r>
          </a:p>
          <a:p>
            <a:r>
              <a:rPr lang="en-GB" dirty="0" smtClean="0">
                <a:solidFill>
                  <a:schemeClr val="bg1"/>
                </a:solidFill>
              </a:rPr>
              <a:t>Hearths. </a:t>
            </a:r>
          </a:p>
          <a:p>
            <a:r>
              <a:rPr lang="en-GB" dirty="0" smtClean="0">
                <a:solidFill>
                  <a:schemeClr val="bg1"/>
                </a:solidFill>
              </a:rPr>
              <a:t>“Workrooms”. </a:t>
            </a:r>
          </a:p>
          <a:p>
            <a:r>
              <a:rPr lang="en-GB" dirty="0" smtClean="0">
                <a:solidFill>
                  <a:schemeClr val="bg1"/>
                </a:solidFill>
              </a:rPr>
              <a:t>Courtyard. </a:t>
            </a:r>
          </a:p>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5819726" y="2267526"/>
            <a:ext cx="3144761" cy="4193015"/>
          </a:xfrm>
          <a:prstGeom prst="rect">
            <a:avLst/>
          </a:prstGeom>
          <a:noFill/>
          <a:ln w="9525">
            <a:noFill/>
            <a:miter lim="800000"/>
            <a:headEnd/>
            <a:tailEnd/>
          </a:ln>
        </p:spPr>
      </p:pic>
      <p:pic>
        <p:nvPicPr>
          <p:cNvPr id="4" name="Picture 3"/>
          <p:cNvPicPr>
            <a:picLocks noChangeAspect="1"/>
          </p:cNvPicPr>
          <p:nvPr/>
        </p:nvPicPr>
        <p:blipFill>
          <a:blip r:embed="rId3"/>
          <a:stretch>
            <a:fillRect/>
          </a:stretch>
        </p:blipFill>
        <p:spPr>
          <a:xfrm>
            <a:off x="3069894" y="2824248"/>
            <a:ext cx="2623057" cy="3000047"/>
          </a:xfrm>
          <a:prstGeom prst="rect">
            <a:avLst/>
          </a:prstGeom>
        </p:spPr>
      </p:pic>
      <p:pic>
        <p:nvPicPr>
          <p:cNvPr id="5" name="Picture 4"/>
          <p:cNvPicPr>
            <a:picLocks noChangeAspect="1"/>
          </p:cNvPicPr>
          <p:nvPr/>
        </p:nvPicPr>
        <p:blipFill>
          <a:blip r:embed="rId4"/>
          <a:stretch>
            <a:fillRect/>
          </a:stretch>
        </p:blipFill>
        <p:spPr>
          <a:xfrm>
            <a:off x="755576" y="4448187"/>
            <a:ext cx="1899901" cy="2134213"/>
          </a:xfrm>
          <a:prstGeom prst="rect">
            <a:avLst/>
          </a:prstGeom>
        </p:spPr>
      </p:pic>
      <p:sp>
        <p:nvSpPr>
          <p:cNvPr id="7" name="Title 1"/>
          <p:cNvSpPr txBox="1">
            <a:spLocks/>
          </p:cNvSpPr>
          <p:nvPr/>
        </p:nvSpPr>
        <p:spPr>
          <a:xfrm>
            <a:off x="1769698" y="5968536"/>
            <a:ext cx="4935808" cy="439011"/>
          </a:xfrm>
          <a:prstGeom prst="rect">
            <a:avLst/>
          </a:prstGeom>
        </p:spPr>
        <p:txBody>
          <a:bodyPr vert="horz" anchor="ctr">
            <a:no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sz="1800" dirty="0" smtClean="0">
                <a:solidFill>
                  <a:schemeClr val="bg1"/>
                </a:solidFill>
              </a:rPr>
              <a:t>Evidence from </a:t>
            </a:r>
            <a:r>
              <a:rPr lang="en-GB" sz="1800" dirty="0" err="1" smtClean="0">
                <a:solidFill>
                  <a:schemeClr val="bg1"/>
                </a:solidFill>
              </a:rPr>
              <a:t>Olynthos</a:t>
            </a:r>
            <a:endParaRPr lang="en-GB" sz="1800"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6672"/>
            <a:ext cx="8640960"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Household Structure – Rome</a:t>
            </a:r>
            <a:endParaRPr lang="en-GB" sz="6000" b="1" dirty="0">
              <a:solidFill>
                <a:schemeClr val="bg1"/>
              </a:solidFill>
            </a:endParaRPr>
          </a:p>
        </p:txBody>
      </p:sp>
    </p:spTree>
    <p:extLst>
      <p:ext uri="{BB962C8B-B14F-4D97-AF65-F5344CB8AC3E}">
        <p14:creationId xmlns:p14="http://schemas.microsoft.com/office/powerpoint/2010/main" val="1997372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Types of Housing</a:t>
            </a:r>
            <a:endParaRPr lang="en-GB" dirty="0">
              <a:solidFill>
                <a:schemeClr val="bg1"/>
              </a:solidFill>
            </a:endParaRPr>
          </a:p>
        </p:txBody>
      </p:sp>
      <p:sp>
        <p:nvSpPr>
          <p:cNvPr id="3" name="Content Placeholder 2"/>
          <p:cNvSpPr>
            <a:spLocks noGrp="1"/>
          </p:cNvSpPr>
          <p:nvPr>
            <p:ph idx="1"/>
          </p:nvPr>
        </p:nvSpPr>
        <p:spPr>
          <a:xfrm>
            <a:off x="179512" y="1268760"/>
            <a:ext cx="8784976" cy="5589240"/>
          </a:xfrm>
        </p:spPr>
        <p:txBody>
          <a:bodyPr>
            <a:normAutofit fontScale="92500" lnSpcReduction="10000"/>
          </a:bodyPr>
          <a:lstStyle/>
          <a:p>
            <a:r>
              <a:rPr lang="en-GB" b="1" i="1" dirty="0">
                <a:solidFill>
                  <a:schemeClr val="bg1"/>
                </a:solidFill>
              </a:rPr>
              <a:t>Villa </a:t>
            </a:r>
            <a:r>
              <a:rPr lang="en-GB" b="1" i="1" dirty="0" err="1">
                <a:solidFill>
                  <a:schemeClr val="bg1"/>
                </a:solidFill>
              </a:rPr>
              <a:t>urbana</a:t>
            </a:r>
            <a:r>
              <a:rPr lang="en-GB" b="1" i="1" dirty="0">
                <a:solidFill>
                  <a:schemeClr val="bg1"/>
                </a:solidFill>
              </a:rPr>
              <a:t> </a:t>
            </a:r>
            <a:endParaRPr lang="en-GB" dirty="0">
              <a:solidFill>
                <a:schemeClr val="bg1"/>
              </a:solidFill>
            </a:endParaRPr>
          </a:p>
          <a:p>
            <a:r>
              <a:rPr lang="en-GB" b="1" i="1" dirty="0" smtClean="0">
                <a:solidFill>
                  <a:schemeClr val="bg1"/>
                </a:solidFill>
              </a:rPr>
              <a:t>Villa </a:t>
            </a:r>
            <a:r>
              <a:rPr lang="en-GB" b="1" i="1" dirty="0" err="1">
                <a:solidFill>
                  <a:schemeClr val="bg1"/>
                </a:solidFill>
              </a:rPr>
              <a:t>rustica</a:t>
            </a:r>
            <a:r>
              <a:rPr lang="en-GB" b="1" i="1" dirty="0">
                <a:solidFill>
                  <a:schemeClr val="bg1"/>
                </a:solidFill>
              </a:rPr>
              <a:t> </a:t>
            </a:r>
            <a:endParaRPr lang="en-GB" dirty="0">
              <a:solidFill>
                <a:schemeClr val="bg1"/>
              </a:solidFill>
            </a:endParaRPr>
          </a:p>
          <a:p>
            <a:r>
              <a:rPr lang="en-GB" b="1" i="1" dirty="0" err="1" smtClean="0">
                <a:solidFill>
                  <a:schemeClr val="bg1"/>
                </a:solidFill>
              </a:rPr>
              <a:t>Domus</a:t>
            </a:r>
            <a:r>
              <a:rPr lang="en-GB" b="1" i="1" dirty="0" smtClean="0">
                <a:solidFill>
                  <a:schemeClr val="bg1"/>
                </a:solidFill>
              </a:rPr>
              <a:t> </a:t>
            </a:r>
            <a:r>
              <a:rPr lang="en-GB" b="1" i="1" dirty="0">
                <a:solidFill>
                  <a:schemeClr val="bg1"/>
                </a:solidFill>
              </a:rPr>
              <a:t>= </a:t>
            </a:r>
            <a:r>
              <a:rPr lang="en-GB" dirty="0">
                <a:solidFill>
                  <a:schemeClr val="bg1"/>
                </a:solidFill>
              </a:rPr>
              <a:t>a large house/mansion containing a single householder and </a:t>
            </a:r>
            <a:r>
              <a:rPr lang="en-GB" i="1" dirty="0" err="1">
                <a:solidFill>
                  <a:schemeClr val="bg1"/>
                </a:solidFill>
              </a:rPr>
              <a:t>familia</a:t>
            </a:r>
            <a:r>
              <a:rPr lang="en-GB" dirty="0">
                <a:solidFill>
                  <a:schemeClr val="bg1"/>
                </a:solidFill>
              </a:rPr>
              <a:t>. </a:t>
            </a:r>
          </a:p>
          <a:p>
            <a:r>
              <a:rPr lang="en-GB" b="1" i="1" dirty="0" smtClean="0">
                <a:solidFill>
                  <a:schemeClr val="bg1"/>
                </a:solidFill>
              </a:rPr>
              <a:t>Insula </a:t>
            </a:r>
            <a:r>
              <a:rPr lang="en-GB" b="1" i="1" dirty="0">
                <a:solidFill>
                  <a:schemeClr val="bg1"/>
                </a:solidFill>
              </a:rPr>
              <a:t>(</a:t>
            </a:r>
            <a:r>
              <a:rPr lang="en-GB" b="1" i="1" dirty="0" err="1">
                <a:solidFill>
                  <a:schemeClr val="bg1"/>
                </a:solidFill>
              </a:rPr>
              <a:t>ae</a:t>
            </a:r>
            <a:r>
              <a:rPr lang="en-GB" b="1" i="1" dirty="0">
                <a:solidFill>
                  <a:schemeClr val="bg1"/>
                </a:solidFill>
              </a:rPr>
              <a:t>) = </a:t>
            </a:r>
            <a:r>
              <a:rPr lang="en-GB" dirty="0">
                <a:solidFill>
                  <a:schemeClr val="bg1"/>
                </a:solidFill>
              </a:rPr>
              <a:t>a block of flats or tenement building. </a:t>
            </a:r>
          </a:p>
          <a:p>
            <a:r>
              <a:rPr lang="en-GB" b="1" i="1" dirty="0" err="1" smtClean="0">
                <a:solidFill>
                  <a:schemeClr val="bg1"/>
                </a:solidFill>
              </a:rPr>
              <a:t>Cenaculum</a:t>
            </a:r>
            <a:r>
              <a:rPr lang="en-GB" b="1" i="1" dirty="0" smtClean="0">
                <a:solidFill>
                  <a:schemeClr val="bg1"/>
                </a:solidFill>
              </a:rPr>
              <a:t> </a:t>
            </a:r>
            <a:r>
              <a:rPr lang="en-GB" b="1" i="1" dirty="0">
                <a:solidFill>
                  <a:schemeClr val="bg1"/>
                </a:solidFill>
              </a:rPr>
              <a:t>(a) = </a:t>
            </a:r>
            <a:r>
              <a:rPr lang="en-GB" dirty="0">
                <a:solidFill>
                  <a:schemeClr val="bg1"/>
                </a:solidFill>
              </a:rPr>
              <a:t>a flat within an </a:t>
            </a:r>
            <a:r>
              <a:rPr lang="en-GB" i="1" dirty="0">
                <a:solidFill>
                  <a:schemeClr val="bg1"/>
                </a:solidFill>
              </a:rPr>
              <a:t>insula. </a:t>
            </a:r>
            <a:endParaRPr lang="en-GB" dirty="0">
              <a:solidFill>
                <a:schemeClr val="bg1"/>
              </a:solidFill>
            </a:endParaRPr>
          </a:p>
          <a:p>
            <a:r>
              <a:rPr lang="pt-BR" b="1" i="1" dirty="0" smtClean="0">
                <a:solidFill>
                  <a:schemeClr val="bg1"/>
                </a:solidFill>
              </a:rPr>
              <a:t>Medianum </a:t>
            </a:r>
            <a:r>
              <a:rPr lang="pt-BR" dirty="0">
                <a:solidFill>
                  <a:schemeClr val="bg1"/>
                </a:solidFill>
              </a:rPr>
              <a:t>= corridor in a </a:t>
            </a:r>
            <a:r>
              <a:rPr lang="pt-BR" i="1" dirty="0">
                <a:solidFill>
                  <a:schemeClr val="bg1"/>
                </a:solidFill>
              </a:rPr>
              <a:t>cenaculum </a:t>
            </a:r>
            <a:r>
              <a:rPr lang="pt-BR" dirty="0">
                <a:solidFill>
                  <a:schemeClr val="bg1"/>
                </a:solidFill>
              </a:rPr>
              <a:t>or </a:t>
            </a:r>
            <a:r>
              <a:rPr lang="pt-BR" i="1" dirty="0">
                <a:solidFill>
                  <a:schemeClr val="bg1"/>
                </a:solidFill>
              </a:rPr>
              <a:t>insula. </a:t>
            </a:r>
            <a:endParaRPr lang="pt-BR" dirty="0">
              <a:solidFill>
                <a:schemeClr val="bg1"/>
              </a:solidFill>
            </a:endParaRPr>
          </a:p>
          <a:p>
            <a:r>
              <a:rPr lang="en-GB" b="1" i="1" dirty="0" err="1" smtClean="0">
                <a:solidFill>
                  <a:schemeClr val="bg1"/>
                </a:solidFill>
              </a:rPr>
              <a:t>Taberna</a:t>
            </a:r>
            <a:r>
              <a:rPr lang="en-GB" b="1" i="1" dirty="0" smtClean="0">
                <a:solidFill>
                  <a:schemeClr val="bg1"/>
                </a:solidFill>
              </a:rPr>
              <a:t> </a:t>
            </a:r>
            <a:r>
              <a:rPr lang="en-GB" b="1" i="1" dirty="0">
                <a:solidFill>
                  <a:schemeClr val="bg1"/>
                </a:solidFill>
              </a:rPr>
              <a:t>= </a:t>
            </a:r>
            <a:r>
              <a:rPr lang="en-GB" dirty="0">
                <a:solidFill>
                  <a:schemeClr val="bg1"/>
                </a:solidFill>
              </a:rPr>
              <a:t>a shop, usually with living accommodation attached. Also a tavern. </a:t>
            </a:r>
          </a:p>
          <a:p>
            <a:r>
              <a:rPr lang="en-GB" b="1" i="1" dirty="0" err="1" smtClean="0">
                <a:solidFill>
                  <a:schemeClr val="bg1"/>
                </a:solidFill>
              </a:rPr>
              <a:t>Deversorium</a:t>
            </a:r>
            <a:r>
              <a:rPr lang="en-GB" b="1" i="1" dirty="0" smtClean="0">
                <a:solidFill>
                  <a:schemeClr val="bg1"/>
                </a:solidFill>
              </a:rPr>
              <a:t> </a:t>
            </a:r>
            <a:r>
              <a:rPr lang="en-GB" b="1" i="1" dirty="0">
                <a:solidFill>
                  <a:schemeClr val="bg1"/>
                </a:solidFill>
              </a:rPr>
              <a:t>(</a:t>
            </a:r>
            <a:r>
              <a:rPr lang="en-GB" b="1" i="1" dirty="0" err="1">
                <a:solidFill>
                  <a:schemeClr val="bg1"/>
                </a:solidFill>
              </a:rPr>
              <a:t>ia</a:t>
            </a:r>
            <a:r>
              <a:rPr lang="en-GB" b="1" i="1" dirty="0">
                <a:solidFill>
                  <a:schemeClr val="bg1"/>
                </a:solidFill>
              </a:rPr>
              <a:t>) = </a:t>
            </a:r>
            <a:r>
              <a:rPr lang="en-GB" dirty="0">
                <a:solidFill>
                  <a:schemeClr val="bg1"/>
                </a:solidFill>
              </a:rPr>
              <a:t>a lodging-house, where you could rent a room or bed for a short period</a:t>
            </a:r>
            <a:r>
              <a:rPr lang="en-GB" b="1" i="1" dirty="0">
                <a:solidFill>
                  <a:schemeClr val="bg1"/>
                </a:solidFill>
              </a:rPr>
              <a:t>. </a:t>
            </a:r>
            <a:endParaRPr lang="en-GB" dirty="0">
              <a:solidFill>
                <a:schemeClr val="bg1"/>
              </a:solidFill>
            </a:endParaRPr>
          </a:p>
          <a:p>
            <a:r>
              <a:rPr lang="en-GB" b="1" i="1" dirty="0" err="1" smtClean="0">
                <a:solidFill>
                  <a:schemeClr val="bg1"/>
                </a:solidFill>
              </a:rPr>
              <a:t>Tugurium</a:t>
            </a:r>
            <a:r>
              <a:rPr lang="en-GB" b="1" i="1" dirty="0" smtClean="0">
                <a:solidFill>
                  <a:schemeClr val="bg1"/>
                </a:solidFill>
              </a:rPr>
              <a:t> </a:t>
            </a:r>
            <a:r>
              <a:rPr lang="en-GB" b="1" i="1" dirty="0">
                <a:solidFill>
                  <a:schemeClr val="bg1"/>
                </a:solidFill>
              </a:rPr>
              <a:t>= </a:t>
            </a:r>
            <a:r>
              <a:rPr lang="en-GB" dirty="0">
                <a:solidFill>
                  <a:schemeClr val="bg1"/>
                </a:solidFill>
              </a:rPr>
              <a:t>shanty type housing (the word means hut). </a:t>
            </a:r>
          </a:p>
          <a:p>
            <a:endParaRPr lang="en-GB" dirty="0">
              <a:solidFill>
                <a:schemeClr val="bg1"/>
              </a:solidFill>
            </a:endParaRPr>
          </a:p>
        </p:txBody>
      </p:sp>
    </p:spTree>
    <p:extLst>
      <p:ext uri="{BB962C8B-B14F-4D97-AF65-F5344CB8AC3E}">
        <p14:creationId xmlns:p14="http://schemas.microsoft.com/office/powerpoint/2010/main" val="2043196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err="1" smtClean="0">
                <a:solidFill>
                  <a:schemeClr val="bg1"/>
                </a:solidFill>
              </a:rPr>
              <a:t>Domus</a:t>
            </a:r>
            <a:endParaRPr lang="en-GB" i="1" dirty="0">
              <a:solidFill>
                <a:schemeClr val="bg1"/>
              </a:solidFill>
            </a:endParaRPr>
          </a:p>
        </p:txBody>
      </p:sp>
      <p:sp>
        <p:nvSpPr>
          <p:cNvPr id="5" name="Content Placeholder 4"/>
          <p:cNvSpPr>
            <a:spLocks noGrp="1"/>
          </p:cNvSpPr>
          <p:nvPr>
            <p:ph sz="half" idx="1"/>
          </p:nvPr>
        </p:nvSpPr>
        <p:spPr>
          <a:xfrm>
            <a:off x="179512" y="1600200"/>
            <a:ext cx="4536504" cy="5069160"/>
          </a:xfrm>
        </p:spPr>
        <p:txBody>
          <a:bodyPr>
            <a:normAutofit/>
          </a:bodyPr>
          <a:lstStyle/>
          <a:p>
            <a:r>
              <a:rPr lang="en-GB" dirty="0" smtClean="0">
                <a:solidFill>
                  <a:schemeClr val="bg1"/>
                </a:solidFill>
              </a:rPr>
              <a:t>Light received mainly from inside.</a:t>
            </a:r>
          </a:p>
          <a:p>
            <a:endParaRPr lang="en-GB" sz="1200" dirty="0" smtClean="0">
              <a:solidFill>
                <a:schemeClr val="bg1"/>
              </a:solidFill>
            </a:endParaRPr>
          </a:p>
          <a:p>
            <a:r>
              <a:rPr lang="en-GB" i="1" dirty="0" smtClean="0">
                <a:solidFill>
                  <a:schemeClr val="bg1"/>
                </a:solidFill>
              </a:rPr>
              <a:t>Atrium</a:t>
            </a:r>
            <a:r>
              <a:rPr lang="en-GB" dirty="0" smtClean="0">
                <a:solidFill>
                  <a:schemeClr val="bg1"/>
                </a:solidFill>
              </a:rPr>
              <a:t>, </a:t>
            </a:r>
            <a:r>
              <a:rPr lang="en-GB" i="1" dirty="0" err="1" smtClean="0">
                <a:solidFill>
                  <a:schemeClr val="bg1"/>
                </a:solidFill>
              </a:rPr>
              <a:t>fauces</a:t>
            </a:r>
            <a:r>
              <a:rPr lang="en-GB" dirty="0" smtClean="0">
                <a:solidFill>
                  <a:schemeClr val="bg1"/>
                </a:solidFill>
              </a:rPr>
              <a:t> and </a:t>
            </a:r>
            <a:r>
              <a:rPr lang="en-GB" i="1" dirty="0" err="1" smtClean="0">
                <a:solidFill>
                  <a:schemeClr val="bg1"/>
                </a:solidFill>
              </a:rPr>
              <a:t>peristylium</a:t>
            </a:r>
            <a:r>
              <a:rPr lang="en-GB" dirty="0" smtClean="0">
                <a:solidFill>
                  <a:schemeClr val="bg1"/>
                </a:solidFill>
              </a:rPr>
              <a:t>.</a:t>
            </a:r>
          </a:p>
          <a:p>
            <a:endParaRPr lang="en-GB" sz="1200" dirty="0" smtClean="0">
              <a:solidFill>
                <a:schemeClr val="bg1"/>
              </a:solidFill>
            </a:endParaRPr>
          </a:p>
          <a:p>
            <a:r>
              <a:rPr lang="en-GB" i="1" dirty="0" err="1" smtClean="0">
                <a:solidFill>
                  <a:schemeClr val="bg1"/>
                </a:solidFill>
              </a:rPr>
              <a:t>Tablinum</a:t>
            </a:r>
            <a:r>
              <a:rPr lang="en-GB" i="1" dirty="0" smtClean="0">
                <a:solidFill>
                  <a:schemeClr val="bg1"/>
                </a:solidFill>
              </a:rPr>
              <a:t> </a:t>
            </a:r>
            <a:r>
              <a:rPr lang="en-GB" dirty="0" smtClean="0">
                <a:solidFill>
                  <a:schemeClr val="bg1"/>
                </a:solidFill>
              </a:rPr>
              <a:t>(</a:t>
            </a:r>
            <a:r>
              <a:rPr lang="en-GB" dirty="0" err="1" smtClean="0">
                <a:solidFill>
                  <a:schemeClr val="bg1"/>
                </a:solidFill>
              </a:rPr>
              <a:t>muniment</a:t>
            </a:r>
            <a:r>
              <a:rPr lang="en-GB" dirty="0" smtClean="0">
                <a:solidFill>
                  <a:schemeClr val="bg1"/>
                </a:solidFill>
              </a:rPr>
              <a:t> room).</a:t>
            </a:r>
          </a:p>
          <a:p>
            <a:endParaRPr lang="en-GB" sz="1200" i="1" dirty="0" smtClean="0">
              <a:solidFill>
                <a:schemeClr val="bg1"/>
              </a:solidFill>
            </a:endParaRPr>
          </a:p>
          <a:p>
            <a:r>
              <a:rPr lang="en-GB" i="1" dirty="0" err="1" smtClean="0">
                <a:solidFill>
                  <a:schemeClr val="bg1"/>
                </a:solidFill>
              </a:rPr>
              <a:t>Triiclinia</a:t>
            </a:r>
            <a:r>
              <a:rPr lang="en-GB" i="1" dirty="0" smtClean="0">
                <a:solidFill>
                  <a:schemeClr val="bg1"/>
                </a:solidFill>
              </a:rPr>
              <a:t> </a:t>
            </a:r>
            <a:r>
              <a:rPr lang="en-GB" dirty="0" smtClean="0">
                <a:solidFill>
                  <a:schemeClr val="bg1"/>
                </a:solidFill>
              </a:rPr>
              <a:t>(for holding </a:t>
            </a:r>
            <a:r>
              <a:rPr lang="en-GB" i="1" dirty="0" err="1" smtClean="0">
                <a:solidFill>
                  <a:schemeClr val="bg1"/>
                </a:solidFill>
              </a:rPr>
              <a:t>cena</a:t>
            </a:r>
            <a:r>
              <a:rPr lang="en-GB" dirty="0" smtClean="0">
                <a:solidFill>
                  <a:schemeClr val="bg1"/>
                </a:solidFill>
              </a:rPr>
              <a:t>).</a:t>
            </a:r>
          </a:p>
          <a:p>
            <a:endParaRPr lang="en-GB" sz="1200" i="1" dirty="0" smtClean="0">
              <a:solidFill>
                <a:schemeClr val="bg1"/>
              </a:solidFill>
            </a:endParaRPr>
          </a:p>
          <a:p>
            <a:r>
              <a:rPr lang="en-GB" i="1" dirty="0" err="1" smtClean="0">
                <a:solidFill>
                  <a:schemeClr val="bg1"/>
                </a:solidFill>
              </a:rPr>
              <a:t>Oecus</a:t>
            </a:r>
            <a:r>
              <a:rPr lang="en-GB" i="1" dirty="0" smtClean="0">
                <a:solidFill>
                  <a:schemeClr val="bg1"/>
                </a:solidFill>
              </a:rPr>
              <a:t> </a:t>
            </a:r>
            <a:r>
              <a:rPr lang="en-GB" dirty="0" smtClean="0">
                <a:solidFill>
                  <a:schemeClr val="bg1"/>
                </a:solidFill>
              </a:rPr>
              <a:t>(reception hall).</a:t>
            </a:r>
            <a:endParaRPr lang="en-GB" i="1"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8630" y="1772816"/>
            <a:ext cx="4361007" cy="48539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481" y="30702"/>
            <a:ext cx="8229600" cy="661994"/>
          </a:xfrm>
        </p:spPr>
        <p:txBody>
          <a:bodyPr>
            <a:normAutofit fontScale="90000"/>
          </a:bodyPr>
          <a:lstStyle/>
          <a:p>
            <a:r>
              <a:rPr lang="en-GB" dirty="0" smtClean="0">
                <a:solidFill>
                  <a:schemeClr val="bg1"/>
                </a:solidFill>
              </a:rPr>
              <a:t>Insula</a:t>
            </a:r>
            <a:endParaRPr lang="en-GB" dirty="0">
              <a:solidFill>
                <a:schemeClr val="bg1"/>
              </a:solidFill>
            </a:endParaRPr>
          </a:p>
        </p:txBody>
      </p:sp>
      <p:sp>
        <p:nvSpPr>
          <p:cNvPr id="4" name="Content Placeholder 3"/>
          <p:cNvSpPr>
            <a:spLocks noGrp="1"/>
          </p:cNvSpPr>
          <p:nvPr>
            <p:ph sz="half" idx="1"/>
          </p:nvPr>
        </p:nvSpPr>
        <p:spPr>
          <a:xfrm>
            <a:off x="125190" y="850954"/>
            <a:ext cx="5814962" cy="3960440"/>
          </a:xfrm>
        </p:spPr>
        <p:txBody>
          <a:bodyPr>
            <a:noAutofit/>
          </a:bodyPr>
          <a:lstStyle/>
          <a:p>
            <a:r>
              <a:rPr lang="en-GB" sz="2000" dirty="0">
                <a:solidFill>
                  <a:schemeClr val="bg1"/>
                </a:solidFill>
              </a:rPr>
              <a:t>4</a:t>
            </a:r>
            <a:r>
              <a:rPr lang="en-GB" sz="2000" baseline="30000" dirty="0">
                <a:solidFill>
                  <a:schemeClr val="bg1"/>
                </a:solidFill>
              </a:rPr>
              <a:t>th</a:t>
            </a:r>
            <a:r>
              <a:rPr lang="en-GB" sz="2000" dirty="0">
                <a:solidFill>
                  <a:schemeClr val="bg1"/>
                </a:solidFill>
              </a:rPr>
              <a:t> </a:t>
            </a:r>
            <a:r>
              <a:rPr lang="en-GB" sz="2000" dirty="0" smtClean="0">
                <a:solidFill>
                  <a:schemeClr val="bg1"/>
                </a:solidFill>
              </a:rPr>
              <a:t>century </a:t>
            </a:r>
            <a:r>
              <a:rPr lang="en-GB" sz="2000" dirty="0">
                <a:solidFill>
                  <a:schemeClr val="bg1"/>
                </a:solidFill>
              </a:rPr>
              <a:t>AD Rome – 40,000+ </a:t>
            </a:r>
            <a:r>
              <a:rPr lang="en-GB" sz="2000" i="1" dirty="0" err="1">
                <a:solidFill>
                  <a:schemeClr val="bg1"/>
                </a:solidFill>
              </a:rPr>
              <a:t>insulae</a:t>
            </a:r>
            <a:r>
              <a:rPr lang="en-GB" sz="2000" dirty="0">
                <a:solidFill>
                  <a:schemeClr val="bg1"/>
                </a:solidFill>
              </a:rPr>
              <a:t> (multiple dwellings) to under 2000 </a:t>
            </a:r>
            <a:r>
              <a:rPr lang="en-GB" sz="2000" i="1" dirty="0" err="1">
                <a:solidFill>
                  <a:schemeClr val="bg1"/>
                </a:solidFill>
              </a:rPr>
              <a:t>domus</a:t>
            </a:r>
            <a:r>
              <a:rPr lang="en-GB" sz="2000" dirty="0">
                <a:solidFill>
                  <a:schemeClr val="bg1"/>
                </a:solidFill>
              </a:rPr>
              <a:t> (single family houses</a:t>
            </a:r>
            <a:r>
              <a:rPr lang="en-GB" sz="2000" dirty="0" smtClean="0">
                <a:solidFill>
                  <a:schemeClr val="bg1"/>
                </a:solidFill>
              </a:rPr>
              <a:t>).</a:t>
            </a:r>
            <a:endParaRPr lang="en-GB" sz="2000" dirty="0">
              <a:solidFill>
                <a:schemeClr val="bg1"/>
              </a:solidFill>
            </a:endParaRPr>
          </a:p>
          <a:p>
            <a:endParaRPr lang="en-GB" sz="500" dirty="0" smtClean="0">
              <a:solidFill>
                <a:schemeClr val="bg1"/>
              </a:solidFill>
            </a:endParaRPr>
          </a:p>
          <a:p>
            <a:r>
              <a:rPr lang="en-GB" sz="2000" dirty="0" smtClean="0">
                <a:solidFill>
                  <a:schemeClr val="bg1"/>
                </a:solidFill>
              </a:rPr>
              <a:t>Four stories survive.</a:t>
            </a:r>
          </a:p>
          <a:p>
            <a:endParaRPr lang="en-GB" sz="500" dirty="0">
              <a:solidFill>
                <a:schemeClr val="bg1"/>
              </a:solidFill>
            </a:endParaRPr>
          </a:p>
          <a:p>
            <a:r>
              <a:rPr lang="en-GB" sz="2000" dirty="0" smtClean="0">
                <a:solidFill>
                  <a:schemeClr val="bg1"/>
                </a:solidFill>
              </a:rPr>
              <a:t>Ground floor shops and mezzanines. </a:t>
            </a:r>
          </a:p>
          <a:p>
            <a:endParaRPr lang="en-GB" sz="500" dirty="0">
              <a:solidFill>
                <a:schemeClr val="bg1"/>
              </a:solidFill>
            </a:endParaRPr>
          </a:p>
          <a:p>
            <a:r>
              <a:rPr lang="en-GB" sz="2000" dirty="0" smtClean="0">
                <a:solidFill>
                  <a:schemeClr val="bg1"/>
                </a:solidFill>
              </a:rPr>
              <a:t>First floor two apartments.</a:t>
            </a:r>
          </a:p>
          <a:p>
            <a:endParaRPr lang="en-GB" sz="500" dirty="0">
              <a:solidFill>
                <a:schemeClr val="bg1"/>
              </a:solidFill>
            </a:endParaRPr>
          </a:p>
          <a:p>
            <a:r>
              <a:rPr lang="en-GB" sz="2000" dirty="0" smtClean="0">
                <a:solidFill>
                  <a:schemeClr val="bg1"/>
                </a:solidFill>
              </a:rPr>
              <a:t>Second and third floor a number of small rooms – more squalid at top</a:t>
            </a:r>
            <a:r>
              <a:rPr lang="en-GB" sz="2200" dirty="0" smtClean="0">
                <a:solidFill>
                  <a:schemeClr val="bg1"/>
                </a:solidFill>
              </a:rPr>
              <a:t>.</a:t>
            </a:r>
          </a:p>
          <a:p>
            <a:endParaRPr lang="en-GB" sz="500" dirty="0">
              <a:solidFill>
                <a:schemeClr val="bg1"/>
              </a:solidFill>
            </a:endParaRPr>
          </a:p>
          <a:p>
            <a:r>
              <a:rPr lang="en-GB" sz="2000" dirty="0" smtClean="0">
                <a:solidFill>
                  <a:schemeClr val="bg1"/>
                </a:solidFill>
              </a:rPr>
              <a:t>Water access probably only available on ground floor.</a:t>
            </a:r>
            <a:endParaRPr lang="en-GB" sz="2000" dirty="0">
              <a:solidFill>
                <a:schemeClr val="bg1"/>
              </a:solidFill>
            </a:endParaRPr>
          </a:p>
        </p:txBody>
      </p:sp>
      <p:sp>
        <p:nvSpPr>
          <p:cNvPr id="5" name="Content Placeholder 4"/>
          <p:cNvSpPr>
            <a:spLocks noGrp="1"/>
          </p:cNvSpPr>
          <p:nvPr>
            <p:ph sz="half" idx="2"/>
          </p:nvPr>
        </p:nvSpPr>
        <p:spPr>
          <a:xfrm>
            <a:off x="5922466" y="4489533"/>
            <a:ext cx="3168352" cy="392907"/>
          </a:xfrm>
        </p:spPr>
        <p:txBody>
          <a:bodyPr>
            <a:normAutofit/>
          </a:bodyPr>
          <a:lstStyle/>
          <a:p>
            <a:pPr marL="137160" indent="0">
              <a:buNone/>
            </a:pPr>
            <a:r>
              <a:rPr lang="en-GB" sz="1200" b="1" dirty="0" smtClean="0">
                <a:solidFill>
                  <a:schemeClr val="bg1"/>
                </a:solidFill>
              </a:rPr>
              <a:t>Via </a:t>
            </a:r>
            <a:r>
              <a:rPr lang="en-GB" sz="1200" b="1" dirty="0" err="1" smtClean="0">
                <a:solidFill>
                  <a:schemeClr val="bg1"/>
                </a:solidFill>
              </a:rPr>
              <a:t>Giulio</a:t>
            </a:r>
            <a:r>
              <a:rPr lang="en-GB" sz="1200" b="1" dirty="0" smtClean="0">
                <a:solidFill>
                  <a:schemeClr val="bg1"/>
                </a:solidFill>
              </a:rPr>
              <a:t> </a:t>
            </a:r>
            <a:r>
              <a:rPr lang="en-GB" sz="1200" b="1" dirty="0" err="1" smtClean="0">
                <a:solidFill>
                  <a:schemeClr val="bg1"/>
                </a:solidFill>
              </a:rPr>
              <a:t>Romanus</a:t>
            </a:r>
            <a:r>
              <a:rPr lang="en-GB" sz="1200" b="1" dirty="0" smtClean="0">
                <a:solidFill>
                  <a:schemeClr val="bg1"/>
                </a:solidFill>
              </a:rPr>
              <a:t> – c.2</a:t>
            </a:r>
            <a:r>
              <a:rPr lang="en-GB" sz="1200" b="1" baseline="30000" dirty="0" smtClean="0">
                <a:solidFill>
                  <a:schemeClr val="bg1"/>
                </a:solidFill>
              </a:rPr>
              <a:t>nd</a:t>
            </a:r>
            <a:r>
              <a:rPr lang="en-GB" sz="1200" b="1" dirty="0" smtClean="0">
                <a:solidFill>
                  <a:schemeClr val="bg1"/>
                </a:solidFill>
              </a:rPr>
              <a:t> century AD</a:t>
            </a:r>
            <a:endParaRPr lang="en-GB" sz="1200" b="1" dirty="0">
              <a:solidFill>
                <a:schemeClr val="bg1"/>
              </a:solidFill>
            </a:endParaRPr>
          </a:p>
        </p:txBody>
      </p:sp>
      <p:pic>
        <p:nvPicPr>
          <p:cNvPr id="1026" name="Picture 2" descr="C:\Users\Matt\Downloads\insula - via giulio romano.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7546" y="872176"/>
            <a:ext cx="2880320" cy="346705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2696" y="4811394"/>
            <a:ext cx="9013074" cy="2031325"/>
          </a:xfrm>
          <a:prstGeom prst="rect">
            <a:avLst/>
          </a:prstGeom>
        </p:spPr>
        <p:txBody>
          <a:bodyPr wrap="square">
            <a:spAutoFit/>
          </a:bodyPr>
          <a:lstStyle/>
          <a:p>
            <a:pPr marL="137160" indent="0">
              <a:buNone/>
            </a:pPr>
            <a:r>
              <a:rPr lang="en-GB" dirty="0">
                <a:solidFill>
                  <a:schemeClr val="bg1"/>
                </a:solidFill>
              </a:rPr>
              <a:t>“…in respect to timber and stones for the building of houses, which goes on unceasingly in consequence of the collapses and fires and repeated sales (these last, too, going on unceasingly); and indeed the sales are intentional collapses, as it were, since the purchasers keep on tearing down the houses and build new ones, one after another, to suit their wishes.…to provide against collapses, reducing the heights of the new buildings and forbidding that any structure on the public streets should rise as high as seventy feet…” – </a:t>
            </a:r>
            <a:r>
              <a:rPr lang="en-GB" b="1" dirty="0">
                <a:solidFill>
                  <a:schemeClr val="bg1"/>
                </a:solidFill>
              </a:rPr>
              <a:t>Strabo </a:t>
            </a:r>
            <a:r>
              <a:rPr lang="en-GB" b="1" i="1" dirty="0">
                <a:solidFill>
                  <a:schemeClr val="bg1"/>
                </a:solidFill>
              </a:rPr>
              <a:t>Geog. </a:t>
            </a:r>
            <a:r>
              <a:rPr lang="en-GB" b="1" dirty="0">
                <a:solidFill>
                  <a:schemeClr val="bg1"/>
                </a:solidFill>
              </a:rPr>
              <a:t>5.3.7</a:t>
            </a:r>
            <a:r>
              <a:rPr lang="en-GB" dirty="0">
                <a:solidFill>
                  <a:schemeClr val="bg1"/>
                </a:solidFill>
              </a:rPr>
              <a:t>.</a:t>
            </a:r>
          </a:p>
        </p:txBody>
      </p:sp>
    </p:spTree>
    <p:extLst>
      <p:ext uri="{BB962C8B-B14F-4D97-AF65-F5344CB8AC3E}">
        <p14:creationId xmlns:p14="http://schemas.microsoft.com/office/powerpoint/2010/main" val="2005913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4427984" cy="6669360"/>
          </a:xfrm>
        </p:spPr>
        <p:txBody>
          <a:bodyPr>
            <a:noAutofit/>
          </a:bodyPr>
          <a:lstStyle/>
          <a:p>
            <a:pPr marL="137160" indent="0">
              <a:buNone/>
            </a:pPr>
            <a:r>
              <a:rPr lang="en-GB" sz="2000" dirty="0" smtClean="0">
                <a:solidFill>
                  <a:schemeClr val="bg1"/>
                </a:solidFill>
              </a:rPr>
              <a:t>“</a:t>
            </a:r>
            <a:r>
              <a:rPr lang="en-GB" sz="2000" dirty="0" smtClean="0">
                <a:solidFill>
                  <a:schemeClr val="bg1"/>
                </a:solidFill>
              </a:rPr>
              <a:t>Most sick people here in Rome perish for want of sleep, the illness itself having been produced by food lying undigested on a fevered stomach. For what sleep is possible in a lodging? Who but the wealthy get sleep in Rome?” – </a:t>
            </a:r>
            <a:r>
              <a:rPr lang="en-GB" sz="2000" b="1" dirty="0" smtClean="0">
                <a:solidFill>
                  <a:schemeClr val="bg1"/>
                </a:solidFill>
              </a:rPr>
              <a:t>Juvenal </a:t>
            </a:r>
            <a:r>
              <a:rPr lang="en-GB" sz="2000" b="1" i="1" dirty="0" smtClean="0">
                <a:solidFill>
                  <a:schemeClr val="bg1"/>
                </a:solidFill>
              </a:rPr>
              <a:t>Satires </a:t>
            </a:r>
            <a:r>
              <a:rPr lang="en-GB" sz="2000" b="1" dirty="0" smtClean="0">
                <a:solidFill>
                  <a:schemeClr val="bg1"/>
                </a:solidFill>
              </a:rPr>
              <a:t>3. 232-34</a:t>
            </a:r>
            <a:r>
              <a:rPr lang="en-GB" sz="2000" dirty="0" smtClean="0">
                <a:solidFill>
                  <a:schemeClr val="bg1"/>
                </a:solidFill>
              </a:rPr>
              <a:t>.</a:t>
            </a:r>
          </a:p>
          <a:p>
            <a:pPr marL="137160" indent="0">
              <a:buNone/>
            </a:pPr>
            <a:endParaRPr lang="en-GB" sz="200" dirty="0" smtClean="0">
              <a:solidFill>
                <a:schemeClr val="bg1"/>
              </a:solidFill>
            </a:endParaRPr>
          </a:p>
          <a:p>
            <a:pPr marL="137160" indent="0">
              <a:buNone/>
            </a:pPr>
            <a:r>
              <a:rPr lang="en-GB" sz="2000" dirty="0" smtClean="0">
                <a:solidFill>
                  <a:schemeClr val="bg1"/>
                </a:solidFill>
              </a:rPr>
              <a:t>“By means of stone pillars, the walls of baked brick and party walls of rubble, towers have been raised, and these have been joined together by frequent floor-boards to produce upper stores with fine views over the city to the utmost advantage. Therefore walls are raised too a great height through various storeys, and the Roman people have excellent dwellings without hindrance.” – </a:t>
            </a:r>
            <a:r>
              <a:rPr lang="en-GB" sz="2000" b="1" dirty="0" smtClean="0">
                <a:solidFill>
                  <a:schemeClr val="bg1"/>
                </a:solidFill>
              </a:rPr>
              <a:t>Vitruvius </a:t>
            </a:r>
            <a:r>
              <a:rPr lang="en-GB" sz="2000" b="1" i="1" dirty="0" smtClean="0">
                <a:solidFill>
                  <a:schemeClr val="bg1"/>
                </a:solidFill>
              </a:rPr>
              <a:t>On Architecture</a:t>
            </a:r>
            <a:r>
              <a:rPr lang="en-GB" sz="2000" b="1" dirty="0" smtClean="0">
                <a:solidFill>
                  <a:schemeClr val="bg1"/>
                </a:solidFill>
              </a:rPr>
              <a:t> 2.8.17</a:t>
            </a:r>
            <a:r>
              <a:rPr lang="en-GB" sz="2000" dirty="0" smtClean="0">
                <a:solidFill>
                  <a:schemeClr val="bg1"/>
                </a:solidFill>
              </a:rPr>
              <a:t>.</a:t>
            </a:r>
          </a:p>
          <a:p>
            <a:pPr marL="137160" indent="0">
              <a:buNone/>
            </a:pPr>
            <a:endParaRPr lang="en-GB" sz="2400" dirty="0" smtClean="0">
              <a:solidFill>
                <a:schemeClr val="bg1"/>
              </a:solidFill>
            </a:endParaRPr>
          </a:p>
          <a:p>
            <a:pPr marL="137160" indent="0">
              <a:buNone/>
            </a:pPr>
            <a:endParaRPr lang="en-GB" sz="3200" dirty="0">
              <a:solidFill>
                <a:schemeClr val="bg1"/>
              </a:solidFill>
            </a:endParaRPr>
          </a:p>
        </p:txBody>
      </p:sp>
      <p:pic>
        <p:nvPicPr>
          <p:cNvPr id="2" name="Picture 1"/>
          <p:cNvPicPr>
            <a:picLocks noChangeAspect="1"/>
          </p:cNvPicPr>
          <p:nvPr/>
        </p:nvPicPr>
        <p:blipFill>
          <a:blip r:embed="rId2"/>
          <a:stretch>
            <a:fillRect/>
          </a:stretch>
        </p:blipFill>
        <p:spPr>
          <a:xfrm>
            <a:off x="5297411" y="2348880"/>
            <a:ext cx="3460031" cy="3744416"/>
          </a:xfrm>
          <a:prstGeom prst="rect">
            <a:avLst/>
          </a:prstGeom>
        </p:spPr>
      </p:pic>
      <p:sp>
        <p:nvSpPr>
          <p:cNvPr id="4" name="Rectangle 3"/>
          <p:cNvSpPr/>
          <p:nvPr/>
        </p:nvSpPr>
        <p:spPr>
          <a:xfrm>
            <a:off x="4903191" y="6093296"/>
            <a:ext cx="4248472" cy="646331"/>
          </a:xfrm>
          <a:prstGeom prst="rect">
            <a:avLst/>
          </a:prstGeom>
        </p:spPr>
        <p:txBody>
          <a:bodyPr wrap="square">
            <a:spAutoFit/>
          </a:bodyPr>
          <a:lstStyle/>
          <a:p>
            <a:pPr algn="ctr"/>
            <a:r>
              <a:rPr lang="en-GB" dirty="0" smtClean="0">
                <a:solidFill>
                  <a:schemeClr val="bg1"/>
                </a:solidFill>
              </a:rPr>
              <a:t>Ostia, </a:t>
            </a:r>
            <a:r>
              <a:rPr lang="en-GB" i="1" dirty="0" smtClean="0">
                <a:solidFill>
                  <a:schemeClr val="bg1"/>
                </a:solidFill>
              </a:rPr>
              <a:t>Insula</a:t>
            </a:r>
            <a:r>
              <a:rPr lang="en-GB" dirty="0" smtClean="0">
                <a:solidFill>
                  <a:schemeClr val="bg1"/>
                </a:solidFill>
              </a:rPr>
              <a:t> </a:t>
            </a:r>
            <a:r>
              <a:rPr lang="en-GB" dirty="0">
                <a:solidFill>
                  <a:schemeClr val="bg1"/>
                </a:solidFill>
              </a:rPr>
              <a:t>of </a:t>
            </a:r>
            <a:r>
              <a:rPr lang="en-GB" dirty="0" smtClean="0">
                <a:solidFill>
                  <a:schemeClr val="bg1"/>
                </a:solidFill>
              </a:rPr>
              <a:t>Diana – c. mid-2</a:t>
            </a:r>
            <a:r>
              <a:rPr lang="en-GB" baseline="30000" dirty="0" smtClean="0">
                <a:solidFill>
                  <a:schemeClr val="bg1"/>
                </a:solidFill>
              </a:rPr>
              <a:t>nd</a:t>
            </a:r>
            <a:r>
              <a:rPr lang="en-GB" dirty="0" smtClean="0">
                <a:solidFill>
                  <a:schemeClr val="bg1"/>
                </a:solidFill>
              </a:rPr>
              <a:t> century AD</a:t>
            </a:r>
            <a:endParaRPr lang="en-GB" dirty="0">
              <a:solidFill>
                <a:schemeClr val="bg1"/>
              </a:solidFill>
            </a:endParaRPr>
          </a:p>
        </p:txBody>
      </p:sp>
      <p:sp>
        <p:nvSpPr>
          <p:cNvPr id="5" name="Content Placeholder 3"/>
          <p:cNvSpPr txBox="1">
            <a:spLocks/>
          </p:cNvSpPr>
          <p:nvPr/>
        </p:nvSpPr>
        <p:spPr>
          <a:xfrm>
            <a:off x="4449419" y="188640"/>
            <a:ext cx="4716016" cy="2348879"/>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smtClean="0">
                <a:solidFill>
                  <a:schemeClr val="bg1"/>
                </a:solidFill>
              </a:rPr>
              <a:t>Two stories of surviving ruins.</a:t>
            </a:r>
          </a:p>
          <a:p>
            <a:endParaRPr lang="en-GB" sz="600" dirty="0" smtClean="0">
              <a:solidFill>
                <a:schemeClr val="bg1"/>
              </a:solidFill>
            </a:endParaRPr>
          </a:p>
          <a:p>
            <a:r>
              <a:rPr lang="en-GB" sz="2600" dirty="0" smtClean="0">
                <a:solidFill>
                  <a:schemeClr val="bg1"/>
                </a:solidFill>
              </a:rPr>
              <a:t>Conjecture in terms of calculating height.</a:t>
            </a:r>
          </a:p>
          <a:p>
            <a:endParaRPr lang="en-GB" sz="500" dirty="0" smtClean="0">
              <a:solidFill>
                <a:schemeClr val="bg1"/>
              </a:solidFill>
            </a:endParaRPr>
          </a:p>
          <a:p>
            <a:r>
              <a:rPr lang="en-GB" sz="2600" dirty="0" smtClean="0">
                <a:solidFill>
                  <a:schemeClr val="bg1"/>
                </a:solidFill>
              </a:rPr>
              <a:t>Brick-faced concrete – larger windows and doors.</a:t>
            </a:r>
          </a:p>
          <a:p>
            <a:endParaRPr lang="en-GB" dirty="0" smtClean="0"/>
          </a:p>
          <a:p>
            <a:endParaRPr lang="en-GB" dirty="0"/>
          </a:p>
        </p:txBody>
      </p:sp>
    </p:spTree>
    <p:extLst>
      <p:ext uri="{BB962C8B-B14F-4D97-AF65-F5344CB8AC3E}">
        <p14:creationId xmlns:p14="http://schemas.microsoft.com/office/powerpoint/2010/main" val="4282665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(Athens)</a:t>
            </a:r>
            <a:endParaRPr lang="en-GB" dirty="0">
              <a:solidFill>
                <a:schemeClr val="bg1"/>
              </a:solidFill>
            </a:endParaRPr>
          </a:p>
        </p:txBody>
      </p:sp>
      <p:sp>
        <p:nvSpPr>
          <p:cNvPr id="3" name="Content Placeholder 2"/>
          <p:cNvSpPr>
            <a:spLocks noGrp="1"/>
          </p:cNvSpPr>
          <p:nvPr>
            <p:ph idx="1"/>
          </p:nvPr>
        </p:nvSpPr>
        <p:spPr>
          <a:xfrm>
            <a:off x="251520" y="1412776"/>
            <a:ext cx="8640960" cy="5328592"/>
          </a:xfrm>
        </p:spPr>
        <p:txBody>
          <a:bodyPr>
            <a:normAutofit lnSpcReduction="10000"/>
          </a:bodyPr>
          <a:lstStyle/>
          <a:p>
            <a:pPr lvl="0">
              <a:buClr>
                <a:prstClr val="white">
                  <a:shade val="95000"/>
                </a:prstClr>
              </a:buClr>
            </a:pPr>
            <a:r>
              <a:rPr lang="en-GB" sz="2600" dirty="0">
                <a:solidFill>
                  <a:prstClr val="black"/>
                </a:solidFill>
              </a:rPr>
              <a:t>MacDowell, D. W. 1989: The </a:t>
            </a:r>
            <a:r>
              <a:rPr lang="en-GB" sz="2600" dirty="0" err="1">
                <a:solidFill>
                  <a:prstClr val="black"/>
                </a:solidFill>
              </a:rPr>
              <a:t>Oikos</a:t>
            </a:r>
            <a:r>
              <a:rPr lang="en-GB" sz="2600" dirty="0">
                <a:solidFill>
                  <a:prstClr val="black"/>
                </a:solidFill>
              </a:rPr>
              <a:t> in Athenian Law, </a:t>
            </a:r>
            <a:r>
              <a:rPr lang="en-GB" sz="2600" i="1" dirty="0">
                <a:solidFill>
                  <a:prstClr val="black"/>
                </a:solidFill>
              </a:rPr>
              <a:t>Classical Quarterly </a:t>
            </a:r>
            <a:r>
              <a:rPr lang="en-GB" sz="2600" dirty="0">
                <a:solidFill>
                  <a:prstClr val="black"/>
                </a:solidFill>
              </a:rPr>
              <a:t>39 (1): 10-21.</a:t>
            </a:r>
          </a:p>
          <a:p>
            <a:endParaRPr lang="en-GB" sz="1100" dirty="0" smtClean="0">
              <a:solidFill>
                <a:schemeClr val="bg1"/>
              </a:solidFill>
            </a:endParaRPr>
          </a:p>
          <a:p>
            <a:r>
              <a:rPr lang="en-GB" dirty="0" err="1" smtClean="0">
                <a:solidFill>
                  <a:schemeClr val="bg1"/>
                </a:solidFill>
              </a:rPr>
              <a:t>Nevett</a:t>
            </a:r>
            <a:r>
              <a:rPr lang="en-GB" dirty="0" smtClean="0">
                <a:solidFill>
                  <a:schemeClr val="bg1"/>
                </a:solidFill>
              </a:rPr>
              <a:t>, L. 2007: Greek Houses as a Source of Evidence for Social Relations, </a:t>
            </a:r>
            <a:r>
              <a:rPr lang="en-GB" i="1" dirty="0" smtClean="0">
                <a:solidFill>
                  <a:schemeClr val="bg1"/>
                </a:solidFill>
              </a:rPr>
              <a:t>The British School at Athens Studies </a:t>
            </a:r>
            <a:r>
              <a:rPr lang="en-GB" dirty="0" smtClean="0">
                <a:solidFill>
                  <a:schemeClr val="bg1"/>
                </a:solidFill>
              </a:rPr>
              <a:t>15: 5-10.</a:t>
            </a:r>
          </a:p>
          <a:p>
            <a:endParaRPr lang="en-GB" sz="1100" dirty="0" smtClean="0">
              <a:solidFill>
                <a:schemeClr val="bg1"/>
              </a:solidFill>
            </a:endParaRPr>
          </a:p>
          <a:p>
            <a:r>
              <a:rPr lang="en-GB" dirty="0" err="1" smtClean="0">
                <a:solidFill>
                  <a:schemeClr val="bg1"/>
                </a:solidFill>
              </a:rPr>
              <a:t>Nevett</a:t>
            </a:r>
            <a:r>
              <a:rPr lang="en-GB" dirty="0" smtClean="0">
                <a:solidFill>
                  <a:schemeClr val="bg1"/>
                </a:solidFill>
              </a:rPr>
              <a:t>, L. 1995: Gender Relations in the Classical Greek Household: The Archaeological Evidence, </a:t>
            </a:r>
            <a:r>
              <a:rPr lang="en-GB" i="1" dirty="0" smtClean="0">
                <a:solidFill>
                  <a:schemeClr val="bg1"/>
                </a:solidFill>
              </a:rPr>
              <a:t>The Annual of the British School at Athens </a:t>
            </a:r>
            <a:r>
              <a:rPr lang="en-GB" dirty="0" smtClean="0">
                <a:solidFill>
                  <a:schemeClr val="bg1"/>
                </a:solidFill>
              </a:rPr>
              <a:t>90: 363-381.</a:t>
            </a:r>
          </a:p>
          <a:p>
            <a:pPr marL="137160" indent="0">
              <a:buNone/>
            </a:pPr>
            <a:endParaRPr lang="en-GB" sz="1100" dirty="0">
              <a:solidFill>
                <a:schemeClr val="bg1"/>
              </a:solidFill>
            </a:endParaRPr>
          </a:p>
          <a:p>
            <a:r>
              <a:rPr lang="en-GB" dirty="0">
                <a:solidFill>
                  <a:schemeClr val="bg1"/>
                </a:solidFill>
              </a:rPr>
              <a:t>Roy, J. </a:t>
            </a:r>
            <a:r>
              <a:rPr lang="en-GB" dirty="0" smtClean="0">
                <a:solidFill>
                  <a:schemeClr val="bg1"/>
                </a:solidFill>
              </a:rPr>
              <a:t>1999: </a:t>
            </a:r>
            <a:r>
              <a:rPr lang="en-GB" dirty="0">
                <a:solidFill>
                  <a:schemeClr val="bg1"/>
                </a:solidFill>
              </a:rPr>
              <a:t>"'Polis' and '</a:t>
            </a:r>
            <a:r>
              <a:rPr lang="en-GB" dirty="0" err="1">
                <a:solidFill>
                  <a:schemeClr val="bg1"/>
                </a:solidFill>
              </a:rPr>
              <a:t>Oikos</a:t>
            </a:r>
            <a:r>
              <a:rPr lang="en-GB" dirty="0">
                <a:solidFill>
                  <a:schemeClr val="bg1"/>
                </a:solidFill>
              </a:rPr>
              <a:t>' in Classical Athens". </a:t>
            </a:r>
            <a:r>
              <a:rPr lang="en-GB" i="1" dirty="0">
                <a:solidFill>
                  <a:schemeClr val="bg1"/>
                </a:solidFill>
              </a:rPr>
              <a:t>Greece &amp; </a:t>
            </a:r>
            <a:r>
              <a:rPr lang="en-GB" i="1" dirty="0" smtClean="0">
                <a:solidFill>
                  <a:schemeClr val="bg1"/>
                </a:solidFill>
              </a:rPr>
              <a:t>Rome</a:t>
            </a:r>
            <a:r>
              <a:rPr lang="en-GB" dirty="0" smtClean="0">
                <a:solidFill>
                  <a:schemeClr val="bg1"/>
                </a:solidFill>
              </a:rPr>
              <a:t> </a:t>
            </a:r>
            <a:r>
              <a:rPr lang="en-GB" dirty="0">
                <a:solidFill>
                  <a:schemeClr val="bg1"/>
                </a:solidFill>
              </a:rPr>
              <a:t>46 (1): 1-18.</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(Rome)</a:t>
            </a:r>
            <a:endParaRPr lang="en-GB" dirty="0">
              <a:solidFill>
                <a:schemeClr val="bg1"/>
              </a:solidFill>
            </a:endParaRPr>
          </a:p>
        </p:txBody>
      </p:sp>
      <p:sp>
        <p:nvSpPr>
          <p:cNvPr id="3" name="Content Placeholder 2"/>
          <p:cNvSpPr>
            <a:spLocks noGrp="1"/>
          </p:cNvSpPr>
          <p:nvPr>
            <p:ph idx="1"/>
          </p:nvPr>
        </p:nvSpPr>
        <p:spPr>
          <a:xfrm>
            <a:off x="251520" y="1412776"/>
            <a:ext cx="8640960" cy="5445224"/>
          </a:xfrm>
        </p:spPr>
        <p:txBody>
          <a:bodyPr>
            <a:normAutofit fontScale="92500" lnSpcReduction="10000"/>
          </a:bodyPr>
          <a:lstStyle/>
          <a:p>
            <a:r>
              <a:rPr lang="en-GB" dirty="0" smtClean="0">
                <a:solidFill>
                  <a:schemeClr val="bg1"/>
                </a:solidFill>
              </a:rPr>
              <a:t>Hales, S. 2003: </a:t>
            </a:r>
            <a:r>
              <a:rPr lang="en-GB" i="1" dirty="0" smtClean="0">
                <a:solidFill>
                  <a:schemeClr val="bg1"/>
                </a:solidFill>
              </a:rPr>
              <a:t>The Roman House and Social Identity</a:t>
            </a:r>
            <a:r>
              <a:rPr lang="en-GB" dirty="0" smtClean="0">
                <a:solidFill>
                  <a:schemeClr val="bg1"/>
                </a:solidFill>
              </a:rPr>
              <a:t>. Cambridge.</a:t>
            </a:r>
          </a:p>
          <a:p>
            <a:pPr marL="137160" indent="0">
              <a:buNone/>
            </a:pPr>
            <a:endParaRPr lang="en-GB" sz="500" dirty="0" smtClean="0"/>
          </a:p>
          <a:p>
            <a:r>
              <a:rPr lang="en-GB" dirty="0" err="1" smtClean="0">
                <a:solidFill>
                  <a:schemeClr val="bg1"/>
                </a:solidFill>
              </a:rPr>
              <a:t>Jeppesen-Wigelsworth</a:t>
            </a:r>
            <a:r>
              <a:rPr lang="en-GB" dirty="0" smtClean="0">
                <a:solidFill>
                  <a:schemeClr val="bg1"/>
                </a:solidFill>
              </a:rPr>
              <a:t>, A. 2014: “The Roman Household”, in </a:t>
            </a:r>
            <a:r>
              <a:rPr lang="en-GB" i="1" dirty="0" smtClean="0">
                <a:solidFill>
                  <a:schemeClr val="bg1"/>
                </a:solidFill>
              </a:rPr>
              <a:t>Themes in Roman Society and Culture </a:t>
            </a:r>
            <a:r>
              <a:rPr lang="en-GB" dirty="0" smtClean="0">
                <a:solidFill>
                  <a:schemeClr val="bg1"/>
                </a:solidFill>
              </a:rPr>
              <a:t>(eds., Gibbs, M., Nikolic, M., and </a:t>
            </a:r>
            <a:r>
              <a:rPr lang="en-GB" dirty="0" err="1" smtClean="0">
                <a:solidFill>
                  <a:schemeClr val="bg1"/>
                </a:solidFill>
              </a:rPr>
              <a:t>Ripat</a:t>
            </a:r>
            <a:r>
              <a:rPr lang="en-GB" dirty="0" smtClean="0">
                <a:solidFill>
                  <a:schemeClr val="bg1"/>
                </a:solidFill>
              </a:rPr>
              <a:t>, P.), Oxford: 94-116.</a:t>
            </a:r>
          </a:p>
          <a:p>
            <a:endParaRPr lang="en-GB" sz="500" dirty="0" smtClean="0">
              <a:solidFill>
                <a:schemeClr val="bg1"/>
              </a:solidFill>
            </a:endParaRPr>
          </a:p>
          <a:p>
            <a:r>
              <a:rPr lang="en-GB" dirty="0" smtClean="0">
                <a:solidFill>
                  <a:schemeClr val="bg1"/>
                </a:solidFill>
              </a:rPr>
              <a:t>Kaufmann-</a:t>
            </a:r>
            <a:r>
              <a:rPr lang="en-GB" dirty="0" err="1" smtClean="0">
                <a:solidFill>
                  <a:schemeClr val="bg1"/>
                </a:solidFill>
              </a:rPr>
              <a:t>Heinimann</a:t>
            </a:r>
            <a:r>
              <a:rPr lang="en-GB" dirty="0" smtClean="0">
                <a:solidFill>
                  <a:schemeClr val="bg1"/>
                </a:solidFill>
              </a:rPr>
              <a:t>, A. 2007: “Religion in the House”, in</a:t>
            </a:r>
            <a:r>
              <a:rPr lang="en-GB" i="1" dirty="0" smtClean="0">
                <a:solidFill>
                  <a:schemeClr val="bg1"/>
                </a:solidFill>
              </a:rPr>
              <a:t> A Companion to Roman Religion</a:t>
            </a:r>
            <a:r>
              <a:rPr lang="en-GB" dirty="0">
                <a:solidFill>
                  <a:schemeClr val="bg1"/>
                </a:solidFill>
              </a:rPr>
              <a:t> </a:t>
            </a:r>
            <a:r>
              <a:rPr lang="en-GB" dirty="0" smtClean="0">
                <a:solidFill>
                  <a:schemeClr val="bg1"/>
                </a:solidFill>
              </a:rPr>
              <a:t>(ed., </a:t>
            </a:r>
            <a:r>
              <a:rPr lang="en-GB" dirty="0" err="1" smtClean="0">
                <a:solidFill>
                  <a:schemeClr val="bg1"/>
                </a:solidFill>
              </a:rPr>
              <a:t>Rüpke</a:t>
            </a:r>
            <a:r>
              <a:rPr lang="en-GB" dirty="0" smtClean="0">
                <a:solidFill>
                  <a:schemeClr val="bg1"/>
                </a:solidFill>
              </a:rPr>
              <a:t>, J.), Oxford: 188-201.</a:t>
            </a:r>
          </a:p>
          <a:p>
            <a:endParaRPr lang="en-GB" sz="500" dirty="0">
              <a:solidFill>
                <a:schemeClr val="bg1"/>
              </a:solidFill>
            </a:endParaRPr>
          </a:p>
          <a:p>
            <a:pPr lvl="0">
              <a:buClr>
                <a:prstClr val="white">
                  <a:shade val="95000"/>
                </a:prstClr>
              </a:buClr>
            </a:pPr>
            <a:r>
              <a:rPr lang="en-GB" dirty="0">
                <a:solidFill>
                  <a:prstClr val="black"/>
                </a:solidFill>
              </a:rPr>
              <a:t>Patterson, J. R. 2000: Living and Dying in the City of Rome: Houses and Tombs. In </a:t>
            </a:r>
            <a:r>
              <a:rPr lang="en-GB" i="1" dirty="0">
                <a:solidFill>
                  <a:prstClr val="black"/>
                </a:solidFill>
              </a:rPr>
              <a:t>Ancient Rome: The Archaeology of the Eternal City</a:t>
            </a:r>
            <a:r>
              <a:rPr lang="en-GB" dirty="0">
                <a:solidFill>
                  <a:prstClr val="black"/>
                </a:solidFill>
              </a:rPr>
              <a:t>, </a:t>
            </a:r>
            <a:r>
              <a:rPr lang="en-GB" dirty="0" err="1">
                <a:solidFill>
                  <a:prstClr val="black"/>
                </a:solidFill>
              </a:rPr>
              <a:t>Coulston</a:t>
            </a:r>
            <a:r>
              <a:rPr lang="en-GB" dirty="0">
                <a:solidFill>
                  <a:prstClr val="black"/>
                </a:solidFill>
              </a:rPr>
              <a:t>, J., and Dodge, H. (eds.), Oxford: 259-289.</a:t>
            </a:r>
          </a:p>
          <a:p>
            <a:endParaRPr lang="en-GB" dirty="0" smtClean="0">
              <a:solidFill>
                <a:schemeClr val="bg1"/>
              </a:solidFill>
            </a:endParaRP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339</TotalTime>
  <Words>2095</Words>
  <Application>Microsoft Office PowerPoint</Application>
  <PresentationFormat>On-screen Show (4:3)</PresentationFormat>
  <Paragraphs>194</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Book Antiqua</vt:lpstr>
      <vt:lpstr>Calibri</vt:lpstr>
      <vt:lpstr>Lucida Sans</vt:lpstr>
      <vt:lpstr>Wingdings</vt:lpstr>
      <vt:lpstr>Wingdings 2</vt:lpstr>
      <vt:lpstr>Wingdings 3</vt:lpstr>
      <vt:lpstr>Apex</vt:lpstr>
      <vt:lpstr>Athens and Rome: Life and Culture in Classical Antiquity</vt:lpstr>
      <vt:lpstr>Introduction to the Athenian and Roman Household</vt:lpstr>
      <vt:lpstr>PowerPoint Presentation</vt:lpstr>
      <vt:lpstr>PowerPoint Presentation</vt:lpstr>
      <vt:lpstr>Varying connections to the household</vt:lpstr>
      <vt:lpstr>Gender and Hierarchy</vt:lpstr>
      <vt:lpstr>Property and Adoption</vt:lpstr>
      <vt:lpstr> A Religious Space - oikos</vt:lpstr>
      <vt:lpstr>A Religious Space - domus</vt:lpstr>
      <vt:lpstr>PowerPoint Presentation</vt:lpstr>
      <vt:lpstr>Management of the Household - Athens</vt:lpstr>
      <vt:lpstr>PowerPoint Presentation</vt:lpstr>
      <vt:lpstr>Politics and the Roman Household</vt:lpstr>
      <vt:lpstr>PowerPoint Presentation</vt:lpstr>
      <vt:lpstr>Athenian Houses</vt:lpstr>
      <vt:lpstr>“Typical” Greek House</vt:lpstr>
      <vt:lpstr>PowerPoint Presentation</vt:lpstr>
      <vt:lpstr>Types of Housing</vt:lpstr>
      <vt:lpstr>Domus</vt:lpstr>
      <vt:lpstr>Insula</vt:lpstr>
      <vt:lpstr>PowerPoint Presentation</vt:lpstr>
      <vt:lpstr>Bibliography (Athens)</vt:lpstr>
      <vt:lpstr>Bibliography (Rome)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Matthew Cobb</cp:lastModifiedBy>
  <cp:revision>101</cp:revision>
  <dcterms:created xsi:type="dcterms:W3CDTF">2013-10-01T12:54:24Z</dcterms:created>
  <dcterms:modified xsi:type="dcterms:W3CDTF">2016-09-29T15:55:49Z</dcterms:modified>
</cp:coreProperties>
</file>