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3"/>
  </p:notesMasterIdLst>
  <p:sldIdLst>
    <p:sldId id="256" r:id="rId2"/>
    <p:sldId id="571" r:id="rId3"/>
    <p:sldId id="618" r:id="rId4"/>
    <p:sldId id="653" r:id="rId5"/>
    <p:sldId id="395" r:id="rId6"/>
    <p:sldId id="660" r:id="rId7"/>
    <p:sldId id="617" r:id="rId8"/>
    <p:sldId id="654" r:id="rId9"/>
    <p:sldId id="323" r:id="rId10"/>
    <p:sldId id="390" r:id="rId11"/>
    <p:sldId id="455" r:id="rId12"/>
    <p:sldId id="563" r:id="rId13"/>
    <p:sldId id="655" r:id="rId14"/>
    <p:sldId id="656" r:id="rId15"/>
    <p:sldId id="652" r:id="rId16"/>
    <p:sldId id="657" r:id="rId17"/>
    <p:sldId id="651" r:id="rId18"/>
    <p:sldId id="453" r:id="rId19"/>
    <p:sldId id="658" r:id="rId20"/>
    <p:sldId id="659" r:id="rId21"/>
    <p:sldId id="391" r:id="rId22"/>
  </p:sldIdLst>
  <p:sldSz cx="9144000" cy="6858000" type="screen4x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Myriad Pro"/>
        <a:ea typeface="Myriad Pro"/>
        <a:cs typeface="Myriad Pro"/>
        <a:sym typeface="Myriad Pro"/>
      </a:defRPr>
    </a:lvl9pPr>
  </p:defaultTextStyle>
  <p:extLst>
    <p:ext uri="{521415D9-36F7-43E2-AB2F-B90AF26B5E84}">
      <p14:sectionLst xmlns:p14="http://schemas.microsoft.com/office/powerpoint/2010/main">
        <p14:section name="Default Section" id="{52668A9B-499E-40BF-A91D-B0647392A1E2}">
          <p14:sldIdLst>
            <p14:sldId id="256"/>
            <p14:sldId id="571"/>
            <p14:sldId id="618"/>
            <p14:sldId id="653"/>
            <p14:sldId id="395"/>
            <p14:sldId id="660"/>
            <p14:sldId id="617"/>
            <p14:sldId id="654"/>
            <p14:sldId id="323"/>
            <p14:sldId id="390"/>
            <p14:sldId id="455"/>
            <p14:sldId id="563"/>
            <p14:sldId id="655"/>
            <p14:sldId id="656"/>
          </p14:sldIdLst>
        </p14:section>
        <p14:section name="Untitled Section" id="{FBA9ED2F-54F1-4A74-B6C4-CF000303B1BB}">
          <p14:sldIdLst>
            <p14:sldId id="652"/>
            <p14:sldId id="657"/>
            <p14:sldId id="651"/>
            <p14:sldId id="453"/>
            <p14:sldId id="658"/>
            <p14:sldId id="659"/>
            <p14:sldId id="39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70E2BF-6372-4B24-AABC-A223BC843E69}" v="17" dt="2024-03-18T16:56:14.081"/>
  </p1510:revLst>
</p1510:revInfo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E3F9"/>
          </a:solidFill>
        </a:fill>
      </a:tcStyle>
    </a:wholeTbl>
    <a:band2H>
      <a:tcTxStyle/>
      <a:tcStyle>
        <a:tcBdr/>
        <a:fill>
          <a:solidFill>
            <a:srgbClr val="E6F2FC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EE7D0"/>
          </a:solidFill>
        </a:fill>
      </a:tcStyle>
    </a:wholeTbl>
    <a:band2H>
      <a:tcTxStyle/>
      <a:tcStyle>
        <a:tcBdr/>
        <a:fill>
          <a:solidFill>
            <a:srgbClr val="EFF3E9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CDCCE"/>
          </a:solidFill>
        </a:fill>
      </a:tcStyle>
    </a:wholeTbl>
    <a:band2H>
      <a:tcTxStyle/>
      <a:tcStyle>
        <a:tcBdr/>
        <a:fill>
          <a:solidFill>
            <a:srgbClr val="FDEEE8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>
          <a:latin typeface="Myriad Pro"/>
          <a:ea typeface="Myriad Pro"/>
          <a:cs typeface="Myriad Pro"/>
        </a:font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1" d="100"/>
          <a:sy n="61" d="100"/>
        </p:scale>
        <p:origin x="1434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Shape 10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0" name="Shape 11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rotWithShape="1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683568" y="1988843"/>
            <a:ext cx="7772401" cy="1470026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369367" y="3744614"/>
            <a:ext cx="6400801" cy="1752601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>
                <a:solidFill>
                  <a:srgbClr val="888888"/>
                </a:solidFill>
              </a:defRPr>
            </a:lvl1pPr>
            <a:lvl2pPr marL="0" indent="342900" algn="ctr">
              <a:buSzTx/>
              <a:buFontTx/>
              <a:buNone/>
              <a:defRPr>
                <a:solidFill>
                  <a:srgbClr val="888888"/>
                </a:solidFill>
              </a:defRPr>
            </a:lvl2pPr>
            <a:lvl3pPr marL="0" indent="685800" algn="ctr">
              <a:buSzTx/>
              <a:buFontTx/>
              <a:buNone/>
              <a:defRPr>
                <a:solidFill>
                  <a:srgbClr val="888888"/>
                </a:solidFill>
              </a:defRPr>
            </a:lvl3pPr>
            <a:lvl4pPr marL="0" indent="1028700" algn="ctr">
              <a:buSzTx/>
              <a:buFontTx/>
              <a:buNone/>
              <a:defRPr>
                <a:solidFill>
                  <a:srgbClr val="888888"/>
                </a:solidFill>
              </a:defRPr>
            </a:lvl4pPr>
            <a:lvl5pPr marL="0" indent="1371600" algn="ctr">
              <a:buSzTx/>
              <a:buFontTx/>
              <a:buNone/>
              <a:defRPr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1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391703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Text"/>
          <p:cNvSpPr txBox="1">
            <a:spLocks noGrp="1"/>
          </p:cNvSpPr>
          <p:nvPr>
            <p:ph type="title"/>
          </p:nvPr>
        </p:nvSpPr>
        <p:spPr>
          <a:xfrm>
            <a:off x="683568" y="3993086"/>
            <a:ext cx="7772401" cy="1362076"/>
          </a:xfrm>
          <a:prstGeom prst="rect">
            <a:avLst/>
          </a:prstGeo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t>Title Text</a:t>
            </a:r>
          </a:p>
        </p:txBody>
      </p:sp>
      <p:sp>
        <p:nvSpPr>
          <p:cNvPr id="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83568" y="2492899"/>
            <a:ext cx="7772401" cy="150018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1pPr>
            <a:lvl2pPr marL="0" indent="3429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2pPr>
            <a:lvl3pPr marL="0" indent="6858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3pPr>
            <a:lvl4pPr marL="0" indent="10287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4pPr>
            <a:lvl5pPr marL="0" indent="1371600">
              <a:spcBef>
                <a:spcPts val="300"/>
              </a:spcBef>
              <a:buSzTx/>
              <a:buFontTx/>
              <a:buNone/>
              <a:defRPr sz="1500">
                <a:solidFill>
                  <a:srgbClr val="888888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57200" y="1535112"/>
            <a:ext cx="4040188" cy="639763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400"/>
              </a:spcBef>
              <a:buSzTx/>
              <a:buFontTx/>
              <a:buNone/>
              <a:defRPr sz="1800" b="1"/>
            </a:lvl1pPr>
            <a:lvl2pPr marL="0" indent="342900">
              <a:spcBef>
                <a:spcPts val="400"/>
              </a:spcBef>
              <a:buSzTx/>
              <a:buFontTx/>
              <a:buNone/>
              <a:defRPr sz="1800" b="1"/>
            </a:lvl2pPr>
            <a:lvl3pPr marL="0" indent="685800">
              <a:spcBef>
                <a:spcPts val="400"/>
              </a:spcBef>
              <a:buSzTx/>
              <a:buFontTx/>
              <a:buNone/>
              <a:defRPr sz="1800" b="1"/>
            </a:lvl3pPr>
            <a:lvl4pPr marL="0" indent="1028700">
              <a:spcBef>
                <a:spcPts val="400"/>
              </a:spcBef>
              <a:buSzTx/>
              <a:buFontTx/>
              <a:buNone/>
              <a:defRPr sz="1800" b="1"/>
            </a:lvl4pPr>
            <a:lvl5pPr marL="0" indent="1371600">
              <a:spcBef>
                <a:spcPts val="400"/>
              </a:spcBef>
              <a:buSzTx/>
              <a:buFontTx/>
              <a:buNone/>
              <a:defRPr sz="18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9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645026" y="1535112"/>
            <a:ext cx="4041776" cy="639763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400"/>
              </a:spcBef>
              <a:buSzTx/>
              <a:buFontTx/>
              <a:buNone/>
              <a:defRPr sz="1800" b="1"/>
            </a:pPr>
            <a:endParaRPr/>
          </a:p>
        </p:txBody>
      </p:sp>
      <p:sp>
        <p:nvSpPr>
          <p:cNvPr id="5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Title Text"/>
          <p:cNvSpPr txBox="1">
            <a:spLocks noGrp="1"/>
          </p:cNvSpPr>
          <p:nvPr>
            <p:ph type="title"/>
          </p:nvPr>
        </p:nvSpPr>
        <p:spPr>
          <a:xfrm>
            <a:off x="457201" y="273050"/>
            <a:ext cx="3008315" cy="1162050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73" name="Body Level One…"/>
          <p:cNvSpPr txBox="1">
            <a:spLocks noGrp="1"/>
          </p:cNvSpPr>
          <p:nvPr>
            <p:ph type="body" idx="1"/>
          </p:nvPr>
        </p:nvSpPr>
        <p:spPr>
          <a:xfrm>
            <a:off x="3575050" y="273053"/>
            <a:ext cx="5111750" cy="5172175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4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457201" y="1435103"/>
            <a:ext cx="3008315" cy="4029892"/>
          </a:xfrm>
          <a:prstGeom prst="rect">
            <a:avLst/>
          </a:prstGeom>
        </p:spPr>
        <p:txBody>
          <a:bodyPr/>
          <a:lstStyle/>
          <a:p>
            <a:pPr marL="0" indent="0">
              <a:spcBef>
                <a:spcPts val="200"/>
              </a:spcBef>
              <a:buSzTx/>
              <a:buFontTx/>
              <a:buNone/>
              <a:defRPr sz="1000"/>
            </a:pPr>
            <a:endParaRPr/>
          </a:p>
        </p:txBody>
      </p:sp>
      <p:sp>
        <p:nvSpPr>
          <p:cNvPr id="7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Title Text"/>
          <p:cNvSpPr txBox="1">
            <a:spLocks noGrp="1"/>
          </p:cNvSpPr>
          <p:nvPr>
            <p:ph type="title"/>
          </p:nvPr>
        </p:nvSpPr>
        <p:spPr>
          <a:xfrm>
            <a:off x="1792288" y="4509120"/>
            <a:ext cx="5486401" cy="566739"/>
          </a:xfrm>
          <a:prstGeom prst="rect">
            <a:avLst/>
          </a:prstGeom>
        </p:spPr>
        <p:txBody>
          <a:bodyPr anchor="b"/>
          <a:lstStyle>
            <a:lvl1pPr algn="l">
              <a:defRPr sz="1500" b="1"/>
            </a:lvl1pPr>
          </a:lstStyle>
          <a:p>
            <a:r>
              <a:t>Title Text</a:t>
            </a:r>
          </a:p>
        </p:txBody>
      </p:sp>
      <p:sp>
        <p:nvSpPr>
          <p:cNvPr id="83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1792288" y="612779"/>
            <a:ext cx="5486401" cy="3824338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92288" y="5157192"/>
            <a:ext cx="5486401" cy="432049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200"/>
              </a:spcBef>
              <a:buSzTx/>
              <a:buFontTx/>
              <a:buNone/>
              <a:defRPr sz="1000"/>
            </a:lvl1pPr>
            <a:lvl2pPr marL="0" indent="342900">
              <a:spcBef>
                <a:spcPts val="200"/>
              </a:spcBef>
              <a:buSzTx/>
              <a:buFontTx/>
              <a:buNone/>
              <a:defRPr sz="1000"/>
            </a:lvl2pPr>
            <a:lvl3pPr marL="0" indent="685800">
              <a:spcBef>
                <a:spcPts val="200"/>
              </a:spcBef>
              <a:buSzTx/>
              <a:buFontTx/>
              <a:buNone/>
              <a:defRPr sz="1000"/>
            </a:lvl3pPr>
            <a:lvl4pPr marL="0" indent="1028700">
              <a:spcBef>
                <a:spcPts val="200"/>
              </a:spcBef>
              <a:buSzTx/>
              <a:buFontTx/>
              <a:buNone/>
              <a:defRPr sz="1000"/>
            </a:lvl4pPr>
            <a:lvl5pPr marL="0" indent="1371600">
              <a:spcBef>
                <a:spcPts val="200"/>
              </a:spcBef>
              <a:buSzTx/>
              <a:buFontTx/>
              <a:buNone/>
              <a:defRPr sz="10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0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8455523" y="6435657"/>
            <a:ext cx="231278" cy="2311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9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3" r:id="rId4"/>
    <p:sldLayoutId id="2147483654" r:id="rId5"/>
    <p:sldLayoutId id="2147483655" r:id="rId6"/>
    <p:sldLayoutId id="2147483656" r:id="rId7"/>
    <p:sldLayoutId id="2147483657" r:id="rId8"/>
  </p:sldLayoutIdLst>
  <p:transition spd="med"/>
  <p:txStyles>
    <p:titleStyle>
      <a:lvl1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0" marR="0" indent="0" algn="ctr" defTabSz="6858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33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titleStyle>
    <p:bodyStyle>
      <a:lvl1pPr marL="257175" marR="0" indent="-257175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1pPr>
      <a:lvl2pPr marL="587829" marR="0" indent="-24492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2pPr>
      <a:lvl3pPr marL="914400" marR="0" indent="-22860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3pPr>
      <a:lvl4pPr marL="1303019" marR="0" indent="-274319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–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4pPr>
      <a:lvl5pPr marL="16459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»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5pPr>
      <a:lvl6pPr marL="19888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6pPr>
      <a:lvl7pPr marL="23317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7pPr>
      <a:lvl8pPr marL="26746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8pPr>
      <a:lvl9pPr marL="3017520" marR="0" indent="-274320" algn="l" defTabSz="685800" rtl="0" latinLnBrk="0">
        <a:lnSpc>
          <a:spcPct val="100000"/>
        </a:lnSpc>
        <a:spcBef>
          <a:spcPts val="500"/>
        </a:spcBef>
        <a:spcAft>
          <a:spcPts val="0"/>
        </a:spcAft>
        <a:buClrTx/>
        <a:buSzPct val="100000"/>
        <a:buFont typeface="Arial"/>
        <a:buChar char="•"/>
        <a:tabLst/>
        <a:defRPr sz="2400" b="0" i="0" u="none" strike="noStrike" cap="none" spc="0" baseline="0">
          <a:solidFill>
            <a:srgbClr val="000000"/>
          </a:solidFill>
          <a:uFillTx/>
          <a:latin typeface="Myriad Pro"/>
          <a:ea typeface="Myriad Pro"/>
          <a:cs typeface="Myriad Pro"/>
          <a:sym typeface="Myriad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9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Myriad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Title 1"/>
          <p:cNvSpPr txBox="1">
            <a:spLocks noGrp="1"/>
          </p:cNvSpPr>
          <p:nvPr>
            <p:ph type="ctrTitle"/>
          </p:nvPr>
        </p:nvSpPr>
        <p:spPr>
          <a:xfrm>
            <a:off x="226032" y="2085654"/>
            <a:ext cx="8722760" cy="3933794"/>
          </a:xfrm>
          <a:prstGeom prst="rect">
            <a:avLst/>
          </a:prstGeom>
        </p:spPr>
        <p:txBody>
          <a:bodyPr>
            <a:normAutofit fontScale="90000"/>
          </a:bodyPr>
          <a:lstStyle/>
          <a:p>
            <a:pPr defTabSz="562355">
              <a:defRPr sz="303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3100" dirty="0"/>
              <a:t>LCLM 5004</a:t>
            </a:r>
            <a:br>
              <a:rPr sz="3100" dirty="0"/>
            </a:br>
            <a:r>
              <a:rPr sz="3100" dirty="0">
                <a:solidFill>
                  <a:srgbClr val="000000"/>
                </a:solidFill>
              </a:rPr>
              <a:t> </a:t>
            </a:r>
            <a:r>
              <a:rPr lang="en-GB" sz="3100" dirty="0"/>
              <a:t>Managing Business Information</a:t>
            </a:r>
            <a:r>
              <a:rPr lang="en-GB" sz="3100" b="1" dirty="0">
                <a:solidFill>
                  <a:srgbClr val="000000"/>
                </a:solidFill>
                <a:effectLst/>
                <a:ea typeface="Arial" panose="020B0604020202020204" pitchFamily="34" charset="0"/>
              </a:rPr>
              <a:t> </a:t>
            </a:r>
            <a:endParaRPr sz="3100" dirty="0"/>
          </a:p>
          <a:p>
            <a:pPr defTabSz="562355">
              <a:defRPr sz="2624" b="1">
                <a:solidFill>
                  <a:schemeClr val="accent2"/>
                </a:solidFill>
                <a:effectLst>
                  <a:outerShdw blurRad="31242" dist="31242" dir="2700000" rotWithShape="0">
                    <a:srgbClr val="000000">
                      <a:alpha val="43137"/>
                    </a:srgbClr>
                  </a:outerShdw>
                </a:effectLst>
              </a:defRPr>
            </a:pPr>
            <a:r>
              <a:rPr lang="en-GB" sz="31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Week 10</a:t>
            </a:r>
            <a:r>
              <a:rPr lang="en-GB" sz="3100" b="1" dirty="0"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r>
              <a:rPr lang="en-GB" sz="3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3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3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100" b="1" dirty="0"/>
              <a:t>Reflection, Revision, and C2 Assignment Workshop</a:t>
            </a:r>
            <a:br>
              <a:rPr lang="en-GB" sz="3100" b="1" dirty="0"/>
            </a:br>
            <a:br>
              <a:rPr lang="en-GB" sz="3100" b="1"/>
            </a:br>
            <a:br>
              <a:rPr sz="3100" dirty="0"/>
            </a:br>
            <a:br>
              <a:rPr sz="3600" dirty="0"/>
            </a:br>
            <a:br>
              <a:rPr sz="2952" dirty="0">
                <a:solidFill>
                  <a:srgbClr val="FF0000"/>
                </a:solidFill>
              </a:rPr>
            </a:br>
            <a:br>
              <a:rPr sz="2952" dirty="0">
                <a:solidFill>
                  <a:srgbClr val="FF0000"/>
                </a:solidFill>
              </a:rPr>
            </a:br>
            <a:endParaRPr sz="2952" dirty="0">
              <a:solidFill>
                <a:srgbClr val="FF0000"/>
              </a:solidFill>
            </a:endParaRPr>
          </a:p>
        </p:txBody>
      </p:sp>
      <p:sp>
        <p:nvSpPr>
          <p:cNvPr id="113" name="TextBox 1"/>
          <p:cNvSpPr txBox="1"/>
          <p:nvPr/>
        </p:nvSpPr>
        <p:spPr>
          <a:xfrm>
            <a:off x="313083" y="934949"/>
            <a:ext cx="8235017" cy="107721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>
            <a:lvl1pPr>
              <a:defRPr sz="4000" b="1"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algn="ctr"/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BA</a:t>
            </a:r>
            <a:r>
              <a:rPr lang="en-US" sz="32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(Hons)</a:t>
            </a:r>
            <a:r>
              <a:rPr lang="en-US" sz="32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Leadership</a:t>
            </a:r>
            <a:r>
              <a:rPr lang="en-US" sz="32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32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Management</a:t>
            </a:r>
            <a:r>
              <a:rPr lang="en-US" sz="3200" spc="-3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Skills</a:t>
            </a:r>
            <a:r>
              <a:rPr lang="en-US" sz="32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for</a:t>
            </a:r>
            <a:r>
              <a:rPr lang="en-US" sz="3200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</a:t>
            </a:r>
            <a:r>
              <a:rPr lang="en-US" sz="3200" spc="-2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3200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Workplace</a:t>
            </a:r>
            <a:endParaRPr sz="3200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" grpId="0" animBg="1"/>
      <p:bldP spid="113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CC9EED-F83C-603C-9387-72C6ECD9F4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>
            <a:extLst>
              <a:ext uri="{FF2B5EF4-FFF2-40B4-BE49-F238E27FC236}">
                <a16:creationId xmlns:a16="http://schemas.microsoft.com/office/drawing/2014/main" id="{A740234C-1174-2E2B-F281-D99833775A3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56854" y="835075"/>
            <a:ext cx="8712484" cy="4825985"/>
          </a:xfrm>
          <a:prstGeom prst="rect">
            <a:avLst/>
          </a:prstGeom>
        </p:spPr>
        <p:txBody>
          <a:bodyPr>
            <a:noAutofit/>
          </a:bodyPr>
          <a:lstStyle/>
          <a:p>
            <a:pPr algn="ctr"/>
            <a:endParaRPr lang="en-US" sz="3200" b="1" dirty="0">
              <a:solidFill>
                <a:srgbClr val="FF0000"/>
              </a:solidFill>
            </a:endParaRPr>
          </a:p>
          <a:p>
            <a:pPr algn="ctr"/>
            <a:r>
              <a:rPr lang="en-US" sz="3200" b="1" dirty="0">
                <a:solidFill>
                  <a:srgbClr val="FF0000"/>
                </a:solidFill>
              </a:rPr>
              <a:t>For those students who missed last week lecture, complete the Module Feedback questionnaire on the LCLM 4004 Moodle page.</a:t>
            </a:r>
          </a:p>
          <a:p>
            <a:pPr algn="ctr"/>
            <a:r>
              <a:rPr lang="en-US" sz="2800" b="1" dirty="0"/>
              <a:t>Can you take some minutes now to do this please?</a:t>
            </a:r>
          </a:p>
          <a:p>
            <a:pPr marL="0" indent="0" algn="ctr">
              <a:buNone/>
            </a:pPr>
            <a:r>
              <a:rPr lang="en-US" sz="2800" b="1" dirty="0"/>
              <a:t>(Approx. 15 minutes).</a:t>
            </a:r>
          </a:p>
          <a:p>
            <a:pPr algn="just"/>
            <a:endParaRPr lang="en-GB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6" name="Slide Number Placeholder 3">
            <a:extLst>
              <a:ext uri="{FF2B5EF4-FFF2-40B4-BE49-F238E27FC236}">
                <a16:creationId xmlns:a16="http://schemas.microsoft.com/office/drawing/2014/main" id="{D8A8A16C-C63E-2104-09C2-FA151875822A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2</a:t>
            </a:fld>
            <a:endParaRPr/>
          </a:p>
        </p:txBody>
      </p:sp>
      <p:sp>
        <p:nvSpPr>
          <p:cNvPr id="117" name="Title 1">
            <a:extLst>
              <a:ext uri="{FF2B5EF4-FFF2-40B4-BE49-F238E27FC236}">
                <a16:creationId xmlns:a16="http://schemas.microsoft.com/office/drawing/2014/main" id="{B21D7991-AAA7-FB96-0370-3B447577DEA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47964" y="113016"/>
            <a:ext cx="6580691" cy="722059"/>
          </a:xfrm>
          <a:prstGeom prst="rect">
            <a:avLst/>
          </a:prstGeom>
        </p:spPr>
        <p:txBody>
          <a:bodyPr>
            <a:normAutofit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GB" dirty="0"/>
              <a:t>In Today’s Lecture….We will</a:t>
            </a:r>
          </a:p>
        </p:txBody>
      </p:sp>
    </p:spTree>
    <p:extLst>
      <p:ext uri="{BB962C8B-B14F-4D97-AF65-F5344CB8AC3E}">
        <p14:creationId xmlns:p14="http://schemas.microsoft.com/office/powerpoint/2010/main" val="134314631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142C56-BA15-29DF-27C2-95CF1F41B8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>
            <a:extLst>
              <a:ext uri="{FF2B5EF4-FFF2-40B4-BE49-F238E27FC236}">
                <a16:creationId xmlns:a16="http://schemas.microsoft.com/office/drawing/2014/main" id="{10E9ECA9-1A85-CC0E-BA67-CC8961202F1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64388" y="996593"/>
            <a:ext cx="8804952" cy="4664467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b="1" dirty="0"/>
              <a:t>Collaboration and Communication Tools &amp; Case Studies and Practical Applications:</a:t>
            </a:r>
            <a:endParaRPr lang="en-GB" dirty="0"/>
          </a:p>
          <a:p>
            <a:pPr lvl="0"/>
            <a:r>
              <a:rPr lang="en-GB" sz="2200" dirty="0"/>
              <a:t>Introduction to collaboration tools for effective communication.</a:t>
            </a:r>
          </a:p>
          <a:p>
            <a:pPr lvl="0"/>
            <a:r>
              <a:rPr lang="en-GB" sz="2200" dirty="0"/>
              <a:t>Relevant Theories and Frameworks in IS and effective communication.</a:t>
            </a:r>
          </a:p>
          <a:p>
            <a:pPr lvl="0"/>
            <a:r>
              <a:rPr lang="en-GB" sz="2200" dirty="0"/>
              <a:t>Project management software and tools for team collaboration.</a:t>
            </a:r>
          </a:p>
          <a:p>
            <a:pPr lvl="0"/>
            <a:r>
              <a:rPr lang="en-GB" sz="2200" dirty="0"/>
              <a:t>Strategies for managing information flow in a collaborative environment.</a:t>
            </a:r>
          </a:p>
          <a:p>
            <a:pPr lvl="0"/>
            <a:r>
              <a:rPr lang="en-GB" sz="2200" dirty="0" err="1"/>
              <a:t>Analyzing</a:t>
            </a:r>
            <a:r>
              <a:rPr lang="en-GB" sz="2200" dirty="0"/>
              <a:t> real-world examples of successful and unsuccessful information management.</a:t>
            </a:r>
          </a:p>
          <a:p>
            <a:pPr lvl="0"/>
            <a:r>
              <a:rPr lang="en-GB" sz="2200" dirty="0"/>
              <a:t>Practical exercises in utilizing information systems and technologies.</a:t>
            </a:r>
          </a:p>
          <a:p>
            <a:r>
              <a:rPr lang="en-GB" sz="2200" dirty="0"/>
              <a:t>Assessment 2 discussion.</a:t>
            </a:r>
          </a:p>
          <a:p>
            <a:pPr lvl="0"/>
            <a:endParaRPr lang="en-GB" sz="3000" dirty="0"/>
          </a:p>
          <a:p>
            <a:pPr algn="just"/>
            <a:endParaRPr lang="en-GB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6" name="Slide Number Placeholder 3">
            <a:extLst>
              <a:ext uri="{FF2B5EF4-FFF2-40B4-BE49-F238E27FC236}">
                <a16:creationId xmlns:a16="http://schemas.microsoft.com/office/drawing/2014/main" id="{497F8CCD-894E-7AE0-37ED-CB341BAE90F7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3</a:t>
            </a:fld>
            <a:endParaRPr/>
          </a:p>
        </p:txBody>
      </p:sp>
      <p:sp>
        <p:nvSpPr>
          <p:cNvPr id="117" name="Title 1">
            <a:extLst>
              <a:ext uri="{FF2B5EF4-FFF2-40B4-BE49-F238E27FC236}">
                <a16:creationId xmlns:a16="http://schemas.microsoft.com/office/drawing/2014/main" id="{2690004A-A719-A86E-FD46-FAF2C3EF97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250300"/>
            <a:ext cx="8969337" cy="584775"/>
          </a:xfrm>
          <a:prstGeom prst="rect">
            <a:avLst/>
          </a:prstGeom>
        </p:spPr>
        <p:txBody>
          <a:bodyPr>
            <a:normAutofit fontScale="90000"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br>
              <a:rPr lang="en-GB" dirty="0"/>
            </a:br>
            <a:r>
              <a:rPr lang="en-GB" dirty="0"/>
              <a:t>Last  Week  (i.e., W</a:t>
            </a:r>
            <a:r>
              <a:rPr dirty="0"/>
              <a:t>eek </a:t>
            </a:r>
            <a:r>
              <a:rPr lang="en-GB" dirty="0"/>
              <a:t>9)</a:t>
            </a:r>
            <a:r>
              <a:rPr lang="en-GB" sz="3600" dirty="0"/>
              <a:t> We examined ……………</a:t>
            </a:r>
            <a:br>
              <a:rPr lang="en-GB" sz="3600" dirty="0"/>
            </a:b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391594487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AA0D87-9325-DDDD-DA39-A6D30C8423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Content Placeholder 2">
            <a:extLst>
              <a:ext uri="{FF2B5EF4-FFF2-40B4-BE49-F238E27FC236}">
                <a16:creationId xmlns:a16="http://schemas.microsoft.com/office/drawing/2014/main" id="{0BA056C3-C00B-6366-B873-C90A5B35361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95208" y="1253447"/>
            <a:ext cx="8774131" cy="4407613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200" b="1" dirty="0"/>
              <a:t>Reflection, Revision, and C2 Assessment Workshop:</a:t>
            </a:r>
            <a:endParaRPr lang="en-GB" sz="3200" dirty="0"/>
          </a:p>
          <a:p>
            <a:r>
              <a:rPr lang="en-GB" sz="2800" dirty="0"/>
              <a:t>Revision of lessons learnt on the module.</a:t>
            </a:r>
          </a:p>
          <a:p>
            <a:pPr lvl="0"/>
            <a:r>
              <a:rPr lang="en-GB" sz="2800" dirty="0"/>
              <a:t>Consideration of more case studies.</a:t>
            </a:r>
          </a:p>
          <a:p>
            <a:pPr lvl="0"/>
            <a:r>
              <a:rPr lang="en-GB" sz="2800" dirty="0"/>
              <a:t>Reflection of individual learner’s learning experience in the last 9 weeks.</a:t>
            </a:r>
          </a:p>
          <a:p>
            <a:pPr lvl="0"/>
            <a:r>
              <a:rPr lang="en-GB" sz="2800" dirty="0"/>
              <a:t>Assessment workshop towards completing C2 assessment due for submission</a:t>
            </a:r>
          </a:p>
          <a:p>
            <a:pPr algn="just"/>
            <a:endParaRPr lang="en-GB" sz="2600" kern="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6" name="Slide Number Placeholder 3">
            <a:extLst>
              <a:ext uri="{FF2B5EF4-FFF2-40B4-BE49-F238E27FC236}">
                <a16:creationId xmlns:a16="http://schemas.microsoft.com/office/drawing/2014/main" id="{C9AE924F-0009-8C14-88B1-CBA3D47D8EF3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4</a:t>
            </a:fld>
            <a:endParaRPr/>
          </a:p>
        </p:txBody>
      </p:sp>
      <p:sp>
        <p:nvSpPr>
          <p:cNvPr id="117" name="Title 1">
            <a:extLst>
              <a:ext uri="{FF2B5EF4-FFF2-40B4-BE49-F238E27FC236}">
                <a16:creationId xmlns:a16="http://schemas.microsoft.com/office/drawing/2014/main" id="{2E23A826-CAB6-CF0A-7BDB-ABFD862013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0" y="250300"/>
            <a:ext cx="8969337" cy="584775"/>
          </a:xfrm>
          <a:prstGeom prst="rect">
            <a:avLst/>
          </a:prstGeom>
        </p:spPr>
        <p:txBody>
          <a:bodyPr>
            <a:normAutofit fontScale="90000"/>
          </a:bodyPr>
          <a:lstStyle>
            <a:lvl1pPr defTabSz="630936">
              <a:defRPr sz="3312" b="1">
                <a:solidFill>
                  <a:srgbClr val="0070C0"/>
                </a:solidFill>
                <a:effectLst>
                  <a:outerShdw blurRad="35052" dist="35052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br>
              <a:rPr lang="en-GB" dirty="0"/>
            </a:br>
            <a:r>
              <a:rPr lang="en-GB" dirty="0"/>
              <a:t>This Week (i.e., W</a:t>
            </a:r>
            <a:r>
              <a:rPr dirty="0"/>
              <a:t>eek </a:t>
            </a:r>
            <a:r>
              <a:rPr lang="en-GB" dirty="0"/>
              <a:t>10)</a:t>
            </a:r>
            <a:r>
              <a:rPr lang="en-GB" sz="3600" dirty="0"/>
              <a:t> We will examine ……………</a:t>
            </a:r>
            <a:br>
              <a:rPr lang="en-GB" sz="3600" dirty="0"/>
            </a:b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2350648388"/>
      </p:ext>
    </p:extLst>
  </p:cSld>
  <p:clrMapOvr>
    <a:masterClrMapping/>
  </p:clrMapOvr>
  <p:transition spd="med"/>
  <p:timing>
    <p:tnLst>
      <p:par>
        <p:cTn id="1" dur="indefinite" restart="never" fill="hold" nodeType="tmRoot">
          <p:childTnLst>
            <p:seq concurrent="1" prevAc="none" nextAc="seek">
              <p:cTn id="2" dur="indefinite" fill="hold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 build="p" animBg="1"/>
      <p:bldP spid="11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5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91692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altLang="en-US" sz="4800" dirty="0"/>
              <a:t>Session 1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256853" y="1387011"/>
            <a:ext cx="8752223" cy="42473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r>
              <a:rPr lang="en-GB" sz="3200" b="1" dirty="0"/>
              <a:t>Revision of lessons learnt on the module:</a:t>
            </a:r>
          </a:p>
          <a:p>
            <a:r>
              <a:rPr lang="en-GB" sz="2200" b="1" dirty="0">
                <a:solidFill>
                  <a:srgbClr val="FF0000"/>
                </a:solidFill>
              </a:rPr>
              <a:t>Week 1:</a:t>
            </a:r>
            <a:r>
              <a:rPr lang="en-GB" sz="2200" b="1" dirty="0">
                <a:ea typeface="Calibri" panose="020F0502020204030204" pitchFamily="34" charset="0"/>
                <a:cs typeface="Times New Roman" panose="02020603050405020304" pitchFamily="18" charset="0"/>
              </a:rPr>
              <a:t>Introduction to Business Information Management.</a:t>
            </a:r>
            <a:endParaRPr lang="en-GB" sz="2200" dirty="0"/>
          </a:p>
          <a:p>
            <a:pPr lvl="0"/>
            <a:r>
              <a:rPr lang="en-GB" sz="2200" b="1" dirty="0">
                <a:solidFill>
                  <a:srgbClr val="FF0000"/>
                </a:solidFill>
              </a:rPr>
              <a:t>Week 2:</a:t>
            </a:r>
            <a:r>
              <a:rPr lang="en-GB" sz="2200" kern="100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200" b="1" kern="100" dirty="0">
                <a:ea typeface="Calibri" panose="020F0502020204030204" pitchFamily="34" charset="0"/>
                <a:cs typeface="Times New Roman" panose="02020603050405020304" pitchFamily="18" charset="0"/>
              </a:rPr>
              <a:t>Information Systems and Technologies.</a:t>
            </a:r>
          </a:p>
          <a:p>
            <a:pPr lvl="0"/>
            <a:r>
              <a:rPr lang="en-GB" sz="2200" b="1" kern="100" dirty="0">
                <a:solidFill>
                  <a:srgbClr val="FF0000"/>
                </a:solidFill>
                <a:cs typeface="Times New Roman" panose="02020603050405020304" pitchFamily="18" charset="0"/>
              </a:rPr>
              <a:t>Week 3:</a:t>
            </a:r>
            <a:r>
              <a:rPr lang="en-GB" sz="2200" kern="100" dirty="0">
                <a:solidFill>
                  <a:srgbClr val="FF0000"/>
                </a:solidFill>
                <a:cs typeface="Times New Roman" panose="02020603050405020304" pitchFamily="18" charset="0"/>
              </a:rPr>
              <a:t> </a:t>
            </a:r>
            <a:r>
              <a:rPr lang="en-GB" sz="2200" b="1" dirty="0"/>
              <a:t>The distinction between data and information.</a:t>
            </a:r>
          </a:p>
          <a:p>
            <a:pPr lvl="0"/>
            <a:r>
              <a:rPr lang="en-GB" sz="2200" b="1" dirty="0">
                <a:solidFill>
                  <a:srgbClr val="FF0000"/>
                </a:solidFill>
              </a:rPr>
              <a:t>Week 4:</a:t>
            </a:r>
            <a:r>
              <a:rPr lang="en-GB" sz="2200" b="1" dirty="0"/>
              <a:t> Business Intelligence and Analytics.</a:t>
            </a:r>
          </a:p>
          <a:p>
            <a:pPr lvl="0"/>
            <a:r>
              <a:rPr lang="en-GB" sz="2200" b="1" dirty="0">
                <a:solidFill>
                  <a:srgbClr val="FF0000"/>
                </a:solidFill>
              </a:rPr>
              <a:t>Week 5: </a:t>
            </a:r>
            <a:r>
              <a:rPr lang="en-GB" sz="2200" b="1" dirty="0"/>
              <a:t>Information Security and Governance.</a:t>
            </a:r>
          </a:p>
          <a:p>
            <a:pPr lvl="0"/>
            <a:r>
              <a:rPr lang="en-GB" sz="2200" b="1" dirty="0">
                <a:solidFill>
                  <a:srgbClr val="FF0000"/>
                </a:solidFill>
              </a:rPr>
              <a:t>Week 6: </a:t>
            </a:r>
            <a:r>
              <a:rPr lang="en-GB" sz="2200" b="1" dirty="0">
                <a:solidFill>
                  <a:schemeClr val="tx1"/>
                </a:solidFill>
              </a:rPr>
              <a:t>Group Presentations.</a:t>
            </a:r>
          </a:p>
          <a:p>
            <a:r>
              <a:rPr lang="en-GB" sz="2200" b="1" dirty="0">
                <a:solidFill>
                  <a:srgbClr val="FF0000"/>
                </a:solidFill>
              </a:rPr>
              <a:t>Week 7: </a:t>
            </a:r>
            <a:r>
              <a:rPr lang="en-GB" sz="2200" b="1" dirty="0">
                <a:solidFill>
                  <a:schemeClr val="tx1"/>
                </a:solidFill>
              </a:rPr>
              <a:t>Knowledge Management.</a:t>
            </a:r>
          </a:p>
          <a:p>
            <a:pPr lvl="0"/>
            <a:r>
              <a:rPr lang="en-GB" sz="2200" b="1" dirty="0">
                <a:solidFill>
                  <a:srgbClr val="FF0000"/>
                </a:solidFill>
              </a:rPr>
              <a:t>Week 8</a:t>
            </a:r>
            <a:r>
              <a:rPr lang="en-GB" sz="2200" dirty="0">
                <a:solidFill>
                  <a:srgbClr val="FF0000"/>
                </a:solidFill>
              </a:rPr>
              <a:t>:</a:t>
            </a:r>
            <a:r>
              <a:rPr lang="en-GB" sz="2200" b="1" dirty="0"/>
              <a:t> Emerging Technologies and Trends.</a:t>
            </a:r>
          </a:p>
          <a:p>
            <a:pPr lvl="0"/>
            <a:r>
              <a:rPr lang="en-GB" sz="2200" b="1" dirty="0">
                <a:solidFill>
                  <a:srgbClr val="FF0000"/>
                </a:solidFill>
              </a:rPr>
              <a:t>Week 9: </a:t>
            </a:r>
            <a:r>
              <a:rPr lang="en-GB" sz="2200" b="1" dirty="0"/>
              <a:t>Collaboration and Communication Tools &amp; Case Studies.</a:t>
            </a:r>
          </a:p>
          <a:p>
            <a:pPr lvl="0"/>
            <a:r>
              <a:rPr lang="en-GB" sz="2200" b="1" dirty="0">
                <a:solidFill>
                  <a:srgbClr val="FF0000"/>
                </a:solidFill>
              </a:rPr>
              <a:t>Week 10: Reflection, Revision, and C2 Assessment Workshop.</a:t>
            </a:r>
            <a:endParaRPr lang="en-GB" sz="2200" dirty="0">
              <a:solidFill>
                <a:srgbClr val="FF0000"/>
              </a:solidFill>
            </a:endParaRPr>
          </a:p>
          <a:p>
            <a:pPr lvl="0"/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694185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/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6</a:t>
            </a:fld>
            <a:endParaRPr/>
          </a:p>
        </p:txBody>
      </p:sp>
      <p:sp>
        <p:nvSpPr>
          <p:cNvPr id="127" name="Rectangle 7"/>
          <p:cNvSpPr txBox="1"/>
          <p:nvPr/>
        </p:nvSpPr>
        <p:spPr>
          <a:xfrm>
            <a:off x="431514" y="233784"/>
            <a:ext cx="8255285" cy="7525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 lnSpcReduction="1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r>
              <a:rPr lang="en-GB" altLang="en-US" sz="4800" dirty="0"/>
              <a:t>Session 1</a:t>
            </a:r>
            <a:endParaRPr sz="4600" dirty="0"/>
          </a:p>
        </p:txBody>
      </p:sp>
      <p:sp>
        <p:nvSpPr>
          <p:cNvPr id="128" name="Content Placeholder 2"/>
          <p:cNvSpPr txBox="1"/>
          <p:nvPr/>
        </p:nvSpPr>
        <p:spPr>
          <a:xfrm>
            <a:off x="195209" y="986319"/>
            <a:ext cx="8813868" cy="326243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r>
              <a:rPr lang="en-GB" sz="4000" b="1" dirty="0"/>
              <a:t>Revision of lessons learnt on the module:</a:t>
            </a:r>
          </a:p>
          <a:p>
            <a:pPr algn="ctr"/>
            <a:r>
              <a:rPr lang="en-US" sz="3600" b="1" i="1" dirty="0">
                <a:solidFill>
                  <a:srgbClr val="FF0000"/>
                </a:solidFill>
              </a:rPr>
              <a:t>Each student to take turn to reflect on what (i.e., concepts) they have learnt on this module in the past nine (9) weeks. </a:t>
            </a:r>
            <a:endParaRPr lang="en-GB" sz="3600" dirty="0">
              <a:solidFill>
                <a:srgbClr val="FF0000"/>
              </a:solidFill>
            </a:endParaRPr>
          </a:p>
          <a:p>
            <a:pPr lvl="0" algn="ctr"/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435140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8555B7-145B-243C-403A-101A24BECF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ADF67394-B8BE-C9DC-92EF-4D0A16BD464F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7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17C33AD0-16E8-FFE4-C10A-348DCFF77A80}"/>
              </a:ext>
            </a:extLst>
          </p:cNvPr>
          <p:cNvSpPr txBox="1"/>
          <p:nvPr/>
        </p:nvSpPr>
        <p:spPr>
          <a:xfrm>
            <a:off x="134924" y="71920"/>
            <a:ext cx="8551876" cy="914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sz="4800" dirty="0"/>
              <a:t>Consideration of More Case Studies.</a:t>
            </a:r>
          </a:p>
          <a:p>
            <a:endParaRPr sz="4600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6E078ED3-EB5B-06C4-19CE-50A790CC2619}"/>
              </a:ext>
            </a:extLst>
          </p:cNvPr>
          <p:cNvSpPr txBox="1"/>
          <p:nvPr/>
        </p:nvSpPr>
        <p:spPr>
          <a:xfrm>
            <a:off x="205483" y="986319"/>
            <a:ext cx="8803594" cy="48595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solidFill>
                  <a:srgbClr val="FF0000"/>
                </a:solidFill>
              </a:rPr>
              <a:t>Read the article on week 10 folder – </a:t>
            </a:r>
            <a:r>
              <a:rPr lang="en-GB" sz="4000" b="1" dirty="0">
                <a:solidFill>
                  <a:schemeClr val="tx1"/>
                </a:solidFill>
              </a:rPr>
              <a:t>“Case 1: Domino’s Pizza”.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solidFill>
                  <a:srgbClr val="FF0000"/>
                </a:solidFill>
              </a:rPr>
              <a:t>Thereafter, discuss your key findings (e.g., about IS applications in business operations) with the rest of the class.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solidFill>
                  <a:srgbClr val="FF0000"/>
                </a:solidFill>
              </a:rPr>
              <a:t>(15 minutes).</a:t>
            </a:r>
            <a:endParaRPr lang="en-US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00022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3D8F86-89AA-2F8C-E08B-A3F5E338F1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2FD66000-6BEB-DD98-ED8C-470F3AB08F08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8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A32C414D-02D1-C561-92E0-35F76A81E732}"/>
              </a:ext>
            </a:extLst>
          </p:cNvPr>
          <p:cNvSpPr txBox="1"/>
          <p:nvPr/>
        </p:nvSpPr>
        <p:spPr>
          <a:xfrm>
            <a:off x="134924" y="71920"/>
            <a:ext cx="8551876" cy="914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 fontScale="77500" lnSpcReduction="20000"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lvl="0"/>
            <a:r>
              <a:rPr lang="en-GB" sz="4800" dirty="0"/>
              <a:t>Consideration of More Case Studies.</a:t>
            </a:r>
          </a:p>
          <a:p>
            <a:endParaRPr sz="4600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8DF6D09D-E99F-BE85-F9E3-9246F1A9D2A7}"/>
              </a:ext>
            </a:extLst>
          </p:cNvPr>
          <p:cNvSpPr txBox="1"/>
          <p:nvPr/>
        </p:nvSpPr>
        <p:spPr>
          <a:xfrm>
            <a:off x="205483" y="986319"/>
            <a:ext cx="8803594" cy="48595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solidFill>
                  <a:srgbClr val="FF0000"/>
                </a:solidFill>
              </a:rPr>
              <a:t>Read the article on week 10 folder – </a:t>
            </a:r>
            <a:r>
              <a:rPr lang="en-GB" sz="4000" b="1" dirty="0">
                <a:solidFill>
                  <a:schemeClr val="tx1"/>
                </a:solidFill>
              </a:rPr>
              <a:t>“Case 2: Walmart”.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solidFill>
                  <a:srgbClr val="FF0000"/>
                </a:solidFill>
              </a:rPr>
              <a:t>Thereafter, discuss your key findings (e.g., about IS applications in business operations) with the rest of the class.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4000" b="1" dirty="0">
                <a:solidFill>
                  <a:srgbClr val="FF0000"/>
                </a:solidFill>
              </a:rPr>
              <a:t>(15 minutes).</a:t>
            </a:r>
            <a:endParaRPr lang="en-US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6351736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10376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Next, …..</a:t>
            </a:r>
            <a:endParaRPr lang="en-GB" sz="40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4" y="986318"/>
            <a:ext cx="8691937" cy="45309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25000"/>
              </a:lnSpc>
              <a:buNone/>
            </a:pP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Break Time!</a:t>
            </a:r>
          </a:p>
          <a:p>
            <a:pPr marL="0" indent="0" algn="ctr">
              <a:lnSpc>
                <a:spcPct val="125000"/>
              </a:lnSpc>
              <a:buNone/>
            </a:pPr>
            <a:endParaRPr sz="4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Break Time Images – Browse 199,151 Stock Photos, Vectors, and Video | Adobe  Stock">
            <a:extLst>
              <a:ext uri="{FF2B5EF4-FFF2-40B4-BE49-F238E27FC236}">
                <a16:creationId xmlns:a16="http://schemas.microsoft.com/office/drawing/2014/main" id="{B62AFB69-D520-24E6-2131-5F8515125B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234" y="2875961"/>
            <a:ext cx="4726111" cy="2404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049552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10376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Next, …..</a:t>
            </a:r>
            <a:endParaRPr lang="en-GB" sz="4000" dirty="0"/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635310" y="1119412"/>
            <a:ext cx="8178230" cy="434597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25000"/>
              </a:lnSpc>
              <a:buNone/>
            </a:pPr>
            <a:r>
              <a:rPr lang="en-GB" sz="4400" b="1" dirty="0">
                <a:solidFill>
                  <a:srgbClr val="FF0000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Welcome Back</a:t>
            </a:r>
            <a:r>
              <a:rPr lang="en-GB" sz="4400" b="1" dirty="0">
                <a:solidFill>
                  <a:srgbClr val="FF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!</a:t>
            </a:r>
          </a:p>
          <a:p>
            <a:pPr marL="0" indent="0" algn="ctr">
              <a:lnSpc>
                <a:spcPct val="125000"/>
              </a:lnSpc>
              <a:buNone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25000"/>
              </a:lnSpc>
              <a:buNone/>
            </a:pPr>
            <a:endParaRPr sz="4400" b="1" dirty="0">
              <a:solidFill>
                <a:srgbClr val="FF0000"/>
              </a:solidFill>
            </a:endParaRPr>
          </a:p>
        </p:txBody>
      </p:sp>
      <p:pic>
        <p:nvPicPr>
          <p:cNvPr id="2052" name="Picture 4" descr="Welcome Back Star - Logo Kit - WINDOW-KIT">
            <a:extLst>
              <a:ext uri="{FF2B5EF4-FFF2-40B4-BE49-F238E27FC236}">
                <a16:creationId xmlns:a16="http://schemas.microsoft.com/office/drawing/2014/main" id="{CF924CAA-17A8-AD18-81D1-873BF2580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1008" y="2891694"/>
            <a:ext cx="4274048" cy="2348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6075173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What are recent / current business problems?"/>
          <p:cNvSpPr txBox="1">
            <a:spLocks noGrp="1"/>
          </p:cNvSpPr>
          <p:nvPr>
            <p:ph type="title"/>
          </p:nvPr>
        </p:nvSpPr>
        <p:spPr>
          <a:xfrm>
            <a:off x="184935" y="102742"/>
            <a:ext cx="8774129" cy="10376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4000" dirty="0">
                <a:solidFill>
                  <a:srgbClr val="0070C0"/>
                </a:solidFill>
                <a:cs typeface="Times New Roman" panose="02020603050405020304" pitchFamily="18" charset="0"/>
              </a:rPr>
              <a:t>Session 2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200" name="Double-click to edit"/>
          <p:cNvSpPr txBox="1">
            <a:spLocks noGrp="1"/>
          </p:cNvSpPr>
          <p:nvPr>
            <p:ph type="body" idx="1"/>
          </p:nvPr>
        </p:nvSpPr>
        <p:spPr>
          <a:xfrm>
            <a:off x="184935" y="986319"/>
            <a:ext cx="8691937" cy="453091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25000"/>
              </a:lnSpc>
              <a:buNone/>
            </a:pPr>
            <a:endParaRPr lang="en-GB" sz="4400" b="1" dirty="0">
              <a:solidFill>
                <a:srgbClr val="FF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 algn="ctr"/>
            <a:r>
              <a:rPr lang="en-GB" sz="4000" b="1" dirty="0">
                <a:ea typeface="Calibri" panose="020F0502020204030204" pitchFamily="34" charset="0"/>
                <a:cs typeface="Times New Roman" panose="02020603050405020304" pitchFamily="18" charset="0"/>
              </a:rPr>
              <a:t>Next, We Consider…..</a:t>
            </a:r>
            <a:endParaRPr lang="en-GB" sz="4000" b="1" dirty="0">
              <a:solidFill>
                <a:srgbClr val="FF0000"/>
              </a:solidFill>
            </a:endParaRPr>
          </a:p>
          <a:p>
            <a:pPr algn="ctr"/>
            <a:r>
              <a:rPr lang="en-GB" sz="4000" b="1" dirty="0">
                <a:solidFill>
                  <a:srgbClr val="FF0000"/>
                </a:solidFill>
              </a:rPr>
              <a:t>More Case Studies.</a:t>
            </a:r>
          </a:p>
          <a:p>
            <a:pPr marL="0" lvl="0" indent="0" algn="ctr">
              <a:buNone/>
            </a:pPr>
            <a:endParaRPr lang="en-GB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82569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9" grpId="0" animBg="1"/>
      <p:bldP spid="200" grpId="0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39BBF7-C3A5-9BEB-A46F-E211ABA6F9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846396C9-19EC-06FC-C3BB-083B99188CD0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12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B2DBCAEB-18DC-BAAE-0A28-A841093EDF59}"/>
              </a:ext>
            </a:extLst>
          </p:cNvPr>
          <p:cNvSpPr txBox="1"/>
          <p:nvPr/>
        </p:nvSpPr>
        <p:spPr>
          <a:xfrm>
            <a:off x="431514" y="82194"/>
            <a:ext cx="8255285" cy="12123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endParaRPr lang="en-GB" dirty="0"/>
          </a:p>
          <a:p>
            <a:pPr lvl="0"/>
            <a:r>
              <a:rPr lang="en-GB" dirty="0"/>
              <a:t>Consideration of More Case Studies.</a:t>
            </a:r>
          </a:p>
          <a:p>
            <a:pPr lvl="0"/>
            <a:endParaRPr lang="en-GB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9F222E20-D7B6-5DAB-C05E-BB53CCB08448}"/>
              </a:ext>
            </a:extLst>
          </p:cNvPr>
          <p:cNvSpPr txBox="1"/>
          <p:nvPr/>
        </p:nvSpPr>
        <p:spPr>
          <a:xfrm>
            <a:off x="246577" y="1127631"/>
            <a:ext cx="8650843" cy="40798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Read the article on week 10 folder –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chemeClr val="tx1"/>
                </a:solidFill>
              </a:rPr>
              <a:t>“Case 3: Nike”.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Thereafter, discuss your key findings (e.g., about IS applications in business operations) with the rest of the class.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(15 minutes).</a:t>
            </a:r>
            <a:endParaRPr lang="en-US" sz="3200" b="1" dirty="0">
              <a:solidFill>
                <a:srgbClr val="FF0000"/>
              </a:solidFill>
            </a:endParaRPr>
          </a:p>
          <a:p>
            <a:pPr lvl="1" indent="0" algn="just" hangingPunct="1">
              <a:defRPr/>
            </a:pPr>
            <a:endParaRPr lang="en-US" altLang="ja-JP" sz="2700" dirty="0"/>
          </a:p>
        </p:txBody>
      </p:sp>
    </p:spTree>
    <p:extLst>
      <p:ext uri="{BB962C8B-B14F-4D97-AF65-F5344CB8AC3E}">
        <p14:creationId xmlns:p14="http://schemas.microsoft.com/office/powerpoint/2010/main" val="205895230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9CFE87-29D0-710E-5904-903D390A35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FD630DF4-1FFD-BA98-13E7-F8B017690013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13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D9A77759-6005-161D-CFA7-00D400F3F55A}"/>
              </a:ext>
            </a:extLst>
          </p:cNvPr>
          <p:cNvSpPr txBox="1"/>
          <p:nvPr/>
        </p:nvSpPr>
        <p:spPr>
          <a:xfrm>
            <a:off x="431514" y="82194"/>
            <a:ext cx="8255285" cy="12123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34290" tIns="34290" rIns="34290" bIns="34290" anchor="ctr">
            <a:normAutofit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endParaRPr lang="en-GB" dirty="0"/>
          </a:p>
          <a:p>
            <a:pPr lvl="0"/>
            <a:r>
              <a:rPr lang="en-GB" dirty="0"/>
              <a:t>Consideration of More Case Studies.</a:t>
            </a:r>
          </a:p>
          <a:p>
            <a:pPr lvl="0"/>
            <a:endParaRPr lang="en-GB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3D6B4CDB-5750-EF5F-D021-C4F3D7A279F7}"/>
              </a:ext>
            </a:extLst>
          </p:cNvPr>
          <p:cNvSpPr txBox="1"/>
          <p:nvPr/>
        </p:nvSpPr>
        <p:spPr>
          <a:xfrm>
            <a:off x="246577" y="1127631"/>
            <a:ext cx="8650843" cy="40798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Read the article on week 10 folder –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chemeClr val="tx1"/>
                </a:solidFill>
              </a:rPr>
              <a:t>“Case 4: Tesla”.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Thereafter, discuss your key findings (e.g., about IS applications in business operations) with the rest of the class.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(15 minutes).</a:t>
            </a:r>
            <a:endParaRPr lang="en-US" sz="3200" b="1" dirty="0">
              <a:solidFill>
                <a:srgbClr val="FF0000"/>
              </a:solidFill>
            </a:endParaRPr>
          </a:p>
          <a:p>
            <a:pPr lvl="1" indent="0" algn="just" hangingPunct="1">
              <a:defRPr/>
            </a:pPr>
            <a:endParaRPr lang="en-US" altLang="ja-JP" sz="2700" dirty="0"/>
          </a:p>
        </p:txBody>
      </p:sp>
    </p:spTree>
    <p:extLst>
      <p:ext uri="{BB962C8B-B14F-4D97-AF65-F5344CB8AC3E}">
        <p14:creationId xmlns:p14="http://schemas.microsoft.com/office/powerpoint/2010/main" val="16191337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2F7F63-ABAB-CBC2-33CD-84373217D7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Slide Number Placeholder 3">
            <a:extLst>
              <a:ext uri="{FF2B5EF4-FFF2-40B4-BE49-F238E27FC236}">
                <a16:creationId xmlns:a16="http://schemas.microsoft.com/office/drawing/2014/main" id="{F05334F9-686C-C95B-C2B6-83897E29B07F}"/>
              </a:ext>
            </a:extLst>
          </p:cNvPr>
          <p:cNvSpPr txBox="1">
            <a:spLocks noGrp="1"/>
          </p:cNvSpPr>
          <p:nvPr>
            <p:ph type="sldNum" sz="quarter" idx="4294967295"/>
          </p:nvPr>
        </p:nvSpPr>
        <p:spPr>
          <a:xfrm>
            <a:off x="8524728" y="6448270"/>
            <a:ext cx="162072" cy="20591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/>
          <a:lstStyle>
            <a:lvl1pPr>
              <a:defRPr>
                <a:latin typeface="+mn-lt"/>
                <a:ea typeface="+mn-ea"/>
                <a:cs typeface="+mn-cs"/>
                <a:sym typeface="Calibri"/>
              </a:defRPr>
            </a:lvl1pPr>
          </a:lstStyle>
          <a:p>
            <a:fld id="{86CB4B4D-7CA3-9044-876B-883B54F8677D}" type="slidenum">
              <a:rPr/>
              <a:t>14</a:t>
            </a:fld>
            <a:endParaRPr/>
          </a:p>
        </p:txBody>
      </p:sp>
      <p:sp>
        <p:nvSpPr>
          <p:cNvPr id="127" name="Rectangle 7">
            <a:extLst>
              <a:ext uri="{FF2B5EF4-FFF2-40B4-BE49-F238E27FC236}">
                <a16:creationId xmlns:a16="http://schemas.microsoft.com/office/drawing/2014/main" id="{EEBCA73A-0601-EA28-B190-DFE7125382DE}"/>
              </a:ext>
            </a:extLst>
          </p:cNvPr>
          <p:cNvSpPr txBox="1"/>
          <p:nvPr/>
        </p:nvSpPr>
        <p:spPr>
          <a:xfrm>
            <a:off x="431514" y="82194"/>
            <a:ext cx="8255285" cy="12123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34290" tIns="34290" rIns="34290" bIns="34290" anchor="ctr">
            <a:normAutofit/>
          </a:bodyPr>
          <a:lstStyle>
            <a:lvl1pPr algn="ctr">
              <a:defRPr sz="3600" b="1">
                <a:solidFill>
                  <a:srgbClr val="0070C0"/>
                </a:solidFill>
                <a:effectLst>
                  <a:outerShdw blurRad="38100" dist="38100" dir="2700000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dirty="0"/>
              <a:t> </a:t>
            </a:r>
            <a:endParaRPr lang="en-GB" dirty="0"/>
          </a:p>
          <a:p>
            <a:pPr lvl="0"/>
            <a:r>
              <a:rPr lang="en-GB" dirty="0"/>
              <a:t>Consideration of More Case Studies.</a:t>
            </a:r>
          </a:p>
          <a:p>
            <a:pPr lvl="0"/>
            <a:endParaRPr lang="en-GB" dirty="0"/>
          </a:p>
        </p:txBody>
      </p:sp>
      <p:sp>
        <p:nvSpPr>
          <p:cNvPr id="128" name="Content Placeholder 2">
            <a:extLst>
              <a:ext uri="{FF2B5EF4-FFF2-40B4-BE49-F238E27FC236}">
                <a16:creationId xmlns:a16="http://schemas.microsoft.com/office/drawing/2014/main" id="{6404E804-7751-A17D-E4D8-CCEB2E17CE54}"/>
              </a:ext>
            </a:extLst>
          </p:cNvPr>
          <p:cNvSpPr txBox="1"/>
          <p:nvPr/>
        </p:nvSpPr>
        <p:spPr>
          <a:xfrm>
            <a:off x="246577" y="1127631"/>
            <a:ext cx="8650843" cy="407983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45719" rIns="45719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Read the article on week 10 folder – 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chemeClr val="tx1"/>
                </a:solidFill>
              </a:rPr>
              <a:t>“Case 5: Michelin”.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Thereafter, discuss your key findings (e.g., about IS applications in business operations) with the rest of the class.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solidFill>
                  <a:srgbClr val="FF0000"/>
                </a:solidFill>
              </a:rPr>
              <a:t>(15 minutes).</a:t>
            </a:r>
            <a:endParaRPr lang="en-US" sz="3200" b="1" dirty="0">
              <a:solidFill>
                <a:srgbClr val="FF0000"/>
              </a:solidFill>
            </a:endParaRPr>
          </a:p>
          <a:p>
            <a:pPr lvl="1" indent="0" algn="just" hangingPunct="1">
              <a:defRPr/>
            </a:pPr>
            <a:endParaRPr lang="en-US" altLang="ja-JP" sz="2700" dirty="0"/>
          </a:p>
        </p:txBody>
      </p:sp>
    </p:spTree>
    <p:extLst>
      <p:ext uri="{BB962C8B-B14F-4D97-AF65-F5344CB8AC3E}">
        <p14:creationId xmlns:p14="http://schemas.microsoft.com/office/powerpoint/2010/main" val="880289717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7" grpId="0" animBg="1"/>
      <p:bldP spid="12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61B876D-A3CB-055E-538C-E3F2012CBA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>
            <a:extLst>
              <a:ext uri="{FF2B5EF4-FFF2-40B4-BE49-F238E27FC236}">
                <a16:creationId xmlns:a16="http://schemas.microsoft.com/office/drawing/2014/main" id="{0FA5945E-F69A-AB10-DD68-D44F8881C0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8225" y="143838"/>
            <a:ext cx="8650839" cy="173633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Reflection of Individual Learner’s Learning Experience</a:t>
            </a:r>
            <a:endParaRPr dirty="0"/>
          </a:p>
        </p:txBody>
      </p:sp>
      <p:sp>
        <p:nvSpPr>
          <p:cNvPr id="278" name="Got to know each other…">
            <a:extLst>
              <a:ext uri="{FF2B5EF4-FFF2-40B4-BE49-F238E27FC236}">
                <a16:creationId xmlns:a16="http://schemas.microsoft.com/office/drawing/2014/main" id="{E3A55701-BEF8-1C3C-F401-684A3F11401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74661" y="1705510"/>
            <a:ext cx="8784403" cy="397609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>
                <a:solidFill>
                  <a:srgbClr val="FF0000"/>
                </a:solidFill>
              </a:rPr>
              <a:t>Can you take some minutes to reflect how you intend to apply key concepts of what you have learnt in your workplace?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44194038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594BFE-15AF-C433-BB54-5EC1CA1060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>
            <a:extLst>
              <a:ext uri="{FF2B5EF4-FFF2-40B4-BE49-F238E27FC236}">
                <a16:creationId xmlns:a16="http://schemas.microsoft.com/office/drawing/2014/main" id="{AC642948-5120-F38E-6492-861BDC0036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8225" y="143838"/>
            <a:ext cx="8650839" cy="1736333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sz="3600" dirty="0"/>
              <a:t>Reflection of Individual Learner’s Learning Experience</a:t>
            </a:r>
            <a:endParaRPr dirty="0"/>
          </a:p>
        </p:txBody>
      </p:sp>
      <p:sp>
        <p:nvSpPr>
          <p:cNvPr id="278" name="Got to know each other…">
            <a:extLst>
              <a:ext uri="{FF2B5EF4-FFF2-40B4-BE49-F238E27FC236}">
                <a16:creationId xmlns:a16="http://schemas.microsoft.com/office/drawing/2014/main" id="{1E7ACF1F-2E64-BB61-0824-691C40F559B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74661" y="1705510"/>
            <a:ext cx="8784403" cy="3976098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>
                <a:solidFill>
                  <a:srgbClr val="FF0000"/>
                </a:solidFill>
              </a:rPr>
              <a:t>If you are to be the Business Manager in your workplace; how would you do things differently considering what you have learnt on this module?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600" b="1" dirty="0">
                <a:solidFill>
                  <a:srgbClr val="FF0000"/>
                </a:solidFill>
              </a:rPr>
              <a:t>You can make reference to any of the lectures, concepts and/or case studies considered that interest you.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1100514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7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05B088-FB7B-46C0-D50D-E1C511BBE0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>
            <a:extLst>
              <a:ext uri="{FF2B5EF4-FFF2-40B4-BE49-F238E27FC236}">
                <a16:creationId xmlns:a16="http://schemas.microsoft.com/office/drawing/2014/main" id="{203D2176-05E7-7249-DF78-97BB44C593F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08225" y="143838"/>
            <a:ext cx="8650839" cy="110960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dirty="0"/>
              <a:t>Session 3</a:t>
            </a:r>
            <a:endParaRPr dirty="0"/>
          </a:p>
        </p:txBody>
      </p:sp>
      <p:sp>
        <p:nvSpPr>
          <p:cNvPr id="278" name="Got to know each other…">
            <a:extLst>
              <a:ext uri="{FF2B5EF4-FFF2-40B4-BE49-F238E27FC236}">
                <a16:creationId xmlns:a16="http://schemas.microsoft.com/office/drawing/2014/main" id="{8EF6FFDE-BC0D-F037-CAF7-5D9DB71917D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74661" y="1181527"/>
            <a:ext cx="8784403" cy="450008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4600" b="1" dirty="0">
                <a:solidFill>
                  <a:srgbClr val="FF0000"/>
                </a:solidFill>
              </a:rPr>
              <a:t>Assessment 2</a:t>
            </a:r>
            <a:r>
              <a:rPr lang="en-US" sz="4600" b="1" dirty="0">
                <a:solidFill>
                  <a:srgbClr val="FF0000"/>
                </a:solidFill>
              </a:rPr>
              <a:t> Discussion!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035009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457200" y="143838"/>
            <a:ext cx="8229600" cy="7191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600" dirty="0">
                <a:solidFill>
                  <a:schemeClr val="tx1"/>
                </a:solidFill>
              </a:rPr>
              <a:t>Assessment 2</a:t>
            </a:r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174661" y="863029"/>
            <a:ext cx="8784403" cy="466446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500" b="1" dirty="0">
                <a:solidFill>
                  <a:srgbClr val="FF0000"/>
                </a:solidFill>
              </a:rPr>
              <a:t>Individual Report </a:t>
            </a:r>
            <a:r>
              <a:rPr lang="en-US" sz="3500" b="1" dirty="0">
                <a:solidFill>
                  <a:srgbClr val="FF0000"/>
                </a:solidFill>
              </a:rPr>
              <a:t>(50% weightings)</a:t>
            </a:r>
            <a:r>
              <a:rPr lang="en-GB" sz="3500" b="1" dirty="0">
                <a:solidFill>
                  <a:srgbClr val="FF0000"/>
                </a:solidFill>
              </a:rPr>
              <a:t>: 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500" b="1" dirty="0">
              <a:solidFill>
                <a:srgbClr val="FF0000"/>
              </a:solidFill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3500" b="1" dirty="0">
                <a:solidFill>
                  <a:srgbClr val="FF0000"/>
                </a:solidFill>
              </a:rPr>
              <a:t>See the assignment brief for detailed task description!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500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8114059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B0323C-350B-4946-8305-62799329EA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>
            <a:extLst>
              <a:ext uri="{FF2B5EF4-FFF2-40B4-BE49-F238E27FC236}">
                <a16:creationId xmlns:a16="http://schemas.microsoft.com/office/drawing/2014/main" id="{9BAAD3AD-2035-0BC5-B771-81EC4926C49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143838"/>
            <a:ext cx="8229600" cy="7191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600" dirty="0">
                <a:solidFill>
                  <a:schemeClr val="tx1"/>
                </a:solidFill>
              </a:rPr>
              <a:t>Assessment 2</a:t>
            </a:r>
          </a:p>
        </p:txBody>
      </p:sp>
      <p:sp>
        <p:nvSpPr>
          <p:cNvPr id="278" name="Got to know each other…">
            <a:extLst>
              <a:ext uri="{FF2B5EF4-FFF2-40B4-BE49-F238E27FC236}">
                <a16:creationId xmlns:a16="http://schemas.microsoft.com/office/drawing/2014/main" id="{2607FA64-EB45-0F4B-61A7-927C8FF7832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74661" y="863029"/>
            <a:ext cx="8784403" cy="466446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3600" b="1" dirty="0">
              <a:solidFill>
                <a:srgbClr val="FF0000"/>
              </a:solidFill>
            </a:endParaRP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b="1" dirty="0">
                <a:solidFill>
                  <a:srgbClr val="FF0000"/>
                </a:solidFill>
              </a:rPr>
              <a:t>Use the remainder of the time to keep working on your assignment.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500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757306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EC6DCA-8461-44C6-5391-E5D4B65813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>
            <a:extLst>
              <a:ext uri="{FF2B5EF4-FFF2-40B4-BE49-F238E27FC236}">
                <a16:creationId xmlns:a16="http://schemas.microsoft.com/office/drawing/2014/main" id="{B27DBEAD-C23F-0F53-C4C9-1B7AEBDDEE8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7200" y="143838"/>
            <a:ext cx="8229600" cy="719191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3600" dirty="0">
                <a:solidFill>
                  <a:schemeClr val="tx1"/>
                </a:solidFill>
              </a:rPr>
              <a:t>Assessment 2</a:t>
            </a:r>
          </a:p>
        </p:txBody>
      </p:sp>
      <p:sp>
        <p:nvSpPr>
          <p:cNvPr id="278" name="Got to know each other…">
            <a:extLst>
              <a:ext uri="{FF2B5EF4-FFF2-40B4-BE49-F238E27FC236}">
                <a16:creationId xmlns:a16="http://schemas.microsoft.com/office/drawing/2014/main" id="{B8A50AAB-98C3-1FDF-EE86-C323E59823F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74661" y="863029"/>
            <a:ext cx="8784403" cy="466446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endParaRPr lang="en-US" sz="3600" b="1" dirty="0">
              <a:solidFill>
                <a:srgbClr val="FF0000"/>
              </a:solidFill>
            </a:endParaRPr>
          </a:p>
          <a:p>
            <a:pPr marL="285750" indent="-285750" algn="ctr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3600" b="1" dirty="0">
                <a:solidFill>
                  <a:srgbClr val="FF0000"/>
                </a:solidFill>
              </a:rPr>
              <a:t>You can meet your tutor 1-2-1 to show him/her your draft work for in-class feedback.</a:t>
            </a: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500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760683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Summary"/>
          <p:cNvSpPr txBox="1">
            <a:spLocks noGrp="1"/>
          </p:cNvSpPr>
          <p:nvPr>
            <p:ph type="title"/>
          </p:nvPr>
        </p:nvSpPr>
        <p:spPr>
          <a:xfrm>
            <a:off x="308225" y="143838"/>
            <a:ext cx="8650839" cy="1109609"/>
          </a:xfrm>
          <a:prstGeom prst="rect">
            <a:avLst/>
          </a:prstGeom>
        </p:spPr>
        <p:txBody>
          <a:bodyPr>
            <a:normAutofit/>
          </a:bodyPr>
          <a:lstStyle>
            <a:lvl1pPr>
              <a:defRPr b="1"/>
            </a:lvl1pPr>
          </a:lstStyle>
          <a:p>
            <a:r>
              <a:rPr lang="en-GB" dirty="0"/>
              <a:t>Any Question?</a:t>
            </a:r>
            <a:endParaRPr dirty="0"/>
          </a:p>
        </p:txBody>
      </p:sp>
      <p:sp>
        <p:nvSpPr>
          <p:cNvPr id="278" name="Got to know each other…"/>
          <p:cNvSpPr txBox="1">
            <a:spLocks noGrp="1"/>
          </p:cNvSpPr>
          <p:nvPr>
            <p:ph type="body" idx="1"/>
          </p:nvPr>
        </p:nvSpPr>
        <p:spPr>
          <a:xfrm>
            <a:off x="174661" y="1181527"/>
            <a:ext cx="8784403" cy="450008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dirty="0"/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endParaRPr lang="en-GB" sz="3200" dirty="0"/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b="1" dirty="0">
              <a:solidFill>
                <a:srgbClr val="FF0000"/>
              </a:solidFill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3200" kern="100" dirty="0">
              <a:solidFill>
                <a:schemeClr val="tx1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619595-562A-91D5-61A7-2E08C5303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4413" y="1469204"/>
            <a:ext cx="5167902" cy="34212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612080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7" grpId="0" animBg="1"/>
      <p:bldP spid="278" grpId="0" build="p" animBg="1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FF00FF"/>
      </a:folHlink>
    </a:clrScheme>
    <a:fontScheme name="20140311PresentationUWTSDTemplate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20140311PresentationUWTSDTempla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20000" dir="5400000" rotWithShape="0">
              <a:srgbClr val="000000">
                <a:alpha val="38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25400" cap="flat">
          <a:solidFill>
            <a:schemeClr val="accent1"/>
          </a:solidFill>
          <a:prstDash val="solid"/>
          <a:round/>
        </a:ln>
        <a:effectLst>
          <a:outerShdw blurRad="38100" dist="23000" dir="5400000" rotWithShape="0">
            <a:srgbClr val="000000">
              <a:alpha val="35000"/>
            </a:srgbClr>
          </a:outerShdw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chemeClr val="accent1"/>
          </a:solidFill>
          <a:prstDash val="solid"/>
          <a:round/>
        </a:ln>
        <a:effectLst>
          <a:outerShdw blurRad="38100" dist="20000" dir="5400000" rotWithShape="0">
            <a:srgbClr val="000000">
              <a:alpha val="38000"/>
            </a:srgbClr>
          </a:outerShdw>
        </a:effectLst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Myriad Pro"/>
            <a:ea typeface="Myriad Pro"/>
            <a:cs typeface="Myriad Pro"/>
            <a:sym typeface="Myriad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21725</TotalTime>
  <Words>799</Words>
  <Application>Microsoft Office PowerPoint</Application>
  <PresentationFormat>On-screen Show (4:3)</PresentationFormat>
  <Paragraphs>110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Myriad Pro</vt:lpstr>
      <vt:lpstr>Arial</vt:lpstr>
      <vt:lpstr>Calibri</vt:lpstr>
      <vt:lpstr>Times New Roman</vt:lpstr>
      <vt:lpstr>20140311PresentationUWTSDTemplate</vt:lpstr>
      <vt:lpstr>   LCLM 5004  Managing Business Information  Week 10:   Reflection, Revision, and C2 Assignment Workshop      </vt:lpstr>
      <vt:lpstr>In Today’s Lecture….We will</vt:lpstr>
      <vt:lpstr> Last  Week  (i.e., Week 9) We examined …………… </vt:lpstr>
      <vt:lpstr> This Week (i.e., Week 10) We will examine …………… </vt:lpstr>
      <vt:lpstr>PowerPoint Presentation</vt:lpstr>
      <vt:lpstr>PowerPoint Presentation</vt:lpstr>
      <vt:lpstr>PowerPoint Presentation</vt:lpstr>
      <vt:lpstr>PowerPoint Presentation</vt:lpstr>
      <vt:lpstr>Next, …..</vt:lpstr>
      <vt:lpstr>Next, …..</vt:lpstr>
      <vt:lpstr>Session 2</vt:lpstr>
      <vt:lpstr>PowerPoint Presentation</vt:lpstr>
      <vt:lpstr>PowerPoint Presentation</vt:lpstr>
      <vt:lpstr>PowerPoint Presentation</vt:lpstr>
      <vt:lpstr>Reflection of Individual Learner’s Learning Experience</vt:lpstr>
      <vt:lpstr>Reflection of Individual Learner’s Learning Experience</vt:lpstr>
      <vt:lpstr>Session 3</vt:lpstr>
      <vt:lpstr>Assessment 2</vt:lpstr>
      <vt:lpstr>Assessment 2</vt:lpstr>
      <vt:lpstr>Assessment 2</vt:lpstr>
      <vt:lpstr>Any Question?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LCLM4004  Problem Solving and Decision Making  Week 1</dc:title>
  <dc:creator>Adegbite, Oluwaseun</dc:creator>
  <cp:lastModifiedBy>Amer Kareem</cp:lastModifiedBy>
  <cp:revision>566</cp:revision>
  <dcterms:modified xsi:type="dcterms:W3CDTF">2025-11-29T16:24:26Z</dcterms:modified>
</cp:coreProperties>
</file>