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5"/>
  </p:notesMasterIdLst>
  <p:sldIdLst>
    <p:sldId id="269"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8" roundtripDataSignature="AMtx7mjhP6dy9HilbqdkFys8E+7M32tzj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559" autoAdjust="0"/>
  </p:normalViewPr>
  <p:slideViewPr>
    <p:cSldViewPr snapToGrid="0">
      <p:cViewPr varScale="1">
        <p:scale>
          <a:sx n="63" d="100"/>
          <a:sy n="63" d="100"/>
        </p:scale>
        <p:origin x="1426"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customschemas.google.com/relationships/presentationmetadata" Target="meta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0" name="Google Shape;150;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6" name="Google Shape;156;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100"/>
              <a:buNone/>
            </a:pPr>
            <a:r>
              <a:rPr lang="en-US" dirty="0">
                <a:latin typeface="Times New Roman"/>
                <a:ea typeface="Times New Roman"/>
                <a:cs typeface="Times New Roman"/>
                <a:sym typeface="Times New Roman"/>
              </a:rPr>
              <a:t>Enterprise management signifies the approaches and tools used to improve, monitor and administer vital day-to-day company procedures (</a:t>
            </a:r>
            <a:r>
              <a:rPr lang="en-US" dirty="0" err="1">
                <a:latin typeface="Times New Roman"/>
                <a:ea typeface="Times New Roman"/>
                <a:cs typeface="Times New Roman"/>
                <a:sym typeface="Times New Roman"/>
              </a:rPr>
              <a:t>Adeniran</a:t>
            </a:r>
            <a:r>
              <a:rPr lang="en-US" dirty="0">
                <a:latin typeface="Times New Roman"/>
                <a:ea typeface="Times New Roman"/>
                <a:cs typeface="Times New Roman"/>
                <a:sym typeface="Times New Roman"/>
              </a:rPr>
              <a:t> </a:t>
            </a:r>
            <a:r>
              <a:rPr lang="en-US" i="1" dirty="0">
                <a:latin typeface="Times New Roman"/>
                <a:ea typeface="Times New Roman"/>
                <a:cs typeface="Times New Roman"/>
                <a:sym typeface="Times New Roman"/>
              </a:rPr>
              <a:t>et al</a:t>
            </a:r>
            <a:r>
              <a:rPr lang="en-US" dirty="0">
                <a:latin typeface="Times New Roman"/>
                <a:ea typeface="Times New Roman"/>
                <a:cs typeface="Times New Roman"/>
                <a:sym typeface="Times New Roman"/>
              </a:rPr>
              <a:t>., 2024). The presentation will focus on making a business plan for a new business idea. The new business plan will choose a sustainable car washing business as a new service In the automation industry. The name of the new business idea will be </a:t>
            </a:r>
            <a:r>
              <a:rPr lang="en-US" dirty="0" err="1">
                <a:latin typeface="Times New Roman"/>
                <a:ea typeface="Times New Roman"/>
                <a:cs typeface="Times New Roman"/>
                <a:sym typeface="Times New Roman"/>
              </a:rPr>
              <a:t>AquaShine</a:t>
            </a:r>
            <a:r>
              <a:rPr lang="en-US" dirty="0">
                <a:latin typeface="Times New Roman"/>
                <a:ea typeface="Times New Roman"/>
                <a:cs typeface="Times New Roman"/>
                <a:sym typeface="Times New Roman"/>
              </a:rPr>
              <a:t>. SWOT analysis will be discussed to present the threats to the idea to opportunities to overcome these threats such as competition. There will also be a discussion of the USP and legal structure of the business idea such as reduction of waste and others. </a:t>
            </a:r>
            <a:endParaRPr sz="1800" dirty="0">
              <a:latin typeface="Times New Roman"/>
              <a:ea typeface="Times New Roman"/>
              <a:cs typeface="Times New Roman"/>
              <a:sym typeface="Times New Roman"/>
            </a:endParaRPr>
          </a:p>
        </p:txBody>
      </p:sp>
      <p:sp>
        <p:nvSpPr>
          <p:cNvPr id="157" name="Google Shape;157;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4" name="Google Shape;164;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100"/>
              <a:buNone/>
            </a:pPr>
            <a:r>
              <a:rPr lang="en-US" dirty="0">
                <a:latin typeface="Times New Roman"/>
                <a:ea typeface="Times New Roman"/>
                <a:cs typeface="Times New Roman"/>
                <a:sym typeface="Times New Roman"/>
              </a:rPr>
              <a:t>A car washing company named </a:t>
            </a:r>
            <a:r>
              <a:rPr lang="en-US" dirty="0" err="1">
                <a:latin typeface="Times New Roman"/>
                <a:ea typeface="Times New Roman"/>
                <a:cs typeface="Times New Roman"/>
                <a:sym typeface="Times New Roman"/>
              </a:rPr>
              <a:t>AquaShine</a:t>
            </a:r>
            <a:r>
              <a:rPr lang="en-US" dirty="0">
                <a:latin typeface="Times New Roman"/>
                <a:ea typeface="Times New Roman"/>
                <a:cs typeface="Times New Roman"/>
                <a:sym typeface="Times New Roman"/>
              </a:rPr>
              <a:t> is the major preferred business idea for the presentation. The company will focus on introducing sustainability and automation in the car washing techniques understanding consumer preferences and external trends. </a:t>
            </a:r>
            <a:r>
              <a:rPr lang="en-US" dirty="0" err="1">
                <a:latin typeface="Times New Roman"/>
                <a:ea typeface="Times New Roman"/>
                <a:cs typeface="Times New Roman"/>
                <a:sym typeface="Times New Roman"/>
              </a:rPr>
              <a:t>AquaShine</a:t>
            </a:r>
            <a:r>
              <a:rPr lang="en-US" dirty="0">
                <a:latin typeface="Times New Roman"/>
                <a:ea typeface="Times New Roman"/>
                <a:cs typeface="Times New Roman"/>
                <a:sym typeface="Times New Roman"/>
              </a:rPr>
              <a:t> will provide different types of car washing including basic washing, detaining, interior cleaning and others. The intention of the company is to offer and improve the level of services within the automation industry (</a:t>
            </a:r>
            <a:r>
              <a:rPr lang="en-US" dirty="0" err="1">
                <a:highlight>
                  <a:srgbClr val="FFFFFF"/>
                </a:highlight>
                <a:latin typeface="Times New Roman"/>
                <a:ea typeface="Times New Roman"/>
                <a:cs typeface="Times New Roman"/>
                <a:sym typeface="Times New Roman"/>
              </a:rPr>
              <a:t>Monney</a:t>
            </a:r>
            <a:r>
              <a:rPr lang="en-US" i="1" dirty="0">
                <a:highlight>
                  <a:srgbClr val="FFFFFF"/>
                </a:highlight>
                <a:latin typeface="Times New Roman"/>
                <a:ea typeface="Times New Roman"/>
                <a:cs typeface="Times New Roman"/>
                <a:sym typeface="Times New Roman"/>
              </a:rPr>
              <a:t> et al.,</a:t>
            </a:r>
            <a:r>
              <a:rPr lang="en-US" dirty="0">
                <a:highlight>
                  <a:srgbClr val="FFFFFF"/>
                </a:highlight>
                <a:latin typeface="Times New Roman"/>
                <a:ea typeface="Times New Roman"/>
                <a:cs typeface="Times New Roman"/>
                <a:sym typeface="Times New Roman"/>
              </a:rPr>
              <a:t> 2020</a:t>
            </a:r>
            <a:r>
              <a:rPr lang="en-US" dirty="0">
                <a:latin typeface="Times New Roman"/>
                <a:ea typeface="Times New Roman"/>
                <a:cs typeface="Times New Roman"/>
                <a:sym typeface="Times New Roman"/>
              </a:rPr>
              <a:t>). </a:t>
            </a:r>
            <a:r>
              <a:rPr lang="en-US" dirty="0" err="1">
                <a:latin typeface="Times New Roman"/>
                <a:ea typeface="Times New Roman"/>
                <a:cs typeface="Times New Roman"/>
                <a:sym typeface="Times New Roman"/>
              </a:rPr>
              <a:t>AquaShine</a:t>
            </a:r>
            <a:r>
              <a:rPr lang="en-US" dirty="0">
                <a:latin typeface="Times New Roman"/>
                <a:ea typeface="Times New Roman"/>
                <a:cs typeface="Times New Roman"/>
                <a:sym typeface="Times New Roman"/>
              </a:rPr>
              <a:t> will establish its reason for fostering sustainability and automated car washing services understanding the preferences and needs of today's customers. The business idea will support the car manufacturing industry and the people in their prosperity and development. It also follows the rules and regulations of the environment and sustainable motives. </a:t>
            </a:r>
            <a:endParaRPr sz="1800" dirty="0">
              <a:latin typeface="Times New Roman"/>
              <a:ea typeface="Times New Roman"/>
              <a:cs typeface="Times New Roman"/>
              <a:sym typeface="Times New Roman"/>
            </a:endParaRPr>
          </a:p>
        </p:txBody>
      </p:sp>
      <p:sp>
        <p:nvSpPr>
          <p:cNvPr id="165" name="Google Shape;165;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2" name="Google Shape;172;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100"/>
              <a:buNone/>
            </a:pPr>
            <a:r>
              <a:rPr lang="en-US" dirty="0">
                <a:latin typeface="Times New Roman"/>
                <a:ea typeface="Times New Roman"/>
                <a:cs typeface="Times New Roman"/>
                <a:sym typeface="Times New Roman"/>
              </a:rPr>
              <a:t>In the case of the Unique Selling Point of the new business plan, The USP of the new business idea will be customer satisfaction and experience, eco-friendly materials and decreased water consumption. These USPs will play a major part In establishing a car washing company focusing on the sustainable and environmental trends. Introducing automated services will help the company attract consumers with an appropriate legal structure and the objectives of the company (</a:t>
            </a:r>
            <a:r>
              <a:rPr lang="en-US" dirty="0" err="1">
                <a:highlight>
                  <a:srgbClr val="FFFFFF"/>
                </a:highlight>
                <a:latin typeface="Times New Roman"/>
                <a:ea typeface="Times New Roman"/>
                <a:cs typeface="Times New Roman"/>
                <a:sym typeface="Times New Roman"/>
              </a:rPr>
              <a:t>Alazaiza</a:t>
            </a:r>
            <a:r>
              <a:rPr lang="en-US" i="1" dirty="0">
                <a:highlight>
                  <a:srgbClr val="FFFFFF"/>
                </a:highlight>
                <a:latin typeface="Times New Roman"/>
                <a:ea typeface="Times New Roman"/>
                <a:cs typeface="Times New Roman"/>
                <a:sym typeface="Times New Roman"/>
              </a:rPr>
              <a:t> et al.,</a:t>
            </a:r>
            <a:r>
              <a:rPr lang="en-US" dirty="0">
                <a:highlight>
                  <a:srgbClr val="FFFFFF"/>
                </a:highlight>
                <a:latin typeface="Times New Roman"/>
                <a:ea typeface="Times New Roman"/>
                <a:cs typeface="Times New Roman"/>
                <a:sym typeface="Times New Roman"/>
              </a:rPr>
              <a:t> 2024</a:t>
            </a:r>
            <a:r>
              <a:rPr lang="en-US" dirty="0">
                <a:latin typeface="Times New Roman"/>
                <a:ea typeface="Times New Roman"/>
                <a:cs typeface="Times New Roman"/>
                <a:sym typeface="Times New Roman"/>
              </a:rPr>
              <a:t>). In the case of legal structure, it will differ on different elements such as capital strength, size, protection, and goals of the leader. The business type will be sole proprietorship where the leader will be accountable for all the income and losses. </a:t>
            </a:r>
            <a:endParaRPr sz="1800" dirty="0">
              <a:latin typeface="Times New Roman"/>
              <a:ea typeface="Times New Roman"/>
              <a:cs typeface="Times New Roman"/>
              <a:sym typeface="Times New Roman"/>
            </a:endParaRPr>
          </a:p>
        </p:txBody>
      </p:sp>
      <p:sp>
        <p:nvSpPr>
          <p:cNvPr id="173" name="Google Shape;173;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0" name="Google Shape;180;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b="1" dirty="0">
                <a:latin typeface="Times New Roman"/>
                <a:ea typeface="Times New Roman"/>
                <a:cs typeface="Times New Roman"/>
                <a:sym typeface="Times New Roman"/>
              </a:rPr>
              <a:t>Aim:</a:t>
            </a:r>
            <a:endParaRPr b="1" dirty="0">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dirty="0">
                <a:latin typeface="Times New Roman"/>
                <a:ea typeface="Times New Roman"/>
                <a:cs typeface="Times New Roman"/>
                <a:sym typeface="Times New Roman"/>
              </a:rPr>
              <a:t>The aim of the task will be to design a new business idea and depict a relevant business plan. </a:t>
            </a:r>
            <a:endParaRPr dirty="0">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b="1" dirty="0">
                <a:latin typeface="Times New Roman"/>
                <a:ea typeface="Times New Roman"/>
                <a:cs typeface="Times New Roman"/>
                <a:sym typeface="Times New Roman"/>
              </a:rPr>
              <a:t>Objectives: </a:t>
            </a:r>
            <a:endParaRPr b="1"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dirty="0">
                <a:latin typeface="Times New Roman"/>
                <a:ea typeface="Times New Roman"/>
                <a:cs typeface="Times New Roman"/>
                <a:sym typeface="Times New Roman"/>
              </a:rPr>
              <a:t>To identify the new business idea and prepare a plan for the successful establishment of the business idea</a:t>
            </a:r>
            <a:endParaRPr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dirty="0">
                <a:latin typeface="Times New Roman"/>
                <a:ea typeface="Times New Roman"/>
                <a:cs typeface="Times New Roman"/>
                <a:sym typeface="Times New Roman"/>
              </a:rPr>
              <a:t>To assess the challenges and strengths when executing the business plan </a:t>
            </a:r>
            <a:endParaRPr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US" dirty="0">
                <a:latin typeface="Times New Roman"/>
                <a:ea typeface="Times New Roman"/>
                <a:cs typeface="Times New Roman"/>
                <a:sym typeface="Times New Roman"/>
              </a:rPr>
              <a:t>To demonstrate a range of business aptitudes and understanding gained during the making of a business plan</a:t>
            </a:r>
            <a:endParaRPr b="1" dirty="0">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b="1" dirty="0">
                <a:latin typeface="Times New Roman"/>
                <a:ea typeface="Times New Roman"/>
                <a:cs typeface="Times New Roman"/>
                <a:sym typeface="Times New Roman"/>
              </a:rPr>
              <a:t>Mission Statement: </a:t>
            </a:r>
            <a:endParaRPr b="1" dirty="0">
              <a:latin typeface="Times New Roman"/>
              <a:ea typeface="Times New Roman"/>
              <a:cs typeface="Times New Roman"/>
              <a:sym typeface="Times New Roman"/>
            </a:endParaRPr>
          </a:p>
          <a:p>
            <a:pPr marL="0" lvl="0" indent="0" algn="just" rtl="0">
              <a:lnSpc>
                <a:spcPct val="150000"/>
              </a:lnSpc>
              <a:spcBef>
                <a:spcPts val="0"/>
              </a:spcBef>
              <a:spcAft>
                <a:spcPts val="0"/>
              </a:spcAft>
              <a:buSzPts val="1100"/>
              <a:buNone/>
            </a:pPr>
            <a:r>
              <a:rPr lang="en-US" dirty="0">
                <a:latin typeface="Times New Roman"/>
                <a:ea typeface="Times New Roman"/>
                <a:cs typeface="Times New Roman"/>
                <a:sym typeface="Times New Roman"/>
              </a:rPr>
              <a:t>The mission statement of the new business idea will be to offer elevated quality, efficient and convenient car washing services while even being environmentally accountable. </a:t>
            </a:r>
            <a:endParaRPr sz="1800" b="1" dirty="0">
              <a:latin typeface="Times New Roman"/>
              <a:ea typeface="Times New Roman"/>
              <a:cs typeface="Times New Roman"/>
              <a:sym typeface="Times New Roman"/>
            </a:endParaRPr>
          </a:p>
        </p:txBody>
      </p:sp>
      <p:sp>
        <p:nvSpPr>
          <p:cNvPr id="181" name="Google Shape;181;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8" name="Google Shape;188;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100"/>
              <a:buNone/>
            </a:pPr>
            <a:r>
              <a:rPr lang="en-US" dirty="0">
                <a:latin typeface="Times New Roman"/>
                <a:ea typeface="Times New Roman"/>
                <a:cs typeface="Times New Roman"/>
                <a:sym typeface="Times New Roman"/>
              </a:rPr>
              <a:t>The human resources of the new business idea will focus on conducting a gap evaluation to </a:t>
            </a:r>
            <a:r>
              <a:rPr lang="en-US" dirty="0" err="1">
                <a:latin typeface="Times New Roman"/>
                <a:ea typeface="Times New Roman"/>
                <a:cs typeface="Times New Roman"/>
                <a:sym typeface="Times New Roman"/>
              </a:rPr>
              <a:t>analyse</a:t>
            </a:r>
            <a:r>
              <a:rPr lang="en-US" dirty="0">
                <a:latin typeface="Times New Roman"/>
                <a:ea typeface="Times New Roman"/>
                <a:cs typeface="Times New Roman"/>
                <a:sym typeface="Times New Roman"/>
              </a:rPr>
              <a:t> the demands and resources of </a:t>
            </a:r>
            <a:r>
              <a:rPr lang="en-US" dirty="0" err="1">
                <a:latin typeface="Times New Roman"/>
                <a:ea typeface="Times New Roman"/>
                <a:cs typeface="Times New Roman"/>
                <a:sym typeface="Times New Roman"/>
              </a:rPr>
              <a:t>AquaShine</a:t>
            </a:r>
            <a:r>
              <a:rPr lang="en-US" dirty="0">
                <a:latin typeface="Times New Roman"/>
                <a:ea typeface="Times New Roman"/>
                <a:cs typeface="Times New Roman"/>
                <a:sym typeface="Times New Roman"/>
              </a:rPr>
              <a:t>. The owner will also talk to its employees to convey future goals and others (Dondi </a:t>
            </a:r>
            <a:r>
              <a:rPr lang="en-US" i="1" dirty="0">
                <a:latin typeface="Times New Roman"/>
                <a:ea typeface="Times New Roman"/>
                <a:cs typeface="Times New Roman"/>
                <a:sym typeface="Times New Roman"/>
              </a:rPr>
              <a:t>et al</a:t>
            </a:r>
            <a:r>
              <a:rPr lang="en-US" dirty="0">
                <a:latin typeface="Times New Roman"/>
                <a:ea typeface="Times New Roman"/>
                <a:cs typeface="Times New Roman"/>
                <a:sym typeface="Times New Roman"/>
              </a:rPr>
              <a:t>., 2021). In the case of location, the physical store will be established in London city due to the residence of most vehicle owners from across the world. The products of the car washing company will also be available on social media websites such as Instagram and TikTok. In the matter of financial overview, the total costs of the new business idea will be estimated to be around 25000 GBP. </a:t>
            </a:r>
            <a:endParaRPr sz="1800" dirty="0">
              <a:latin typeface="Times New Roman"/>
              <a:ea typeface="Times New Roman"/>
              <a:cs typeface="Times New Roman"/>
              <a:sym typeface="Times New Roman"/>
            </a:endParaRPr>
          </a:p>
        </p:txBody>
      </p:sp>
      <p:sp>
        <p:nvSpPr>
          <p:cNvPr id="189" name="Google Shape;189;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6" name="Google Shape;196;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100"/>
              <a:buNone/>
            </a:pPr>
            <a:r>
              <a:rPr lang="en-US" dirty="0">
                <a:latin typeface="Times New Roman"/>
                <a:ea typeface="Times New Roman"/>
                <a:cs typeface="Times New Roman"/>
                <a:sym typeface="Times New Roman"/>
              </a:rPr>
              <a:t>One of the major marketing strategies of the new business idea will be to get engaged with eco-friendly initiatives and projects by presenting people that </a:t>
            </a:r>
            <a:r>
              <a:rPr lang="en-US" dirty="0" err="1">
                <a:latin typeface="Times New Roman"/>
                <a:ea typeface="Times New Roman"/>
                <a:cs typeface="Times New Roman"/>
                <a:sym typeface="Times New Roman"/>
              </a:rPr>
              <a:t>AquaShine</a:t>
            </a:r>
            <a:r>
              <a:rPr lang="en-US" dirty="0">
                <a:latin typeface="Times New Roman"/>
                <a:ea typeface="Times New Roman"/>
                <a:cs typeface="Times New Roman"/>
                <a:sym typeface="Times New Roman"/>
              </a:rPr>
              <a:t> is taking significant measures by taking part in environmental and social initiatives and projects such as reducing water wastage and </a:t>
            </a:r>
            <a:r>
              <a:rPr lang="en-US" dirty="0" err="1">
                <a:latin typeface="Times New Roman"/>
                <a:ea typeface="Times New Roman"/>
                <a:cs typeface="Times New Roman"/>
                <a:sym typeface="Times New Roman"/>
              </a:rPr>
              <a:t>utilising</a:t>
            </a:r>
            <a:r>
              <a:rPr lang="en-US" dirty="0">
                <a:latin typeface="Times New Roman"/>
                <a:ea typeface="Times New Roman"/>
                <a:cs typeface="Times New Roman"/>
                <a:sym typeface="Times New Roman"/>
              </a:rPr>
              <a:t> renewable energy. The new business idea will also focus on prolonged-term social responsibility by setting an ethical supply chain and investing in workers' growth, health and partnership (</a:t>
            </a:r>
            <a:r>
              <a:rPr lang="en-US" dirty="0">
                <a:highlight>
                  <a:srgbClr val="FFFFFF"/>
                </a:highlight>
                <a:latin typeface="Times New Roman"/>
                <a:ea typeface="Times New Roman"/>
                <a:cs typeface="Times New Roman"/>
                <a:sym typeface="Times New Roman"/>
              </a:rPr>
              <a:t>Barringer </a:t>
            </a:r>
            <a:r>
              <a:rPr lang="en-US" i="1" dirty="0">
                <a:highlight>
                  <a:srgbClr val="FFFFFF"/>
                </a:highlight>
                <a:latin typeface="Times New Roman"/>
                <a:ea typeface="Times New Roman"/>
                <a:cs typeface="Times New Roman"/>
                <a:sym typeface="Times New Roman"/>
              </a:rPr>
              <a:t>et al</a:t>
            </a:r>
            <a:r>
              <a:rPr lang="en-US" dirty="0">
                <a:highlight>
                  <a:srgbClr val="FFFFFF"/>
                </a:highlight>
                <a:latin typeface="Times New Roman"/>
                <a:ea typeface="Times New Roman"/>
                <a:cs typeface="Times New Roman"/>
                <a:sym typeface="Times New Roman"/>
              </a:rPr>
              <a:t>., 2022</a:t>
            </a:r>
            <a:r>
              <a:rPr lang="en-US" dirty="0">
                <a:latin typeface="Times New Roman"/>
                <a:ea typeface="Times New Roman"/>
                <a:cs typeface="Times New Roman"/>
                <a:sym typeface="Times New Roman"/>
              </a:rPr>
              <a:t>). Another major marketing strategy for the business idea can be to </a:t>
            </a:r>
            <a:r>
              <a:rPr lang="en-US" dirty="0" err="1">
                <a:latin typeface="Times New Roman"/>
                <a:ea typeface="Times New Roman"/>
                <a:cs typeface="Times New Roman"/>
                <a:sym typeface="Times New Roman"/>
              </a:rPr>
              <a:t>organise</a:t>
            </a:r>
            <a:r>
              <a:rPr lang="en-US" dirty="0">
                <a:latin typeface="Times New Roman"/>
                <a:ea typeface="Times New Roman"/>
                <a:cs typeface="Times New Roman"/>
                <a:sym typeface="Times New Roman"/>
              </a:rPr>
              <a:t> eco-friendly virtual events to conserve resources, better inclusivity and accessibility and decrease carbon imprint, particularly in the cash-washing industry. </a:t>
            </a:r>
            <a:endParaRPr sz="1800" dirty="0">
              <a:latin typeface="Times New Roman"/>
              <a:ea typeface="Times New Roman"/>
              <a:cs typeface="Times New Roman"/>
              <a:sym typeface="Times New Roman"/>
            </a:endParaRPr>
          </a:p>
        </p:txBody>
      </p:sp>
      <p:sp>
        <p:nvSpPr>
          <p:cNvPr id="197" name="Google Shape;197;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4" name="Google Shape;204;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SzPts val="1100"/>
              <a:buNone/>
            </a:pPr>
            <a:r>
              <a:rPr lang="en-US" dirty="0">
                <a:latin typeface="Times New Roman"/>
                <a:ea typeface="Times New Roman"/>
                <a:cs typeface="Times New Roman"/>
                <a:sym typeface="Times New Roman"/>
              </a:rPr>
              <a:t>In the case of branding, the new business idea will use social media platforms and email marketing for its brand. Social media platforms such as Facebook, Instagram, TikTok and others will be used where </a:t>
            </a:r>
            <a:r>
              <a:rPr lang="en-US" dirty="0" err="1">
                <a:latin typeface="Times New Roman"/>
                <a:ea typeface="Times New Roman"/>
                <a:cs typeface="Times New Roman"/>
                <a:sym typeface="Times New Roman"/>
              </a:rPr>
              <a:t>AquaShine</a:t>
            </a:r>
            <a:r>
              <a:rPr lang="en-US" dirty="0">
                <a:latin typeface="Times New Roman"/>
                <a:ea typeface="Times New Roman"/>
                <a:cs typeface="Times New Roman"/>
                <a:sym typeface="Times New Roman"/>
              </a:rPr>
              <a:t> will present its cash-washing equipment and services such as air compressors, brushers, vacuum cleaners and others. It will help the business idea reach larger car owners and increase engagement (Cartwright </a:t>
            </a:r>
            <a:r>
              <a:rPr lang="en-US" i="1" dirty="0">
                <a:latin typeface="Times New Roman"/>
                <a:ea typeface="Times New Roman"/>
                <a:cs typeface="Times New Roman"/>
                <a:sym typeface="Times New Roman"/>
              </a:rPr>
              <a:t>et al</a:t>
            </a:r>
            <a:r>
              <a:rPr lang="en-US" dirty="0">
                <a:latin typeface="Times New Roman"/>
                <a:ea typeface="Times New Roman"/>
                <a:cs typeface="Times New Roman"/>
                <a:sym typeface="Times New Roman"/>
              </a:rPr>
              <a:t>., 2021). Content marketing will also be useful in being notified about new launches of the products and offers on them. The new business idea can create a brand story that </a:t>
            </a:r>
            <a:r>
              <a:rPr lang="en-US" dirty="0" err="1">
                <a:latin typeface="Times New Roman"/>
                <a:ea typeface="Times New Roman"/>
                <a:cs typeface="Times New Roman"/>
                <a:sym typeface="Times New Roman"/>
              </a:rPr>
              <a:t>emphasises</a:t>
            </a:r>
            <a:r>
              <a:rPr lang="en-US" dirty="0">
                <a:latin typeface="Times New Roman"/>
                <a:ea typeface="Times New Roman"/>
                <a:cs typeface="Times New Roman"/>
                <a:sym typeface="Times New Roman"/>
              </a:rPr>
              <a:t> its intentions and sustainability advantages of the derivatives. </a:t>
            </a:r>
            <a:endParaRPr sz="1800" dirty="0">
              <a:latin typeface="Times New Roman"/>
              <a:ea typeface="Times New Roman"/>
              <a:cs typeface="Times New Roman"/>
              <a:sym typeface="Times New Roman"/>
            </a:endParaRPr>
          </a:p>
        </p:txBody>
      </p:sp>
      <p:sp>
        <p:nvSpPr>
          <p:cNvPr id="205" name="Google Shape;205;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2" name="Google Shape;212;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dirty="0">
                <a:solidFill>
                  <a:srgbClr val="FF0000"/>
                </a:solidFill>
                <a:latin typeface="Times New Roman"/>
                <a:ea typeface="Times New Roman"/>
                <a:cs typeface="Times New Roman"/>
                <a:sym typeface="Times New Roman"/>
              </a:rPr>
              <a:t>One of the most important things is to comprehend the strengths and weaknesses of a new business plan as it can help mitigate challenges that can hinder the operations of the business (</a:t>
            </a:r>
            <a:r>
              <a:rPr lang="en-US" dirty="0" err="1">
                <a:solidFill>
                  <a:srgbClr val="FF0000"/>
                </a:solidFill>
                <a:latin typeface="Times New Roman"/>
                <a:ea typeface="Times New Roman"/>
                <a:cs typeface="Times New Roman"/>
                <a:sym typeface="Times New Roman"/>
              </a:rPr>
              <a:t>Argaw</a:t>
            </a:r>
            <a:r>
              <a:rPr lang="en-US" dirty="0">
                <a:solidFill>
                  <a:srgbClr val="FF0000"/>
                </a:solidFill>
                <a:latin typeface="Times New Roman"/>
                <a:ea typeface="Times New Roman"/>
                <a:cs typeface="Times New Roman"/>
                <a:sym typeface="Times New Roman"/>
              </a:rPr>
              <a:t> </a:t>
            </a:r>
            <a:r>
              <a:rPr lang="en-US" i="1" dirty="0">
                <a:solidFill>
                  <a:srgbClr val="FF0000"/>
                </a:solidFill>
                <a:latin typeface="Times New Roman"/>
                <a:ea typeface="Times New Roman"/>
                <a:cs typeface="Times New Roman"/>
                <a:sym typeface="Times New Roman"/>
              </a:rPr>
              <a:t>et al</a:t>
            </a:r>
            <a:r>
              <a:rPr lang="en-US" dirty="0">
                <a:solidFill>
                  <a:srgbClr val="FF0000"/>
                </a:solidFill>
                <a:latin typeface="Times New Roman"/>
                <a:ea typeface="Times New Roman"/>
                <a:cs typeface="Times New Roman"/>
                <a:sym typeface="Times New Roman"/>
              </a:rPr>
              <a:t>., 2020). In the case of new business ideas to launch a car washing business Company </a:t>
            </a:r>
            <a:r>
              <a:rPr lang="en-US" dirty="0" err="1">
                <a:solidFill>
                  <a:srgbClr val="FF0000"/>
                </a:solidFill>
                <a:latin typeface="Times New Roman"/>
                <a:ea typeface="Times New Roman"/>
                <a:cs typeface="Times New Roman"/>
                <a:sym typeface="Times New Roman"/>
              </a:rPr>
              <a:t>AquaShine</a:t>
            </a:r>
            <a:r>
              <a:rPr lang="en-US" dirty="0">
                <a:solidFill>
                  <a:srgbClr val="FF0000"/>
                </a:solidFill>
                <a:latin typeface="Times New Roman"/>
                <a:ea typeface="Times New Roman"/>
                <a:cs typeface="Times New Roman"/>
                <a:sym typeface="Times New Roman"/>
              </a:rPr>
              <a:t> company will focus on using advanced waterless technology to wash cars can foster unique experiences for the customers. Additionally, the use of environmentally friendly materials and shifting the production process to the recent time choices will help to improve the strength of </a:t>
            </a:r>
            <a:r>
              <a:rPr lang="en-US" dirty="0" err="1">
                <a:solidFill>
                  <a:srgbClr val="FF0000"/>
                </a:solidFill>
                <a:latin typeface="Times New Roman"/>
                <a:ea typeface="Times New Roman"/>
                <a:cs typeface="Times New Roman"/>
                <a:sym typeface="Times New Roman"/>
              </a:rPr>
              <a:t>AquaShine</a:t>
            </a:r>
            <a:r>
              <a:rPr lang="en-US" dirty="0">
                <a:solidFill>
                  <a:srgbClr val="FF0000"/>
                </a:solidFill>
                <a:latin typeface="Times New Roman"/>
                <a:ea typeface="Times New Roman"/>
                <a:cs typeface="Times New Roman"/>
                <a:sym typeface="Times New Roman"/>
              </a:rPr>
              <a:t>. Another major strength can be seen as ethical practices as it </a:t>
            </a:r>
            <a:r>
              <a:rPr lang="en-US" dirty="0" err="1">
                <a:solidFill>
                  <a:srgbClr val="FF0000"/>
                </a:solidFill>
                <a:latin typeface="Times New Roman"/>
                <a:ea typeface="Times New Roman"/>
                <a:cs typeface="Times New Roman"/>
                <a:sym typeface="Times New Roman"/>
              </a:rPr>
              <a:t>prioritise</a:t>
            </a:r>
            <a:r>
              <a:rPr lang="en-US" dirty="0">
                <a:solidFill>
                  <a:srgbClr val="FF0000"/>
                </a:solidFill>
                <a:latin typeface="Times New Roman"/>
                <a:ea typeface="Times New Roman"/>
                <a:cs typeface="Times New Roman"/>
                <a:sym typeface="Times New Roman"/>
              </a:rPr>
              <a:t> ethical </a:t>
            </a:r>
            <a:r>
              <a:rPr lang="en-US" dirty="0" err="1">
                <a:solidFill>
                  <a:srgbClr val="FF0000"/>
                </a:solidFill>
                <a:latin typeface="Times New Roman"/>
                <a:ea typeface="Times New Roman"/>
                <a:cs typeface="Times New Roman"/>
                <a:sym typeface="Times New Roman"/>
              </a:rPr>
              <a:t>labour</a:t>
            </a:r>
            <a:r>
              <a:rPr lang="en-US" dirty="0">
                <a:solidFill>
                  <a:srgbClr val="FF0000"/>
                </a:solidFill>
                <a:latin typeface="Times New Roman"/>
                <a:ea typeface="Times New Roman"/>
                <a:cs typeface="Times New Roman"/>
                <a:sym typeface="Times New Roman"/>
              </a:rPr>
              <a:t> exercises. However, sustainable products are quite expensive and there is a danger of greenwashing which is a major weakness. </a:t>
            </a:r>
            <a:endParaRPr dirty="0">
              <a:solidFill>
                <a:srgbClr val="FF0000"/>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chemeClr val="dk1"/>
              </a:buClr>
              <a:buSzPts val="1800"/>
              <a:buFont typeface="Times New Roman"/>
              <a:buNone/>
            </a:pPr>
            <a:endParaRPr sz="1800" dirty="0">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213" name="Google Shape;213;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0" name="Google Shape;220;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dirty="0">
                <a:solidFill>
                  <a:srgbClr val="FF0000"/>
                </a:solidFill>
                <a:latin typeface="Times New Roman"/>
                <a:ea typeface="Times New Roman"/>
                <a:cs typeface="Times New Roman"/>
                <a:sym typeface="Times New Roman"/>
              </a:rPr>
              <a:t>It can also be noted that launching a new business idea of opening a new car wash business is a hectic job as it demands proper knowledge and understanding of cash wash equipment (</a:t>
            </a:r>
            <a:r>
              <a:rPr lang="en-US" dirty="0">
                <a:solidFill>
                  <a:srgbClr val="FF0000"/>
                </a:solidFill>
                <a:highlight>
                  <a:srgbClr val="FFFFFF"/>
                </a:highlight>
                <a:latin typeface="Times New Roman"/>
                <a:ea typeface="Times New Roman"/>
                <a:cs typeface="Times New Roman"/>
                <a:sym typeface="Times New Roman"/>
              </a:rPr>
              <a:t>Zhou</a:t>
            </a:r>
            <a:r>
              <a:rPr lang="en-US" i="1" dirty="0">
                <a:solidFill>
                  <a:srgbClr val="FF0000"/>
                </a:solidFill>
                <a:highlight>
                  <a:srgbClr val="FFFFFF"/>
                </a:highlight>
                <a:latin typeface="Times New Roman"/>
                <a:ea typeface="Times New Roman"/>
                <a:cs typeface="Times New Roman"/>
                <a:sym typeface="Times New Roman"/>
              </a:rPr>
              <a:t> et al.,</a:t>
            </a:r>
            <a:r>
              <a:rPr lang="en-US" dirty="0">
                <a:solidFill>
                  <a:srgbClr val="FF0000"/>
                </a:solidFill>
                <a:highlight>
                  <a:srgbClr val="FFFFFF"/>
                </a:highlight>
                <a:latin typeface="Times New Roman"/>
                <a:ea typeface="Times New Roman"/>
                <a:cs typeface="Times New Roman"/>
                <a:sym typeface="Times New Roman"/>
              </a:rPr>
              <a:t> 2020</a:t>
            </a:r>
            <a:r>
              <a:rPr lang="en-US" dirty="0">
                <a:solidFill>
                  <a:srgbClr val="FF0000"/>
                </a:solidFill>
                <a:latin typeface="Times New Roman"/>
                <a:ea typeface="Times New Roman"/>
                <a:cs typeface="Times New Roman"/>
                <a:sym typeface="Times New Roman"/>
              </a:rPr>
              <a:t>). One of them is safety challenges as car wash equipment contains numerous potential hazards such as chemicals, machinery and electrical issues. vulnerability to changes in demand because of seasonal variations can also be a major threat to the new business idea. However, some major opportunities for </a:t>
            </a:r>
            <a:r>
              <a:rPr lang="en-US" dirty="0" err="1">
                <a:solidFill>
                  <a:srgbClr val="FF0000"/>
                </a:solidFill>
                <a:latin typeface="Times New Roman"/>
                <a:ea typeface="Times New Roman"/>
                <a:cs typeface="Times New Roman"/>
                <a:sym typeface="Times New Roman"/>
              </a:rPr>
              <a:t>AquaShine</a:t>
            </a:r>
            <a:r>
              <a:rPr lang="en-US" dirty="0">
                <a:solidFill>
                  <a:srgbClr val="FF0000"/>
                </a:solidFill>
                <a:latin typeface="Times New Roman"/>
                <a:ea typeface="Times New Roman"/>
                <a:cs typeface="Times New Roman"/>
                <a:sym typeface="Times New Roman"/>
              </a:rPr>
              <a:t> include growing demand, industry growth and others. </a:t>
            </a:r>
            <a:endParaRPr dirty="0">
              <a:solidFill>
                <a:srgbClr val="FF0000"/>
              </a:solidFill>
              <a:latin typeface="Times New Roman"/>
              <a:ea typeface="Times New Roman"/>
              <a:cs typeface="Times New Roman"/>
              <a:sym typeface="Times New Roman"/>
            </a:endParaRPr>
          </a:p>
          <a:p>
            <a:pPr marL="0" lvl="0" indent="0" algn="l" rtl="0">
              <a:spcBef>
                <a:spcPts val="0"/>
              </a:spcBef>
              <a:spcAft>
                <a:spcPts val="0"/>
              </a:spcAft>
              <a:buNone/>
            </a:pPr>
            <a:endParaRPr sz="1800" dirty="0">
              <a:latin typeface="Times New Roman"/>
              <a:ea typeface="Times New Roman"/>
              <a:cs typeface="Times New Roman"/>
              <a:sym typeface="Times New Roman"/>
            </a:endParaRPr>
          </a:p>
        </p:txBody>
      </p:sp>
      <p:sp>
        <p:nvSpPr>
          <p:cNvPr id="221" name="Google Shape;221;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8" name="Google Shape;228;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dirty="0">
                <a:solidFill>
                  <a:srgbClr val="FF0000"/>
                </a:solidFill>
                <a:latin typeface="Times New Roman"/>
                <a:ea typeface="Times New Roman"/>
                <a:cs typeface="Times New Roman"/>
                <a:sym typeface="Times New Roman"/>
              </a:rPr>
              <a:t>The presentation has discussed many of the essential points regarding managing enterprise. Car Wash has been chosen as the new business plan and the name of the new business idea has been set as </a:t>
            </a:r>
            <a:r>
              <a:rPr lang="en-US" dirty="0" err="1">
                <a:solidFill>
                  <a:srgbClr val="FF0000"/>
                </a:solidFill>
                <a:latin typeface="Times New Roman"/>
                <a:ea typeface="Times New Roman"/>
                <a:cs typeface="Times New Roman"/>
                <a:sym typeface="Times New Roman"/>
              </a:rPr>
              <a:t>AquaShine</a:t>
            </a:r>
            <a:r>
              <a:rPr lang="en-US" dirty="0">
                <a:solidFill>
                  <a:srgbClr val="FF0000"/>
                </a:solidFill>
                <a:latin typeface="Times New Roman"/>
                <a:ea typeface="Times New Roman"/>
                <a:cs typeface="Times New Roman"/>
                <a:sym typeface="Times New Roman"/>
              </a:rPr>
              <a:t>. It has been discussed that the business idea can face challenges with changing demands and supply chains. The presentation has also discussed some opportunities such as working on reducing environmental impact and offering discount programs to mitigate these threats. Branding strategy has also been discussed in the presentation such as social media and content marketing to reach more customers. </a:t>
            </a:r>
            <a:endParaRPr dirty="0">
              <a:solidFill>
                <a:srgbClr val="FF0000"/>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229" name="Google Shape;229;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6" name="Google Shape;236;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43"/>
        <p:cNvGrpSpPr/>
        <p:nvPr/>
      </p:nvGrpSpPr>
      <p:grpSpPr>
        <a:xfrm>
          <a:off x="0" y="0"/>
          <a:ext cx="0" cy="0"/>
          <a:chOff x="0" y="0"/>
          <a:chExt cx="0" cy="0"/>
        </a:xfrm>
      </p:grpSpPr>
      <p:sp>
        <p:nvSpPr>
          <p:cNvPr id="44" name="Google Shape;44;p16"/>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3600"/>
              <a:buFont typeface="Trebuchet MS"/>
              <a:buNone/>
              <a:defRPr sz="36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16"/>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46" name="Google Shape;46;p16"/>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6"/>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6"/>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9"/>
        <p:cNvGrpSpPr/>
        <p:nvPr/>
      </p:nvGrpSpPr>
      <p:grpSpPr>
        <a:xfrm>
          <a:off x="0" y="0"/>
          <a:ext cx="0" cy="0"/>
          <a:chOff x="0" y="0"/>
          <a:chExt cx="0" cy="0"/>
        </a:xfrm>
      </p:grpSpPr>
      <p:sp>
        <p:nvSpPr>
          <p:cNvPr id="50" name="Google Shape;50;p17"/>
          <p:cNvSpPr txBox="1">
            <a:spLocks noGrp="1"/>
          </p:cNvSpPr>
          <p:nvPr>
            <p:ph type="title"/>
          </p:nvPr>
        </p:nvSpPr>
        <p:spPr>
          <a:xfrm>
            <a:off x="677335" y="2700867"/>
            <a:ext cx="8596668" cy="1826581"/>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4000"/>
              <a:buFont typeface="Trebuchet MS"/>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7"/>
          <p:cNvSpPr txBox="1">
            <a:spLocks noGrp="1"/>
          </p:cNvSpPr>
          <p:nvPr>
            <p:ph type="body" idx="1"/>
          </p:nvPr>
        </p:nvSpPr>
        <p:spPr>
          <a:xfrm>
            <a:off x="677335" y="4527448"/>
            <a:ext cx="8596668"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600"/>
              <a:buNone/>
              <a:defRPr sz="2000">
                <a:solidFill>
                  <a:srgbClr val="7F7F7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52" name="Google Shape;52;p17"/>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7"/>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17"/>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55"/>
        <p:cNvGrpSpPr/>
        <p:nvPr/>
      </p:nvGrpSpPr>
      <p:grpSpPr>
        <a:xfrm>
          <a:off x="0" y="0"/>
          <a:ext cx="0" cy="0"/>
          <a:chOff x="0" y="0"/>
          <a:chExt cx="0" cy="0"/>
        </a:xfrm>
      </p:grpSpPr>
      <p:sp>
        <p:nvSpPr>
          <p:cNvPr id="56" name="Google Shape;56;p18"/>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18"/>
          <p:cNvSpPr txBox="1">
            <a:spLocks noGrp="1"/>
          </p:cNvSpPr>
          <p:nvPr>
            <p:ph type="body" idx="1"/>
          </p:nvPr>
        </p:nvSpPr>
        <p:spPr>
          <a:xfrm>
            <a:off x="677334" y="2160589"/>
            <a:ext cx="4184035" cy="3880772"/>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58" name="Google Shape;58;p18"/>
          <p:cNvSpPr txBox="1">
            <a:spLocks noGrp="1"/>
          </p:cNvSpPr>
          <p:nvPr>
            <p:ph type="body" idx="2"/>
          </p:nvPr>
        </p:nvSpPr>
        <p:spPr>
          <a:xfrm>
            <a:off x="5089970" y="2160589"/>
            <a:ext cx="4184034" cy="3880773"/>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59" name="Google Shape;59;p18"/>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8"/>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18"/>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62"/>
        <p:cNvGrpSpPr/>
        <p:nvPr/>
      </p:nvGrpSpPr>
      <p:grpSpPr>
        <a:xfrm>
          <a:off x="0" y="0"/>
          <a:ext cx="0" cy="0"/>
          <a:chOff x="0" y="0"/>
          <a:chExt cx="0" cy="0"/>
        </a:xfrm>
      </p:grpSpPr>
      <p:sp>
        <p:nvSpPr>
          <p:cNvPr id="63" name="Google Shape;63;p19"/>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3600"/>
              <a:buFont typeface="Trebuchet MS"/>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19"/>
          <p:cNvSpPr txBox="1">
            <a:spLocks noGrp="1"/>
          </p:cNvSpPr>
          <p:nvPr>
            <p:ph type="body" idx="1"/>
          </p:nvPr>
        </p:nvSpPr>
        <p:spPr>
          <a:xfrm>
            <a:off x="675745" y="2160983"/>
            <a:ext cx="4185623"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65" name="Google Shape;65;p19"/>
          <p:cNvSpPr txBox="1">
            <a:spLocks noGrp="1"/>
          </p:cNvSpPr>
          <p:nvPr>
            <p:ph type="body" idx="2"/>
          </p:nvPr>
        </p:nvSpPr>
        <p:spPr>
          <a:xfrm>
            <a:off x="675745" y="2737245"/>
            <a:ext cx="4185623" cy="3304117"/>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66" name="Google Shape;66;p19"/>
          <p:cNvSpPr txBox="1">
            <a:spLocks noGrp="1"/>
          </p:cNvSpPr>
          <p:nvPr>
            <p:ph type="body" idx="3"/>
          </p:nvPr>
        </p:nvSpPr>
        <p:spPr>
          <a:xfrm>
            <a:off x="5088383" y="2160983"/>
            <a:ext cx="4185618"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None/>
              <a:defRPr sz="2400" b="0"/>
            </a:lvl1pPr>
            <a:lvl2pPr marL="914400" lvl="1" indent="-228600" algn="l">
              <a:spcBef>
                <a:spcPts val="1000"/>
              </a:spcBef>
              <a:spcAft>
                <a:spcPts val="0"/>
              </a:spcAft>
              <a:buSzPts val="1600"/>
              <a:buNone/>
              <a:defRPr sz="2000" b="1"/>
            </a:lvl2pPr>
            <a:lvl3pPr marL="1371600" lvl="2" indent="-228600" algn="l">
              <a:spcBef>
                <a:spcPts val="1000"/>
              </a:spcBef>
              <a:spcAft>
                <a:spcPts val="0"/>
              </a:spcAft>
              <a:buSzPts val="1440"/>
              <a:buNone/>
              <a:defRPr sz="1800" b="1"/>
            </a:lvl3pPr>
            <a:lvl4pPr marL="1828800" lvl="3" indent="-228600" algn="l">
              <a:spcBef>
                <a:spcPts val="1000"/>
              </a:spcBef>
              <a:spcAft>
                <a:spcPts val="0"/>
              </a:spcAft>
              <a:buSzPts val="1280"/>
              <a:buNone/>
              <a:defRPr sz="1600" b="1"/>
            </a:lvl4pPr>
            <a:lvl5pPr marL="2286000" lvl="4" indent="-228600" algn="l">
              <a:spcBef>
                <a:spcPts val="1000"/>
              </a:spcBef>
              <a:spcAft>
                <a:spcPts val="0"/>
              </a:spcAft>
              <a:buSzPts val="1280"/>
              <a:buNone/>
              <a:defRPr sz="1600" b="1"/>
            </a:lvl5pPr>
            <a:lvl6pPr marL="2743200" lvl="5" indent="-228600" algn="l">
              <a:spcBef>
                <a:spcPts val="1000"/>
              </a:spcBef>
              <a:spcAft>
                <a:spcPts val="0"/>
              </a:spcAft>
              <a:buSzPts val="1280"/>
              <a:buNone/>
              <a:defRPr sz="1600" b="1"/>
            </a:lvl6pPr>
            <a:lvl7pPr marL="3200400" lvl="6" indent="-228600" algn="l">
              <a:spcBef>
                <a:spcPts val="1000"/>
              </a:spcBef>
              <a:spcAft>
                <a:spcPts val="0"/>
              </a:spcAft>
              <a:buSzPts val="1280"/>
              <a:buNone/>
              <a:defRPr sz="1600" b="1"/>
            </a:lvl7pPr>
            <a:lvl8pPr marL="3657600" lvl="7" indent="-228600" algn="l">
              <a:spcBef>
                <a:spcPts val="1000"/>
              </a:spcBef>
              <a:spcAft>
                <a:spcPts val="0"/>
              </a:spcAft>
              <a:buSzPts val="1280"/>
              <a:buNone/>
              <a:defRPr sz="1600" b="1"/>
            </a:lvl8pPr>
            <a:lvl9pPr marL="4114800" lvl="8" indent="-228600" algn="l">
              <a:spcBef>
                <a:spcPts val="1000"/>
              </a:spcBef>
              <a:spcAft>
                <a:spcPts val="0"/>
              </a:spcAft>
              <a:buSzPts val="1280"/>
              <a:buNone/>
              <a:defRPr sz="1600" b="1"/>
            </a:lvl9pPr>
          </a:lstStyle>
          <a:p>
            <a:endParaRPr/>
          </a:p>
        </p:txBody>
      </p:sp>
      <p:sp>
        <p:nvSpPr>
          <p:cNvPr id="67" name="Google Shape;67;p19"/>
          <p:cNvSpPr txBox="1">
            <a:spLocks noGrp="1"/>
          </p:cNvSpPr>
          <p:nvPr>
            <p:ph type="body" idx="4"/>
          </p:nvPr>
        </p:nvSpPr>
        <p:spPr>
          <a:xfrm>
            <a:off x="5088384" y="2737245"/>
            <a:ext cx="4185617" cy="3304117"/>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68" name="Google Shape;68;p19"/>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19"/>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19"/>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1"/>
        <p:cNvGrpSpPr/>
        <p:nvPr/>
      </p:nvGrpSpPr>
      <p:grpSpPr>
        <a:xfrm>
          <a:off x="0" y="0"/>
          <a:ext cx="0" cy="0"/>
          <a:chOff x="0" y="0"/>
          <a:chExt cx="0" cy="0"/>
        </a:xfrm>
      </p:grpSpPr>
      <p:sp>
        <p:nvSpPr>
          <p:cNvPr id="72" name="Google Shape;72;p20"/>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0"/>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4" name="Google Shape;74;p20"/>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20"/>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6"/>
        <p:cNvGrpSpPr/>
        <p:nvPr/>
      </p:nvGrpSpPr>
      <p:grpSpPr>
        <a:xfrm>
          <a:off x="0" y="0"/>
          <a:ext cx="0" cy="0"/>
          <a:chOff x="0" y="0"/>
          <a:chExt cx="0" cy="0"/>
        </a:xfrm>
      </p:grpSpPr>
      <p:sp>
        <p:nvSpPr>
          <p:cNvPr id="77" name="Google Shape;77;p21"/>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1"/>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1"/>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80"/>
        <p:cNvGrpSpPr/>
        <p:nvPr/>
      </p:nvGrpSpPr>
      <p:grpSpPr>
        <a:xfrm>
          <a:off x="0" y="0"/>
          <a:ext cx="0" cy="0"/>
          <a:chOff x="0" y="0"/>
          <a:chExt cx="0" cy="0"/>
        </a:xfrm>
      </p:grpSpPr>
      <p:sp>
        <p:nvSpPr>
          <p:cNvPr id="81" name="Google Shape;81;p22"/>
          <p:cNvSpPr txBox="1">
            <a:spLocks noGrp="1"/>
          </p:cNvSpPr>
          <p:nvPr>
            <p:ph type="title"/>
          </p:nvPr>
        </p:nvSpPr>
        <p:spPr>
          <a:xfrm>
            <a:off x="677334" y="1498604"/>
            <a:ext cx="3854528" cy="1278466"/>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2000"/>
              <a:buFont typeface="Trebuchet MS"/>
              <a:buNone/>
              <a:defRPr sz="20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2"/>
          <p:cNvSpPr txBox="1">
            <a:spLocks noGrp="1"/>
          </p:cNvSpPr>
          <p:nvPr>
            <p:ph type="body" idx="1"/>
          </p:nvPr>
        </p:nvSpPr>
        <p:spPr>
          <a:xfrm>
            <a:off x="4760461" y="514924"/>
            <a:ext cx="4513541" cy="5526437"/>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83" name="Google Shape;83;p22"/>
          <p:cNvSpPr txBox="1">
            <a:spLocks noGrp="1"/>
          </p:cNvSpPr>
          <p:nvPr>
            <p:ph type="body" idx="2"/>
          </p:nvPr>
        </p:nvSpPr>
        <p:spPr>
          <a:xfrm>
            <a:off x="677334" y="2777069"/>
            <a:ext cx="3854528" cy="2584449"/>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120"/>
              <a:buNone/>
              <a:defRPr sz="1400"/>
            </a:lvl1pPr>
            <a:lvl2pPr marL="914400" lvl="1" indent="-228600" algn="l">
              <a:spcBef>
                <a:spcPts val="1000"/>
              </a:spcBef>
              <a:spcAft>
                <a:spcPts val="0"/>
              </a:spcAft>
              <a:buSzPts val="1120"/>
              <a:buNone/>
              <a:defRPr sz="1400"/>
            </a:lvl2pPr>
            <a:lvl3pPr marL="1371600" lvl="2" indent="-228600" algn="l">
              <a:spcBef>
                <a:spcPts val="1000"/>
              </a:spcBef>
              <a:spcAft>
                <a:spcPts val="0"/>
              </a:spcAft>
              <a:buSzPts val="960"/>
              <a:buNone/>
              <a:defRPr sz="1200"/>
            </a:lvl3pPr>
            <a:lvl4pPr marL="1828800" lvl="3" indent="-228600" algn="l">
              <a:spcBef>
                <a:spcPts val="1000"/>
              </a:spcBef>
              <a:spcAft>
                <a:spcPts val="0"/>
              </a:spcAft>
              <a:buSzPts val="800"/>
              <a:buNone/>
              <a:defRPr sz="1000"/>
            </a:lvl4pPr>
            <a:lvl5pPr marL="2286000" lvl="4" indent="-228600" algn="l">
              <a:spcBef>
                <a:spcPts val="1000"/>
              </a:spcBef>
              <a:spcAft>
                <a:spcPts val="0"/>
              </a:spcAft>
              <a:buSzPts val="800"/>
              <a:buNone/>
              <a:defRPr sz="1000"/>
            </a:lvl5pPr>
            <a:lvl6pPr marL="2743200" lvl="5" indent="-228600" algn="l">
              <a:spcBef>
                <a:spcPts val="1000"/>
              </a:spcBef>
              <a:spcAft>
                <a:spcPts val="0"/>
              </a:spcAft>
              <a:buSzPts val="800"/>
              <a:buNone/>
              <a:defRPr sz="1000"/>
            </a:lvl6pPr>
            <a:lvl7pPr marL="3200400" lvl="6" indent="-228600" algn="l">
              <a:spcBef>
                <a:spcPts val="1000"/>
              </a:spcBef>
              <a:spcAft>
                <a:spcPts val="0"/>
              </a:spcAft>
              <a:buSzPts val="800"/>
              <a:buNone/>
              <a:defRPr sz="1000"/>
            </a:lvl7pPr>
            <a:lvl8pPr marL="3657600" lvl="7" indent="-228600" algn="l">
              <a:spcBef>
                <a:spcPts val="1000"/>
              </a:spcBef>
              <a:spcAft>
                <a:spcPts val="0"/>
              </a:spcAft>
              <a:buSzPts val="800"/>
              <a:buNone/>
              <a:defRPr sz="1000"/>
            </a:lvl8pPr>
            <a:lvl9pPr marL="4114800" lvl="8" indent="-228600" algn="l">
              <a:spcBef>
                <a:spcPts val="1000"/>
              </a:spcBef>
              <a:spcAft>
                <a:spcPts val="0"/>
              </a:spcAft>
              <a:buSzPts val="800"/>
              <a:buNone/>
              <a:defRPr sz="1000"/>
            </a:lvl9pPr>
          </a:lstStyle>
          <a:p>
            <a:endParaRPr/>
          </a:p>
        </p:txBody>
      </p:sp>
      <p:sp>
        <p:nvSpPr>
          <p:cNvPr id="84" name="Google Shape;84;p22"/>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2"/>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22"/>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7"/>
        <p:cNvGrpSpPr/>
        <p:nvPr/>
      </p:nvGrpSpPr>
      <p:grpSpPr>
        <a:xfrm>
          <a:off x="0" y="0"/>
          <a:ext cx="0" cy="0"/>
          <a:chOff x="0" y="0"/>
          <a:chExt cx="0" cy="0"/>
        </a:xfrm>
      </p:grpSpPr>
      <p:sp>
        <p:nvSpPr>
          <p:cNvPr id="88" name="Google Shape;88;p23"/>
          <p:cNvSpPr txBox="1">
            <a:spLocks noGrp="1"/>
          </p:cNvSpPr>
          <p:nvPr>
            <p:ph type="title"/>
          </p:nvPr>
        </p:nvSpPr>
        <p:spPr>
          <a:xfrm>
            <a:off x="677334" y="4800600"/>
            <a:ext cx="8596667"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2400"/>
              <a:buFont typeface="Trebuchet MS"/>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23"/>
          <p:cNvSpPr>
            <a:spLocks noGrp="1"/>
          </p:cNvSpPr>
          <p:nvPr>
            <p:ph type="pic" idx="2"/>
          </p:nvPr>
        </p:nvSpPr>
        <p:spPr>
          <a:xfrm>
            <a:off x="677334" y="609600"/>
            <a:ext cx="8596668" cy="3845718"/>
          </a:xfrm>
          <a:prstGeom prst="rect">
            <a:avLst/>
          </a:prstGeom>
          <a:noFill/>
          <a:ln>
            <a:noFill/>
          </a:ln>
        </p:spPr>
      </p:sp>
      <p:sp>
        <p:nvSpPr>
          <p:cNvPr id="90" name="Google Shape;90;p23"/>
          <p:cNvSpPr txBox="1">
            <a:spLocks noGrp="1"/>
          </p:cNvSpPr>
          <p:nvPr>
            <p:ph type="body" idx="1"/>
          </p:nvPr>
        </p:nvSpPr>
        <p:spPr>
          <a:xfrm>
            <a:off x="677334" y="5367338"/>
            <a:ext cx="8596667" cy="67402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960"/>
              <a:buNone/>
              <a:defRPr sz="1200"/>
            </a:lvl1pPr>
            <a:lvl2pPr marL="914400" lvl="1" indent="-228600" algn="l">
              <a:spcBef>
                <a:spcPts val="1000"/>
              </a:spcBef>
              <a:spcAft>
                <a:spcPts val="0"/>
              </a:spcAft>
              <a:buSzPts val="960"/>
              <a:buNone/>
              <a:defRPr sz="1200"/>
            </a:lvl2pPr>
            <a:lvl3pPr marL="1371600" lvl="2" indent="-228600" algn="l">
              <a:spcBef>
                <a:spcPts val="1000"/>
              </a:spcBef>
              <a:spcAft>
                <a:spcPts val="0"/>
              </a:spcAft>
              <a:buSzPts val="800"/>
              <a:buNone/>
              <a:defRPr sz="1000"/>
            </a:lvl3pPr>
            <a:lvl4pPr marL="1828800" lvl="3" indent="-228600" algn="l">
              <a:spcBef>
                <a:spcPts val="1000"/>
              </a:spcBef>
              <a:spcAft>
                <a:spcPts val="0"/>
              </a:spcAft>
              <a:buSzPts val="720"/>
              <a:buNone/>
              <a:defRPr sz="900"/>
            </a:lvl4pPr>
            <a:lvl5pPr marL="2286000" lvl="4" indent="-228600" algn="l">
              <a:spcBef>
                <a:spcPts val="1000"/>
              </a:spcBef>
              <a:spcAft>
                <a:spcPts val="0"/>
              </a:spcAft>
              <a:buSzPts val="720"/>
              <a:buNone/>
              <a:defRPr sz="900"/>
            </a:lvl5pPr>
            <a:lvl6pPr marL="2743200" lvl="5" indent="-228600" algn="l">
              <a:spcBef>
                <a:spcPts val="1000"/>
              </a:spcBef>
              <a:spcAft>
                <a:spcPts val="0"/>
              </a:spcAft>
              <a:buSzPts val="720"/>
              <a:buNone/>
              <a:defRPr sz="900"/>
            </a:lvl6pPr>
            <a:lvl7pPr marL="3200400" lvl="6" indent="-228600" algn="l">
              <a:spcBef>
                <a:spcPts val="1000"/>
              </a:spcBef>
              <a:spcAft>
                <a:spcPts val="0"/>
              </a:spcAft>
              <a:buSzPts val="720"/>
              <a:buNone/>
              <a:defRPr sz="900"/>
            </a:lvl7pPr>
            <a:lvl8pPr marL="3657600" lvl="7" indent="-228600" algn="l">
              <a:spcBef>
                <a:spcPts val="1000"/>
              </a:spcBef>
              <a:spcAft>
                <a:spcPts val="0"/>
              </a:spcAft>
              <a:buSzPts val="720"/>
              <a:buNone/>
              <a:defRPr sz="900"/>
            </a:lvl8pPr>
            <a:lvl9pPr marL="4114800" lvl="8" indent="-228600" algn="l">
              <a:spcBef>
                <a:spcPts val="1000"/>
              </a:spcBef>
              <a:spcAft>
                <a:spcPts val="0"/>
              </a:spcAft>
              <a:buSzPts val="720"/>
              <a:buNone/>
              <a:defRPr sz="900"/>
            </a:lvl9pPr>
          </a:lstStyle>
          <a:p>
            <a:endParaRPr/>
          </a:p>
        </p:txBody>
      </p:sp>
      <p:sp>
        <p:nvSpPr>
          <p:cNvPr id="91" name="Google Shape;91;p23"/>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3"/>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23"/>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4"/>
        <p:cNvGrpSpPr/>
        <p:nvPr/>
      </p:nvGrpSpPr>
      <p:grpSpPr>
        <a:xfrm>
          <a:off x="0" y="0"/>
          <a:ext cx="0" cy="0"/>
          <a:chOff x="0" y="0"/>
          <a:chExt cx="0" cy="0"/>
        </a:xfrm>
      </p:grpSpPr>
      <p:sp>
        <p:nvSpPr>
          <p:cNvPr id="95" name="Google Shape;95;p24"/>
          <p:cNvSpPr txBox="1">
            <a:spLocks noGrp="1"/>
          </p:cNvSpPr>
          <p:nvPr>
            <p:ph type="title"/>
          </p:nvPr>
        </p:nvSpPr>
        <p:spPr>
          <a:xfrm>
            <a:off x="677335" y="609600"/>
            <a:ext cx="8596668" cy="3403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24"/>
          <p:cNvSpPr txBox="1">
            <a:spLocks noGrp="1"/>
          </p:cNvSpPr>
          <p:nvPr>
            <p:ph type="body" idx="1"/>
          </p:nvPr>
        </p:nvSpPr>
        <p:spPr>
          <a:xfrm>
            <a:off x="677335" y="4470400"/>
            <a:ext cx="8596668" cy="1570962"/>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solidFill>
                  <a:srgbClr val="3F3F3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97" name="Google Shape;97;p24"/>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4"/>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24"/>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00"/>
        <p:cNvGrpSpPr/>
        <p:nvPr/>
      </p:nvGrpSpPr>
      <p:grpSpPr>
        <a:xfrm>
          <a:off x="0" y="0"/>
          <a:ext cx="0" cy="0"/>
          <a:chOff x="0" y="0"/>
          <a:chExt cx="0" cy="0"/>
        </a:xfrm>
      </p:grpSpPr>
      <p:sp>
        <p:nvSpPr>
          <p:cNvPr id="101" name="Google Shape;101;p25"/>
          <p:cNvSpPr txBox="1">
            <a:spLocks noGrp="1"/>
          </p:cNvSpPr>
          <p:nvPr>
            <p:ph type="title"/>
          </p:nvPr>
        </p:nvSpPr>
        <p:spPr>
          <a:xfrm>
            <a:off x="931334" y="609600"/>
            <a:ext cx="8094134" cy="3022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25"/>
          <p:cNvSpPr txBox="1">
            <a:spLocks noGrp="1"/>
          </p:cNvSpPr>
          <p:nvPr>
            <p:ph type="body" idx="1"/>
          </p:nvPr>
        </p:nvSpPr>
        <p:spPr>
          <a:xfrm>
            <a:off x="1366139" y="3632200"/>
            <a:ext cx="7224524" cy="381000"/>
          </a:xfrm>
          <a:prstGeom prst="rect">
            <a:avLst/>
          </a:prstGeom>
          <a:noFill/>
          <a:ln>
            <a:noFill/>
          </a:ln>
        </p:spPr>
        <p:txBody>
          <a:bodyPr spcFirstLastPara="1" wrap="square" lIns="91425" tIns="45700" rIns="91425" bIns="45700" anchor="ctr" anchorCtr="0">
            <a:noAutofit/>
          </a:bodyPr>
          <a:lstStyle>
            <a:lvl1pPr marL="457200" lvl="0" indent="-228600" algn="l">
              <a:spcBef>
                <a:spcPts val="1000"/>
              </a:spcBef>
              <a:spcAft>
                <a:spcPts val="0"/>
              </a:spcAft>
              <a:buSzPts val="1280"/>
              <a:buFont typeface="Trebuchet MS"/>
              <a:buNone/>
              <a:defRPr sz="1600">
                <a:solidFill>
                  <a:srgbClr val="7F7F7F"/>
                </a:solidFill>
              </a:defRPr>
            </a:lvl1pPr>
            <a:lvl2pPr marL="914400" lvl="1" indent="-228600" algn="l">
              <a:spcBef>
                <a:spcPts val="1000"/>
              </a:spcBef>
              <a:spcAft>
                <a:spcPts val="0"/>
              </a:spcAft>
              <a:buSzPts val="1280"/>
              <a:buFont typeface="Trebuchet MS"/>
              <a:buNone/>
              <a:defRPr/>
            </a:lvl2pPr>
            <a:lvl3pPr marL="1371600" lvl="2" indent="-228600" algn="l">
              <a:spcBef>
                <a:spcPts val="1000"/>
              </a:spcBef>
              <a:spcAft>
                <a:spcPts val="0"/>
              </a:spcAft>
              <a:buSzPts val="1120"/>
              <a:buFont typeface="Trebuchet MS"/>
              <a:buNone/>
              <a:defRPr/>
            </a:lvl3pPr>
            <a:lvl4pPr marL="1828800" lvl="3" indent="-228600" algn="l">
              <a:spcBef>
                <a:spcPts val="1000"/>
              </a:spcBef>
              <a:spcAft>
                <a:spcPts val="0"/>
              </a:spcAft>
              <a:buSzPts val="960"/>
              <a:buFont typeface="Trebuchet MS"/>
              <a:buNone/>
              <a:defRPr/>
            </a:lvl4pPr>
            <a:lvl5pPr marL="2286000" lvl="4" indent="-228600" algn="l">
              <a:spcBef>
                <a:spcPts val="1000"/>
              </a:spcBef>
              <a:spcAft>
                <a:spcPts val="0"/>
              </a:spcAft>
              <a:buSzPts val="960"/>
              <a:buFont typeface="Trebuchet MS"/>
              <a:buNone/>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03" name="Google Shape;103;p25"/>
          <p:cNvSpPr txBox="1">
            <a:spLocks noGrp="1"/>
          </p:cNvSpPr>
          <p:nvPr>
            <p:ph type="body" idx="2"/>
          </p:nvPr>
        </p:nvSpPr>
        <p:spPr>
          <a:xfrm>
            <a:off x="677335" y="4470400"/>
            <a:ext cx="8596668" cy="1570962"/>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440"/>
              <a:buNone/>
              <a:defRPr sz="1800">
                <a:solidFill>
                  <a:srgbClr val="3F3F3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04" name="Google Shape;104;p25"/>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25"/>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p25"/>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107" name="Google Shape;107;p25"/>
          <p:cNvSpPr txBox="1"/>
          <p:nvPr/>
        </p:nvSpPr>
        <p:spPr>
          <a:xfrm>
            <a:off x="541870" y="790378"/>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b="0" i="0" u="none" strike="noStrike" cap="none">
                <a:solidFill>
                  <a:srgbClr val="BFE471"/>
                </a:solidFill>
                <a:latin typeface="Arial"/>
                <a:ea typeface="Arial"/>
                <a:cs typeface="Arial"/>
                <a:sym typeface="Arial"/>
              </a:rPr>
              <a:t>“</a:t>
            </a:r>
            <a:endParaRPr/>
          </a:p>
        </p:txBody>
      </p:sp>
      <p:sp>
        <p:nvSpPr>
          <p:cNvPr id="108" name="Google Shape;108;p25"/>
          <p:cNvSpPr txBox="1"/>
          <p:nvPr/>
        </p:nvSpPr>
        <p:spPr>
          <a:xfrm>
            <a:off x="8893011" y="288655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b="0" i="0" u="none" strike="noStrike" cap="none">
                <a:solidFill>
                  <a:srgbClr val="BFE471"/>
                </a:solidFill>
                <a:latin typeface="Arial"/>
                <a:ea typeface="Arial"/>
                <a:cs typeface="Arial"/>
                <a:sym typeface="Arial"/>
              </a:rPr>
              <a:t>”</a:t>
            </a:r>
            <a:endParaRPr sz="1800" b="0" i="0" u="none" strike="noStrike" cap="none">
              <a:solidFill>
                <a:srgbClr val="BFE471"/>
              </a:solidFill>
              <a:latin typeface="Arial"/>
              <a:ea typeface="Arial"/>
              <a:cs typeface="Arial"/>
              <a:sym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09"/>
        <p:cNvGrpSpPr/>
        <p:nvPr/>
      </p:nvGrpSpPr>
      <p:grpSpPr>
        <a:xfrm>
          <a:off x="0" y="0"/>
          <a:ext cx="0" cy="0"/>
          <a:chOff x="0" y="0"/>
          <a:chExt cx="0" cy="0"/>
        </a:xfrm>
      </p:grpSpPr>
      <p:sp>
        <p:nvSpPr>
          <p:cNvPr id="110" name="Google Shape;110;p26"/>
          <p:cNvSpPr txBox="1">
            <a:spLocks noGrp="1"/>
          </p:cNvSpPr>
          <p:nvPr>
            <p:ph type="title"/>
          </p:nvPr>
        </p:nvSpPr>
        <p:spPr>
          <a:xfrm>
            <a:off x="677335" y="1931988"/>
            <a:ext cx="8596668" cy="259546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1" name="Google Shape;111;p26"/>
          <p:cNvSpPr txBox="1">
            <a:spLocks noGrp="1"/>
          </p:cNvSpPr>
          <p:nvPr>
            <p:ph type="body" idx="1"/>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40"/>
              <a:buNone/>
              <a:defRPr sz="1800">
                <a:solidFill>
                  <a:srgbClr val="3F3F3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12" name="Google Shape;112;p26"/>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26"/>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26"/>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5"/>
        <p:cNvGrpSpPr/>
        <p:nvPr/>
      </p:nvGrpSpPr>
      <p:grpSpPr>
        <a:xfrm>
          <a:off x="0" y="0"/>
          <a:ext cx="0" cy="0"/>
          <a:chOff x="0" y="0"/>
          <a:chExt cx="0" cy="0"/>
        </a:xfrm>
      </p:grpSpPr>
      <p:sp>
        <p:nvSpPr>
          <p:cNvPr id="116" name="Google Shape;116;p27"/>
          <p:cNvSpPr txBox="1">
            <a:spLocks noGrp="1"/>
          </p:cNvSpPr>
          <p:nvPr>
            <p:ph type="title"/>
          </p:nvPr>
        </p:nvSpPr>
        <p:spPr>
          <a:xfrm>
            <a:off x="931334" y="609600"/>
            <a:ext cx="8094134" cy="3022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27"/>
          <p:cNvSpPr txBox="1">
            <a:spLocks noGrp="1"/>
          </p:cNvSpPr>
          <p:nvPr>
            <p:ph type="body" idx="1"/>
          </p:nvPr>
        </p:nvSpPr>
        <p:spPr>
          <a:xfrm>
            <a:off x="677332" y="4013200"/>
            <a:ext cx="8596669" cy="514248"/>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Font typeface="Trebuchet MS"/>
              <a:buNone/>
              <a:defRPr sz="2400">
                <a:solidFill>
                  <a:srgbClr val="3F3F3F"/>
                </a:solidFill>
              </a:defRPr>
            </a:lvl1pPr>
            <a:lvl2pPr marL="914400" lvl="1" indent="-228600" algn="l">
              <a:spcBef>
                <a:spcPts val="1000"/>
              </a:spcBef>
              <a:spcAft>
                <a:spcPts val="0"/>
              </a:spcAft>
              <a:buSzPts val="1280"/>
              <a:buFont typeface="Trebuchet MS"/>
              <a:buNone/>
              <a:defRPr/>
            </a:lvl2pPr>
            <a:lvl3pPr marL="1371600" lvl="2" indent="-228600" algn="l">
              <a:spcBef>
                <a:spcPts val="1000"/>
              </a:spcBef>
              <a:spcAft>
                <a:spcPts val="0"/>
              </a:spcAft>
              <a:buSzPts val="1120"/>
              <a:buFont typeface="Trebuchet MS"/>
              <a:buNone/>
              <a:defRPr/>
            </a:lvl3pPr>
            <a:lvl4pPr marL="1828800" lvl="3" indent="-228600" algn="l">
              <a:spcBef>
                <a:spcPts val="1000"/>
              </a:spcBef>
              <a:spcAft>
                <a:spcPts val="0"/>
              </a:spcAft>
              <a:buSzPts val="960"/>
              <a:buFont typeface="Trebuchet MS"/>
              <a:buNone/>
              <a:defRPr/>
            </a:lvl4pPr>
            <a:lvl5pPr marL="2286000" lvl="4" indent="-228600" algn="l">
              <a:spcBef>
                <a:spcPts val="1000"/>
              </a:spcBef>
              <a:spcAft>
                <a:spcPts val="0"/>
              </a:spcAft>
              <a:buSzPts val="960"/>
              <a:buFont typeface="Trebuchet MS"/>
              <a:buNone/>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18" name="Google Shape;118;p27"/>
          <p:cNvSpPr txBox="1">
            <a:spLocks noGrp="1"/>
          </p:cNvSpPr>
          <p:nvPr>
            <p:ph type="body" idx="2"/>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40"/>
              <a:buNone/>
              <a:defRPr sz="1800">
                <a:solidFill>
                  <a:srgbClr val="7F7F7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19" name="Google Shape;119;p27"/>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0" name="Google Shape;120;p27"/>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1" name="Google Shape;121;p27"/>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122" name="Google Shape;122;p27"/>
          <p:cNvSpPr txBox="1"/>
          <p:nvPr/>
        </p:nvSpPr>
        <p:spPr>
          <a:xfrm>
            <a:off x="541870" y="790378"/>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b="0" i="0" u="none" strike="noStrike" cap="none">
                <a:solidFill>
                  <a:srgbClr val="BFE471"/>
                </a:solidFill>
                <a:latin typeface="Arial"/>
                <a:ea typeface="Arial"/>
                <a:cs typeface="Arial"/>
                <a:sym typeface="Arial"/>
              </a:rPr>
              <a:t>“</a:t>
            </a:r>
            <a:endParaRPr/>
          </a:p>
        </p:txBody>
      </p:sp>
      <p:sp>
        <p:nvSpPr>
          <p:cNvPr id="123" name="Google Shape;123;p27"/>
          <p:cNvSpPr txBox="1"/>
          <p:nvPr/>
        </p:nvSpPr>
        <p:spPr>
          <a:xfrm>
            <a:off x="8893011" y="288655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b="0" i="0" u="none" strike="noStrike" cap="none">
                <a:solidFill>
                  <a:srgbClr val="BFE471"/>
                </a:solidFill>
                <a:latin typeface="Arial"/>
                <a:ea typeface="Arial"/>
                <a:cs typeface="Arial"/>
                <a:sym typeface="Arial"/>
              </a:rPr>
              <a:t>”</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4"/>
        <p:cNvGrpSpPr/>
        <p:nvPr/>
      </p:nvGrpSpPr>
      <p:grpSpPr>
        <a:xfrm>
          <a:off x="0" y="0"/>
          <a:ext cx="0" cy="0"/>
          <a:chOff x="0" y="0"/>
          <a:chExt cx="0" cy="0"/>
        </a:xfrm>
      </p:grpSpPr>
      <p:sp>
        <p:nvSpPr>
          <p:cNvPr id="125" name="Google Shape;125;p28"/>
          <p:cNvSpPr txBox="1">
            <a:spLocks noGrp="1"/>
          </p:cNvSpPr>
          <p:nvPr>
            <p:ph type="title"/>
          </p:nvPr>
        </p:nvSpPr>
        <p:spPr>
          <a:xfrm>
            <a:off x="685799" y="609600"/>
            <a:ext cx="8588203" cy="3022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4400"/>
              <a:buFont typeface="Trebuchet MS"/>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28"/>
          <p:cNvSpPr txBox="1">
            <a:spLocks noGrp="1"/>
          </p:cNvSpPr>
          <p:nvPr>
            <p:ph type="body" idx="1"/>
          </p:nvPr>
        </p:nvSpPr>
        <p:spPr>
          <a:xfrm>
            <a:off x="677332" y="4013200"/>
            <a:ext cx="8596669" cy="514248"/>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1920"/>
              <a:buFont typeface="Trebuchet MS"/>
              <a:buNone/>
              <a:defRPr sz="2400">
                <a:solidFill>
                  <a:schemeClr val="accent1"/>
                </a:solidFill>
              </a:defRPr>
            </a:lvl1pPr>
            <a:lvl2pPr marL="914400" lvl="1" indent="-228600" algn="l">
              <a:spcBef>
                <a:spcPts val="1000"/>
              </a:spcBef>
              <a:spcAft>
                <a:spcPts val="0"/>
              </a:spcAft>
              <a:buSzPts val="1280"/>
              <a:buFont typeface="Trebuchet MS"/>
              <a:buNone/>
              <a:defRPr/>
            </a:lvl2pPr>
            <a:lvl3pPr marL="1371600" lvl="2" indent="-228600" algn="l">
              <a:spcBef>
                <a:spcPts val="1000"/>
              </a:spcBef>
              <a:spcAft>
                <a:spcPts val="0"/>
              </a:spcAft>
              <a:buSzPts val="1120"/>
              <a:buFont typeface="Trebuchet MS"/>
              <a:buNone/>
              <a:defRPr/>
            </a:lvl3pPr>
            <a:lvl4pPr marL="1828800" lvl="3" indent="-228600" algn="l">
              <a:spcBef>
                <a:spcPts val="1000"/>
              </a:spcBef>
              <a:spcAft>
                <a:spcPts val="0"/>
              </a:spcAft>
              <a:buSzPts val="960"/>
              <a:buFont typeface="Trebuchet MS"/>
              <a:buNone/>
              <a:defRPr/>
            </a:lvl4pPr>
            <a:lvl5pPr marL="2286000" lvl="4" indent="-228600" algn="l">
              <a:spcBef>
                <a:spcPts val="1000"/>
              </a:spcBef>
              <a:spcAft>
                <a:spcPts val="0"/>
              </a:spcAft>
              <a:buSzPts val="960"/>
              <a:buFont typeface="Trebuchet MS"/>
              <a:buNone/>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27" name="Google Shape;127;p28"/>
          <p:cNvSpPr txBox="1">
            <a:spLocks noGrp="1"/>
          </p:cNvSpPr>
          <p:nvPr>
            <p:ph type="body" idx="2"/>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40"/>
              <a:buNone/>
              <a:defRPr sz="1800">
                <a:solidFill>
                  <a:srgbClr val="7F7F7F"/>
                </a:solidFill>
              </a:defRPr>
            </a:lvl1pPr>
            <a:lvl2pPr marL="914400" lvl="1" indent="-228600" algn="l">
              <a:spcBef>
                <a:spcPts val="1000"/>
              </a:spcBef>
              <a:spcAft>
                <a:spcPts val="0"/>
              </a:spcAft>
              <a:buSzPts val="1440"/>
              <a:buNone/>
              <a:defRPr sz="1800">
                <a:solidFill>
                  <a:srgbClr val="888888"/>
                </a:solidFill>
              </a:defRPr>
            </a:lvl2pPr>
            <a:lvl3pPr marL="1371600" lvl="2" indent="-228600" algn="l">
              <a:spcBef>
                <a:spcPts val="1000"/>
              </a:spcBef>
              <a:spcAft>
                <a:spcPts val="0"/>
              </a:spcAft>
              <a:buSzPts val="1280"/>
              <a:buNone/>
              <a:defRPr sz="1600">
                <a:solidFill>
                  <a:srgbClr val="888888"/>
                </a:solidFill>
              </a:defRPr>
            </a:lvl3pPr>
            <a:lvl4pPr marL="1828800" lvl="3" indent="-228600" algn="l">
              <a:spcBef>
                <a:spcPts val="1000"/>
              </a:spcBef>
              <a:spcAft>
                <a:spcPts val="0"/>
              </a:spcAft>
              <a:buSzPts val="1120"/>
              <a:buNone/>
              <a:defRPr sz="1400">
                <a:solidFill>
                  <a:srgbClr val="888888"/>
                </a:solidFill>
              </a:defRPr>
            </a:lvl4pPr>
            <a:lvl5pPr marL="2286000" lvl="4" indent="-228600" algn="l">
              <a:spcBef>
                <a:spcPts val="1000"/>
              </a:spcBef>
              <a:spcAft>
                <a:spcPts val="0"/>
              </a:spcAft>
              <a:buSzPts val="1120"/>
              <a:buNone/>
              <a:defRPr sz="1400">
                <a:solidFill>
                  <a:srgbClr val="888888"/>
                </a:solidFill>
              </a:defRPr>
            </a:lvl5pPr>
            <a:lvl6pPr marL="2743200" lvl="5" indent="-228600" algn="l">
              <a:spcBef>
                <a:spcPts val="1000"/>
              </a:spcBef>
              <a:spcAft>
                <a:spcPts val="0"/>
              </a:spcAft>
              <a:buSzPts val="1120"/>
              <a:buNone/>
              <a:defRPr sz="1400">
                <a:solidFill>
                  <a:srgbClr val="888888"/>
                </a:solidFill>
              </a:defRPr>
            </a:lvl6pPr>
            <a:lvl7pPr marL="3200400" lvl="6" indent="-228600" algn="l">
              <a:spcBef>
                <a:spcPts val="1000"/>
              </a:spcBef>
              <a:spcAft>
                <a:spcPts val="0"/>
              </a:spcAft>
              <a:buSzPts val="1120"/>
              <a:buNone/>
              <a:defRPr sz="1400">
                <a:solidFill>
                  <a:srgbClr val="888888"/>
                </a:solidFill>
              </a:defRPr>
            </a:lvl7pPr>
            <a:lvl8pPr marL="3657600" lvl="7" indent="-228600" algn="l">
              <a:spcBef>
                <a:spcPts val="1000"/>
              </a:spcBef>
              <a:spcAft>
                <a:spcPts val="0"/>
              </a:spcAft>
              <a:buSzPts val="1120"/>
              <a:buNone/>
              <a:defRPr sz="1400">
                <a:solidFill>
                  <a:srgbClr val="888888"/>
                </a:solidFill>
              </a:defRPr>
            </a:lvl8pPr>
            <a:lvl9pPr marL="4114800" lvl="8" indent="-228600" algn="l">
              <a:spcBef>
                <a:spcPts val="1000"/>
              </a:spcBef>
              <a:spcAft>
                <a:spcPts val="0"/>
              </a:spcAft>
              <a:buSzPts val="1120"/>
              <a:buNone/>
              <a:defRPr sz="1400">
                <a:solidFill>
                  <a:srgbClr val="888888"/>
                </a:solidFill>
              </a:defRPr>
            </a:lvl9pPr>
          </a:lstStyle>
          <a:p>
            <a:endParaRPr/>
          </a:p>
        </p:txBody>
      </p:sp>
      <p:sp>
        <p:nvSpPr>
          <p:cNvPr id="128" name="Google Shape;128;p28"/>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28"/>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28"/>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1"/>
        <p:cNvGrpSpPr/>
        <p:nvPr/>
      </p:nvGrpSpPr>
      <p:grpSpPr>
        <a:xfrm>
          <a:off x="0" y="0"/>
          <a:ext cx="0" cy="0"/>
          <a:chOff x="0" y="0"/>
          <a:chExt cx="0" cy="0"/>
        </a:xfrm>
      </p:grpSpPr>
      <p:sp>
        <p:nvSpPr>
          <p:cNvPr id="132" name="Google Shape;132;p29"/>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3" name="Google Shape;133;p29"/>
          <p:cNvSpPr txBox="1">
            <a:spLocks noGrp="1"/>
          </p:cNvSpPr>
          <p:nvPr>
            <p:ph type="body" idx="1"/>
          </p:nvPr>
        </p:nvSpPr>
        <p:spPr>
          <a:xfrm rot="5400000">
            <a:off x="3035281" y="-197358"/>
            <a:ext cx="3880773" cy="8596668"/>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34" name="Google Shape;134;p29"/>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29"/>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6" name="Google Shape;136;p29"/>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7"/>
        <p:cNvGrpSpPr/>
        <p:nvPr/>
      </p:nvGrpSpPr>
      <p:grpSpPr>
        <a:xfrm>
          <a:off x="0" y="0"/>
          <a:ext cx="0" cy="0"/>
          <a:chOff x="0" y="0"/>
          <a:chExt cx="0" cy="0"/>
        </a:xfrm>
      </p:grpSpPr>
      <p:sp>
        <p:nvSpPr>
          <p:cNvPr id="138" name="Google Shape;138;p30"/>
          <p:cNvSpPr txBox="1">
            <a:spLocks noGrp="1"/>
          </p:cNvSpPr>
          <p:nvPr>
            <p:ph type="title"/>
          </p:nvPr>
        </p:nvSpPr>
        <p:spPr>
          <a:xfrm rot="5400000">
            <a:off x="5994319" y="2582953"/>
            <a:ext cx="5251451" cy="1304743"/>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accent1"/>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30"/>
          <p:cNvSpPr txBox="1">
            <a:spLocks noGrp="1"/>
          </p:cNvSpPr>
          <p:nvPr>
            <p:ph type="body" idx="1"/>
          </p:nvPr>
        </p:nvSpPr>
        <p:spPr>
          <a:xfrm rot="5400000">
            <a:off x="1581685" y="-294750"/>
            <a:ext cx="5251450" cy="7060150"/>
          </a:xfrm>
          <a:prstGeom prst="rect">
            <a:avLst/>
          </a:prstGeom>
          <a:noFill/>
          <a:ln>
            <a:noFill/>
          </a:ln>
        </p:spPr>
        <p:txBody>
          <a:bodyPr spcFirstLastPara="1" wrap="square" lIns="91425" tIns="45700" rIns="91425" bIns="45700" anchor="t" anchorCtr="0">
            <a:normAutofit/>
          </a:bodyPr>
          <a:lstStyle>
            <a:lvl1pPr marL="457200" lvl="0" indent="-320040" algn="l">
              <a:spcBef>
                <a:spcPts val="1000"/>
              </a:spcBef>
              <a:spcAft>
                <a:spcPts val="0"/>
              </a:spcAft>
              <a:buSzPts val="1440"/>
              <a:buChar char="►"/>
              <a:defRPr/>
            </a:lvl1pPr>
            <a:lvl2pPr marL="914400" lvl="1" indent="-320040" algn="l">
              <a:spcBef>
                <a:spcPts val="1000"/>
              </a:spcBef>
              <a:spcAft>
                <a:spcPts val="0"/>
              </a:spcAft>
              <a:buSzPts val="1440"/>
              <a:buChar char="►"/>
              <a:defRPr/>
            </a:lvl2pPr>
            <a:lvl3pPr marL="1371600" lvl="2" indent="-320039" algn="l">
              <a:spcBef>
                <a:spcPts val="1000"/>
              </a:spcBef>
              <a:spcAft>
                <a:spcPts val="0"/>
              </a:spcAft>
              <a:buSzPts val="1440"/>
              <a:buChar char="►"/>
              <a:defRPr/>
            </a:lvl3pPr>
            <a:lvl4pPr marL="1828800" lvl="3" indent="-320039" algn="l">
              <a:spcBef>
                <a:spcPts val="1000"/>
              </a:spcBef>
              <a:spcAft>
                <a:spcPts val="0"/>
              </a:spcAft>
              <a:buSzPts val="1440"/>
              <a:buChar char="►"/>
              <a:defRPr/>
            </a:lvl4pPr>
            <a:lvl5pPr marL="2286000" lvl="4" indent="-320039" algn="l">
              <a:spcBef>
                <a:spcPts val="1000"/>
              </a:spcBef>
              <a:spcAft>
                <a:spcPts val="0"/>
              </a:spcAft>
              <a:buSzPts val="1440"/>
              <a:buChar char="►"/>
              <a:defRPr/>
            </a:lvl5pPr>
            <a:lvl6pPr marL="2743200" lvl="5" indent="-320039" algn="l">
              <a:spcBef>
                <a:spcPts val="1000"/>
              </a:spcBef>
              <a:spcAft>
                <a:spcPts val="0"/>
              </a:spcAft>
              <a:buSzPts val="1440"/>
              <a:buChar char="►"/>
              <a:defRPr/>
            </a:lvl6pPr>
            <a:lvl7pPr marL="3200400" lvl="6" indent="-320039" algn="l">
              <a:spcBef>
                <a:spcPts val="1000"/>
              </a:spcBef>
              <a:spcAft>
                <a:spcPts val="0"/>
              </a:spcAft>
              <a:buSzPts val="1440"/>
              <a:buChar char="►"/>
              <a:defRPr/>
            </a:lvl7pPr>
            <a:lvl8pPr marL="3657600" lvl="7" indent="-320040" algn="l">
              <a:spcBef>
                <a:spcPts val="1000"/>
              </a:spcBef>
              <a:spcAft>
                <a:spcPts val="0"/>
              </a:spcAft>
              <a:buSzPts val="1440"/>
              <a:buChar char="►"/>
              <a:defRPr/>
            </a:lvl8pPr>
            <a:lvl9pPr marL="4114800" lvl="8" indent="-320040" algn="l">
              <a:spcBef>
                <a:spcPts val="1000"/>
              </a:spcBef>
              <a:spcAft>
                <a:spcPts val="0"/>
              </a:spcAft>
              <a:buSzPts val="1440"/>
              <a:buChar char="►"/>
              <a:defRPr/>
            </a:lvl9pPr>
          </a:lstStyle>
          <a:p>
            <a:endParaRPr/>
          </a:p>
        </p:txBody>
      </p:sp>
      <p:sp>
        <p:nvSpPr>
          <p:cNvPr id="140" name="Google Shape;140;p30"/>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1" name="Google Shape;141;p30"/>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2" name="Google Shape;142;p30"/>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grpSp>
        <p:nvGrpSpPr>
          <p:cNvPr id="10" name="Google Shape;10;p14"/>
          <p:cNvGrpSpPr/>
          <p:nvPr/>
        </p:nvGrpSpPr>
        <p:grpSpPr>
          <a:xfrm>
            <a:off x="0" y="-8467"/>
            <a:ext cx="12192000" cy="6866467"/>
            <a:chOff x="0" y="-8467"/>
            <a:chExt cx="12192000" cy="6866467"/>
          </a:xfrm>
        </p:grpSpPr>
        <p:cxnSp>
          <p:nvCxnSpPr>
            <p:cNvPr id="11" name="Google Shape;11;p14"/>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p:spPr>
        </p:cxnSp>
        <p:cxnSp>
          <p:nvCxnSpPr>
            <p:cNvPr id="12" name="Google Shape;12;p14"/>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p:spPr>
        </p:cxnSp>
        <p:sp>
          <p:nvSpPr>
            <p:cNvPr id="13" name="Google Shape;13;p14"/>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803"/>
              </a:schemeClr>
            </a:solidFill>
            <a:ln>
              <a:noFill/>
            </a:ln>
          </p:spPr>
        </p:sp>
        <p:sp>
          <p:nvSpPr>
            <p:cNvPr id="14" name="Google Shape;14;p14"/>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sp>
        <p:sp>
          <p:nvSpPr>
            <p:cNvPr id="15" name="Google Shape;15;p14"/>
            <p:cNvSpPr/>
            <p:nvPr/>
          </p:nvSpPr>
          <p:spPr>
            <a:xfrm>
              <a:off x="8932333" y="3048000"/>
              <a:ext cx="3259667" cy="3810000"/>
            </a:xfrm>
            <a:prstGeom prst="triangle">
              <a:avLst>
                <a:gd name="adj" fmla="val 100000"/>
              </a:avLst>
            </a:prstGeom>
            <a:solidFill>
              <a:schemeClr val="accent2">
                <a:alpha val="71764"/>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14"/>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3F7818">
                <a:alpha val="69803"/>
              </a:srgbClr>
            </a:solidFill>
            <a:ln>
              <a:noFill/>
            </a:ln>
          </p:spPr>
        </p:sp>
        <p:sp>
          <p:nvSpPr>
            <p:cNvPr id="17" name="Google Shape;17;p14"/>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BFE471">
                <a:alpha val="69803"/>
              </a:srgbClr>
            </a:solidFill>
            <a:ln>
              <a:noFill/>
            </a:ln>
          </p:spPr>
        </p:sp>
        <p:sp>
          <p:nvSpPr>
            <p:cNvPr id="18" name="Google Shape;18;p14"/>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705"/>
              </a:schemeClr>
            </a:solidFill>
            <a:ln>
              <a:noFill/>
            </a:ln>
          </p:spPr>
        </p:sp>
        <p:sp>
          <p:nvSpPr>
            <p:cNvPr id="19" name="Google Shape;19;p14"/>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14"/>
            <p:cNvSpPr/>
            <p:nvPr/>
          </p:nvSpPr>
          <p:spPr>
            <a:xfrm>
              <a:off x="0" y="4013200"/>
              <a:ext cx="448733" cy="2844800"/>
            </a:xfrm>
            <a:prstGeom prst="triangle">
              <a:avLst>
                <a:gd name="adj" fmla="val 0"/>
              </a:avLst>
            </a:prstGeom>
            <a:solidFill>
              <a:schemeClr val="accent1">
                <a:alpha val="84705"/>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 name="Google Shape;21;p14"/>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marR="0" lvl="0" algn="l" rtl="0">
              <a:spcBef>
                <a:spcPts val="0"/>
              </a:spcBef>
              <a:spcAft>
                <a:spcPts val="0"/>
              </a:spcAft>
              <a:buClr>
                <a:schemeClr val="accent1"/>
              </a:buClr>
              <a:buSzPts val="3600"/>
              <a:buFont typeface="Trebuchet MS"/>
              <a:buNone/>
              <a:defRPr sz="3600" b="0" i="0" u="none" strike="noStrike" cap="none">
                <a:solidFill>
                  <a:schemeClr val="accent1"/>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22" name="Google Shape;22;p14"/>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lvl1pPr marL="457200" marR="0" lvl="0" indent="-320040" algn="l" rtl="0">
              <a:spcBef>
                <a:spcPts val="1000"/>
              </a:spcBef>
              <a:spcAft>
                <a:spcPts val="0"/>
              </a:spcAft>
              <a:buClr>
                <a:schemeClr val="accent1"/>
              </a:buClr>
              <a:buSzPts val="1440"/>
              <a:buFont typeface="Noto Sans Symbols"/>
              <a:buChar char="►"/>
              <a:defRPr sz="1800" b="0" i="0" u="none" strike="noStrike" cap="none">
                <a:solidFill>
                  <a:srgbClr val="3F3F3F"/>
                </a:solidFill>
                <a:latin typeface="Trebuchet MS"/>
                <a:ea typeface="Trebuchet MS"/>
                <a:cs typeface="Trebuchet MS"/>
                <a:sym typeface="Trebuchet MS"/>
              </a:defRPr>
            </a:lvl1pPr>
            <a:lvl2pPr marL="914400" marR="0" lvl="1" indent="-309880" algn="l" rtl="0">
              <a:spcBef>
                <a:spcPts val="1000"/>
              </a:spcBef>
              <a:spcAft>
                <a:spcPts val="0"/>
              </a:spcAft>
              <a:buClr>
                <a:schemeClr val="accent1"/>
              </a:buClr>
              <a:buSzPts val="1280"/>
              <a:buFont typeface="Noto Sans Symbols"/>
              <a:buChar char="►"/>
              <a:defRPr sz="1600" b="0" i="0" u="none" strike="noStrike" cap="none">
                <a:solidFill>
                  <a:srgbClr val="3F3F3F"/>
                </a:solidFill>
                <a:latin typeface="Trebuchet MS"/>
                <a:ea typeface="Trebuchet MS"/>
                <a:cs typeface="Trebuchet MS"/>
                <a:sym typeface="Trebuchet MS"/>
              </a:defRPr>
            </a:lvl2pPr>
            <a:lvl3pPr marL="1371600" marR="0" lvl="2" indent="-299719" algn="l" rtl="0">
              <a:spcBef>
                <a:spcPts val="1000"/>
              </a:spcBef>
              <a:spcAft>
                <a:spcPts val="0"/>
              </a:spcAft>
              <a:buClr>
                <a:schemeClr val="accent1"/>
              </a:buClr>
              <a:buSzPts val="1120"/>
              <a:buFont typeface="Noto Sans Symbols"/>
              <a:buChar char="►"/>
              <a:defRPr sz="1400" b="0" i="0" u="none" strike="noStrike" cap="none">
                <a:solidFill>
                  <a:srgbClr val="3F3F3F"/>
                </a:solidFill>
                <a:latin typeface="Trebuchet MS"/>
                <a:ea typeface="Trebuchet MS"/>
                <a:cs typeface="Trebuchet MS"/>
                <a:sym typeface="Trebuchet MS"/>
              </a:defRPr>
            </a:lvl3pPr>
            <a:lvl4pPr marL="1828800" marR="0" lvl="3"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4pPr>
            <a:lvl5pPr marL="2286000" marR="0" lvl="4"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5pPr>
            <a:lvl6pPr marL="2743200" marR="0" lvl="5"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6pPr>
            <a:lvl7pPr marL="3200400" marR="0" lvl="6" indent="-289560"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7pPr>
            <a:lvl8pPr marL="3657600" marR="0" lvl="7" indent="-289559"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8pPr>
            <a:lvl9pPr marL="4114800" marR="0" lvl="8" indent="-289559" algn="l" rtl="0">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9pPr>
          </a:lstStyle>
          <a:p>
            <a:endParaRPr/>
          </a:p>
        </p:txBody>
      </p:sp>
      <p:sp>
        <p:nvSpPr>
          <p:cNvPr id="23" name="Google Shape;23;p14"/>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900" b="0" i="0" u="none" strike="noStrike" cap="none">
                <a:solidFill>
                  <a:srgbClr val="888888"/>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24" name="Google Shape;24;p14"/>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rgbClr val="888888"/>
                </a:solidFill>
                <a:latin typeface="Trebuchet MS"/>
                <a:ea typeface="Trebuchet MS"/>
                <a:cs typeface="Trebuchet MS"/>
                <a:sym typeface="Trebuchet MS"/>
              </a:defRPr>
            </a:lvl1pPr>
            <a:lvl2pPr marR="0" lvl="1"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2pPr>
            <a:lvl3pPr marR="0" lvl="2"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3pPr>
            <a:lvl4pPr marR="0" lvl="3"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4pPr>
            <a:lvl5pPr marR="0" lvl="4"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5pPr>
            <a:lvl6pPr marR="0" lvl="5"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6pPr>
            <a:lvl7pPr marR="0" lvl="6"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7pPr>
            <a:lvl8pPr marR="0" lvl="7"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8pPr>
            <a:lvl9pPr marR="0" lvl="8" algn="l" rtl="0">
              <a:spcBef>
                <a:spcPts val="0"/>
              </a:spcBef>
              <a:spcAft>
                <a:spcPts val="0"/>
              </a:spcAft>
              <a:buSzPts val="1400"/>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25" name="Google Shape;25;p14"/>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900" b="0" i="0" u="none" strike="noStrike" cap="none">
                <a:solidFill>
                  <a:schemeClr val="accent1"/>
                </a:solidFill>
                <a:latin typeface="Trebuchet MS"/>
                <a:ea typeface="Trebuchet MS"/>
                <a:cs typeface="Trebuchet MS"/>
                <a:sym typeface="Trebuchet MS"/>
              </a:defRPr>
            </a:lvl1pPr>
            <a:lvl2pPr marL="0" marR="0" lvl="1" indent="0" algn="r" rtl="0">
              <a:spcBef>
                <a:spcPts val="0"/>
              </a:spcBef>
              <a:buNone/>
              <a:defRPr sz="900" b="0" i="0" u="none" strike="noStrike" cap="none">
                <a:solidFill>
                  <a:schemeClr val="accent1"/>
                </a:solidFill>
                <a:latin typeface="Trebuchet MS"/>
                <a:ea typeface="Trebuchet MS"/>
                <a:cs typeface="Trebuchet MS"/>
                <a:sym typeface="Trebuchet MS"/>
              </a:defRPr>
            </a:lvl2pPr>
            <a:lvl3pPr marL="0" marR="0" lvl="2" indent="0" algn="r" rtl="0">
              <a:spcBef>
                <a:spcPts val="0"/>
              </a:spcBef>
              <a:buNone/>
              <a:defRPr sz="900" b="0" i="0" u="none" strike="noStrike" cap="none">
                <a:solidFill>
                  <a:schemeClr val="accent1"/>
                </a:solidFill>
                <a:latin typeface="Trebuchet MS"/>
                <a:ea typeface="Trebuchet MS"/>
                <a:cs typeface="Trebuchet MS"/>
                <a:sym typeface="Trebuchet MS"/>
              </a:defRPr>
            </a:lvl3pPr>
            <a:lvl4pPr marL="0" marR="0" lvl="3" indent="0" algn="r" rtl="0">
              <a:spcBef>
                <a:spcPts val="0"/>
              </a:spcBef>
              <a:buNone/>
              <a:defRPr sz="900" b="0" i="0" u="none" strike="noStrike" cap="none">
                <a:solidFill>
                  <a:schemeClr val="accent1"/>
                </a:solidFill>
                <a:latin typeface="Trebuchet MS"/>
                <a:ea typeface="Trebuchet MS"/>
                <a:cs typeface="Trebuchet MS"/>
                <a:sym typeface="Trebuchet MS"/>
              </a:defRPr>
            </a:lvl4pPr>
            <a:lvl5pPr marL="0" marR="0" lvl="4" indent="0" algn="r" rtl="0">
              <a:spcBef>
                <a:spcPts val="0"/>
              </a:spcBef>
              <a:buNone/>
              <a:defRPr sz="900" b="0" i="0" u="none" strike="noStrike" cap="none">
                <a:solidFill>
                  <a:schemeClr val="accent1"/>
                </a:solidFill>
                <a:latin typeface="Trebuchet MS"/>
                <a:ea typeface="Trebuchet MS"/>
                <a:cs typeface="Trebuchet MS"/>
                <a:sym typeface="Trebuchet MS"/>
              </a:defRPr>
            </a:lvl5pPr>
            <a:lvl6pPr marL="0" marR="0" lvl="5" indent="0" algn="r" rtl="0">
              <a:spcBef>
                <a:spcPts val="0"/>
              </a:spcBef>
              <a:buNone/>
              <a:defRPr sz="900" b="0" i="0" u="none" strike="noStrike" cap="none">
                <a:solidFill>
                  <a:schemeClr val="accent1"/>
                </a:solidFill>
                <a:latin typeface="Trebuchet MS"/>
                <a:ea typeface="Trebuchet MS"/>
                <a:cs typeface="Trebuchet MS"/>
                <a:sym typeface="Trebuchet MS"/>
              </a:defRPr>
            </a:lvl6pPr>
            <a:lvl7pPr marL="0" marR="0" lvl="6" indent="0" algn="r" rtl="0">
              <a:spcBef>
                <a:spcPts val="0"/>
              </a:spcBef>
              <a:buNone/>
              <a:defRPr sz="900" b="0" i="0" u="none" strike="noStrike" cap="none">
                <a:solidFill>
                  <a:schemeClr val="accent1"/>
                </a:solidFill>
                <a:latin typeface="Trebuchet MS"/>
                <a:ea typeface="Trebuchet MS"/>
                <a:cs typeface="Trebuchet MS"/>
                <a:sym typeface="Trebuchet MS"/>
              </a:defRPr>
            </a:lvl7pPr>
            <a:lvl8pPr marL="0" marR="0" lvl="7" indent="0" algn="r" rtl="0">
              <a:spcBef>
                <a:spcPts val="0"/>
              </a:spcBef>
              <a:buNone/>
              <a:defRPr sz="900" b="0" i="0" u="none" strike="noStrike" cap="none">
                <a:solidFill>
                  <a:schemeClr val="accent1"/>
                </a:solidFill>
                <a:latin typeface="Trebuchet MS"/>
                <a:ea typeface="Trebuchet MS"/>
                <a:cs typeface="Trebuchet MS"/>
                <a:sym typeface="Trebuchet MS"/>
              </a:defRPr>
            </a:lvl8pPr>
            <a:lvl9pPr marL="0" marR="0" lvl="8" indent="0" algn="r" rtl="0">
              <a:spcBef>
                <a:spcPts val="0"/>
              </a:spcBef>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 id="2147483663" r:id="rId14"/>
    <p:sldLayoutId id="2147483664"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10D7D-7CB9-30AB-B441-FF96EB1BBC3C}"/>
              </a:ext>
            </a:extLst>
          </p:cNvPr>
          <p:cNvSpPr>
            <a:spLocks noGrp="1"/>
          </p:cNvSpPr>
          <p:nvPr>
            <p:ph type="title"/>
          </p:nvPr>
        </p:nvSpPr>
        <p:spPr/>
        <p:txBody>
          <a:bodyPr/>
          <a:lstStyle/>
          <a:p>
            <a:r>
              <a:rPr lang="en-GB" dirty="0">
                <a:solidFill>
                  <a:schemeClr val="tx1"/>
                </a:solidFill>
              </a:rPr>
              <a:t>UNIVERSITY OF WALES TRINITY SAINT DAVID </a:t>
            </a:r>
          </a:p>
        </p:txBody>
      </p:sp>
      <p:sp>
        <p:nvSpPr>
          <p:cNvPr id="3" name="Text Placeholder 2">
            <a:extLst>
              <a:ext uri="{FF2B5EF4-FFF2-40B4-BE49-F238E27FC236}">
                <a16:creationId xmlns:a16="http://schemas.microsoft.com/office/drawing/2014/main" id="{F894B628-D091-DE42-CF21-F448F75F5657}"/>
              </a:ext>
            </a:extLst>
          </p:cNvPr>
          <p:cNvSpPr>
            <a:spLocks noGrp="1"/>
          </p:cNvSpPr>
          <p:nvPr>
            <p:ph type="body" idx="1"/>
          </p:nvPr>
        </p:nvSpPr>
        <p:spPr/>
        <p:txBody>
          <a:bodyPr/>
          <a:lstStyle/>
          <a:p>
            <a:r>
              <a:rPr lang="en-GB" dirty="0"/>
              <a:t>Module: Managing Enterprise </a:t>
            </a:r>
          </a:p>
          <a:p>
            <a:r>
              <a:rPr lang="en-GB" dirty="0"/>
              <a:t>Assessment title: 10- minute Individual Presentation </a:t>
            </a:r>
          </a:p>
          <a:p>
            <a:r>
              <a:rPr lang="en-GB" dirty="0"/>
              <a:t>Name: Fernando Bagi </a:t>
            </a:r>
          </a:p>
          <a:p>
            <a:r>
              <a:rPr lang="en-GB" dirty="0"/>
              <a:t>Student Number: 2311765</a:t>
            </a:r>
          </a:p>
          <a:p>
            <a:r>
              <a:rPr lang="en-GB" dirty="0"/>
              <a:t>Module code : BMSW4011</a:t>
            </a:r>
          </a:p>
          <a:p>
            <a:r>
              <a:rPr lang="en-GB" dirty="0"/>
              <a:t>Lecture: Mel Squire </a:t>
            </a:r>
          </a:p>
          <a:p>
            <a:endParaRPr lang="en-GB" dirty="0"/>
          </a:p>
        </p:txBody>
      </p:sp>
    </p:spTree>
    <p:extLst>
      <p:ext uri="{BB962C8B-B14F-4D97-AF65-F5344CB8AC3E}">
        <p14:creationId xmlns:p14="http://schemas.microsoft.com/office/powerpoint/2010/main" val="22256074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Google Shape;152;p2"/>
          <p:cNvSpPr txBox="1">
            <a:spLocks noGrp="1"/>
          </p:cNvSpPr>
          <p:nvPr>
            <p:ph type="title"/>
          </p:nvPr>
        </p:nvSpPr>
        <p:spPr>
          <a:xfrm>
            <a:off x="0" y="18255"/>
            <a:ext cx="12192000" cy="926125"/>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600"/>
              <a:buFont typeface="Times New Roman"/>
              <a:buNone/>
            </a:pPr>
            <a:r>
              <a:rPr lang="en-US" b="1">
                <a:latin typeface="Times New Roman"/>
                <a:ea typeface="Times New Roman"/>
                <a:cs typeface="Times New Roman"/>
                <a:sym typeface="Times New Roman"/>
              </a:rPr>
              <a:t>Table of Contents</a:t>
            </a:r>
            <a:endParaRPr/>
          </a:p>
        </p:txBody>
      </p:sp>
      <p:sp>
        <p:nvSpPr>
          <p:cNvPr id="153" name="Google Shape;153;p2"/>
          <p:cNvSpPr txBox="1">
            <a:spLocks noGrp="1"/>
          </p:cNvSpPr>
          <p:nvPr>
            <p:ph type="body" idx="1"/>
          </p:nvPr>
        </p:nvSpPr>
        <p:spPr>
          <a:xfrm>
            <a:off x="0" y="1511900"/>
            <a:ext cx="12192000" cy="4708981"/>
          </a:xfrm>
          <a:prstGeom prst="rect">
            <a:avLst/>
          </a:prstGeom>
          <a:noFill/>
          <a:ln>
            <a:noFill/>
          </a:ln>
        </p:spPr>
        <p:txBody>
          <a:bodyPr spcFirstLastPara="1" wrap="square" lIns="91425" tIns="45700" rIns="91425" bIns="45700" anchor="ctr" anchorCtr="0">
            <a:spAutoFit/>
          </a:bodyPr>
          <a:lstStyle/>
          <a:p>
            <a:pPr marL="342900" marR="0" lvl="0" indent="-342900" algn="just" rtl="0">
              <a:lnSpc>
                <a:spcPct val="150000"/>
              </a:lnSpc>
              <a:spcBef>
                <a:spcPts val="0"/>
              </a:spcBef>
              <a:spcAft>
                <a:spcPts val="0"/>
              </a:spcAft>
              <a:buClr>
                <a:schemeClr val="accent1"/>
              </a:buClr>
              <a:buSzPts val="1600"/>
              <a:buFont typeface="Noto Sans Symbols"/>
              <a:buChar char="⮚"/>
            </a:pPr>
            <a:r>
              <a:rPr lang="en-US" sz="2000" b="0" i="0" u="none" strike="noStrike" cap="none">
                <a:solidFill>
                  <a:schemeClr val="dk1"/>
                </a:solidFill>
                <a:latin typeface="Times New Roman"/>
                <a:ea typeface="Times New Roman"/>
                <a:cs typeface="Times New Roman"/>
                <a:sym typeface="Times New Roman"/>
              </a:rPr>
              <a:t>Introduction</a:t>
            </a:r>
            <a:endParaRPr sz="1800" b="0" i="0" u="none" strike="noStrike" cap="none">
              <a:solidFill>
                <a:schemeClr val="dk1"/>
              </a:solidFill>
              <a:latin typeface="Times New Roman"/>
              <a:ea typeface="Times New Roman"/>
              <a:cs typeface="Times New Roman"/>
              <a:sym typeface="Times New Roman"/>
            </a:endParaRPr>
          </a:p>
          <a:p>
            <a:pPr marL="342900" marR="0" lvl="0" indent="-342900" algn="just" rtl="0">
              <a:lnSpc>
                <a:spcPct val="150000"/>
              </a:lnSpc>
              <a:spcBef>
                <a:spcPts val="0"/>
              </a:spcBef>
              <a:spcAft>
                <a:spcPts val="0"/>
              </a:spcAft>
              <a:buClr>
                <a:schemeClr val="accent1"/>
              </a:buClr>
              <a:buSzPts val="1600"/>
              <a:buFont typeface="Noto Sans Symbols"/>
              <a:buChar char="⮚"/>
            </a:pPr>
            <a:r>
              <a:rPr lang="en-US" sz="2000" b="0" i="0" u="none" strike="noStrike" cap="none">
                <a:solidFill>
                  <a:schemeClr val="dk1"/>
                </a:solidFill>
                <a:latin typeface="Times New Roman"/>
                <a:ea typeface="Times New Roman"/>
                <a:cs typeface="Times New Roman"/>
                <a:sym typeface="Times New Roman"/>
              </a:rPr>
              <a:t>Description of the product</a:t>
            </a:r>
            <a:endParaRPr sz="1800" b="0" i="0" u="none" strike="noStrike" cap="none">
              <a:solidFill>
                <a:schemeClr val="dk1"/>
              </a:solidFill>
              <a:latin typeface="Times New Roman"/>
              <a:ea typeface="Times New Roman"/>
              <a:cs typeface="Times New Roman"/>
              <a:sym typeface="Times New Roman"/>
            </a:endParaRPr>
          </a:p>
          <a:p>
            <a:pPr marL="342900" marR="0" lvl="0" indent="-342900" algn="just" rtl="0">
              <a:lnSpc>
                <a:spcPct val="150000"/>
              </a:lnSpc>
              <a:spcBef>
                <a:spcPts val="0"/>
              </a:spcBef>
              <a:spcAft>
                <a:spcPts val="0"/>
              </a:spcAft>
              <a:buClr>
                <a:schemeClr val="accent1"/>
              </a:buClr>
              <a:buSzPts val="1600"/>
              <a:buFont typeface="Noto Sans Symbols"/>
              <a:buChar char="⮚"/>
            </a:pPr>
            <a:r>
              <a:rPr lang="en-US" sz="2000" b="0" i="0" u="none" strike="noStrike" cap="none">
                <a:solidFill>
                  <a:schemeClr val="dk1"/>
                </a:solidFill>
                <a:latin typeface="Times New Roman"/>
                <a:ea typeface="Times New Roman"/>
                <a:cs typeface="Times New Roman"/>
                <a:sym typeface="Times New Roman"/>
              </a:rPr>
              <a:t>Legal structure and USP of the new business idea</a:t>
            </a:r>
            <a:endParaRPr sz="1800" b="0" i="0" u="none" strike="noStrike" cap="none">
              <a:solidFill>
                <a:schemeClr val="dk1"/>
              </a:solidFill>
              <a:latin typeface="Times New Roman"/>
              <a:ea typeface="Times New Roman"/>
              <a:cs typeface="Times New Roman"/>
              <a:sym typeface="Times New Roman"/>
            </a:endParaRPr>
          </a:p>
          <a:p>
            <a:pPr marL="342900" marR="0" lvl="0" indent="-342900" algn="just" rtl="0">
              <a:lnSpc>
                <a:spcPct val="150000"/>
              </a:lnSpc>
              <a:spcBef>
                <a:spcPts val="0"/>
              </a:spcBef>
              <a:spcAft>
                <a:spcPts val="0"/>
              </a:spcAft>
              <a:buClr>
                <a:schemeClr val="accent1"/>
              </a:buClr>
              <a:buSzPts val="1600"/>
              <a:buFont typeface="Noto Sans Symbols"/>
              <a:buChar char="⮚"/>
            </a:pPr>
            <a:r>
              <a:rPr lang="en-US" sz="2000" b="0" i="0" u="none" strike="noStrike" cap="none">
                <a:solidFill>
                  <a:schemeClr val="dk1"/>
                </a:solidFill>
                <a:latin typeface="Times New Roman"/>
                <a:ea typeface="Times New Roman"/>
                <a:cs typeface="Times New Roman"/>
                <a:sym typeface="Times New Roman"/>
              </a:rPr>
              <a:t>Description of the product (Mission Statement, Objectives and Aim)</a:t>
            </a:r>
            <a:endParaRPr sz="1800" b="0" i="0" u="none" strike="noStrike" cap="none">
              <a:solidFill>
                <a:schemeClr val="dk1"/>
              </a:solidFill>
              <a:latin typeface="Times New Roman"/>
              <a:ea typeface="Times New Roman"/>
              <a:cs typeface="Times New Roman"/>
              <a:sym typeface="Times New Roman"/>
            </a:endParaRPr>
          </a:p>
          <a:p>
            <a:pPr marL="342900" marR="0" lvl="0" indent="-342900" algn="just" rtl="0">
              <a:lnSpc>
                <a:spcPct val="150000"/>
              </a:lnSpc>
              <a:spcBef>
                <a:spcPts val="0"/>
              </a:spcBef>
              <a:spcAft>
                <a:spcPts val="0"/>
              </a:spcAft>
              <a:buClr>
                <a:schemeClr val="accent1"/>
              </a:buClr>
              <a:buSzPts val="1600"/>
              <a:buFont typeface="Noto Sans Symbols"/>
              <a:buChar char="⮚"/>
            </a:pPr>
            <a:r>
              <a:rPr lang="en-US" sz="2000" b="0" i="0" u="none" strike="noStrike" cap="none">
                <a:solidFill>
                  <a:schemeClr val="dk1"/>
                </a:solidFill>
                <a:latin typeface="Times New Roman"/>
                <a:ea typeface="Times New Roman"/>
                <a:cs typeface="Times New Roman"/>
                <a:sym typeface="Times New Roman"/>
              </a:rPr>
              <a:t>HRM Strategy, Proposed Location and Financial Overview</a:t>
            </a:r>
            <a:endParaRPr sz="1800" b="0" i="0" u="none" strike="noStrike" cap="none">
              <a:solidFill>
                <a:schemeClr val="dk1"/>
              </a:solidFill>
              <a:latin typeface="Times New Roman"/>
              <a:ea typeface="Times New Roman"/>
              <a:cs typeface="Times New Roman"/>
              <a:sym typeface="Times New Roman"/>
            </a:endParaRPr>
          </a:p>
          <a:p>
            <a:pPr marL="342900" marR="0" lvl="0" indent="-342900" algn="just" rtl="0">
              <a:lnSpc>
                <a:spcPct val="150000"/>
              </a:lnSpc>
              <a:spcBef>
                <a:spcPts val="0"/>
              </a:spcBef>
              <a:spcAft>
                <a:spcPts val="0"/>
              </a:spcAft>
              <a:buClr>
                <a:schemeClr val="accent1"/>
              </a:buClr>
              <a:buSzPts val="1600"/>
              <a:buFont typeface="Noto Sans Symbols"/>
              <a:buChar char="⮚"/>
            </a:pPr>
            <a:r>
              <a:rPr lang="en-US" sz="2000" b="0" i="0" u="none" strike="noStrike" cap="none">
                <a:solidFill>
                  <a:schemeClr val="dk1"/>
                </a:solidFill>
                <a:latin typeface="Times New Roman"/>
                <a:ea typeface="Times New Roman"/>
                <a:cs typeface="Times New Roman"/>
                <a:sym typeface="Times New Roman"/>
              </a:rPr>
              <a:t>Marketing strategy and branding</a:t>
            </a:r>
            <a:endParaRPr sz="1800" b="0" i="0" u="none" strike="noStrike" cap="none">
              <a:solidFill>
                <a:schemeClr val="dk1"/>
              </a:solidFill>
              <a:latin typeface="Times New Roman"/>
              <a:ea typeface="Times New Roman"/>
              <a:cs typeface="Times New Roman"/>
              <a:sym typeface="Times New Roman"/>
            </a:endParaRPr>
          </a:p>
          <a:p>
            <a:pPr marL="342900" marR="0" lvl="0" indent="-342900" algn="just" rtl="0">
              <a:lnSpc>
                <a:spcPct val="150000"/>
              </a:lnSpc>
              <a:spcBef>
                <a:spcPts val="0"/>
              </a:spcBef>
              <a:spcAft>
                <a:spcPts val="0"/>
              </a:spcAft>
              <a:buClr>
                <a:schemeClr val="accent1"/>
              </a:buClr>
              <a:buSzPts val="1600"/>
              <a:buFont typeface="Noto Sans Symbols"/>
              <a:buChar char="⮚"/>
            </a:pPr>
            <a:r>
              <a:rPr lang="en-US" sz="2000" b="0" i="0" u="none" strike="noStrike" cap="none">
                <a:solidFill>
                  <a:schemeClr val="dk1"/>
                </a:solidFill>
                <a:latin typeface="Times New Roman"/>
                <a:ea typeface="Times New Roman"/>
                <a:cs typeface="Times New Roman"/>
                <a:sym typeface="Times New Roman"/>
              </a:rPr>
              <a:t>Marketing strategy and branding</a:t>
            </a:r>
            <a:endParaRPr sz="1800" b="0" i="0" u="none" strike="noStrike" cap="none">
              <a:solidFill>
                <a:schemeClr val="dk1"/>
              </a:solidFill>
              <a:latin typeface="Times New Roman"/>
              <a:ea typeface="Times New Roman"/>
              <a:cs typeface="Times New Roman"/>
              <a:sym typeface="Times New Roman"/>
            </a:endParaRPr>
          </a:p>
          <a:p>
            <a:pPr marL="342900" marR="0" lvl="0" indent="-342900" algn="just" rtl="0">
              <a:lnSpc>
                <a:spcPct val="150000"/>
              </a:lnSpc>
              <a:spcBef>
                <a:spcPts val="0"/>
              </a:spcBef>
              <a:spcAft>
                <a:spcPts val="0"/>
              </a:spcAft>
              <a:buClr>
                <a:schemeClr val="accent1"/>
              </a:buClr>
              <a:buSzPts val="1600"/>
              <a:buFont typeface="Noto Sans Symbols"/>
              <a:buChar char="⮚"/>
            </a:pPr>
            <a:r>
              <a:rPr lang="en-US" sz="2000" b="0" i="0" u="none" strike="noStrike" cap="none">
                <a:solidFill>
                  <a:schemeClr val="dk1"/>
                </a:solidFill>
                <a:latin typeface="Times New Roman"/>
                <a:ea typeface="Times New Roman"/>
                <a:cs typeface="Times New Roman"/>
                <a:sym typeface="Times New Roman"/>
              </a:rPr>
              <a:t>SWOT Analysis</a:t>
            </a:r>
            <a:endParaRPr sz="1800" b="0" i="0" u="none" strike="noStrike" cap="none">
              <a:solidFill>
                <a:schemeClr val="dk1"/>
              </a:solidFill>
              <a:latin typeface="Times New Roman"/>
              <a:ea typeface="Times New Roman"/>
              <a:cs typeface="Times New Roman"/>
              <a:sym typeface="Times New Roman"/>
            </a:endParaRPr>
          </a:p>
          <a:p>
            <a:pPr marL="342900" marR="0" lvl="0" indent="-342900" algn="just" rtl="0">
              <a:lnSpc>
                <a:spcPct val="150000"/>
              </a:lnSpc>
              <a:spcBef>
                <a:spcPts val="0"/>
              </a:spcBef>
              <a:spcAft>
                <a:spcPts val="0"/>
              </a:spcAft>
              <a:buClr>
                <a:schemeClr val="accent1"/>
              </a:buClr>
              <a:buSzPts val="1600"/>
              <a:buFont typeface="Noto Sans Symbols"/>
              <a:buChar char="⮚"/>
            </a:pPr>
            <a:r>
              <a:rPr lang="en-US" sz="2000" b="0" i="0" u="none" strike="noStrike" cap="none">
                <a:solidFill>
                  <a:schemeClr val="dk1"/>
                </a:solidFill>
                <a:latin typeface="Times New Roman"/>
                <a:ea typeface="Times New Roman"/>
                <a:cs typeface="Times New Roman"/>
                <a:sym typeface="Times New Roman"/>
              </a:rPr>
              <a:t>Conclusion</a:t>
            </a:r>
            <a:endParaRPr sz="1800" b="0" i="0" u="none" strike="noStrike" cap="none">
              <a:solidFill>
                <a:schemeClr val="dk1"/>
              </a:solidFill>
              <a:latin typeface="Times New Roman"/>
              <a:ea typeface="Times New Roman"/>
              <a:cs typeface="Times New Roman"/>
              <a:sym typeface="Times New Roman"/>
            </a:endParaRPr>
          </a:p>
          <a:p>
            <a:pPr marL="342900" marR="0" lvl="0" indent="-342900" algn="just" rtl="0">
              <a:lnSpc>
                <a:spcPct val="150000"/>
              </a:lnSpc>
              <a:spcBef>
                <a:spcPts val="0"/>
              </a:spcBef>
              <a:spcAft>
                <a:spcPts val="0"/>
              </a:spcAft>
              <a:buClr>
                <a:schemeClr val="accent1"/>
              </a:buClr>
              <a:buSzPts val="1600"/>
              <a:buFont typeface="Noto Sans Symbols"/>
              <a:buChar char="⮚"/>
            </a:pPr>
            <a:r>
              <a:rPr lang="en-US" sz="2000" b="0" i="0" u="none" strike="noStrike" cap="none">
                <a:solidFill>
                  <a:schemeClr val="dk1"/>
                </a:solidFill>
                <a:latin typeface="Times New Roman"/>
                <a:ea typeface="Times New Roman"/>
                <a:cs typeface="Times New Roman"/>
                <a:sym typeface="Times New Roman"/>
              </a:rPr>
              <a:t>Reference List</a:t>
            </a:r>
            <a:endParaRPr sz="18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3"/>
          <p:cNvSpPr txBox="1">
            <a:spLocks noGrp="1"/>
          </p:cNvSpPr>
          <p:nvPr>
            <p:ph type="title"/>
          </p:nvPr>
        </p:nvSpPr>
        <p:spPr>
          <a:xfrm>
            <a:off x="0" y="18255"/>
            <a:ext cx="12192000" cy="1325563"/>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600"/>
              <a:buFont typeface="Times New Roman"/>
              <a:buNone/>
            </a:pPr>
            <a:r>
              <a:rPr lang="en-US" sz="3600" b="1" dirty="0">
                <a:latin typeface="Times New Roman"/>
                <a:ea typeface="Times New Roman"/>
                <a:cs typeface="Times New Roman"/>
                <a:sym typeface="Times New Roman"/>
              </a:rPr>
              <a:t>Introduction </a:t>
            </a:r>
            <a:endParaRPr dirty="0"/>
          </a:p>
        </p:txBody>
      </p:sp>
      <p:sp>
        <p:nvSpPr>
          <p:cNvPr id="160" name="Google Shape;160;p3"/>
          <p:cNvSpPr txBox="1">
            <a:spLocks noGrp="1"/>
          </p:cNvSpPr>
          <p:nvPr>
            <p:ph type="body" idx="1"/>
          </p:nvPr>
        </p:nvSpPr>
        <p:spPr>
          <a:xfrm>
            <a:off x="0" y="1480850"/>
            <a:ext cx="7823200" cy="5377149"/>
          </a:xfrm>
          <a:prstGeom prst="rect">
            <a:avLst/>
          </a:prstGeom>
          <a:noFill/>
          <a:ln>
            <a:noFill/>
          </a:ln>
        </p:spPr>
        <p:txBody>
          <a:bodyPr spcFirstLastPara="1" wrap="square" lIns="91425" tIns="45700" rIns="91425" bIns="45700" anchor="t" anchorCtr="0">
            <a:normAutofit/>
          </a:bodyPr>
          <a:lstStyle/>
          <a:p>
            <a:pPr marL="342900" indent="-342900" algn="just">
              <a:lnSpc>
                <a:spcPct val="150000"/>
              </a:lnSpc>
              <a:spcBef>
                <a:spcPts val="0"/>
              </a:spcBef>
              <a:buSzPts val="1600"/>
              <a:buFont typeface="Noto Sans Symbols"/>
              <a:buChar char="⮚"/>
            </a:pPr>
            <a:r>
              <a:rPr lang="en-GB" sz="1400" dirty="0">
                <a:latin typeface="Times New Roman"/>
                <a:ea typeface="Times New Roman"/>
                <a:cs typeface="Times New Roman"/>
                <a:sym typeface="Times New Roman"/>
              </a:rPr>
              <a:t>Enterprise management signifies the approaches and tools used to improve, monitor and administer vital day-to-day company procedures (Adeniran </a:t>
            </a:r>
            <a:r>
              <a:rPr lang="en-GB" sz="1400" i="1" dirty="0">
                <a:latin typeface="Times New Roman"/>
                <a:ea typeface="Times New Roman"/>
                <a:cs typeface="Times New Roman"/>
                <a:sym typeface="Times New Roman"/>
              </a:rPr>
              <a:t>et al</a:t>
            </a:r>
            <a:r>
              <a:rPr lang="en-GB" sz="1400" dirty="0">
                <a:latin typeface="Times New Roman"/>
                <a:ea typeface="Times New Roman"/>
                <a:cs typeface="Times New Roman"/>
                <a:sym typeface="Times New Roman"/>
              </a:rPr>
              <a:t>., 2024). The presentation will focus on making a business plan for a new business idea. The new business plan will choose a sustainable car washing business as a new service In the automation industry. The name of the new business idea will be </a:t>
            </a:r>
            <a:r>
              <a:rPr lang="en-GB" sz="1400" dirty="0" err="1">
                <a:latin typeface="Times New Roman"/>
                <a:ea typeface="Times New Roman"/>
                <a:cs typeface="Times New Roman"/>
                <a:sym typeface="Times New Roman"/>
              </a:rPr>
              <a:t>AquaShine</a:t>
            </a:r>
            <a:r>
              <a:rPr lang="en-GB" sz="1400" dirty="0">
                <a:latin typeface="Times New Roman"/>
                <a:ea typeface="Times New Roman"/>
                <a:cs typeface="Times New Roman"/>
                <a:sym typeface="Times New Roman"/>
              </a:rPr>
              <a:t>. SWOT analysis will be discussed to present the threats to the idea to opportunities to overcome these threats such as competition. There will also be a discussion of the USP and legal structure of the business idea such as reduction of waste and others. </a:t>
            </a:r>
            <a:endParaRPr lang="en-GB" sz="3200" dirty="0">
              <a:latin typeface="Times New Roman"/>
              <a:ea typeface="Times New Roman"/>
              <a:cs typeface="Times New Roman"/>
              <a:sym typeface="Times New Roman"/>
            </a:endParaRPr>
          </a:p>
          <a:p>
            <a:pPr marL="342900" lvl="0" indent="-342900" algn="just" rtl="0">
              <a:lnSpc>
                <a:spcPct val="150000"/>
              </a:lnSpc>
              <a:spcBef>
                <a:spcPts val="0"/>
              </a:spcBef>
              <a:spcAft>
                <a:spcPts val="0"/>
              </a:spcAft>
              <a:buSzPts val="1600"/>
              <a:buFont typeface="Noto Sans Symbols"/>
              <a:buChar char="⮚"/>
            </a:pPr>
            <a:endParaRPr sz="2000" dirty="0">
              <a:latin typeface="Times New Roman"/>
              <a:ea typeface="Times New Roman"/>
              <a:cs typeface="Times New Roman"/>
              <a:sym typeface="Times New Roman"/>
            </a:endParaRPr>
          </a:p>
        </p:txBody>
      </p:sp>
      <p:pic>
        <p:nvPicPr>
          <p:cNvPr id="2" name="Picture 1"/>
          <p:cNvPicPr>
            <a:picLocks noChangeAspect="1"/>
          </p:cNvPicPr>
          <p:nvPr/>
        </p:nvPicPr>
        <p:blipFill>
          <a:blip r:embed="rId3"/>
          <a:stretch>
            <a:fillRect/>
          </a:stretch>
        </p:blipFill>
        <p:spPr>
          <a:xfrm>
            <a:off x="8175851" y="2521599"/>
            <a:ext cx="2919820" cy="202863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4"/>
          <p:cNvSpPr txBox="1">
            <a:spLocks noGrp="1"/>
          </p:cNvSpPr>
          <p:nvPr>
            <p:ph type="title"/>
          </p:nvPr>
        </p:nvSpPr>
        <p:spPr>
          <a:xfrm>
            <a:off x="0" y="18255"/>
            <a:ext cx="12192000" cy="1325563"/>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600"/>
              <a:buFont typeface="Times New Roman"/>
              <a:buNone/>
            </a:pPr>
            <a:r>
              <a:rPr lang="en-US" sz="3600" b="1" dirty="0">
                <a:latin typeface="Times New Roman"/>
                <a:ea typeface="Times New Roman"/>
                <a:cs typeface="Times New Roman"/>
                <a:sym typeface="Times New Roman"/>
              </a:rPr>
              <a:t>Description of the product </a:t>
            </a:r>
            <a:endParaRPr dirty="0"/>
          </a:p>
        </p:txBody>
      </p:sp>
      <p:sp>
        <p:nvSpPr>
          <p:cNvPr id="168" name="Google Shape;168;p4"/>
          <p:cNvSpPr txBox="1">
            <a:spLocks noGrp="1"/>
          </p:cNvSpPr>
          <p:nvPr>
            <p:ph type="body" idx="1"/>
          </p:nvPr>
        </p:nvSpPr>
        <p:spPr>
          <a:xfrm>
            <a:off x="581175" y="1480850"/>
            <a:ext cx="7394400" cy="4999500"/>
          </a:xfrm>
          <a:prstGeom prst="rect">
            <a:avLst/>
          </a:prstGeom>
          <a:noFill/>
          <a:ln>
            <a:noFill/>
          </a:ln>
        </p:spPr>
        <p:txBody>
          <a:bodyPr spcFirstLastPara="1" wrap="square" lIns="91425" tIns="45700" rIns="91425" bIns="45700" anchor="t" anchorCtr="0">
            <a:normAutofit/>
          </a:bodyPr>
          <a:lstStyle/>
          <a:p>
            <a:pPr marL="342900" indent="-349250" algn="just">
              <a:lnSpc>
                <a:spcPct val="150000"/>
              </a:lnSpc>
              <a:buSzPts val="1700"/>
              <a:buFont typeface="Noto Sans Symbols"/>
              <a:buChar char="⮚"/>
            </a:pPr>
            <a:r>
              <a:rPr lang="en-GB" sz="1600" dirty="0">
                <a:latin typeface="Times New Roman"/>
                <a:ea typeface="Times New Roman"/>
                <a:cs typeface="Times New Roman"/>
                <a:sym typeface="Times New Roman"/>
              </a:rPr>
              <a:t>A car washing company named </a:t>
            </a:r>
            <a:r>
              <a:rPr lang="en-GB" sz="1600" dirty="0" err="1">
                <a:latin typeface="Times New Roman"/>
                <a:ea typeface="Times New Roman"/>
                <a:cs typeface="Times New Roman"/>
                <a:sym typeface="Times New Roman"/>
              </a:rPr>
              <a:t>AquaShine</a:t>
            </a:r>
            <a:r>
              <a:rPr lang="en-GB" sz="1600" dirty="0">
                <a:latin typeface="Times New Roman"/>
                <a:ea typeface="Times New Roman"/>
                <a:cs typeface="Times New Roman"/>
                <a:sym typeface="Times New Roman"/>
              </a:rPr>
              <a:t> is the major preferred business idea for the presentation. The company will focus on introducing sustainability and automation in the car washing techniques understanding consumer preferences and external trends. </a:t>
            </a:r>
            <a:r>
              <a:rPr lang="en-GB" sz="1600" dirty="0" err="1">
                <a:latin typeface="Times New Roman"/>
                <a:ea typeface="Times New Roman"/>
                <a:cs typeface="Times New Roman"/>
                <a:sym typeface="Times New Roman"/>
              </a:rPr>
              <a:t>AquaShine</a:t>
            </a:r>
            <a:r>
              <a:rPr lang="en-GB" sz="1600" dirty="0">
                <a:latin typeface="Times New Roman"/>
                <a:ea typeface="Times New Roman"/>
                <a:cs typeface="Times New Roman"/>
                <a:sym typeface="Times New Roman"/>
              </a:rPr>
              <a:t> will provide different types of car washing including basic washing, detaining, interior cleaning and others. The intention of the company is to offer and improve the level of services within the automation industry (</a:t>
            </a:r>
            <a:r>
              <a:rPr lang="en-GB" sz="1600" dirty="0" err="1">
                <a:highlight>
                  <a:srgbClr val="FFFFFF"/>
                </a:highlight>
                <a:latin typeface="Times New Roman"/>
                <a:ea typeface="Times New Roman"/>
                <a:cs typeface="Times New Roman"/>
                <a:sym typeface="Times New Roman"/>
              </a:rPr>
              <a:t>Monney</a:t>
            </a:r>
            <a:r>
              <a:rPr lang="en-GB" sz="1600" i="1" dirty="0">
                <a:highlight>
                  <a:srgbClr val="FFFFFF"/>
                </a:highlight>
                <a:latin typeface="Times New Roman"/>
                <a:ea typeface="Times New Roman"/>
                <a:cs typeface="Times New Roman"/>
                <a:sym typeface="Times New Roman"/>
              </a:rPr>
              <a:t> et al.,</a:t>
            </a:r>
            <a:r>
              <a:rPr lang="en-GB" sz="1600" dirty="0">
                <a:highlight>
                  <a:srgbClr val="FFFFFF"/>
                </a:highlight>
                <a:latin typeface="Times New Roman"/>
                <a:ea typeface="Times New Roman"/>
                <a:cs typeface="Times New Roman"/>
                <a:sym typeface="Times New Roman"/>
              </a:rPr>
              <a:t> 2020</a:t>
            </a:r>
            <a:r>
              <a:rPr lang="en-GB" sz="1600" dirty="0">
                <a:latin typeface="Times New Roman"/>
                <a:ea typeface="Times New Roman"/>
                <a:cs typeface="Times New Roman"/>
                <a:sym typeface="Times New Roman"/>
              </a:rPr>
              <a:t>). </a:t>
            </a:r>
            <a:r>
              <a:rPr lang="en-GB" sz="1600" dirty="0" err="1">
                <a:latin typeface="Times New Roman"/>
                <a:ea typeface="Times New Roman"/>
                <a:cs typeface="Times New Roman"/>
                <a:sym typeface="Times New Roman"/>
              </a:rPr>
              <a:t>AquaShine</a:t>
            </a:r>
            <a:r>
              <a:rPr lang="en-GB" sz="1600" dirty="0">
                <a:latin typeface="Times New Roman"/>
                <a:ea typeface="Times New Roman"/>
                <a:cs typeface="Times New Roman"/>
                <a:sym typeface="Times New Roman"/>
              </a:rPr>
              <a:t> will establish its reason for fostering sustainability and automated car washing services understanding the preferences and needs of today's customers. The business idea will support the car manufacturing industry and the people in their prosperity and development. It also follows the rules and regulations of the environment and sustainable motives. </a:t>
            </a:r>
            <a:endParaRPr lang="en-GB" sz="3600" dirty="0">
              <a:latin typeface="Times New Roman"/>
              <a:ea typeface="Times New Roman"/>
              <a:cs typeface="Times New Roman"/>
              <a:sym typeface="Times New Roman"/>
            </a:endParaRPr>
          </a:p>
          <a:p>
            <a:pPr marL="342900" lvl="0" indent="-349250" algn="just" rtl="0">
              <a:lnSpc>
                <a:spcPct val="150000"/>
              </a:lnSpc>
              <a:spcBef>
                <a:spcPts val="1000"/>
              </a:spcBef>
              <a:spcAft>
                <a:spcPts val="0"/>
              </a:spcAft>
              <a:buSzPts val="1700"/>
              <a:buFont typeface="Noto Sans Symbols"/>
              <a:buChar char="⮚"/>
            </a:pPr>
            <a:endParaRPr sz="2100" dirty="0">
              <a:latin typeface="Times New Roman"/>
              <a:ea typeface="Times New Roman"/>
              <a:cs typeface="Times New Roman"/>
              <a:sym typeface="Times New Roman"/>
            </a:endParaRPr>
          </a:p>
        </p:txBody>
      </p:sp>
      <p:pic>
        <p:nvPicPr>
          <p:cNvPr id="2" name="Picture 1"/>
          <p:cNvPicPr>
            <a:picLocks noChangeAspect="1"/>
          </p:cNvPicPr>
          <p:nvPr/>
        </p:nvPicPr>
        <p:blipFill>
          <a:blip r:embed="rId3"/>
          <a:stretch>
            <a:fillRect/>
          </a:stretch>
        </p:blipFill>
        <p:spPr>
          <a:xfrm>
            <a:off x="7975575" y="2832327"/>
            <a:ext cx="3724275" cy="193357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5"/>
          <p:cNvSpPr txBox="1">
            <a:spLocks noGrp="1"/>
          </p:cNvSpPr>
          <p:nvPr>
            <p:ph type="title"/>
          </p:nvPr>
        </p:nvSpPr>
        <p:spPr>
          <a:xfrm>
            <a:off x="0" y="18255"/>
            <a:ext cx="12192000" cy="1325563"/>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600"/>
              <a:buFont typeface="Times New Roman"/>
              <a:buNone/>
            </a:pPr>
            <a:r>
              <a:rPr lang="en-US" sz="3600" b="1" dirty="0">
                <a:latin typeface="Times New Roman"/>
                <a:ea typeface="Times New Roman"/>
                <a:cs typeface="Times New Roman"/>
                <a:sym typeface="Times New Roman"/>
              </a:rPr>
              <a:t>Legal structure and USP of the new business idea</a:t>
            </a:r>
            <a:endParaRPr sz="3600" b="1" dirty="0">
              <a:latin typeface="Times New Roman"/>
              <a:ea typeface="Times New Roman"/>
              <a:cs typeface="Times New Roman"/>
              <a:sym typeface="Times New Roman"/>
            </a:endParaRPr>
          </a:p>
        </p:txBody>
      </p:sp>
      <p:sp>
        <p:nvSpPr>
          <p:cNvPr id="176" name="Google Shape;176;p5"/>
          <p:cNvSpPr txBox="1">
            <a:spLocks noGrp="1"/>
          </p:cNvSpPr>
          <p:nvPr>
            <p:ph type="body" idx="1"/>
          </p:nvPr>
        </p:nvSpPr>
        <p:spPr>
          <a:xfrm>
            <a:off x="232475" y="1480850"/>
            <a:ext cx="6753000" cy="5202900"/>
          </a:xfrm>
          <a:prstGeom prst="rect">
            <a:avLst/>
          </a:prstGeom>
          <a:noFill/>
          <a:ln>
            <a:noFill/>
          </a:ln>
        </p:spPr>
        <p:txBody>
          <a:bodyPr spcFirstLastPara="1" wrap="square" lIns="91425" tIns="45700" rIns="91425" bIns="45700" anchor="t" anchorCtr="0">
            <a:normAutofit/>
          </a:bodyPr>
          <a:lstStyle/>
          <a:p>
            <a:pPr marL="342900" indent="-342900" algn="just">
              <a:lnSpc>
                <a:spcPct val="150000"/>
              </a:lnSpc>
              <a:buSzPts val="1600"/>
              <a:buFont typeface="Noto Sans Symbols"/>
              <a:buChar char="⮚"/>
            </a:pPr>
            <a:r>
              <a:rPr lang="en-GB" sz="1400" dirty="0">
                <a:latin typeface="Times New Roman"/>
                <a:ea typeface="Times New Roman"/>
                <a:cs typeface="Times New Roman"/>
                <a:sym typeface="Times New Roman"/>
              </a:rPr>
              <a:t>In the case of the Unique Selling Point of the new business plan, The USP of the new business idea will be customer satisfaction and experience, eco-friendly materials and decreased water consumption. These USPs will play a major part In establishing a car washing company focusing on the sustainable and environmental trends. Introducing automated services will help the company attract consumers with an appropriate legal structure and the objectives of the company (</a:t>
            </a:r>
            <a:r>
              <a:rPr lang="en-GB" sz="1400" dirty="0" err="1">
                <a:highlight>
                  <a:srgbClr val="FFFFFF"/>
                </a:highlight>
                <a:latin typeface="Times New Roman"/>
                <a:ea typeface="Times New Roman"/>
                <a:cs typeface="Times New Roman"/>
                <a:sym typeface="Times New Roman"/>
              </a:rPr>
              <a:t>Alazaiza</a:t>
            </a:r>
            <a:r>
              <a:rPr lang="en-GB" sz="1400" i="1" dirty="0">
                <a:highlight>
                  <a:srgbClr val="FFFFFF"/>
                </a:highlight>
                <a:latin typeface="Times New Roman"/>
                <a:ea typeface="Times New Roman"/>
                <a:cs typeface="Times New Roman"/>
                <a:sym typeface="Times New Roman"/>
              </a:rPr>
              <a:t> et al.,</a:t>
            </a:r>
            <a:r>
              <a:rPr lang="en-GB" sz="1400" dirty="0">
                <a:highlight>
                  <a:srgbClr val="FFFFFF"/>
                </a:highlight>
                <a:latin typeface="Times New Roman"/>
                <a:ea typeface="Times New Roman"/>
                <a:cs typeface="Times New Roman"/>
                <a:sym typeface="Times New Roman"/>
              </a:rPr>
              <a:t> 2024</a:t>
            </a:r>
            <a:r>
              <a:rPr lang="en-GB" sz="1400" dirty="0">
                <a:latin typeface="Times New Roman"/>
                <a:ea typeface="Times New Roman"/>
                <a:cs typeface="Times New Roman"/>
                <a:sym typeface="Times New Roman"/>
              </a:rPr>
              <a:t>). In the case of legal structure, it will differ on different elements such as capital strength, size, protection, and goals of the leader. The business type will be sole proprietorship where the leader will be accountable for all the income and losses. </a:t>
            </a:r>
            <a:endParaRPr lang="en-GB" sz="3200" dirty="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600"/>
              <a:buFont typeface="Noto Sans Symbols"/>
              <a:buChar char="⮚"/>
            </a:pPr>
            <a:endParaRPr sz="2000" dirty="0">
              <a:latin typeface="Times New Roman"/>
              <a:ea typeface="Times New Roman"/>
              <a:cs typeface="Times New Roman"/>
              <a:sym typeface="Times New Roman"/>
            </a:endParaRPr>
          </a:p>
        </p:txBody>
      </p:sp>
      <p:pic>
        <p:nvPicPr>
          <p:cNvPr id="177" name="Google Shape;177;p5"/>
          <p:cNvPicPr preferRelativeResize="0"/>
          <p:nvPr/>
        </p:nvPicPr>
        <p:blipFill rotWithShape="1">
          <a:blip r:embed="rId3">
            <a:alphaModFix/>
          </a:blip>
          <a:srcRect/>
          <a:stretch/>
        </p:blipFill>
        <p:spPr>
          <a:xfrm>
            <a:off x="7766050" y="2097396"/>
            <a:ext cx="3714750" cy="35982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6"/>
          <p:cNvSpPr txBox="1">
            <a:spLocks noGrp="1"/>
          </p:cNvSpPr>
          <p:nvPr>
            <p:ph type="title"/>
          </p:nvPr>
        </p:nvSpPr>
        <p:spPr>
          <a:xfrm>
            <a:off x="0" y="18255"/>
            <a:ext cx="12192000" cy="1325563"/>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600"/>
              <a:buFont typeface="Times New Roman"/>
              <a:buNone/>
            </a:pPr>
            <a:r>
              <a:rPr lang="en-US" sz="3600" b="1" dirty="0">
                <a:latin typeface="Times New Roman"/>
                <a:ea typeface="Times New Roman"/>
                <a:cs typeface="Times New Roman"/>
                <a:sym typeface="Times New Roman"/>
              </a:rPr>
              <a:t>Description of the product (Mission Statement, Objectives and Aim)</a:t>
            </a:r>
            <a:endParaRPr sz="3600" b="1" dirty="0">
              <a:latin typeface="Times New Roman"/>
              <a:ea typeface="Times New Roman"/>
              <a:cs typeface="Times New Roman"/>
              <a:sym typeface="Times New Roman"/>
            </a:endParaRPr>
          </a:p>
        </p:txBody>
      </p:sp>
      <p:sp>
        <p:nvSpPr>
          <p:cNvPr id="184" name="Google Shape;184;p6"/>
          <p:cNvSpPr txBox="1">
            <a:spLocks noGrp="1"/>
          </p:cNvSpPr>
          <p:nvPr>
            <p:ph type="body" idx="1"/>
          </p:nvPr>
        </p:nvSpPr>
        <p:spPr>
          <a:xfrm>
            <a:off x="261525" y="1343825"/>
            <a:ext cx="7570500" cy="5165400"/>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GB" sz="1400" b="1" dirty="0">
                <a:latin typeface="Times New Roman"/>
                <a:ea typeface="Times New Roman"/>
                <a:cs typeface="Times New Roman"/>
                <a:sym typeface="Times New Roman"/>
              </a:rPr>
              <a:t>Aim:</a:t>
            </a:r>
          </a:p>
          <a:p>
            <a:pPr marL="0" lvl="0" indent="0" algn="just" rtl="0">
              <a:lnSpc>
                <a:spcPct val="150000"/>
              </a:lnSpc>
              <a:spcBef>
                <a:spcPts val="0"/>
              </a:spcBef>
              <a:spcAft>
                <a:spcPts val="0"/>
              </a:spcAft>
              <a:buClr>
                <a:schemeClr val="dk1"/>
              </a:buClr>
              <a:buSzPts val="1100"/>
              <a:buFont typeface="Arial"/>
              <a:buNone/>
            </a:pPr>
            <a:r>
              <a:rPr lang="en-GB" sz="1400" dirty="0">
                <a:latin typeface="Times New Roman"/>
                <a:ea typeface="Times New Roman"/>
                <a:cs typeface="Times New Roman"/>
                <a:sym typeface="Times New Roman"/>
              </a:rPr>
              <a:t>The aim of the task will be to design a new business idea and depict a relevant business plan. </a:t>
            </a:r>
          </a:p>
          <a:p>
            <a:pPr marL="0" lvl="0" indent="0" algn="just" rtl="0">
              <a:lnSpc>
                <a:spcPct val="150000"/>
              </a:lnSpc>
              <a:spcBef>
                <a:spcPts val="0"/>
              </a:spcBef>
              <a:spcAft>
                <a:spcPts val="0"/>
              </a:spcAft>
              <a:buClr>
                <a:schemeClr val="dk1"/>
              </a:buClr>
              <a:buSzPts val="1100"/>
              <a:buFont typeface="Arial"/>
              <a:buNone/>
            </a:pPr>
            <a:r>
              <a:rPr lang="en-GB" sz="1400" b="1" dirty="0">
                <a:latin typeface="Times New Roman"/>
                <a:ea typeface="Times New Roman"/>
                <a:cs typeface="Times New Roman"/>
                <a:sym typeface="Times New Roman"/>
              </a:rPr>
              <a:t>Objectives: </a:t>
            </a:r>
          </a:p>
          <a:p>
            <a:pPr marL="457200" lvl="0" indent="-304800" algn="just" rtl="0">
              <a:lnSpc>
                <a:spcPct val="150000"/>
              </a:lnSpc>
              <a:spcBef>
                <a:spcPts val="0"/>
              </a:spcBef>
              <a:spcAft>
                <a:spcPts val="0"/>
              </a:spcAft>
              <a:buClr>
                <a:schemeClr val="dk1"/>
              </a:buClr>
              <a:buSzPts val="1200"/>
              <a:buFont typeface="Times New Roman"/>
              <a:buChar char="●"/>
            </a:pPr>
            <a:r>
              <a:rPr lang="en-GB" sz="1400" dirty="0">
                <a:latin typeface="Times New Roman"/>
                <a:ea typeface="Times New Roman"/>
                <a:cs typeface="Times New Roman"/>
                <a:sym typeface="Times New Roman"/>
              </a:rPr>
              <a:t>To identify the new business idea and prepare a plan for the successful establishment of the business idea</a:t>
            </a:r>
          </a:p>
          <a:p>
            <a:pPr marL="457200" lvl="0" indent="-304800" algn="just" rtl="0">
              <a:lnSpc>
                <a:spcPct val="150000"/>
              </a:lnSpc>
              <a:spcBef>
                <a:spcPts val="0"/>
              </a:spcBef>
              <a:spcAft>
                <a:spcPts val="0"/>
              </a:spcAft>
              <a:buClr>
                <a:schemeClr val="dk1"/>
              </a:buClr>
              <a:buSzPts val="1200"/>
              <a:buFont typeface="Times New Roman"/>
              <a:buChar char="●"/>
            </a:pPr>
            <a:r>
              <a:rPr lang="en-GB" sz="1400" dirty="0">
                <a:latin typeface="Times New Roman"/>
                <a:ea typeface="Times New Roman"/>
                <a:cs typeface="Times New Roman"/>
                <a:sym typeface="Times New Roman"/>
              </a:rPr>
              <a:t>To assess the challenges and strengths when executing the business plan </a:t>
            </a:r>
          </a:p>
          <a:p>
            <a:pPr marL="457200" lvl="0" indent="-304800" algn="just" rtl="0">
              <a:lnSpc>
                <a:spcPct val="150000"/>
              </a:lnSpc>
              <a:spcBef>
                <a:spcPts val="0"/>
              </a:spcBef>
              <a:spcAft>
                <a:spcPts val="0"/>
              </a:spcAft>
              <a:buClr>
                <a:schemeClr val="dk1"/>
              </a:buClr>
              <a:buSzPts val="1200"/>
              <a:buFont typeface="Times New Roman"/>
              <a:buChar char="●"/>
            </a:pPr>
            <a:r>
              <a:rPr lang="en-GB" sz="1400" dirty="0">
                <a:latin typeface="Times New Roman"/>
                <a:ea typeface="Times New Roman"/>
                <a:cs typeface="Times New Roman"/>
                <a:sym typeface="Times New Roman"/>
              </a:rPr>
              <a:t>To demonstrate a range of business aptitudes and understanding gained during the making of a business plan</a:t>
            </a:r>
            <a:endParaRPr lang="en-GB" sz="1400" b="1" dirty="0">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400" b="1" dirty="0">
                <a:latin typeface="Times New Roman"/>
                <a:ea typeface="Times New Roman"/>
                <a:cs typeface="Times New Roman"/>
                <a:sym typeface="Times New Roman"/>
              </a:rPr>
              <a:t>Mission Statement: </a:t>
            </a:r>
          </a:p>
          <a:p>
            <a:pPr marL="0" lvl="0" indent="0" algn="just" rtl="0">
              <a:lnSpc>
                <a:spcPct val="150000"/>
              </a:lnSpc>
              <a:spcBef>
                <a:spcPts val="0"/>
              </a:spcBef>
              <a:spcAft>
                <a:spcPts val="0"/>
              </a:spcAft>
              <a:buSzPts val="1100"/>
              <a:buNone/>
            </a:pPr>
            <a:r>
              <a:rPr lang="en-GB" sz="1400" dirty="0">
                <a:latin typeface="Times New Roman"/>
                <a:ea typeface="Times New Roman"/>
                <a:cs typeface="Times New Roman"/>
                <a:sym typeface="Times New Roman"/>
              </a:rPr>
              <a:t>The mission statement of the new business idea will be to offer elevated quality, efficient and convenient car washing services while even being environmentally accountable. </a:t>
            </a:r>
            <a:endParaRPr sz="2000" dirty="0">
              <a:latin typeface="Times New Roman"/>
              <a:ea typeface="Times New Roman"/>
              <a:cs typeface="Times New Roman"/>
              <a:sym typeface="Times New Roman"/>
            </a:endParaRPr>
          </a:p>
        </p:txBody>
      </p:sp>
      <p:pic>
        <p:nvPicPr>
          <p:cNvPr id="185" name="Google Shape;185;p6"/>
          <p:cNvPicPr preferRelativeResize="0"/>
          <p:nvPr/>
        </p:nvPicPr>
        <p:blipFill rotWithShape="1">
          <a:blip r:embed="rId3">
            <a:alphaModFix/>
          </a:blip>
          <a:srcRect/>
          <a:stretch/>
        </p:blipFill>
        <p:spPr>
          <a:xfrm>
            <a:off x="8180050" y="2076450"/>
            <a:ext cx="3663950" cy="34738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7"/>
          <p:cNvSpPr txBox="1">
            <a:spLocks noGrp="1"/>
          </p:cNvSpPr>
          <p:nvPr>
            <p:ph type="title"/>
          </p:nvPr>
        </p:nvSpPr>
        <p:spPr>
          <a:xfrm>
            <a:off x="0" y="18255"/>
            <a:ext cx="12192000" cy="1325563"/>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600"/>
              <a:buFont typeface="Times New Roman"/>
              <a:buNone/>
            </a:pPr>
            <a:r>
              <a:rPr lang="en-US" sz="3600" b="1">
                <a:latin typeface="Times New Roman"/>
                <a:ea typeface="Times New Roman"/>
                <a:cs typeface="Times New Roman"/>
                <a:sym typeface="Times New Roman"/>
              </a:rPr>
              <a:t>HRM Strategy, Proposed Location and Financial Overview</a:t>
            </a:r>
            <a:endParaRPr sz="3600" b="1">
              <a:latin typeface="Times New Roman"/>
              <a:ea typeface="Times New Roman"/>
              <a:cs typeface="Times New Roman"/>
              <a:sym typeface="Times New Roman"/>
            </a:endParaRPr>
          </a:p>
        </p:txBody>
      </p:sp>
      <p:sp>
        <p:nvSpPr>
          <p:cNvPr id="192" name="Google Shape;192;p7"/>
          <p:cNvSpPr txBox="1">
            <a:spLocks noGrp="1"/>
          </p:cNvSpPr>
          <p:nvPr>
            <p:ph type="body" idx="1"/>
          </p:nvPr>
        </p:nvSpPr>
        <p:spPr>
          <a:xfrm>
            <a:off x="290600" y="1343825"/>
            <a:ext cx="6694800" cy="5107500"/>
          </a:xfrm>
          <a:prstGeom prst="rect">
            <a:avLst/>
          </a:prstGeom>
          <a:noFill/>
          <a:ln>
            <a:noFill/>
          </a:ln>
        </p:spPr>
        <p:txBody>
          <a:bodyPr spcFirstLastPara="1" wrap="square" lIns="91425" tIns="45700" rIns="91425" bIns="45700" anchor="t" anchorCtr="0">
            <a:normAutofit/>
          </a:bodyPr>
          <a:lstStyle/>
          <a:p>
            <a:pPr marL="342900" indent="-342900" algn="just">
              <a:lnSpc>
                <a:spcPct val="150000"/>
              </a:lnSpc>
              <a:buSzPts val="1600"/>
              <a:buFont typeface="Noto Sans Symbols"/>
              <a:buChar char="⮚"/>
            </a:pPr>
            <a:r>
              <a:rPr lang="en-GB" sz="1400" dirty="0">
                <a:latin typeface="Times New Roman"/>
                <a:ea typeface="Times New Roman"/>
                <a:cs typeface="Times New Roman"/>
                <a:sym typeface="Times New Roman"/>
              </a:rPr>
              <a:t>The human resources of the new business idea will focus on conducting a gap evaluation to analyse the demands and resources of </a:t>
            </a:r>
            <a:r>
              <a:rPr lang="en-GB" sz="1400" dirty="0" err="1">
                <a:latin typeface="Times New Roman"/>
                <a:ea typeface="Times New Roman"/>
                <a:cs typeface="Times New Roman"/>
                <a:sym typeface="Times New Roman"/>
              </a:rPr>
              <a:t>AquaShine</a:t>
            </a:r>
            <a:r>
              <a:rPr lang="en-GB" sz="1400" dirty="0">
                <a:latin typeface="Times New Roman"/>
                <a:ea typeface="Times New Roman"/>
                <a:cs typeface="Times New Roman"/>
                <a:sym typeface="Times New Roman"/>
              </a:rPr>
              <a:t>. The owner will also talk to its employees to convey future goals and others (Dondi </a:t>
            </a:r>
            <a:r>
              <a:rPr lang="en-GB" sz="1400" i="1" dirty="0">
                <a:latin typeface="Times New Roman"/>
                <a:ea typeface="Times New Roman"/>
                <a:cs typeface="Times New Roman"/>
                <a:sym typeface="Times New Roman"/>
              </a:rPr>
              <a:t>et al</a:t>
            </a:r>
            <a:r>
              <a:rPr lang="en-GB" sz="1400" dirty="0">
                <a:latin typeface="Times New Roman"/>
                <a:ea typeface="Times New Roman"/>
                <a:cs typeface="Times New Roman"/>
                <a:sym typeface="Times New Roman"/>
              </a:rPr>
              <a:t>., 2021). In the case of location, the physical store will be established in London city due to the residence of most vehicle owners from across the world. The products of the car washing company will also be available on social media websites such as Instagram and TikTok. In the matter of financial overview, the total costs of the new business idea will be estimated to be around 25000 GBP. </a:t>
            </a:r>
            <a:endParaRPr lang="en-GB" sz="3200" dirty="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600"/>
              <a:buFont typeface="Noto Sans Symbols"/>
              <a:buChar char="⮚"/>
            </a:pPr>
            <a:endParaRPr sz="2000" dirty="0">
              <a:latin typeface="Times New Roman"/>
              <a:ea typeface="Times New Roman"/>
              <a:cs typeface="Times New Roman"/>
              <a:sym typeface="Times New Roman"/>
            </a:endParaRPr>
          </a:p>
        </p:txBody>
      </p:sp>
      <p:pic>
        <p:nvPicPr>
          <p:cNvPr id="193" name="Google Shape;193;p7"/>
          <p:cNvPicPr preferRelativeResize="0"/>
          <p:nvPr/>
        </p:nvPicPr>
        <p:blipFill rotWithShape="1">
          <a:blip r:embed="rId3">
            <a:alphaModFix/>
          </a:blip>
          <a:srcRect/>
          <a:stretch/>
        </p:blipFill>
        <p:spPr>
          <a:xfrm>
            <a:off x="7640625" y="1756628"/>
            <a:ext cx="4144975" cy="38227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Google Shape;199;p8"/>
          <p:cNvSpPr txBox="1">
            <a:spLocks noGrp="1"/>
          </p:cNvSpPr>
          <p:nvPr>
            <p:ph type="title"/>
          </p:nvPr>
        </p:nvSpPr>
        <p:spPr>
          <a:xfrm>
            <a:off x="0" y="18255"/>
            <a:ext cx="12192000" cy="1325563"/>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600"/>
              <a:buFont typeface="Times New Roman"/>
              <a:buNone/>
            </a:pPr>
            <a:r>
              <a:rPr lang="en-US" sz="3600" b="1">
                <a:latin typeface="Times New Roman"/>
                <a:ea typeface="Times New Roman"/>
                <a:cs typeface="Times New Roman"/>
                <a:sym typeface="Times New Roman"/>
              </a:rPr>
              <a:t>Marketing strategy and branding </a:t>
            </a:r>
            <a:endParaRPr/>
          </a:p>
        </p:txBody>
      </p:sp>
      <p:sp>
        <p:nvSpPr>
          <p:cNvPr id="200" name="Google Shape;200;p8"/>
          <p:cNvSpPr txBox="1">
            <a:spLocks noGrp="1"/>
          </p:cNvSpPr>
          <p:nvPr>
            <p:ph type="body" idx="1"/>
          </p:nvPr>
        </p:nvSpPr>
        <p:spPr>
          <a:xfrm>
            <a:off x="290600" y="1480850"/>
            <a:ext cx="6694800" cy="5028600"/>
          </a:xfrm>
          <a:prstGeom prst="rect">
            <a:avLst/>
          </a:prstGeom>
          <a:noFill/>
          <a:ln>
            <a:noFill/>
          </a:ln>
        </p:spPr>
        <p:txBody>
          <a:bodyPr spcFirstLastPara="1" wrap="square" lIns="91425" tIns="45700" rIns="91425" bIns="45700" anchor="t" anchorCtr="0">
            <a:normAutofit/>
          </a:bodyPr>
          <a:lstStyle/>
          <a:p>
            <a:pPr marL="342900" indent="-342900" algn="just">
              <a:lnSpc>
                <a:spcPct val="150000"/>
              </a:lnSpc>
              <a:buSzPts val="1600"/>
              <a:buFont typeface="Noto Sans Symbols"/>
              <a:buChar char="⮚"/>
            </a:pPr>
            <a:r>
              <a:rPr lang="en-GB" sz="1400" dirty="0">
                <a:latin typeface="Times New Roman"/>
                <a:ea typeface="Times New Roman"/>
                <a:cs typeface="Times New Roman"/>
                <a:sym typeface="Times New Roman"/>
              </a:rPr>
              <a:t>One of the major marketing strategies of the new business idea will be to get engaged with eco-friendly initiatives and projects by presenting people that </a:t>
            </a:r>
            <a:r>
              <a:rPr lang="en-GB" sz="1400" dirty="0" err="1">
                <a:latin typeface="Times New Roman"/>
                <a:ea typeface="Times New Roman"/>
                <a:cs typeface="Times New Roman"/>
                <a:sym typeface="Times New Roman"/>
              </a:rPr>
              <a:t>AquaShine</a:t>
            </a:r>
            <a:r>
              <a:rPr lang="en-GB" sz="1400" dirty="0">
                <a:latin typeface="Times New Roman"/>
                <a:ea typeface="Times New Roman"/>
                <a:cs typeface="Times New Roman"/>
                <a:sym typeface="Times New Roman"/>
              </a:rPr>
              <a:t> is taking significant measures by taking part in environmental and social initiatives and projects such as reducing water wastage and utilising renewable energy. The new business idea will also focus on prolonged-term social responsibility by setting an ethical supply chain and investing in workers' growth, health and partnership (</a:t>
            </a:r>
            <a:r>
              <a:rPr lang="en-GB" sz="1400" dirty="0">
                <a:highlight>
                  <a:srgbClr val="FFFFFF"/>
                </a:highlight>
                <a:latin typeface="Times New Roman"/>
                <a:ea typeface="Times New Roman"/>
                <a:cs typeface="Times New Roman"/>
                <a:sym typeface="Times New Roman"/>
              </a:rPr>
              <a:t>Barringer </a:t>
            </a:r>
            <a:r>
              <a:rPr lang="en-GB" sz="1400" i="1" dirty="0">
                <a:highlight>
                  <a:srgbClr val="FFFFFF"/>
                </a:highlight>
                <a:latin typeface="Times New Roman"/>
                <a:ea typeface="Times New Roman"/>
                <a:cs typeface="Times New Roman"/>
                <a:sym typeface="Times New Roman"/>
              </a:rPr>
              <a:t>et al</a:t>
            </a:r>
            <a:r>
              <a:rPr lang="en-GB" sz="1400" dirty="0">
                <a:highlight>
                  <a:srgbClr val="FFFFFF"/>
                </a:highlight>
                <a:latin typeface="Times New Roman"/>
                <a:ea typeface="Times New Roman"/>
                <a:cs typeface="Times New Roman"/>
                <a:sym typeface="Times New Roman"/>
              </a:rPr>
              <a:t>., 2022</a:t>
            </a:r>
            <a:r>
              <a:rPr lang="en-GB" sz="1400" dirty="0">
                <a:latin typeface="Times New Roman"/>
                <a:ea typeface="Times New Roman"/>
                <a:cs typeface="Times New Roman"/>
                <a:sym typeface="Times New Roman"/>
              </a:rPr>
              <a:t>). Another major marketing strategy for the business idea can be to organise eco-friendly virtual events to conserve resources, better inclusivity and accessibility and decrease carbon imprint, particularly in the cash-washing industry. </a:t>
            </a:r>
            <a:endParaRPr lang="en-GB" sz="3200" dirty="0">
              <a:latin typeface="Times New Roman"/>
              <a:ea typeface="Times New Roman"/>
              <a:cs typeface="Times New Roman"/>
              <a:sym typeface="Times New Roman"/>
            </a:endParaRPr>
          </a:p>
          <a:p>
            <a:pPr marL="342900" lvl="0" indent="-342900" algn="just" rtl="0">
              <a:lnSpc>
                <a:spcPct val="150000"/>
              </a:lnSpc>
              <a:spcBef>
                <a:spcPts val="1000"/>
              </a:spcBef>
              <a:spcAft>
                <a:spcPts val="0"/>
              </a:spcAft>
              <a:buSzPts val="1600"/>
              <a:buFont typeface="Noto Sans Symbols"/>
              <a:buChar char="⮚"/>
            </a:pPr>
            <a:endParaRPr sz="2000" dirty="0">
              <a:latin typeface="Times New Roman"/>
              <a:ea typeface="Times New Roman"/>
              <a:cs typeface="Times New Roman"/>
              <a:sym typeface="Times New Roman"/>
            </a:endParaRPr>
          </a:p>
        </p:txBody>
      </p:sp>
      <p:pic>
        <p:nvPicPr>
          <p:cNvPr id="201" name="Google Shape;201;p8"/>
          <p:cNvPicPr preferRelativeResize="0"/>
          <p:nvPr/>
        </p:nvPicPr>
        <p:blipFill rotWithShape="1">
          <a:blip r:embed="rId3">
            <a:alphaModFix/>
          </a:blip>
          <a:srcRect/>
          <a:stretch/>
        </p:blipFill>
        <p:spPr>
          <a:xfrm>
            <a:off x="7645400" y="1917925"/>
            <a:ext cx="3657600" cy="38939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9"/>
          <p:cNvSpPr txBox="1">
            <a:spLocks noGrp="1"/>
          </p:cNvSpPr>
          <p:nvPr>
            <p:ph type="title"/>
          </p:nvPr>
        </p:nvSpPr>
        <p:spPr>
          <a:xfrm>
            <a:off x="0" y="18255"/>
            <a:ext cx="12192000" cy="997745"/>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600"/>
              <a:buFont typeface="Times New Roman"/>
              <a:buNone/>
            </a:pPr>
            <a:r>
              <a:rPr lang="en-US" sz="3600" b="1" dirty="0">
                <a:latin typeface="Times New Roman"/>
                <a:ea typeface="Times New Roman"/>
                <a:cs typeface="Times New Roman"/>
                <a:sym typeface="Times New Roman"/>
              </a:rPr>
              <a:t>Marketing strategy and branding  Contd.</a:t>
            </a:r>
            <a:endParaRPr dirty="0"/>
          </a:p>
        </p:txBody>
      </p:sp>
      <p:sp>
        <p:nvSpPr>
          <p:cNvPr id="208" name="Google Shape;208;p9"/>
          <p:cNvSpPr txBox="1">
            <a:spLocks noGrp="1"/>
          </p:cNvSpPr>
          <p:nvPr>
            <p:ph type="body" idx="1"/>
          </p:nvPr>
        </p:nvSpPr>
        <p:spPr>
          <a:xfrm>
            <a:off x="406825" y="1480850"/>
            <a:ext cx="7035300" cy="5057400"/>
          </a:xfrm>
          <a:prstGeom prst="rect">
            <a:avLst/>
          </a:prstGeom>
          <a:noFill/>
          <a:ln>
            <a:noFill/>
          </a:ln>
        </p:spPr>
        <p:txBody>
          <a:bodyPr spcFirstLastPara="1" wrap="square" lIns="91425" tIns="45700" rIns="91425" bIns="45700" anchor="t" anchorCtr="0">
            <a:normAutofit/>
          </a:bodyPr>
          <a:lstStyle/>
          <a:p>
            <a:pPr marL="0" indent="0" algn="just">
              <a:lnSpc>
                <a:spcPct val="150000"/>
              </a:lnSpc>
              <a:buSzPts val="1600"/>
              <a:buNone/>
            </a:pPr>
            <a:r>
              <a:rPr lang="en-GB" sz="1400" dirty="0">
                <a:latin typeface="Times New Roman"/>
                <a:ea typeface="Times New Roman"/>
                <a:cs typeface="Times New Roman"/>
                <a:sym typeface="Times New Roman"/>
              </a:rPr>
              <a:t>In the case of branding, the new business idea will use social media platforms and email marketing for its brand. Social media platforms such as Facebook, Instagram, TikTok and others will be used where </a:t>
            </a:r>
            <a:r>
              <a:rPr lang="en-GB" sz="1400" dirty="0" err="1">
                <a:latin typeface="Times New Roman"/>
                <a:ea typeface="Times New Roman"/>
                <a:cs typeface="Times New Roman"/>
                <a:sym typeface="Times New Roman"/>
              </a:rPr>
              <a:t>AquaShine</a:t>
            </a:r>
            <a:r>
              <a:rPr lang="en-GB" sz="1400" dirty="0">
                <a:latin typeface="Times New Roman"/>
                <a:ea typeface="Times New Roman"/>
                <a:cs typeface="Times New Roman"/>
                <a:sym typeface="Times New Roman"/>
              </a:rPr>
              <a:t> will present its cash-washing equipment and services such as air compressors, brushers, vacuum cleaners and others. It will help the business idea reach larger car owners and increase engagement (Cartwright </a:t>
            </a:r>
            <a:r>
              <a:rPr lang="en-GB" sz="1400" i="1" dirty="0">
                <a:latin typeface="Times New Roman"/>
                <a:ea typeface="Times New Roman"/>
                <a:cs typeface="Times New Roman"/>
                <a:sym typeface="Times New Roman"/>
              </a:rPr>
              <a:t>et al</a:t>
            </a:r>
            <a:r>
              <a:rPr lang="en-GB" sz="1400" dirty="0">
                <a:latin typeface="Times New Roman"/>
                <a:ea typeface="Times New Roman"/>
                <a:cs typeface="Times New Roman"/>
                <a:sym typeface="Times New Roman"/>
              </a:rPr>
              <a:t>., 2021). Content marketing will also be useful in being notified about new launches of the products and offers on them. The new business idea can create a brand story that emphasises its intentions and sustainability advantages of the derivatives. </a:t>
            </a:r>
            <a:endParaRPr lang="en-GB" sz="3200" dirty="0">
              <a:latin typeface="Times New Roman"/>
              <a:ea typeface="Times New Roman"/>
              <a:cs typeface="Times New Roman"/>
              <a:sym typeface="Times New Roman"/>
            </a:endParaRPr>
          </a:p>
          <a:p>
            <a:pPr marL="0" lvl="0" indent="0" algn="just" rtl="0">
              <a:lnSpc>
                <a:spcPct val="150000"/>
              </a:lnSpc>
              <a:spcBef>
                <a:spcPts val="1000"/>
              </a:spcBef>
              <a:spcAft>
                <a:spcPts val="0"/>
              </a:spcAft>
              <a:buSzPts val="1600"/>
              <a:buNone/>
            </a:pPr>
            <a:endParaRPr sz="2000" dirty="0">
              <a:latin typeface="Times New Roman"/>
              <a:ea typeface="Times New Roman"/>
              <a:cs typeface="Times New Roman"/>
              <a:sym typeface="Times New Roman"/>
            </a:endParaRPr>
          </a:p>
        </p:txBody>
      </p:sp>
      <p:pic>
        <p:nvPicPr>
          <p:cNvPr id="209" name="Google Shape;209;p9"/>
          <p:cNvPicPr preferRelativeResize="0"/>
          <p:nvPr/>
        </p:nvPicPr>
        <p:blipFill rotWithShape="1">
          <a:blip r:embed="rId3">
            <a:alphaModFix/>
          </a:blip>
          <a:srcRect/>
          <a:stretch/>
        </p:blipFill>
        <p:spPr>
          <a:xfrm>
            <a:off x="8215300" y="2091523"/>
            <a:ext cx="3595700" cy="36912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Google Shape;215;p10"/>
          <p:cNvSpPr txBox="1">
            <a:spLocks noGrp="1"/>
          </p:cNvSpPr>
          <p:nvPr>
            <p:ph type="title"/>
          </p:nvPr>
        </p:nvSpPr>
        <p:spPr>
          <a:xfrm>
            <a:off x="0" y="18255"/>
            <a:ext cx="12192000" cy="1325563"/>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600"/>
              <a:buFont typeface="Times New Roman"/>
              <a:buNone/>
            </a:pPr>
            <a:r>
              <a:rPr lang="en-US" sz="3600" b="1">
                <a:latin typeface="Times New Roman"/>
                <a:ea typeface="Times New Roman"/>
                <a:cs typeface="Times New Roman"/>
                <a:sym typeface="Times New Roman"/>
              </a:rPr>
              <a:t>SWOT Analysis (Strengths and Weaknesses)</a:t>
            </a:r>
            <a:endParaRPr sz="3600" b="1">
              <a:latin typeface="Times New Roman"/>
              <a:ea typeface="Times New Roman"/>
              <a:cs typeface="Times New Roman"/>
              <a:sym typeface="Times New Roman"/>
            </a:endParaRPr>
          </a:p>
        </p:txBody>
      </p:sp>
      <p:sp>
        <p:nvSpPr>
          <p:cNvPr id="216" name="Google Shape;216;p10"/>
          <p:cNvSpPr txBox="1">
            <a:spLocks noGrp="1"/>
          </p:cNvSpPr>
          <p:nvPr>
            <p:ph type="body" idx="1"/>
          </p:nvPr>
        </p:nvSpPr>
        <p:spPr>
          <a:xfrm>
            <a:off x="0" y="1963450"/>
            <a:ext cx="7670800" cy="5377149"/>
          </a:xfrm>
          <a:prstGeom prst="rect">
            <a:avLst/>
          </a:prstGeom>
          <a:noFill/>
          <a:ln>
            <a:noFill/>
          </a:ln>
        </p:spPr>
        <p:txBody>
          <a:bodyPr spcFirstLastPara="1" wrap="square" lIns="91425" tIns="45700" rIns="91425" bIns="45700" anchor="t" anchorCtr="0">
            <a:normAutofit/>
          </a:bodyPr>
          <a:lstStyle/>
          <a:p>
            <a:pPr marL="342900" indent="-342900" algn="just">
              <a:lnSpc>
                <a:spcPct val="150000"/>
              </a:lnSpc>
              <a:spcBef>
                <a:spcPts val="0"/>
              </a:spcBef>
              <a:buSzPts val="1600"/>
              <a:buFont typeface="Noto Sans Symbols"/>
              <a:buChar char="⮚"/>
            </a:pPr>
            <a:r>
              <a:rPr lang="en-GB" dirty="0">
                <a:solidFill>
                  <a:schemeClr val="tx1"/>
                </a:solidFill>
                <a:latin typeface="Times New Roman"/>
                <a:ea typeface="Times New Roman"/>
                <a:cs typeface="Times New Roman"/>
                <a:sym typeface="Times New Roman"/>
              </a:rPr>
              <a:t>One of the most important things is to comprehend the strengths and weaknesses of a new business plan as it can help mitigate challenges that can hinder the operations of the business (</a:t>
            </a:r>
            <a:r>
              <a:rPr lang="en-GB" dirty="0" err="1">
                <a:solidFill>
                  <a:schemeClr val="tx1"/>
                </a:solidFill>
                <a:latin typeface="Times New Roman"/>
                <a:ea typeface="Times New Roman"/>
                <a:cs typeface="Times New Roman"/>
                <a:sym typeface="Times New Roman"/>
              </a:rPr>
              <a:t>Argaw</a:t>
            </a:r>
            <a:r>
              <a:rPr lang="en-GB" dirty="0">
                <a:solidFill>
                  <a:schemeClr val="tx1"/>
                </a:solidFill>
                <a:latin typeface="Times New Roman"/>
                <a:ea typeface="Times New Roman"/>
                <a:cs typeface="Times New Roman"/>
                <a:sym typeface="Times New Roman"/>
              </a:rPr>
              <a:t> </a:t>
            </a:r>
            <a:r>
              <a:rPr lang="en-GB" i="1" dirty="0">
                <a:solidFill>
                  <a:schemeClr val="tx1"/>
                </a:solidFill>
                <a:latin typeface="Times New Roman"/>
                <a:ea typeface="Times New Roman"/>
                <a:cs typeface="Times New Roman"/>
                <a:sym typeface="Times New Roman"/>
              </a:rPr>
              <a:t>et al</a:t>
            </a:r>
            <a:r>
              <a:rPr lang="en-GB" dirty="0">
                <a:solidFill>
                  <a:schemeClr val="tx1"/>
                </a:solidFill>
                <a:latin typeface="Times New Roman"/>
                <a:ea typeface="Times New Roman"/>
                <a:cs typeface="Times New Roman"/>
                <a:sym typeface="Times New Roman"/>
              </a:rPr>
              <a:t>., 2020). In the case of new business ideas to launch a car washing business Company </a:t>
            </a:r>
            <a:r>
              <a:rPr lang="en-GB" dirty="0" err="1">
                <a:solidFill>
                  <a:schemeClr val="tx1"/>
                </a:solidFill>
                <a:latin typeface="Times New Roman"/>
                <a:ea typeface="Times New Roman"/>
                <a:cs typeface="Times New Roman"/>
                <a:sym typeface="Times New Roman"/>
              </a:rPr>
              <a:t>AquaShine</a:t>
            </a:r>
            <a:r>
              <a:rPr lang="en-GB" dirty="0">
                <a:solidFill>
                  <a:schemeClr val="tx1"/>
                </a:solidFill>
                <a:latin typeface="Times New Roman"/>
                <a:ea typeface="Times New Roman"/>
                <a:cs typeface="Times New Roman"/>
                <a:sym typeface="Times New Roman"/>
              </a:rPr>
              <a:t> company will focus on using advanced waterless technology to wash cars can foster unique experiences for the customers. Additionally, the use of environmentally friendly materials and shifting the production process to the recent time choices will help to improve the strength of </a:t>
            </a:r>
            <a:r>
              <a:rPr lang="en-GB" dirty="0" err="1">
                <a:solidFill>
                  <a:schemeClr val="tx1"/>
                </a:solidFill>
                <a:latin typeface="Times New Roman"/>
                <a:ea typeface="Times New Roman"/>
                <a:cs typeface="Times New Roman"/>
                <a:sym typeface="Times New Roman"/>
              </a:rPr>
              <a:t>AquaShine</a:t>
            </a:r>
            <a:r>
              <a:rPr lang="en-GB" dirty="0">
                <a:solidFill>
                  <a:schemeClr val="tx1"/>
                </a:solidFill>
                <a:latin typeface="Times New Roman"/>
                <a:ea typeface="Times New Roman"/>
                <a:cs typeface="Times New Roman"/>
                <a:sym typeface="Times New Roman"/>
              </a:rPr>
              <a:t>. Another major strength can be seen as ethical practices as it prioritise ethical labour exercises. However, sustainable products are quite expensive and there is a danger of greenwashing which is a major weakness. </a:t>
            </a:r>
          </a:p>
          <a:p>
            <a:pPr marL="342900" lvl="0" indent="-342900" algn="just" rtl="0">
              <a:lnSpc>
                <a:spcPct val="150000"/>
              </a:lnSpc>
              <a:spcBef>
                <a:spcPts val="0"/>
              </a:spcBef>
              <a:spcAft>
                <a:spcPts val="0"/>
              </a:spcAft>
              <a:buSzPts val="1600"/>
              <a:buFont typeface="Noto Sans Symbols"/>
              <a:buChar char="⮚"/>
            </a:pPr>
            <a:endParaRPr dirty="0"/>
          </a:p>
        </p:txBody>
      </p:sp>
      <p:pic>
        <p:nvPicPr>
          <p:cNvPr id="217" name="Google Shape;217;p10"/>
          <p:cNvPicPr preferRelativeResize="0"/>
          <p:nvPr/>
        </p:nvPicPr>
        <p:blipFill rotWithShape="1">
          <a:blip r:embed="rId3">
            <a:alphaModFix/>
          </a:blip>
          <a:srcRect/>
          <a:stretch/>
        </p:blipFill>
        <p:spPr>
          <a:xfrm>
            <a:off x="7994650" y="2286000"/>
            <a:ext cx="3486150" cy="30988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11"/>
          <p:cNvSpPr txBox="1">
            <a:spLocks noGrp="1"/>
          </p:cNvSpPr>
          <p:nvPr>
            <p:ph type="title"/>
          </p:nvPr>
        </p:nvSpPr>
        <p:spPr>
          <a:xfrm>
            <a:off x="0" y="18255"/>
            <a:ext cx="12192000" cy="1325563"/>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600"/>
              <a:buFont typeface="Times New Roman"/>
              <a:buNone/>
            </a:pPr>
            <a:r>
              <a:rPr lang="en-US" sz="3600" b="1" dirty="0">
                <a:latin typeface="Times New Roman"/>
                <a:ea typeface="Times New Roman"/>
                <a:cs typeface="Times New Roman"/>
                <a:sym typeface="Times New Roman"/>
              </a:rPr>
              <a:t>SWOT Analysis (Opportunities and Threats)</a:t>
            </a:r>
            <a:endParaRPr sz="3600" b="1" dirty="0">
              <a:latin typeface="Times New Roman"/>
              <a:ea typeface="Times New Roman"/>
              <a:cs typeface="Times New Roman"/>
              <a:sym typeface="Times New Roman"/>
            </a:endParaRPr>
          </a:p>
        </p:txBody>
      </p:sp>
      <p:sp>
        <p:nvSpPr>
          <p:cNvPr id="224" name="Google Shape;224;p11"/>
          <p:cNvSpPr txBox="1">
            <a:spLocks noGrp="1"/>
          </p:cNvSpPr>
          <p:nvPr>
            <p:ph type="body" idx="1"/>
          </p:nvPr>
        </p:nvSpPr>
        <p:spPr>
          <a:xfrm>
            <a:off x="0" y="1709450"/>
            <a:ext cx="7772400" cy="5377149"/>
          </a:xfrm>
          <a:prstGeom prst="rect">
            <a:avLst/>
          </a:prstGeom>
          <a:noFill/>
          <a:ln>
            <a:noFill/>
          </a:ln>
        </p:spPr>
        <p:txBody>
          <a:bodyPr spcFirstLastPara="1" wrap="square" lIns="91425" tIns="45700" rIns="91425" bIns="45700" anchor="t" anchorCtr="0">
            <a:normAutofit/>
          </a:bodyPr>
          <a:lstStyle/>
          <a:p>
            <a:pPr marL="342900" indent="-342900" algn="just">
              <a:lnSpc>
                <a:spcPct val="150000"/>
              </a:lnSpc>
              <a:spcBef>
                <a:spcPts val="0"/>
              </a:spcBef>
              <a:buSzPts val="1600"/>
              <a:buFont typeface="Noto Sans Symbols"/>
              <a:buChar char="⮚"/>
            </a:pPr>
            <a:r>
              <a:rPr lang="en-GB" sz="1400" dirty="0">
                <a:solidFill>
                  <a:schemeClr val="tx1"/>
                </a:solidFill>
                <a:latin typeface="Times New Roman"/>
                <a:ea typeface="Times New Roman"/>
                <a:cs typeface="Times New Roman"/>
                <a:sym typeface="Times New Roman"/>
              </a:rPr>
              <a:t>It can also be noted that launching a new business idea of opening a new car wash business is a hectic job as it demands proper knowledge and understanding of cash wash equipment (</a:t>
            </a:r>
            <a:r>
              <a:rPr lang="en-GB" sz="1400" dirty="0">
                <a:solidFill>
                  <a:schemeClr val="tx1"/>
                </a:solidFill>
                <a:highlight>
                  <a:srgbClr val="FFFFFF"/>
                </a:highlight>
                <a:latin typeface="Times New Roman"/>
                <a:ea typeface="Times New Roman"/>
                <a:cs typeface="Times New Roman"/>
                <a:sym typeface="Times New Roman"/>
              </a:rPr>
              <a:t>Zhou</a:t>
            </a:r>
            <a:r>
              <a:rPr lang="en-GB" sz="1400" i="1" dirty="0">
                <a:solidFill>
                  <a:schemeClr val="tx1"/>
                </a:solidFill>
                <a:highlight>
                  <a:srgbClr val="FFFFFF"/>
                </a:highlight>
                <a:latin typeface="Times New Roman"/>
                <a:ea typeface="Times New Roman"/>
                <a:cs typeface="Times New Roman"/>
                <a:sym typeface="Times New Roman"/>
              </a:rPr>
              <a:t> et al.,</a:t>
            </a:r>
            <a:r>
              <a:rPr lang="en-GB" sz="1400" dirty="0">
                <a:solidFill>
                  <a:schemeClr val="tx1"/>
                </a:solidFill>
                <a:highlight>
                  <a:srgbClr val="FFFFFF"/>
                </a:highlight>
                <a:latin typeface="Times New Roman"/>
                <a:ea typeface="Times New Roman"/>
                <a:cs typeface="Times New Roman"/>
                <a:sym typeface="Times New Roman"/>
              </a:rPr>
              <a:t> 2020</a:t>
            </a:r>
            <a:r>
              <a:rPr lang="en-GB" sz="1400" dirty="0">
                <a:solidFill>
                  <a:schemeClr val="tx1"/>
                </a:solidFill>
                <a:latin typeface="Times New Roman"/>
                <a:ea typeface="Times New Roman"/>
                <a:cs typeface="Times New Roman"/>
                <a:sym typeface="Times New Roman"/>
              </a:rPr>
              <a:t>). One of them is safety challenges as car wash equipment contains numerous potential hazards such as chemicals, machinery and electrical issues. vulnerability to changes in demand because of seasonal variations can also be a major threat to the new business idea. However, some major opportunities for </a:t>
            </a:r>
            <a:r>
              <a:rPr lang="en-GB" sz="1400" dirty="0" err="1">
                <a:solidFill>
                  <a:schemeClr val="tx1"/>
                </a:solidFill>
                <a:latin typeface="Times New Roman"/>
                <a:ea typeface="Times New Roman"/>
                <a:cs typeface="Times New Roman"/>
                <a:sym typeface="Times New Roman"/>
              </a:rPr>
              <a:t>AquaShine</a:t>
            </a:r>
            <a:r>
              <a:rPr lang="en-GB" sz="1400" dirty="0">
                <a:solidFill>
                  <a:schemeClr val="tx1"/>
                </a:solidFill>
                <a:latin typeface="Times New Roman"/>
                <a:ea typeface="Times New Roman"/>
                <a:cs typeface="Times New Roman"/>
                <a:sym typeface="Times New Roman"/>
              </a:rPr>
              <a:t> include growing demand, industry growth and others. </a:t>
            </a:r>
          </a:p>
          <a:p>
            <a:pPr marL="342900" lvl="0" indent="-342900" algn="just" rtl="0">
              <a:lnSpc>
                <a:spcPct val="150000"/>
              </a:lnSpc>
              <a:spcBef>
                <a:spcPts val="0"/>
              </a:spcBef>
              <a:spcAft>
                <a:spcPts val="0"/>
              </a:spcAft>
              <a:buSzPts val="1600"/>
              <a:buFont typeface="Noto Sans Symbols"/>
              <a:buChar char="⮚"/>
            </a:pPr>
            <a:endParaRPr sz="2000" dirty="0">
              <a:latin typeface="Times New Roman"/>
              <a:ea typeface="Times New Roman"/>
              <a:cs typeface="Times New Roman"/>
              <a:sym typeface="Times New Roman"/>
            </a:endParaRPr>
          </a:p>
        </p:txBody>
      </p:sp>
      <p:pic>
        <p:nvPicPr>
          <p:cNvPr id="225" name="Google Shape;225;p11"/>
          <p:cNvPicPr preferRelativeResize="0"/>
          <p:nvPr/>
        </p:nvPicPr>
        <p:blipFill rotWithShape="1">
          <a:blip r:embed="rId3">
            <a:alphaModFix/>
          </a:blip>
          <a:srcRect/>
          <a:stretch/>
        </p:blipFill>
        <p:spPr>
          <a:xfrm>
            <a:off x="8334374" y="2328862"/>
            <a:ext cx="3476625" cy="2497138"/>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12"/>
          <p:cNvSpPr txBox="1">
            <a:spLocks noGrp="1"/>
          </p:cNvSpPr>
          <p:nvPr>
            <p:ph type="title"/>
          </p:nvPr>
        </p:nvSpPr>
        <p:spPr>
          <a:xfrm>
            <a:off x="0" y="18255"/>
            <a:ext cx="12192000" cy="1325563"/>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600"/>
              <a:buFont typeface="Times New Roman"/>
              <a:buNone/>
            </a:pPr>
            <a:r>
              <a:rPr lang="en-US" sz="3600" b="1">
                <a:latin typeface="Times New Roman"/>
                <a:ea typeface="Times New Roman"/>
                <a:cs typeface="Times New Roman"/>
                <a:sym typeface="Times New Roman"/>
              </a:rPr>
              <a:t>Conclusion </a:t>
            </a:r>
            <a:endParaRPr/>
          </a:p>
        </p:txBody>
      </p:sp>
      <p:sp>
        <p:nvSpPr>
          <p:cNvPr id="232" name="Google Shape;232;p12"/>
          <p:cNvSpPr txBox="1">
            <a:spLocks noGrp="1"/>
          </p:cNvSpPr>
          <p:nvPr>
            <p:ph type="body" idx="1"/>
          </p:nvPr>
        </p:nvSpPr>
        <p:spPr>
          <a:xfrm>
            <a:off x="0" y="1480850"/>
            <a:ext cx="7467600" cy="5377149"/>
          </a:xfrm>
          <a:prstGeom prst="rect">
            <a:avLst/>
          </a:prstGeom>
          <a:noFill/>
          <a:ln>
            <a:noFill/>
          </a:ln>
        </p:spPr>
        <p:txBody>
          <a:bodyPr spcFirstLastPara="1" wrap="square" lIns="91425" tIns="45700" rIns="91425" bIns="45700" anchor="t" anchorCtr="0">
            <a:normAutofit/>
          </a:bodyPr>
          <a:lstStyle/>
          <a:p>
            <a:pPr marL="342900" indent="-342900" algn="just">
              <a:lnSpc>
                <a:spcPct val="150000"/>
              </a:lnSpc>
              <a:spcBef>
                <a:spcPts val="0"/>
              </a:spcBef>
              <a:buSzPts val="1600"/>
              <a:buFont typeface="Noto Sans Symbols"/>
              <a:buChar char="⮚"/>
            </a:pPr>
            <a:r>
              <a:rPr lang="en-GB" sz="1400" dirty="0">
                <a:solidFill>
                  <a:schemeClr val="tx1"/>
                </a:solidFill>
                <a:latin typeface="Times New Roman"/>
                <a:ea typeface="Times New Roman"/>
                <a:cs typeface="Times New Roman"/>
                <a:sym typeface="Times New Roman"/>
              </a:rPr>
              <a:t>The presentation has discussed many of the essential points regarding managing enterprise. Car Wash has been chosen as the new business plan and the name of the new business idea has been set as </a:t>
            </a:r>
            <a:r>
              <a:rPr lang="en-GB" sz="1400" dirty="0" err="1">
                <a:solidFill>
                  <a:schemeClr val="tx1"/>
                </a:solidFill>
                <a:latin typeface="Times New Roman"/>
                <a:ea typeface="Times New Roman"/>
                <a:cs typeface="Times New Roman"/>
                <a:sym typeface="Times New Roman"/>
              </a:rPr>
              <a:t>AquaShine</a:t>
            </a:r>
            <a:r>
              <a:rPr lang="en-GB" sz="1400" dirty="0">
                <a:solidFill>
                  <a:schemeClr val="tx1"/>
                </a:solidFill>
                <a:latin typeface="Times New Roman"/>
                <a:ea typeface="Times New Roman"/>
                <a:cs typeface="Times New Roman"/>
                <a:sym typeface="Times New Roman"/>
              </a:rPr>
              <a:t>. It has been discussed that the business idea can face challenges with changing demands and supply chains. The presentation has also discussed some opportunities such as working on reducing environmental impact and offering discount programs to mitigate these threats. Branding strategy has also been discussed in the presentation such as social media and content marketing to reach more customers. </a:t>
            </a:r>
          </a:p>
          <a:p>
            <a:pPr marL="342900" lvl="0" indent="-342900" algn="just" rtl="0">
              <a:lnSpc>
                <a:spcPct val="150000"/>
              </a:lnSpc>
              <a:spcBef>
                <a:spcPts val="0"/>
              </a:spcBef>
              <a:spcAft>
                <a:spcPts val="0"/>
              </a:spcAft>
              <a:buSzPts val="1600"/>
              <a:buFont typeface="Noto Sans Symbols"/>
              <a:buChar char="⮚"/>
            </a:pPr>
            <a:endParaRPr sz="2000" dirty="0">
              <a:latin typeface="Times New Roman"/>
              <a:ea typeface="Times New Roman"/>
              <a:cs typeface="Times New Roman"/>
              <a:sym typeface="Times New Roman"/>
            </a:endParaRPr>
          </a:p>
        </p:txBody>
      </p:sp>
      <p:pic>
        <p:nvPicPr>
          <p:cNvPr id="233" name="Google Shape;233;p12"/>
          <p:cNvPicPr preferRelativeResize="0"/>
          <p:nvPr/>
        </p:nvPicPr>
        <p:blipFill rotWithShape="1">
          <a:blip r:embed="rId3">
            <a:alphaModFix/>
          </a:blip>
          <a:srcRect/>
          <a:stretch/>
        </p:blipFill>
        <p:spPr>
          <a:xfrm>
            <a:off x="8102600" y="1752600"/>
            <a:ext cx="3556000" cy="3149599"/>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13"/>
          <p:cNvSpPr txBox="1">
            <a:spLocks noGrp="1"/>
          </p:cNvSpPr>
          <p:nvPr>
            <p:ph type="title"/>
          </p:nvPr>
        </p:nvSpPr>
        <p:spPr>
          <a:xfrm>
            <a:off x="0" y="18256"/>
            <a:ext cx="12192000" cy="806204"/>
          </a:xfrm>
          <a:prstGeom prst="rect">
            <a:avLst/>
          </a:prstGeom>
          <a:noFill/>
          <a:ln>
            <a:noFill/>
          </a:ln>
        </p:spPr>
        <p:txBody>
          <a:bodyPr spcFirstLastPara="1" wrap="square" lIns="91425" tIns="45700" rIns="91425" bIns="45700" anchor="t" anchorCtr="0">
            <a:normAutofit/>
          </a:bodyPr>
          <a:lstStyle/>
          <a:p>
            <a:pPr marL="0" lvl="0" indent="0" algn="ctr" rtl="0">
              <a:spcBef>
                <a:spcPts val="0"/>
              </a:spcBef>
              <a:spcAft>
                <a:spcPts val="0"/>
              </a:spcAft>
              <a:buClr>
                <a:schemeClr val="accent1"/>
              </a:buClr>
              <a:buSzPts val="3600"/>
              <a:buFont typeface="Times New Roman"/>
              <a:buNone/>
            </a:pPr>
            <a:r>
              <a:rPr lang="en-US" sz="3600" b="1">
                <a:latin typeface="Times New Roman"/>
                <a:ea typeface="Times New Roman"/>
                <a:cs typeface="Times New Roman"/>
                <a:sym typeface="Times New Roman"/>
              </a:rPr>
              <a:t>Reference List </a:t>
            </a:r>
            <a:endParaRPr/>
          </a:p>
        </p:txBody>
      </p:sp>
      <p:sp>
        <p:nvSpPr>
          <p:cNvPr id="239" name="Google Shape;239;p13"/>
          <p:cNvSpPr txBox="1">
            <a:spLocks noGrp="1"/>
          </p:cNvSpPr>
          <p:nvPr>
            <p:ph type="body" idx="1"/>
          </p:nvPr>
        </p:nvSpPr>
        <p:spPr>
          <a:xfrm>
            <a:off x="0" y="985675"/>
            <a:ext cx="12192000" cy="5872200"/>
          </a:xfrm>
          <a:prstGeom prst="rect">
            <a:avLst/>
          </a:prstGeom>
          <a:noFill/>
          <a:ln>
            <a:noFill/>
          </a:ln>
        </p:spPr>
        <p:txBody>
          <a:bodyPr spcFirstLastPara="1" wrap="square" lIns="91425" tIns="45700" rIns="91425" bIns="45700" anchor="t" anchorCtr="0">
            <a:normAutofit/>
          </a:bodyPr>
          <a:lstStyle/>
          <a:p>
            <a:pPr marL="342900" lvl="0" indent="-370840" algn="just" rtl="0">
              <a:lnSpc>
                <a:spcPct val="150000"/>
              </a:lnSpc>
              <a:spcBef>
                <a:spcPts val="0"/>
              </a:spcBef>
              <a:spcAft>
                <a:spcPts val="0"/>
              </a:spcAft>
              <a:buClr>
                <a:schemeClr val="dk1"/>
              </a:buClr>
              <a:buSzPts val="1400"/>
              <a:buFont typeface="Times New Roman"/>
              <a:buChar char="►"/>
            </a:pPr>
            <a:r>
              <a:rPr lang="en-US" sz="1400" i="0" u="none" strike="noStrike">
                <a:solidFill>
                  <a:schemeClr val="dk1"/>
                </a:solidFill>
                <a:latin typeface="Times New Roman"/>
                <a:ea typeface="Times New Roman"/>
                <a:cs typeface="Times New Roman"/>
                <a:sym typeface="Times New Roman"/>
              </a:rPr>
              <a:t>Adeniran, I.A., Efunniyi, C.P., Osundare, O.S. and Abhulimen, A.O., 2024. Optimizing logistics and supply chain management through advanced analytics: Insights from industries. </a:t>
            </a:r>
            <a:r>
              <a:rPr lang="en-US" sz="1400" i="1" u="none" strike="noStrike">
                <a:solidFill>
                  <a:schemeClr val="dk1"/>
                </a:solidFill>
                <a:latin typeface="Times New Roman"/>
                <a:ea typeface="Times New Roman"/>
                <a:cs typeface="Times New Roman"/>
                <a:sym typeface="Times New Roman"/>
              </a:rPr>
              <a:t>Engineering Science &amp; Technology Journal</a:t>
            </a:r>
            <a:r>
              <a:rPr lang="en-US" sz="1400" i="0" u="none" strike="noStrike">
                <a:solidFill>
                  <a:schemeClr val="dk1"/>
                </a:solidFill>
                <a:latin typeface="Times New Roman"/>
                <a:ea typeface="Times New Roman"/>
                <a:cs typeface="Times New Roman"/>
                <a:sym typeface="Times New Roman"/>
              </a:rPr>
              <a:t>, </a:t>
            </a:r>
            <a:r>
              <a:rPr lang="en-US" sz="1400" i="1" u="none" strike="noStrike">
                <a:solidFill>
                  <a:schemeClr val="dk1"/>
                </a:solidFill>
                <a:latin typeface="Times New Roman"/>
                <a:ea typeface="Times New Roman"/>
                <a:cs typeface="Times New Roman"/>
                <a:sym typeface="Times New Roman"/>
              </a:rPr>
              <a:t>5</a:t>
            </a:r>
            <a:r>
              <a:rPr lang="en-US" sz="1400" i="0" u="none" strike="noStrike">
                <a:solidFill>
                  <a:schemeClr val="dk1"/>
                </a:solidFill>
                <a:latin typeface="Times New Roman"/>
                <a:ea typeface="Times New Roman"/>
                <a:cs typeface="Times New Roman"/>
                <a:sym typeface="Times New Roman"/>
              </a:rPr>
              <a:t>(8).</a:t>
            </a:r>
            <a:endParaRPr sz="1400">
              <a:solidFill>
                <a:schemeClr val="dk1"/>
              </a:solidFill>
              <a:latin typeface="Times New Roman"/>
              <a:ea typeface="Times New Roman"/>
              <a:cs typeface="Times New Roman"/>
              <a:sym typeface="Times New Roman"/>
            </a:endParaRPr>
          </a:p>
          <a:p>
            <a:pPr marL="342900" lvl="0" indent="-370840" algn="just" rtl="0">
              <a:lnSpc>
                <a:spcPct val="150000"/>
              </a:lnSpc>
              <a:spcBef>
                <a:spcPts val="1000"/>
              </a:spcBef>
              <a:spcAft>
                <a:spcPts val="0"/>
              </a:spcAft>
              <a:buClr>
                <a:schemeClr val="dk1"/>
              </a:buClr>
              <a:buSzPts val="1400"/>
              <a:buFont typeface="Times New Roman"/>
              <a:buChar char="►"/>
            </a:pPr>
            <a:r>
              <a:rPr lang="en-US" sz="1400">
                <a:solidFill>
                  <a:schemeClr val="dk1"/>
                </a:solidFill>
                <a:highlight>
                  <a:srgbClr val="FFFFFF"/>
                </a:highlight>
                <a:latin typeface="Times New Roman"/>
                <a:ea typeface="Times New Roman"/>
                <a:cs typeface="Times New Roman"/>
                <a:sym typeface="Times New Roman"/>
              </a:rPr>
              <a:t>Temel, S. and Durst, S., 2021. Knowledge risk prevention strategies for handling new technological innovations in small businesses. </a:t>
            </a:r>
            <a:r>
              <a:rPr lang="en-US" sz="1400" i="1">
                <a:solidFill>
                  <a:schemeClr val="dk1"/>
                </a:solidFill>
                <a:highlight>
                  <a:srgbClr val="FFFFFF"/>
                </a:highlight>
                <a:latin typeface="Times New Roman"/>
                <a:ea typeface="Times New Roman"/>
                <a:cs typeface="Times New Roman"/>
                <a:sym typeface="Times New Roman"/>
              </a:rPr>
              <a:t>VINE journal of information and knowledge management systems</a:t>
            </a:r>
            <a:r>
              <a:rPr lang="en-US" sz="1400">
                <a:solidFill>
                  <a:schemeClr val="dk1"/>
                </a:solidFill>
                <a:highlight>
                  <a:srgbClr val="FFFFFF"/>
                </a:highlight>
                <a:latin typeface="Times New Roman"/>
                <a:ea typeface="Times New Roman"/>
                <a:cs typeface="Times New Roman"/>
                <a:sym typeface="Times New Roman"/>
              </a:rPr>
              <a:t>, </a:t>
            </a:r>
            <a:r>
              <a:rPr lang="en-US" sz="1400" i="1">
                <a:solidFill>
                  <a:schemeClr val="dk1"/>
                </a:solidFill>
                <a:highlight>
                  <a:srgbClr val="FFFFFF"/>
                </a:highlight>
                <a:latin typeface="Times New Roman"/>
                <a:ea typeface="Times New Roman"/>
                <a:cs typeface="Times New Roman"/>
                <a:sym typeface="Times New Roman"/>
              </a:rPr>
              <a:t>51</a:t>
            </a:r>
            <a:r>
              <a:rPr lang="en-US" sz="1400">
                <a:solidFill>
                  <a:schemeClr val="dk1"/>
                </a:solidFill>
                <a:highlight>
                  <a:srgbClr val="FFFFFF"/>
                </a:highlight>
                <a:latin typeface="Times New Roman"/>
                <a:ea typeface="Times New Roman"/>
                <a:cs typeface="Times New Roman"/>
                <a:sym typeface="Times New Roman"/>
              </a:rPr>
              <a:t>(4), pp.655-673.</a:t>
            </a:r>
            <a:endParaRPr sz="1400">
              <a:solidFill>
                <a:schemeClr val="dk1"/>
              </a:solidFill>
              <a:highlight>
                <a:srgbClr val="FFFFFF"/>
              </a:highlight>
              <a:latin typeface="Times New Roman"/>
              <a:ea typeface="Times New Roman"/>
              <a:cs typeface="Times New Roman"/>
              <a:sym typeface="Times New Roman"/>
            </a:endParaRPr>
          </a:p>
          <a:p>
            <a:pPr marL="342900" lvl="0" indent="-340360" algn="just" rtl="0">
              <a:lnSpc>
                <a:spcPct val="150000"/>
              </a:lnSpc>
              <a:spcBef>
                <a:spcPts val="1000"/>
              </a:spcBef>
              <a:spcAft>
                <a:spcPts val="0"/>
              </a:spcAft>
              <a:buClr>
                <a:schemeClr val="dk1"/>
              </a:buClr>
              <a:buSzPts val="1400"/>
              <a:buFont typeface="Times New Roman"/>
              <a:buChar char="►"/>
            </a:pPr>
            <a:r>
              <a:rPr lang="en-US" sz="1400">
                <a:solidFill>
                  <a:schemeClr val="dk1"/>
                </a:solidFill>
                <a:highlight>
                  <a:srgbClr val="FFFFFF"/>
                </a:highlight>
                <a:latin typeface="Times New Roman"/>
                <a:ea typeface="Times New Roman"/>
                <a:cs typeface="Times New Roman"/>
                <a:sym typeface="Times New Roman"/>
              </a:rPr>
              <a:t>Latifi, G., Grilli, L. and Herrmann, A.M., 2024. Does writing a business plan still matter for searching and obtaining external equity finance?. </a:t>
            </a:r>
            <a:r>
              <a:rPr lang="en-US" sz="1400" i="1">
                <a:solidFill>
                  <a:schemeClr val="dk1"/>
                </a:solidFill>
                <a:highlight>
                  <a:srgbClr val="FFFFFF"/>
                </a:highlight>
                <a:latin typeface="Times New Roman"/>
                <a:ea typeface="Times New Roman"/>
                <a:cs typeface="Times New Roman"/>
                <a:sym typeface="Times New Roman"/>
              </a:rPr>
              <a:t>Venture Capital</a:t>
            </a:r>
            <a:r>
              <a:rPr lang="en-US" sz="1400">
                <a:solidFill>
                  <a:schemeClr val="dk1"/>
                </a:solidFill>
                <a:highlight>
                  <a:srgbClr val="FFFFFF"/>
                </a:highlight>
                <a:latin typeface="Times New Roman"/>
                <a:ea typeface="Times New Roman"/>
                <a:cs typeface="Times New Roman"/>
                <a:sym typeface="Times New Roman"/>
              </a:rPr>
              <a:t>, </a:t>
            </a:r>
            <a:r>
              <a:rPr lang="en-US" sz="1400" i="1">
                <a:solidFill>
                  <a:schemeClr val="dk1"/>
                </a:solidFill>
                <a:highlight>
                  <a:srgbClr val="FFFFFF"/>
                </a:highlight>
                <a:latin typeface="Times New Roman"/>
                <a:ea typeface="Times New Roman"/>
                <a:cs typeface="Times New Roman"/>
                <a:sym typeface="Times New Roman"/>
              </a:rPr>
              <a:t>26</a:t>
            </a:r>
            <a:r>
              <a:rPr lang="en-US" sz="1400">
                <a:solidFill>
                  <a:schemeClr val="dk1"/>
                </a:solidFill>
                <a:highlight>
                  <a:srgbClr val="FFFFFF"/>
                </a:highlight>
                <a:latin typeface="Times New Roman"/>
                <a:ea typeface="Times New Roman"/>
                <a:cs typeface="Times New Roman"/>
                <a:sym typeface="Times New Roman"/>
              </a:rPr>
              <a:t>(1), pp.47-73.</a:t>
            </a:r>
            <a:endParaRPr sz="1400">
              <a:solidFill>
                <a:schemeClr val="dk1"/>
              </a:solidFill>
              <a:highlight>
                <a:srgbClr val="FFFFFF"/>
              </a:highlight>
              <a:latin typeface="Times New Roman"/>
              <a:ea typeface="Times New Roman"/>
              <a:cs typeface="Times New Roman"/>
              <a:sym typeface="Times New Roman"/>
            </a:endParaRPr>
          </a:p>
          <a:p>
            <a:pPr marL="342900" lvl="0" indent="-370840" algn="just" rtl="0">
              <a:lnSpc>
                <a:spcPct val="150000"/>
              </a:lnSpc>
              <a:spcBef>
                <a:spcPts val="1000"/>
              </a:spcBef>
              <a:spcAft>
                <a:spcPts val="0"/>
              </a:spcAft>
              <a:buClr>
                <a:schemeClr val="dk1"/>
              </a:buClr>
              <a:buSzPts val="1400"/>
              <a:buFont typeface="Times New Roman"/>
              <a:buChar char="►"/>
            </a:pPr>
            <a:r>
              <a:rPr lang="en-US" sz="1400">
                <a:solidFill>
                  <a:schemeClr val="dk1"/>
                </a:solidFill>
                <a:highlight>
                  <a:srgbClr val="FFFFFF"/>
                </a:highlight>
                <a:latin typeface="Times New Roman"/>
                <a:ea typeface="Times New Roman"/>
                <a:cs typeface="Times New Roman"/>
                <a:sym typeface="Times New Roman"/>
              </a:rPr>
              <a:t>Cao, J., Chen, X., Qiu, R. and Hou, S., 2021. Electric vehicle industry sustainable development with a stakeholder engagement system. </a:t>
            </a:r>
            <a:r>
              <a:rPr lang="en-US" sz="1400" i="1">
                <a:solidFill>
                  <a:schemeClr val="dk1"/>
                </a:solidFill>
                <a:highlight>
                  <a:srgbClr val="FFFFFF"/>
                </a:highlight>
                <a:latin typeface="Times New Roman"/>
                <a:ea typeface="Times New Roman"/>
                <a:cs typeface="Times New Roman"/>
                <a:sym typeface="Times New Roman"/>
              </a:rPr>
              <a:t>Technology in Society</a:t>
            </a:r>
            <a:r>
              <a:rPr lang="en-US" sz="1400">
                <a:solidFill>
                  <a:schemeClr val="dk1"/>
                </a:solidFill>
                <a:highlight>
                  <a:srgbClr val="FFFFFF"/>
                </a:highlight>
                <a:latin typeface="Times New Roman"/>
                <a:ea typeface="Times New Roman"/>
                <a:cs typeface="Times New Roman"/>
                <a:sym typeface="Times New Roman"/>
              </a:rPr>
              <a:t>, </a:t>
            </a:r>
            <a:r>
              <a:rPr lang="en-US" sz="1400" i="1">
                <a:solidFill>
                  <a:schemeClr val="dk1"/>
                </a:solidFill>
                <a:highlight>
                  <a:srgbClr val="FFFFFF"/>
                </a:highlight>
                <a:latin typeface="Times New Roman"/>
                <a:ea typeface="Times New Roman"/>
                <a:cs typeface="Times New Roman"/>
                <a:sym typeface="Times New Roman"/>
              </a:rPr>
              <a:t>67</a:t>
            </a:r>
            <a:r>
              <a:rPr lang="en-US" sz="1400">
                <a:solidFill>
                  <a:schemeClr val="dk1"/>
                </a:solidFill>
                <a:highlight>
                  <a:srgbClr val="FFFFFF"/>
                </a:highlight>
                <a:latin typeface="Times New Roman"/>
                <a:ea typeface="Times New Roman"/>
                <a:cs typeface="Times New Roman"/>
                <a:sym typeface="Times New Roman"/>
              </a:rPr>
              <a:t>, p.101771.</a:t>
            </a:r>
            <a:endParaRPr sz="1400">
              <a:solidFill>
                <a:schemeClr val="dk1"/>
              </a:solidFill>
              <a:highlight>
                <a:srgbClr val="FFFFFF"/>
              </a:highlight>
              <a:latin typeface="Times New Roman"/>
              <a:ea typeface="Times New Roman"/>
              <a:cs typeface="Times New Roman"/>
              <a:sym typeface="Times New Roman"/>
            </a:endParaRPr>
          </a:p>
          <a:p>
            <a:pPr marL="342900" lvl="0" indent="-340360" algn="just" rtl="0">
              <a:lnSpc>
                <a:spcPct val="150000"/>
              </a:lnSpc>
              <a:spcBef>
                <a:spcPts val="1000"/>
              </a:spcBef>
              <a:spcAft>
                <a:spcPts val="0"/>
              </a:spcAft>
              <a:buClr>
                <a:schemeClr val="dk1"/>
              </a:buClr>
              <a:buSzPts val="1400"/>
              <a:buFont typeface="Times New Roman"/>
              <a:buChar char="►"/>
            </a:pPr>
            <a:r>
              <a:rPr lang="en-US" sz="1400">
                <a:solidFill>
                  <a:schemeClr val="dk1"/>
                </a:solidFill>
                <a:highlight>
                  <a:srgbClr val="FFFFFF"/>
                </a:highlight>
                <a:latin typeface="Times New Roman"/>
                <a:ea typeface="Times New Roman"/>
                <a:cs typeface="Times New Roman"/>
                <a:sym typeface="Times New Roman"/>
              </a:rPr>
              <a:t>Barringer, Bruce R., Ireland, R. Duane,, Updated sixth edition.; Global edition., Harlow, England :, Pearson, 2022, Total pages 1 online resource (617 pages) </a:t>
            </a:r>
            <a:endParaRPr sz="1400">
              <a:solidFill>
                <a:schemeClr val="dk1"/>
              </a:solidFill>
              <a:highlight>
                <a:srgbClr val="FFFFFF"/>
              </a:highlight>
              <a:latin typeface="Times New Roman"/>
              <a:ea typeface="Times New Roman"/>
              <a:cs typeface="Times New Roman"/>
              <a:sym typeface="Times New Roman"/>
            </a:endParaRPr>
          </a:p>
          <a:p>
            <a:pPr marL="342900" lvl="0" indent="-340360" algn="just" rtl="0">
              <a:lnSpc>
                <a:spcPct val="150000"/>
              </a:lnSpc>
              <a:spcBef>
                <a:spcPts val="1000"/>
              </a:spcBef>
              <a:spcAft>
                <a:spcPts val="0"/>
              </a:spcAft>
              <a:buClr>
                <a:schemeClr val="dk1"/>
              </a:buClr>
              <a:buSzPts val="1400"/>
              <a:buFont typeface="Times New Roman"/>
              <a:buChar char="►"/>
            </a:pPr>
            <a:r>
              <a:rPr lang="en-US" sz="1400">
                <a:solidFill>
                  <a:schemeClr val="dk1"/>
                </a:solidFill>
                <a:highlight>
                  <a:srgbClr val="FFFFFF"/>
                </a:highlight>
                <a:latin typeface="Times New Roman"/>
                <a:ea typeface="Times New Roman"/>
                <a:cs typeface="Times New Roman"/>
                <a:sym typeface="Times New Roman"/>
              </a:rPr>
              <a:t>Monney, I., Donkor, E.A. and Buamah, R., 2020. Clean vehicles, polluted waters: empirical estimates of water consumption and pollution loads of the carwash industry. </a:t>
            </a:r>
            <a:r>
              <a:rPr lang="en-US" sz="1400" i="1">
                <a:solidFill>
                  <a:schemeClr val="dk1"/>
                </a:solidFill>
                <a:highlight>
                  <a:srgbClr val="FFFFFF"/>
                </a:highlight>
                <a:latin typeface="Times New Roman"/>
                <a:ea typeface="Times New Roman"/>
                <a:cs typeface="Times New Roman"/>
                <a:sym typeface="Times New Roman"/>
              </a:rPr>
              <a:t>Heliyon</a:t>
            </a:r>
            <a:r>
              <a:rPr lang="en-US" sz="1400">
                <a:solidFill>
                  <a:schemeClr val="dk1"/>
                </a:solidFill>
                <a:highlight>
                  <a:srgbClr val="FFFFFF"/>
                </a:highlight>
                <a:latin typeface="Times New Roman"/>
                <a:ea typeface="Times New Roman"/>
                <a:cs typeface="Times New Roman"/>
                <a:sym typeface="Times New Roman"/>
              </a:rPr>
              <a:t>, </a:t>
            </a:r>
            <a:r>
              <a:rPr lang="en-US" sz="1400" i="1">
                <a:solidFill>
                  <a:schemeClr val="dk1"/>
                </a:solidFill>
                <a:highlight>
                  <a:srgbClr val="FFFFFF"/>
                </a:highlight>
                <a:latin typeface="Times New Roman"/>
                <a:ea typeface="Times New Roman"/>
                <a:cs typeface="Times New Roman"/>
                <a:sym typeface="Times New Roman"/>
              </a:rPr>
              <a:t>6</a:t>
            </a:r>
            <a:r>
              <a:rPr lang="en-US" sz="1400">
                <a:solidFill>
                  <a:schemeClr val="dk1"/>
                </a:solidFill>
                <a:highlight>
                  <a:srgbClr val="FFFFFF"/>
                </a:highlight>
                <a:latin typeface="Times New Roman"/>
                <a:ea typeface="Times New Roman"/>
                <a:cs typeface="Times New Roman"/>
                <a:sym typeface="Times New Roman"/>
              </a:rPr>
              <a:t>(5).</a:t>
            </a:r>
            <a:endParaRPr sz="1400">
              <a:solidFill>
                <a:schemeClr val="dk1"/>
              </a:solidFill>
              <a:highlight>
                <a:srgbClr val="FFFFFF"/>
              </a:highlight>
              <a:latin typeface="Times New Roman"/>
              <a:ea typeface="Times New Roman"/>
              <a:cs typeface="Times New Roman"/>
              <a:sym typeface="Times New Roman"/>
            </a:endParaRPr>
          </a:p>
          <a:p>
            <a:pPr marL="342900" lvl="0" indent="-340360" algn="just" rtl="0">
              <a:lnSpc>
                <a:spcPct val="150000"/>
              </a:lnSpc>
              <a:spcBef>
                <a:spcPts val="1000"/>
              </a:spcBef>
              <a:spcAft>
                <a:spcPts val="0"/>
              </a:spcAft>
              <a:buClr>
                <a:schemeClr val="dk1"/>
              </a:buClr>
              <a:buSzPts val="1400"/>
              <a:buFont typeface="Times New Roman"/>
              <a:buChar char="►"/>
            </a:pPr>
            <a:r>
              <a:rPr lang="en-US" sz="1400">
                <a:solidFill>
                  <a:schemeClr val="dk1"/>
                </a:solidFill>
                <a:highlight>
                  <a:srgbClr val="FFFFFF"/>
                </a:highlight>
                <a:latin typeface="Times New Roman"/>
                <a:ea typeface="Times New Roman"/>
                <a:cs typeface="Times New Roman"/>
                <a:sym typeface="Times New Roman"/>
              </a:rPr>
              <a:t>Alazaiza, M.Y., Alzghoul, T.M., Amr, S.A., Bangalore Ramu, M. and Nassani, D.E., 2024. Bibliometric Insights into Car Wash Wastewater Treatment Research: Trends and Perspectives. </a:t>
            </a:r>
            <a:r>
              <a:rPr lang="en-US" sz="1400" i="1">
                <a:solidFill>
                  <a:schemeClr val="dk1"/>
                </a:solidFill>
                <a:highlight>
                  <a:srgbClr val="FFFFFF"/>
                </a:highlight>
                <a:latin typeface="Times New Roman"/>
                <a:ea typeface="Times New Roman"/>
                <a:cs typeface="Times New Roman"/>
                <a:sym typeface="Times New Roman"/>
              </a:rPr>
              <a:t>Water</a:t>
            </a:r>
            <a:r>
              <a:rPr lang="en-US" sz="1400">
                <a:solidFill>
                  <a:schemeClr val="dk1"/>
                </a:solidFill>
                <a:highlight>
                  <a:srgbClr val="FFFFFF"/>
                </a:highlight>
                <a:latin typeface="Times New Roman"/>
                <a:ea typeface="Times New Roman"/>
                <a:cs typeface="Times New Roman"/>
                <a:sym typeface="Times New Roman"/>
              </a:rPr>
              <a:t>, </a:t>
            </a:r>
            <a:r>
              <a:rPr lang="en-US" sz="1400" i="1">
                <a:solidFill>
                  <a:schemeClr val="dk1"/>
                </a:solidFill>
                <a:highlight>
                  <a:srgbClr val="FFFFFF"/>
                </a:highlight>
                <a:latin typeface="Times New Roman"/>
                <a:ea typeface="Times New Roman"/>
                <a:cs typeface="Times New Roman"/>
                <a:sym typeface="Times New Roman"/>
              </a:rPr>
              <a:t>16</a:t>
            </a:r>
            <a:r>
              <a:rPr lang="en-US" sz="1400">
                <a:solidFill>
                  <a:schemeClr val="dk1"/>
                </a:solidFill>
                <a:highlight>
                  <a:srgbClr val="FFFFFF"/>
                </a:highlight>
                <a:latin typeface="Times New Roman"/>
                <a:ea typeface="Times New Roman"/>
                <a:cs typeface="Times New Roman"/>
                <a:sym typeface="Times New Roman"/>
              </a:rPr>
              <a:t>(14), p.2034.</a:t>
            </a:r>
            <a:endParaRPr sz="1400">
              <a:solidFill>
                <a:schemeClr val="dk1"/>
              </a:solidFill>
              <a:highlight>
                <a:srgbClr val="FFFFFF"/>
              </a:highlight>
              <a:latin typeface="Times New Roman"/>
              <a:ea typeface="Times New Roman"/>
              <a:cs typeface="Times New Roman"/>
              <a:sym typeface="Times New Roman"/>
            </a:endParaRPr>
          </a:p>
          <a:p>
            <a:pPr marL="342900" lvl="0" indent="0" algn="just" rtl="0">
              <a:lnSpc>
                <a:spcPct val="150000"/>
              </a:lnSpc>
              <a:spcBef>
                <a:spcPts val="1000"/>
              </a:spcBef>
              <a:spcAft>
                <a:spcPts val="0"/>
              </a:spcAft>
              <a:buNone/>
            </a:pPr>
            <a:endParaRPr sz="1400">
              <a:solidFill>
                <a:srgbClr val="FF0000"/>
              </a:solidFill>
              <a:highlight>
                <a:srgbClr val="FFFFFF"/>
              </a:highlight>
              <a:latin typeface="Times New Roman"/>
              <a:ea typeface="Times New Roman"/>
              <a:cs typeface="Times New Roman"/>
              <a:sym typeface="Times New Roman"/>
            </a:endParaRPr>
          </a:p>
          <a:p>
            <a:pPr marL="342900" lvl="0" indent="0" algn="just" rtl="0">
              <a:lnSpc>
                <a:spcPct val="150000"/>
              </a:lnSpc>
              <a:spcBef>
                <a:spcPts val="1000"/>
              </a:spcBef>
              <a:spcAft>
                <a:spcPts val="0"/>
              </a:spcAft>
              <a:buNone/>
            </a:pPr>
            <a:endParaRPr sz="1400">
              <a:solidFill>
                <a:srgbClr val="222222"/>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Facet">
  <a:themeElements>
    <a:clrScheme name="Facet">
      <a:dk1>
        <a:srgbClr val="000000"/>
      </a:dk1>
      <a:lt1>
        <a:srgbClr val="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2795</Words>
  <Application>Microsoft Office PowerPoint</Application>
  <PresentationFormat>Widescreen</PresentationFormat>
  <Paragraphs>80</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Noto Sans Symbols</vt:lpstr>
      <vt:lpstr>Times New Roman</vt:lpstr>
      <vt:lpstr>Trebuchet MS</vt:lpstr>
      <vt:lpstr>Facet</vt:lpstr>
      <vt:lpstr>UNIVERSITY OF WALES TRINITY SAINT DAVID </vt:lpstr>
      <vt:lpstr>Table of Contents</vt:lpstr>
      <vt:lpstr>Introduction </vt:lpstr>
      <vt:lpstr>Description of the product </vt:lpstr>
      <vt:lpstr>Legal structure and USP of the new business idea</vt:lpstr>
      <vt:lpstr>Description of the product (Mission Statement, Objectives and Aim)</vt:lpstr>
      <vt:lpstr>HRM Strategy, Proposed Location and Financial Overview</vt:lpstr>
      <vt:lpstr>Marketing strategy and branding </vt:lpstr>
      <vt:lpstr>Marketing strategy and branding  Contd.</vt:lpstr>
      <vt:lpstr>SWOT Analysis (Strengths and Weaknesses)</vt:lpstr>
      <vt:lpstr>SWOT Analysis (Opportunities and Threats)</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fernando bagi</dc:creator>
  <cp:lastModifiedBy>fernando bagi</cp:lastModifiedBy>
  <cp:revision>3</cp:revision>
  <dcterms:created xsi:type="dcterms:W3CDTF">2024-11-23T06:06:55Z</dcterms:created>
  <dcterms:modified xsi:type="dcterms:W3CDTF">2024-12-01T16:48:17Z</dcterms:modified>
</cp:coreProperties>
</file>