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57" r:id="rId2"/>
    <p:sldId id="263" r:id="rId3"/>
    <p:sldId id="264" r:id="rId4"/>
    <p:sldId id="267" r:id="rId5"/>
    <p:sldId id="265" r:id="rId6"/>
    <p:sldId id="266" r:id="rId7"/>
    <p:sldId id="269" r:id="rId8"/>
    <p:sldId id="271" r:id="rId9"/>
    <p:sldId id="268" r:id="rId10"/>
    <p:sldId id="270" r:id="rId11"/>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9" autoAdjust="0"/>
    <p:restoredTop sz="70130" autoAdjust="0"/>
  </p:normalViewPr>
  <p:slideViewPr>
    <p:cSldViewPr snapToGrid="0">
      <p:cViewPr varScale="1">
        <p:scale>
          <a:sx n="50" d="100"/>
          <a:sy n="50" d="100"/>
        </p:scale>
        <p:origin x="1296" y="54"/>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12/11/2019</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12/11/2019</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royal is a small Welsh government funded organisation, with around 30 dedicated members of staff. </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4</a:t>
            </a:fld>
            <a:endParaRPr lang="en-US"/>
          </a:p>
        </p:txBody>
      </p:sp>
    </p:spTree>
    <p:extLst>
      <p:ext uri="{BB962C8B-B14F-4D97-AF65-F5344CB8AC3E}">
        <p14:creationId xmlns:p14="http://schemas.microsoft.com/office/powerpoint/2010/main" val="566167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marketing strategy will focus on promoting one of these services provided by the royal commission. I will focus on Coflein. </a:t>
            </a:r>
          </a:p>
          <a:p>
            <a:r>
              <a:rPr lang="en-GB" dirty="0"/>
              <a:t>The aim is to promote the </a:t>
            </a:r>
            <a:r>
              <a:rPr lang="en-GB" dirty="0" err="1"/>
              <a:t>coflein</a:t>
            </a:r>
            <a:r>
              <a:rPr lang="en-GB" dirty="0"/>
              <a:t> website too encourage more people to use the services. Currently the majority of uses fall into the over 50’s category. With the aid of social media, I believe we can 1) increase the traffic to the </a:t>
            </a:r>
            <a:r>
              <a:rPr lang="en-GB" dirty="0" err="1"/>
              <a:t>coflein</a:t>
            </a:r>
            <a:r>
              <a:rPr lang="en-GB" dirty="0"/>
              <a:t> website. 2) Develop a more diverse user base including teenagers and younger adults. </a:t>
            </a:r>
          </a:p>
          <a:p>
            <a:r>
              <a:rPr lang="en-GB" dirty="0"/>
              <a:t> </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5</a:t>
            </a:fld>
            <a:endParaRPr lang="en-US"/>
          </a:p>
        </p:txBody>
      </p:sp>
    </p:spTree>
    <p:extLst>
      <p:ext uri="{BB962C8B-B14F-4D97-AF65-F5344CB8AC3E}">
        <p14:creationId xmlns:p14="http://schemas.microsoft.com/office/powerpoint/2010/main" val="1593437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Coflein Marketing Mix</a:t>
            </a:r>
          </a:p>
          <a:p>
            <a:r>
              <a:rPr lang="en-GB" dirty="0"/>
              <a:t>Product – We are offering a service, Coflein the online database that holds archives of photographs of historic buildings, maps and areas of across wales. </a:t>
            </a:r>
          </a:p>
          <a:p>
            <a:r>
              <a:rPr lang="en-GB" dirty="0"/>
              <a:t>Promotion – The initial promotion of our strategy will be mainly focused on social media. Communicating with the target market on different sites such as Facebook, twitter and YouTube. </a:t>
            </a:r>
          </a:p>
          <a:p>
            <a:r>
              <a:rPr lang="en-GB" dirty="0"/>
              <a:t>Price – The initial service of browsing the historical welsh archives is a free service. The Aim is to draw more users to the website</a:t>
            </a:r>
          </a:p>
          <a:p>
            <a:r>
              <a:rPr lang="en-GB" dirty="0"/>
              <a:t>Place – the Royal commission is based in Aberystwyth, but the amin focus is to draw users online. As it is online it should be easily accessible from all over the country</a:t>
            </a:r>
          </a:p>
          <a:p>
            <a:r>
              <a:rPr lang="en-GB" dirty="0"/>
              <a:t>People – The people of the royal commission are a small dedicated and passionate team who are keen to share their work with as many people as possible</a:t>
            </a:r>
          </a:p>
          <a:p>
            <a:r>
              <a:rPr lang="en-GB" dirty="0"/>
              <a:t>Process – As this is an online service the procedures and activities to deliver this process are integrated in the website</a:t>
            </a:r>
          </a:p>
          <a:p>
            <a:r>
              <a:rPr lang="en-GB" dirty="0"/>
              <a:t>Physical Evidence – As this is a service there is no physical attributes</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6</a:t>
            </a:fld>
            <a:endParaRPr lang="en-US"/>
          </a:p>
        </p:txBody>
      </p:sp>
    </p:spTree>
    <p:extLst>
      <p:ext uri="{BB962C8B-B14F-4D97-AF65-F5344CB8AC3E}">
        <p14:creationId xmlns:p14="http://schemas.microsoft.com/office/powerpoint/2010/main" val="2423338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benefits of using Facebook for promoting. Firstly, we will look at advertising on Facebook. 80% of all internet users use Facebook and they use it daily. Advertising somewhere you know your audience will be important to get your ads seen as often as possible. </a:t>
            </a:r>
          </a:p>
          <a:p>
            <a:r>
              <a:rPr lang="en-GB" dirty="0"/>
              <a:t>Targeted advertising: A huge benefit of Facebook ads is the ability to target specific audience. Settings allowing you to target uses based on Age, interests, behaviour and location. This will give us the opportunity to widen the user base by targeting certain age groups, but also the ability to target users with shared interests. This ensures that our ads will be seen by people who are more likely to be interested.</a:t>
            </a:r>
          </a:p>
          <a:p>
            <a:r>
              <a:rPr lang="en-GB" dirty="0"/>
              <a:t>As the Royal Commission has a low budget, Facebook is one of the cheapest forms of advertising there is. The ability to reach a target audience at such a low cost is beneficial to the organisation. It means they won’t spend money reaching out to people who have no interest in the organisation. </a:t>
            </a:r>
          </a:p>
          <a:p>
            <a:r>
              <a:rPr lang="en-GB" dirty="0"/>
              <a:t>Speed is another great feature of Facebook advertising. Reaching out to large amounts of people quickly will help gain more users. Also, raising brand awareness. You might not get everyone onto the website initially but familiarising people with the brand and service offered means they will likely come to your site in the future.</a:t>
            </a:r>
          </a:p>
          <a:p>
            <a:r>
              <a:rPr lang="en-GB" dirty="0"/>
              <a:t>Facebook advertising will boost your website traffic. You can run a website click campaign to target your audience and send them to your website. This is ideal and allows you to het people straight on to your website in one click. </a:t>
            </a:r>
          </a:p>
          <a:p>
            <a:r>
              <a:rPr lang="en-GB" dirty="0"/>
              <a:t>Most importantly Facebook Marketing is measurable. All the results are clear for you to see, how many clicks and views your ad as gained gives you a good insight if you a doing well or need to change something. </a:t>
            </a:r>
          </a:p>
          <a:p>
            <a:endParaRPr lang="en-GB" dirty="0"/>
          </a:p>
          <a:p>
            <a:r>
              <a:rPr lang="en-GB" dirty="0"/>
              <a:t>YouTube is a great platform interacting with customers. I think to generate interest in the Coflein website you would benefit from creating tutorials on how to navigate and use the features of the site. If you are not familiar with the features it can be off putting. If you were able to show people how to use the features to their full extent, users would get more enjoyment out of the website and be likely to use again. </a:t>
            </a:r>
          </a:p>
          <a:p>
            <a:r>
              <a:rPr lang="en-GB" dirty="0"/>
              <a:t>Creating videos showing what's on offer targeting specific groups would generate interest and after seeing the video they might be encouraged to go and see what else they can find on the website.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7</a:t>
            </a:fld>
            <a:endParaRPr lang="en-US"/>
          </a:p>
        </p:txBody>
      </p:sp>
    </p:spTree>
    <p:extLst>
      <p:ext uri="{BB962C8B-B14F-4D97-AF65-F5344CB8AC3E}">
        <p14:creationId xmlns:p14="http://schemas.microsoft.com/office/powerpoint/2010/main" val="3234950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9</a:t>
            </a:fld>
            <a:endParaRPr lang="en-US"/>
          </a:p>
        </p:txBody>
      </p:sp>
    </p:spTree>
    <p:extLst>
      <p:ext uri="{BB962C8B-B14F-4D97-AF65-F5344CB8AC3E}">
        <p14:creationId xmlns:p14="http://schemas.microsoft.com/office/powerpoint/2010/main" val="150403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12/11/2019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12/11/2019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12/11/2019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12/11/2019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12/11/2019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327233" y="3879559"/>
            <a:ext cx="8825658" cy="2040836"/>
          </a:xfrm>
        </p:spPr>
        <p:txBody>
          <a:bodyPr/>
          <a:lstStyle/>
          <a:p>
            <a:pPr algn="ctr"/>
            <a:r>
              <a:rPr lang="en-US" sz="5400" dirty="0"/>
              <a:t>MARKETING PLAN </a:t>
            </a:r>
            <a:br>
              <a:rPr lang="en-US" sz="5400" dirty="0"/>
            </a:br>
            <a:r>
              <a:rPr lang="en-US" sz="4800" dirty="0"/>
              <a:t>RCAHMW </a:t>
            </a:r>
            <a:br>
              <a:rPr lang="en-US" sz="9600" dirty="0"/>
            </a:br>
            <a:br>
              <a:rPr lang="en-US" sz="9600" dirty="0"/>
            </a:br>
            <a:endParaRPr lang="en-US" sz="9600" dirty="0"/>
          </a:p>
        </p:txBody>
      </p:sp>
      <p:sp>
        <p:nvSpPr>
          <p:cNvPr id="6" name="Subtitle 5"/>
          <p:cNvSpPr>
            <a:spLocks noGrp="1"/>
          </p:cNvSpPr>
          <p:nvPr>
            <p:ph type="subTitle" idx="1"/>
          </p:nvPr>
        </p:nvSpPr>
        <p:spPr>
          <a:xfrm>
            <a:off x="1327233" y="3561521"/>
            <a:ext cx="8825658" cy="861420"/>
          </a:xfrm>
        </p:spPr>
        <p:txBody>
          <a:bodyPr/>
          <a:lstStyle/>
          <a:p>
            <a:r>
              <a:rPr lang="en-US" dirty="0"/>
              <a:t>Joshua Lewis  (1805618)</a:t>
            </a:r>
          </a:p>
          <a:p>
            <a:r>
              <a:rPr lang="en-US" dirty="0"/>
              <a:t>BA Business &amp; Management</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AFE07B-B967-4B17-995B-0B7EBDD249AF}"/>
              </a:ext>
            </a:extLst>
          </p:cNvPr>
          <p:cNvSpPr txBox="1"/>
          <p:nvPr/>
        </p:nvSpPr>
        <p:spPr>
          <a:xfrm>
            <a:off x="7109926" y="3103126"/>
            <a:ext cx="4497356" cy="3262432"/>
          </a:xfrm>
          <a:prstGeom prst="rect">
            <a:avLst/>
          </a:prstGeom>
          <a:noFill/>
        </p:spPr>
        <p:txBody>
          <a:bodyPr wrap="square" rtlCol="0">
            <a:spAutoFit/>
          </a:bodyPr>
          <a:lstStyle/>
          <a:p>
            <a:r>
              <a:rPr lang="en-GB" sz="2400" i="1" dirty="0"/>
              <a:t>“The Royal Commission on the Ancient and Historical Monuments of Wales has a leading national role in developing and promoting understanding of the archaeological, built and maritime heritage of Wales.”</a:t>
            </a:r>
          </a:p>
          <a:p>
            <a:r>
              <a:rPr lang="en-GB" sz="1600" i="1" dirty="0"/>
              <a:t>(RCAHMW, 2019)</a:t>
            </a:r>
          </a:p>
        </p:txBody>
      </p:sp>
      <p:pic>
        <p:nvPicPr>
          <p:cNvPr id="13" name="Picture 12">
            <a:extLst>
              <a:ext uri="{FF2B5EF4-FFF2-40B4-BE49-F238E27FC236}">
                <a16:creationId xmlns:a16="http://schemas.microsoft.com/office/drawing/2014/main" id="{3864AF70-544D-414E-83EE-6FCED4BEEF0F}"/>
              </a:ext>
            </a:extLst>
          </p:cNvPr>
          <p:cNvPicPr>
            <a:picLocks noChangeAspect="1"/>
          </p:cNvPicPr>
          <p:nvPr/>
        </p:nvPicPr>
        <p:blipFill rotWithShape="1">
          <a:blip r:embed="rId3"/>
          <a:srcRect l="1753" t="12130" r="77344" b="62132"/>
          <a:stretch/>
        </p:blipFill>
        <p:spPr>
          <a:xfrm>
            <a:off x="7109926" y="152445"/>
            <a:ext cx="1917336" cy="2555869"/>
          </a:xfrm>
          <a:prstGeom prst="rect">
            <a:avLst/>
          </a:prstGeom>
        </p:spPr>
      </p:pic>
      <p:sp>
        <p:nvSpPr>
          <p:cNvPr id="14" name="TextBox 13">
            <a:extLst>
              <a:ext uri="{FF2B5EF4-FFF2-40B4-BE49-F238E27FC236}">
                <a16:creationId xmlns:a16="http://schemas.microsoft.com/office/drawing/2014/main" id="{D9970053-3926-4795-8F77-E37A027C802E}"/>
              </a:ext>
            </a:extLst>
          </p:cNvPr>
          <p:cNvSpPr txBox="1"/>
          <p:nvPr/>
        </p:nvSpPr>
        <p:spPr>
          <a:xfrm>
            <a:off x="1088269" y="968714"/>
            <a:ext cx="5007731" cy="5293757"/>
          </a:xfrm>
          <a:prstGeom prst="rect">
            <a:avLst/>
          </a:prstGeom>
          <a:noFill/>
        </p:spPr>
        <p:txBody>
          <a:bodyPr wrap="square" rtlCol="0">
            <a:spAutoFit/>
          </a:bodyPr>
          <a:lstStyle/>
          <a:p>
            <a:pPr algn="ctr"/>
            <a:r>
              <a:rPr lang="en-GB" sz="4000" b="1" dirty="0"/>
              <a:t>Comisiwn Brenhinol </a:t>
            </a:r>
            <a:r>
              <a:rPr lang="en-GB" sz="4000" dirty="0"/>
              <a:t>Henebion Cymru</a:t>
            </a:r>
          </a:p>
          <a:p>
            <a:pPr algn="ctr"/>
            <a:endParaRPr lang="en-GB" sz="4000" dirty="0"/>
          </a:p>
          <a:p>
            <a:pPr algn="ctr"/>
            <a:r>
              <a:rPr lang="en-GB" sz="4000" b="1" dirty="0"/>
              <a:t>Royal Commission </a:t>
            </a:r>
            <a:r>
              <a:rPr lang="en-GB" sz="4000" dirty="0"/>
              <a:t>on the Ancient and Historical Monuments of Wales</a:t>
            </a:r>
          </a:p>
          <a:p>
            <a:endParaRPr lang="en-GB" dirty="0"/>
          </a:p>
        </p:txBody>
      </p:sp>
      <p:sp>
        <p:nvSpPr>
          <p:cNvPr id="15" name="TextBox 14">
            <a:extLst>
              <a:ext uri="{FF2B5EF4-FFF2-40B4-BE49-F238E27FC236}">
                <a16:creationId xmlns:a16="http://schemas.microsoft.com/office/drawing/2014/main" id="{7A355E3B-1370-4E42-8B7F-98A7DC493361}"/>
              </a:ext>
            </a:extLst>
          </p:cNvPr>
          <p:cNvSpPr txBox="1"/>
          <p:nvPr/>
        </p:nvSpPr>
        <p:spPr>
          <a:xfrm>
            <a:off x="847493" y="1430378"/>
            <a:ext cx="5248507" cy="707886"/>
          </a:xfrm>
          <a:prstGeom prst="rect">
            <a:avLst/>
          </a:prstGeom>
          <a:noFill/>
        </p:spPr>
        <p:txBody>
          <a:bodyPr wrap="square" rtlCol="0">
            <a:spAutoFit/>
          </a:bodyPr>
          <a:lstStyle/>
          <a:p>
            <a:r>
              <a:rPr lang="en-GB" sz="2000" b="1" dirty="0"/>
              <a:t> </a:t>
            </a:r>
          </a:p>
          <a:p>
            <a:endParaRPr lang="en-GB" sz="20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3CA3F-DBCE-4872-990B-D88AB119425B}"/>
              </a:ext>
            </a:extLst>
          </p:cNvPr>
          <p:cNvSpPr>
            <a:spLocks noGrp="1"/>
          </p:cNvSpPr>
          <p:nvPr>
            <p:ph type="title"/>
          </p:nvPr>
        </p:nvSpPr>
        <p:spPr>
          <a:xfrm>
            <a:off x="646111" y="477166"/>
            <a:ext cx="9404723" cy="1400530"/>
          </a:xfrm>
        </p:spPr>
        <p:txBody>
          <a:bodyPr/>
          <a:lstStyle/>
          <a:p>
            <a:r>
              <a:rPr lang="en-GB" dirty="0"/>
              <a:t>Services</a:t>
            </a:r>
            <a:br>
              <a:rPr lang="en-GB" dirty="0"/>
            </a:br>
            <a:endParaRPr lang="en-GB" dirty="0"/>
          </a:p>
        </p:txBody>
      </p:sp>
      <p:sp>
        <p:nvSpPr>
          <p:cNvPr id="3" name="TextBox 2">
            <a:extLst>
              <a:ext uri="{FF2B5EF4-FFF2-40B4-BE49-F238E27FC236}">
                <a16:creationId xmlns:a16="http://schemas.microsoft.com/office/drawing/2014/main" id="{1D903217-80CF-4C63-AEA6-9D7D6160648B}"/>
              </a:ext>
            </a:extLst>
          </p:cNvPr>
          <p:cNvSpPr txBox="1"/>
          <p:nvPr/>
        </p:nvSpPr>
        <p:spPr>
          <a:xfrm>
            <a:off x="646111" y="1487187"/>
            <a:ext cx="8080310" cy="4893647"/>
          </a:xfrm>
          <a:prstGeom prst="rect">
            <a:avLst/>
          </a:prstGeom>
          <a:noFill/>
        </p:spPr>
        <p:txBody>
          <a:bodyPr wrap="square" rtlCol="0">
            <a:spAutoFit/>
          </a:bodyPr>
          <a:lstStyle/>
          <a:p>
            <a:r>
              <a:rPr lang="en-GB" sz="2400" dirty="0"/>
              <a:t>•	Coflein – Coflein is an online database that holds archives of archaeological sites, historical buildings, aerial photographs and maps of across Wales. The archives are available for anybody to access online.</a:t>
            </a:r>
          </a:p>
          <a:p>
            <a:r>
              <a:rPr lang="en-GB" sz="2400" dirty="0"/>
              <a:t> </a:t>
            </a:r>
          </a:p>
          <a:p>
            <a:r>
              <a:rPr lang="en-GB" sz="2400" dirty="0"/>
              <a:t>•	Enquiry service – The royal commission has a dedicated team available to deal with enquires regarding the archives. </a:t>
            </a:r>
          </a:p>
          <a:p>
            <a:endParaRPr lang="en-GB" sz="2400" dirty="0"/>
          </a:p>
          <a:p>
            <a:r>
              <a:rPr lang="en-GB" sz="2400" dirty="0"/>
              <a:t>•	Resource materials – The royal commission supply’s educational learning materials for all stages of education from primary through to higher education. </a:t>
            </a:r>
          </a:p>
        </p:txBody>
      </p:sp>
    </p:spTree>
    <p:extLst>
      <p:ext uri="{BB962C8B-B14F-4D97-AF65-F5344CB8AC3E}">
        <p14:creationId xmlns:p14="http://schemas.microsoft.com/office/powerpoint/2010/main" val="303981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8281C-63D5-437A-9033-8D79D53EBEE7}"/>
              </a:ext>
            </a:extLst>
          </p:cNvPr>
          <p:cNvSpPr>
            <a:spLocks noGrp="1"/>
          </p:cNvSpPr>
          <p:nvPr>
            <p:ph type="title"/>
          </p:nvPr>
        </p:nvSpPr>
        <p:spPr>
          <a:xfrm>
            <a:off x="646111" y="452718"/>
            <a:ext cx="9404723" cy="861732"/>
          </a:xfrm>
        </p:spPr>
        <p:txBody>
          <a:bodyPr/>
          <a:lstStyle/>
          <a:p>
            <a:r>
              <a:rPr lang="en-GB" dirty="0"/>
              <a:t>SWOT</a:t>
            </a:r>
            <a:br>
              <a:rPr lang="en-GB" u="sng" dirty="0"/>
            </a:br>
            <a:br>
              <a:rPr lang="en-GB" u="sng" dirty="0"/>
            </a:br>
            <a:r>
              <a:rPr lang="en-GB" u="sng" dirty="0"/>
              <a:t> </a:t>
            </a:r>
          </a:p>
        </p:txBody>
      </p:sp>
      <p:sp>
        <p:nvSpPr>
          <p:cNvPr id="3" name="TextBox 2">
            <a:extLst>
              <a:ext uri="{FF2B5EF4-FFF2-40B4-BE49-F238E27FC236}">
                <a16:creationId xmlns:a16="http://schemas.microsoft.com/office/drawing/2014/main" id="{14A4FE4A-4A65-41CD-9FA5-C71D5C09AC42}"/>
              </a:ext>
            </a:extLst>
          </p:cNvPr>
          <p:cNvSpPr txBox="1"/>
          <p:nvPr/>
        </p:nvSpPr>
        <p:spPr>
          <a:xfrm>
            <a:off x="381000" y="1314450"/>
            <a:ext cx="1409700" cy="5016758"/>
          </a:xfrm>
          <a:prstGeom prst="rect">
            <a:avLst/>
          </a:prstGeom>
          <a:noFill/>
        </p:spPr>
        <p:txBody>
          <a:bodyPr wrap="square" rtlCol="0">
            <a:spAutoFit/>
          </a:bodyPr>
          <a:lstStyle/>
          <a:p>
            <a:pPr algn="ctr"/>
            <a:r>
              <a:rPr lang="en-GB" sz="8000" dirty="0"/>
              <a:t>S</a:t>
            </a:r>
          </a:p>
          <a:p>
            <a:pPr algn="ctr"/>
            <a:r>
              <a:rPr lang="en-GB" sz="8000" dirty="0"/>
              <a:t>W</a:t>
            </a:r>
          </a:p>
          <a:p>
            <a:pPr algn="ctr"/>
            <a:r>
              <a:rPr lang="en-GB" sz="8000" dirty="0"/>
              <a:t>O</a:t>
            </a:r>
          </a:p>
          <a:p>
            <a:pPr algn="ctr"/>
            <a:r>
              <a:rPr lang="en-GB" sz="8000" dirty="0"/>
              <a:t>T</a:t>
            </a:r>
            <a:endParaRPr lang="en-GB" sz="8800" dirty="0"/>
          </a:p>
        </p:txBody>
      </p:sp>
      <p:sp>
        <p:nvSpPr>
          <p:cNvPr id="4" name="TextBox 3">
            <a:extLst>
              <a:ext uri="{FF2B5EF4-FFF2-40B4-BE49-F238E27FC236}">
                <a16:creationId xmlns:a16="http://schemas.microsoft.com/office/drawing/2014/main" id="{B234E16B-C690-4829-8ABA-FA6FF0C74225}"/>
              </a:ext>
            </a:extLst>
          </p:cNvPr>
          <p:cNvSpPr txBox="1"/>
          <p:nvPr/>
        </p:nvSpPr>
        <p:spPr>
          <a:xfrm>
            <a:off x="1790700" y="1447800"/>
            <a:ext cx="9677400" cy="1015663"/>
          </a:xfrm>
          <a:prstGeom prst="rect">
            <a:avLst/>
          </a:prstGeom>
          <a:noFill/>
        </p:spPr>
        <p:txBody>
          <a:bodyPr wrap="square" rtlCol="0">
            <a:spAutoFit/>
          </a:bodyPr>
          <a:lstStyle/>
          <a:p>
            <a:pPr marL="342900" indent="-342900">
              <a:buFont typeface="Arial" panose="020B0604020202020204" pitchFamily="34" charset="0"/>
              <a:buChar char="•"/>
            </a:pPr>
            <a:r>
              <a:rPr lang="en-GB" sz="2000" dirty="0"/>
              <a:t>Large Database of archived information. Visual &amp; Digital</a:t>
            </a:r>
          </a:p>
          <a:p>
            <a:pPr marL="342900" indent="-342900">
              <a:buFont typeface="Arial" panose="020B0604020202020204" pitchFamily="34" charset="0"/>
              <a:buChar char="•"/>
            </a:pPr>
            <a:r>
              <a:rPr lang="en-GB" sz="2000" dirty="0"/>
              <a:t>Enthusiastic staff keen to express work</a:t>
            </a:r>
          </a:p>
          <a:p>
            <a:pPr marL="342900" indent="-342900">
              <a:buFont typeface="Arial" panose="020B0604020202020204" pitchFamily="34" charset="0"/>
              <a:buChar char="•"/>
            </a:pPr>
            <a:r>
              <a:rPr lang="en-GB" sz="2000" dirty="0"/>
              <a:t>Work in subject that many people are interested in</a:t>
            </a:r>
          </a:p>
        </p:txBody>
      </p:sp>
      <p:sp>
        <p:nvSpPr>
          <p:cNvPr id="5" name="TextBox 4">
            <a:extLst>
              <a:ext uri="{FF2B5EF4-FFF2-40B4-BE49-F238E27FC236}">
                <a16:creationId xmlns:a16="http://schemas.microsoft.com/office/drawing/2014/main" id="{79684E64-AE6E-4C48-B85B-A019E3D6900E}"/>
              </a:ext>
            </a:extLst>
          </p:cNvPr>
          <p:cNvSpPr txBox="1"/>
          <p:nvPr/>
        </p:nvSpPr>
        <p:spPr>
          <a:xfrm>
            <a:off x="1790700" y="2762250"/>
            <a:ext cx="7219950" cy="1200329"/>
          </a:xfrm>
          <a:prstGeom prst="rect">
            <a:avLst/>
          </a:prstGeom>
          <a:noFill/>
        </p:spPr>
        <p:txBody>
          <a:bodyPr wrap="square" rtlCol="0">
            <a:spAutoFit/>
          </a:bodyPr>
          <a:lstStyle/>
          <a:p>
            <a:pPr marL="285750" indent="-285750">
              <a:buFont typeface="Arial" panose="020B0604020202020204" pitchFamily="34" charset="0"/>
              <a:buChar char="•"/>
            </a:pPr>
            <a:r>
              <a:rPr lang="en-GB" dirty="0"/>
              <a:t>Small Organisation – Low Marketing budget</a:t>
            </a:r>
          </a:p>
          <a:p>
            <a:pPr marL="285750" indent="-285750">
              <a:buFont typeface="Arial" panose="020B0604020202020204" pitchFamily="34" charset="0"/>
              <a:buChar char="•"/>
            </a:pPr>
            <a:r>
              <a:rPr lang="en-GB" dirty="0"/>
              <a:t>Limited diversity in user base</a:t>
            </a:r>
          </a:p>
          <a:p>
            <a:pPr marL="285750" indent="-285750">
              <a:buFont typeface="Arial" panose="020B0604020202020204" pitchFamily="34" charset="0"/>
              <a:buChar char="•"/>
            </a:pPr>
            <a:r>
              <a:rPr lang="en-GB" dirty="0"/>
              <a:t>Diverse brands with long names ‘RCAHMW’</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A2C430D8-5E96-4055-A6A3-D0093B0DDD2A}"/>
              </a:ext>
            </a:extLst>
          </p:cNvPr>
          <p:cNvSpPr txBox="1"/>
          <p:nvPr/>
        </p:nvSpPr>
        <p:spPr>
          <a:xfrm>
            <a:off x="1962150" y="3946564"/>
            <a:ext cx="7048500" cy="923330"/>
          </a:xfrm>
          <a:prstGeom prst="rect">
            <a:avLst/>
          </a:prstGeom>
          <a:noFill/>
        </p:spPr>
        <p:txBody>
          <a:bodyPr wrap="square" rtlCol="0">
            <a:spAutoFit/>
          </a:bodyPr>
          <a:lstStyle/>
          <a:p>
            <a:pPr marL="285750" indent="-285750">
              <a:buFont typeface="Arial" panose="020B0604020202020204" pitchFamily="34" charset="0"/>
              <a:buChar char="•"/>
            </a:pPr>
            <a:r>
              <a:rPr lang="en-GB" dirty="0"/>
              <a:t>Working with other organisations to raise profile</a:t>
            </a:r>
          </a:p>
          <a:p>
            <a:pPr marL="285750" indent="-285750">
              <a:buFont typeface="Arial" panose="020B0604020202020204" pitchFamily="34" charset="0"/>
              <a:buChar char="•"/>
            </a:pPr>
            <a:r>
              <a:rPr lang="en-GB" dirty="0"/>
              <a:t>Attract externally funded projects</a:t>
            </a:r>
          </a:p>
          <a:p>
            <a:pPr marL="285750" indent="-285750">
              <a:buFont typeface="Arial" panose="020B0604020202020204" pitchFamily="34" charset="0"/>
              <a:buChar char="•"/>
            </a:pPr>
            <a:r>
              <a:rPr lang="en-GB" dirty="0"/>
              <a:t>Networking and social media following</a:t>
            </a:r>
          </a:p>
        </p:txBody>
      </p:sp>
      <p:sp>
        <p:nvSpPr>
          <p:cNvPr id="7" name="TextBox 6">
            <a:extLst>
              <a:ext uri="{FF2B5EF4-FFF2-40B4-BE49-F238E27FC236}">
                <a16:creationId xmlns:a16="http://schemas.microsoft.com/office/drawing/2014/main" id="{30F1E94F-B641-40F0-85CA-0F56C9B2B653}"/>
              </a:ext>
            </a:extLst>
          </p:cNvPr>
          <p:cNvSpPr txBox="1"/>
          <p:nvPr/>
        </p:nvSpPr>
        <p:spPr>
          <a:xfrm>
            <a:off x="1962150" y="5238750"/>
            <a:ext cx="8782050" cy="646331"/>
          </a:xfrm>
          <a:prstGeom prst="rect">
            <a:avLst/>
          </a:prstGeom>
          <a:noFill/>
        </p:spPr>
        <p:txBody>
          <a:bodyPr wrap="square" rtlCol="0">
            <a:spAutoFit/>
          </a:bodyPr>
          <a:lstStyle/>
          <a:p>
            <a:pPr marL="285750" indent="-285750">
              <a:buFont typeface="Arial" panose="020B0604020202020204" pitchFamily="34" charset="0"/>
              <a:buChar char="•"/>
            </a:pPr>
            <a:r>
              <a:rPr lang="en-GB" dirty="0"/>
              <a:t>Confusion with other organisations (</a:t>
            </a:r>
            <a:r>
              <a:rPr lang="en-GB" dirty="0" err="1"/>
              <a:t>Cadw</a:t>
            </a:r>
            <a:r>
              <a:rPr lang="en-GB" dirty="0"/>
              <a:t>)</a:t>
            </a:r>
          </a:p>
          <a:p>
            <a:pPr marL="285750" indent="-285750">
              <a:buFont typeface="Arial" panose="020B0604020202020204" pitchFamily="34" charset="0"/>
              <a:buChar char="•"/>
            </a:pPr>
            <a:r>
              <a:rPr lang="en-GB" dirty="0"/>
              <a:t>Information can come across as technical and inaccessible</a:t>
            </a:r>
          </a:p>
        </p:txBody>
      </p:sp>
    </p:spTree>
    <p:extLst>
      <p:ext uri="{BB962C8B-B14F-4D97-AF65-F5344CB8AC3E}">
        <p14:creationId xmlns:p14="http://schemas.microsoft.com/office/powerpoint/2010/main" val="3054024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0AA9-608B-41A9-A5D7-6D2FF0756C17}"/>
              </a:ext>
            </a:extLst>
          </p:cNvPr>
          <p:cNvSpPr>
            <a:spLocks noGrp="1"/>
          </p:cNvSpPr>
          <p:nvPr>
            <p:ph type="title"/>
          </p:nvPr>
        </p:nvSpPr>
        <p:spPr>
          <a:xfrm>
            <a:off x="646111" y="404592"/>
            <a:ext cx="9404723" cy="1400530"/>
          </a:xfrm>
        </p:spPr>
        <p:txBody>
          <a:bodyPr/>
          <a:lstStyle/>
          <a:p>
            <a:r>
              <a:rPr lang="en-GB" dirty="0"/>
              <a:t>Marketing Focus</a:t>
            </a:r>
          </a:p>
        </p:txBody>
      </p:sp>
      <p:sp>
        <p:nvSpPr>
          <p:cNvPr id="4" name="TextBox 3">
            <a:extLst>
              <a:ext uri="{FF2B5EF4-FFF2-40B4-BE49-F238E27FC236}">
                <a16:creationId xmlns:a16="http://schemas.microsoft.com/office/drawing/2014/main" id="{7D646631-9F6D-4418-BB03-0618E785776A}"/>
              </a:ext>
            </a:extLst>
          </p:cNvPr>
          <p:cNvSpPr txBox="1"/>
          <p:nvPr/>
        </p:nvSpPr>
        <p:spPr>
          <a:xfrm>
            <a:off x="646111" y="1480722"/>
            <a:ext cx="8021053" cy="2677656"/>
          </a:xfrm>
          <a:prstGeom prst="rect">
            <a:avLst/>
          </a:prstGeom>
          <a:noFill/>
        </p:spPr>
        <p:txBody>
          <a:bodyPr wrap="square" rtlCol="0">
            <a:spAutoFit/>
          </a:bodyPr>
          <a:lstStyle/>
          <a:p>
            <a:r>
              <a:rPr lang="en-GB" sz="2400" dirty="0"/>
              <a:t>Goals</a:t>
            </a:r>
          </a:p>
          <a:p>
            <a:pPr marL="457200" indent="-457200">
              <a:buFont typeface="Arial" panose="020B0604020202020204" pitchFamily="34" charset="0"/>
              <a:buChar char="•"/>
            </a:pPr>
            <a:r>
              <a:rPr lang="en-GB" sz="2400" dirty="0"/>
              <a:t>Promote Coflein, Increase number of people who use the website.  </a:t>
            </a:r>
          </a:p>
          <a:p>
            <a:endParaRPr lang="en-GB" sz="2400" dirty="0"/>
          </a:p>
          <a:p>
            <a:r>
              <a:rPr lang="en-GB" sz="2400" dirty="0"/>
              <a:t>Objectives</a:t>
            </a:r>
          </a:p>
          <a:p>
            <a:pPr marL="342900" indent="-342900">
              <a:buFont typeface="Arial" panose="020B0604020202020204" pitchFamily="34" charset="0"/>
              <a:buChar char="•"/>
            </a:pPr>
            <a:r>
              <a:rPr lang="en-GB" sz="2400" dirty="0"/>
              <a:t>Expand diversity of users on the website</a:t>
            </a:r>
          </a:p>
          <a:p>
            <a:pPr marL="342900" indent="-342900">
              <a:buFont typeface="Arial" panose="020B0604020202020204" pitchFamily="34" charset="0"/>
              <a:buChar char="•"/>
            </a:pPr>
            <a:r>
              <a:rPr lang="en-GB" sz="2400" dirty="0"/>
              <a:t>Increase Social media following</a:t>
            </a:r>
          </a:p>
        </p:txBody>
      </p:sp>
      <p:pic>
        <p:nvPicPr>
          <p:cNvPr id="5" name="Picture 4">
            <a:extLst>
              <a:ext uri="{FF2B5EF4-FFF2-40B4-BE49-F238E27FC236}">
                <a16:creationId xmlns:a16="http://schemas.microsoft.com/office/drawing/2014/main" id="{CFF347BD-1536-42CE-96D5-DA071694BD3E}"/>
              </a:ext>
            </a:extLst>
          </p:cNvPr>
          <p:cNvPicPr>
            <a:picLocks noChangeAspect="1"/>
          </p:cNvPicPr>
          <p:nvPr/>
        </p:nvPicPr>
        <p:blipFill rotWithShape="1">
          <a:blip r:embed="rId3"/>
          <a:srcRect l="20264" t="25008" r="54209" b="64752"/>
          <a:stretch/>
        </p:blipFill>
        <p:spPr>
          <a:xfrm rot="896962">
            <a:off x="6023069" y="4569526"/>
            <a:ext cx="3279615" cy="701161"/>
          </a:xfrm>
          <a:prstGeom prst="rect">
            <a:avLst/>
          </a:prstGeom>
        </p:spPr>
      </p:pic>
      <p:pic>
        <p:nvPicPr>
          <p:cNvPr id="6" name="Picture 5">
            <a:extLst>
              <a:ext uri="{FF2B5EF4-FFF2-40B4-BE49-F238E27FC236}">
                <a16:creationId xmlns:a16="http://schemas.microsoft.com/office/drawing/2014/main" id="{60493B52-6EC9-4A81-B16E-93B678E84470}"/>
              </a:ext>
            </a:extLst>
          </p:cNvPr>
          <p:cNvPicPr>
            <a:picLocks noChangeAspect="1"/>
          </p:cNvPicPr>
          <p:nvPr/>
        </p:nvPicPr>
        <p:blipFill rotWithShape="1">
          <a:blip r:embed="rId4"/>
          <a:srcRect l="27236" t="55741" r="38026" b="36112"/>
          <a:stretch/>
        </p:blipFill>
        <p:spPr>
          <a:xfrm rot="21133159">
            <a:off x="1196406" y="4717161"/>
            <a:ext cx="4235116" cy="529389"/>
          </a:xfrm>
          <a:prstGeom prst="rect">
            <a:avLst/>
          </a:prstGeom>
        </p:spPr>
      </p:pic>
      <p:pic>
        <p:nvPicPr>
          <p:cNvPr id="7" name="Picture 6">
            <a:extLst>
              <a:ext uri="{FF2B5EF4-FFF2-40B4-BE49-F238E27FC236}">
                <a16:creationId xmlns:a16="http://schemas.microsoft.com/office/drawing/2014/main" id="{E586F69E-D8E9-4A76-B43C-038694C6619D}"/>
              </a:ext>
            </a:extLst>
          </p:cNvPr>
          <p:cNvPicPr>
            <a:picLocks noChangeAspect="1"/>
          </p:cNvPicPr>
          <p:nvPr/>
        </p:nvPicPr>
        <p:blipFill rotWithShape="1">
          <a:blip r:embed="rId5"/>
          <a:srcRect l="23158" t="42486" r="8684" b="43766"/>
          <a:stretch/>
        </p:blipFill>
        <p:spPr>
          <a:xfrm>
            <a:off x="1180066" y="5832878"/>
            <a:ext cx="8309810" cy="893288"/>
          </a:xfrm>
          <a:prstGeom prst="rect">
            <a:avLst/>
          </a:prstGeom>
        </p:spPr>
      </p:pic>
    </p:spTree>
    <p:extLst>
      <p:ext uri="{BB962C8B-B14F-4D97-AF65-F5344CB8AC3E}">
        <p14:creationId xmlns:p14="http://schemas.microsoft.com/office/powerpoint/2010/main" val="1349574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F97D53-9765-4CB9-ABC5-0FA94B048410}"/>
              </a:ext>
            </a:extLst>
          </p:cNvPr>
          <p:cNvSpPr txBox="1"/>
          <p:nvPr/>
        </p:nvSpPr>
        <p:spPr>
          <a:xfrm>
            <a:off x="819150" y="704850"/>
            <a:ext cx="9505950" cy="707886"/>
          </a:xfrm>
          <a:prstGeom prst="rect">
            <a:avLst/>
          </a:prstGeom>
          <a:noFill/>
        </p:spPr>
        <p:txBody>
          <a:bodyPr wrap="square" rtlCol="0">
            <a:spAutoFit/>
          </a:bodyPr>
          <a:lstStyle/>
          <a:p>
            <a:r>
              <a:rPr lang="en-GB" sz="4000" dirty="0"/>
              <a:t>Coflein Marketing Mix</a:t>
            </a:r>
          </a:p>
        </p:txBody>
      </p:sp>
      <p:sp>
        <p:nvSpPr>
          <p:cNvPr id="6" name="TextBox 5">
            <a:extLst>
              <a:ext uri="{FF2B5EF4-FFF2-40B4-BE49-F238E27FC236}">
                <a16:creationId xmlns:a16="http://schemas.microsoft.com/office/drawing/2014/main" id="{0A2A1CE2-24FE-404F-978D-2200AC965C8C}"/>
              </a:ext>
            </a:extLst>
          </p:cNvPr>
          <p:cNvSpPr txBox="1"/>
          <p:nvPr/>
        </p:nvSpPr>
        <p:spPr>
          <a:xfrm>
            <a:off x="1047750" y="1733550"/>
            <a:ext cx="4438650" cy="3539430"/>
          </a:xfrm>
          <a:prstGeom prst="rect">
            <a:avLst/>
          </a:prstGeom>
          <a:noFill/>
        </p:spPr>
        <p:txBody>
          <a:bodyPr wrap="square" rtlCol="0">
            <a:spAutoFit/>
          </a:bodyPr>
          <a:lstStyle/>
          <a:p>
            <a:r>
              <a:rPr lang="en-GB" sz="2800" dirty="0"/>
              <a:t>7 P’s</a:t>
            </a:r>
          </a:p>
          <a:p>
            <a:pPr marL="285750" indent="-285750">
              <a:buFont typeface="Arial" panose="020B0604020202020204" pitchFamily="34" charset="0"/>
              <a:buChar char="•"/>
            </a:pPr>
            <a:r>
              <a:rPr lang="en-GB" sz="2800" dirty="0"/>
              <a:t>Product</a:t>
            </a:r>
          </a:p>
          <a:p>
            <a:pPr marL="285750" indent="-285750">
              <a:buFont typeface="Arial" panose="020B0604020202020204" pitchFamily="34" charset="0"/>
              <a:buChar char="•"/>
            </a:pPr>
            <a:r>
              <a:rPr lang="en-GB" sz="2800" dirty="0"/>
              <a:t>Promotion</a:t>
            </a:r>
          </a:p>
          <a:p>
            <a:pPr marL="285750" indent="-285750">
              <a:buFont typeface="Arial" panose="020B0604020202020204" pitchFamily="34" charset="0"/>
              <a:buChar char="•"/>
            </a:pPr>
            <a:r>
              <a:rPr lang="en-GB" sz="2800" dirty="0"/>
              <a:t>Price</a:t>
            </a:r>
          </a:p>
          <a:p>
            <a:pPr marL="285750" indent="-285750">
              <a:buFont typeface="Arial" panose="020B0604020202020204" pitchFamily="34" charset="0"/>
              <a:buChar char="•"/>
            </a:pPr>
            <a:r>
              <a:rPr lang="en-GB" sz="2800" dirty="0"/>
              <a:t>Place</a:t>
            </a:r>
          </a:p>
          <a:p>
            <a:pPr marL="285750" indent="-285750">
              <a:buFont typeface="Arial" panose="020B0604020202020204" pitchFamily="34" charset="0"/>
              <a:buChar char="•"/>
            </a:pPr>
            <a:r>
              <a:rPr lang="en-GB" sz="2800" dirty="0"/>
              <a:t>People</a:t>
            </a:r>
          </a:p>
          <a:p>
            <a:pPr marL="285750" indent="-285750">
              <a:buFont typeface="Arial" panose="020B0604020202020204" pitchFamily="34" charset="0"/>
              <a:buChar char="•"/>
            </a:pPr>
            <a:r>
              <a:rPr lang="en-GB" sz="2800" dirty="0"/>
              <a:t>Process</a:t>
            </a:r>
          </a:p>
          <a:p>
            <a:pPr marL="285750" indent="-285750">
              <a:buFont typeface="Arial" panose="020B0604020202020204" pitchFamily="34" charset="0"/>
              <a:buChar char="•"/>
            </a:pPr>
            <a:r>
              <a:rPr lang="en-GB" sz="2800" dirty="0"/>
              <a:t>Physical Evidence </a:t>
            </a:r>
            <a:r>
              <a:rPr lang="en-GB" dirty="0"/>
              <a:t> </a:t>
            </a:r>
          </a:p>
        </p:txBody>
      </p:sp>
      <p:pic>
        <p:nvPicPr>
          <p:cNvPr id="7" name="Picture 6">
            <a:extLst>
              <a:ext uri="{FF2B5EF4-FFF2-40B4-BE49-F238E27FC236}">
                <a16:creationId xmlns:a16="http://schemas.microsoft.com/office/drawing/2014/main" id="{F6F06C9C-93D6-43A7-8890-E1FF0C1CD1C7}"/>
              </a:ext>
            </a:extLst>
          </p:cNvPr>
          <p:cNvPicPr>
            <a:picLocks noChangeAspect="1"/>
          </p:cNvPicPr>
          <p:nvPr/>
        </p:nvPicPr>
        <p:blipFill>
          <a:blip r:embed="rId3"/>
          <a:stretch>
            <a:fillRect/>
          </a:stretch>
        </p:blipFill>
        <p:spPr>
          <a:xfrm>
            <a:off x="6705602" y="1733550"/>
            <a:ext cx="3305523" cy="3276600"/>
          </a:xfrm>
          <a:prstGeom prst="rect">
            <a:avLst/>
          </a:prstGeom>
        </p:spPr>
      </p:pic>
    </p:spTree>
    <p:extLst>
      <p:ext uri="{BB962C8B-B14F-4D97-AF65-F5344CB8AC3E}">
        <p14:creationId xmlns:p14="http://schemas.microsoft.com/office/powerpoint/2010/main" val="2604873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E84308-4C29-4404-A770-027F16268E76}"/>
              </a:ext>
            </a:extLst>
          </p:cNvPr>
          <p:cNvSpPr txBox="1"/>
          <p:nvPr/>
        </p:nvSpPr>
        <p:spPr>
          <a:xfrm>
            <a:off x="762000" y="647700"/>
            <a:ext cx="3333750" cy="707886"/>
          </a:xfrm>
          <a:prstGeom prst="rect">
            <a:avLst/>
          </a:prstGeom>
          <a:noFill/>
        </p:spPr>
        <p:txBody>
          <a:bodyPr wrap="square" rtlCol="0">
            <a:spAutoFit/>
          </a:bodyPr>
          <a:lstStyle/>
          <a:p>
            <a:r>
              <a:rPr lang="en-GB" sz="4000" dirty="0"/>
              <a:t>Facebook</a:t>
            </a:r>
          </a:p>
        </p:txBody>
      </p:sp>
      <p:sp>
        <p:nvSpPr>
          <p:cNvPr id="5" name="TextBox 4">
            <a:extLst>
              <a:ext uri="{FF2B5EF4-FFF2-40B4-BE49-F238E27FC236}">
                <a16:creationId xmlns:a16="http://schemas.microsoft.com/office/drawing/2014/main" id="{FC58CB1C-0F82-4B2D-AFB9-2EE979C71233}"/>
              </a:ext>
            </a:extLst>
          </p:cNvPr>
          <p:cNvSpPr txBox="1"/>
          <p:nvPr/>
        </p:nvSpPr>
        <p:spPr>
          <a:xfrm>
            <a:off x="762000" y="2157636"/>
            <a:ext cx="4315326" cy="3046988"/>
          </a:xfrm>
          <a:prstGeom prst="rect">
            <a:avLst/>
          </a:prstGeom>
          <a:noFill/>
        </p:spPr>
        <p:txBody>
          <a:bodyPr wrap="square" rtlCol="0">
            <a:spAutoFit/>
          </a:bodyPr>
          <a:lstStyle/>
          <a:p>
            <a:r>
              <a:rPr lang="en-GB" sz="2400" dirty="0"/>
              <a:t>Facebook ADS: </a:t>
            </a:r>
          </a:p>
          <a:p>
            <a:pPr marL="285750" indent="-285750">
              <a:buFont typeface="Arial" panose="020B0604020202020204" pitchFamily="34" charset="0"/>
              <a:buChar char="•"/>
            </a:pPr>
            <a:r>
              <a:rPr lang="en-GB" sz="2400" dirty="0"/>
              <a:t>Facebook has 80% of all internet users on their site</a:t>
            </a:r>
          </a:p>
          <a:p>
            <a:pPr marL="285750" indent="-285750">
              <a:buFont typeface="Arial" panose="020B0604020202020204" pitchFamily="34" charset="0"/>
              <a:buChar char="•"/>
            </a:pPr>
            <a:r>
              <a:rPr lang="en-GB" sz="2400" dirty="0"/>
              <a:t>Targeted Advertising</a:t>
            </a:r>
          </a:p>
          <a:p>
            <a:pPr marL="285750" indent="-285750">
              <a:buFont typeface="Arial" panose="020B0604020202020204" pitchFamily="34" charset="0"/>
              <a:buChar char="•"/>
            </a:pPr>
            <a:r>
              <a:rPr lang="en-GB" sz="2400" dirty="0"/>
              <a:t>Low Cost</a:t>
            </a:r>
          </a:p>
          <a:p>
            <a:pPr marL="285750" indent="-285750">
              <a:buFont typeface="Arial" panose="020B0604020202020204" pitchFamily="34" charset="0"/>
              <a:buChar char="•"/>
            </a:pPr>
            <a:r>
              <a:rPr lang="en-GB" sz="2400" dirty="0"/>
              <a:t>Speed</a:t>
            </a:r>
          </a:p>
          <a:p>
            <a:pPr marL="285750" indent="-285750">
              <a:buFont typeface="Arial" panose="020B0604020202020204" pitchFamily="34" charset="0"/>
              <a:buChar char="•"/>
            </a:pPr>
            <a:r>
              <a:rPr lang="en-GB" sz="2400" dirty="0"/>
              <a:t>Increased Website Traffic</a:t>
            </a:r>
          </a:p>
          <a:p>
            <a:pPr marL="285750" indent="-285750">
              <a:buFont typeface="Arial" panose="020B0604020202020204" pitchFamily="34" charset="0"/>
              <a:buChar char="•"/>
            </a:pPr>
            <a:r>
              <a:rPr lang="en-GB" sz="2400" dirty="0"/>
              <a:t>Progress is Measurable</a:t>
            </a:r>
          </a:p>
        </p:txBody>
      </p:sp>
      <p:sp>
        <p:nvSpPr>
          <p:cNvPr id="6" name="TextBox 5">
            <a:extLst>
              <a:ext uri="{FF2B5EF4-FFF2-40B4-BE49-F238E27FC236}">
                <a16:creationId xmlns:a16="http://schemas.microsoft.com/office/drawing/2014/main" id="{44B7DF36-B6C9-497F-A4AB-AFE4A1741C19}"/>
              </a:ext>
            </a:extLst>
          </p:cNvPr>
          <p:cNvSpPr txBox="1"/>
          <p:nvPr/>
        </p:nvSpPr>
        <p:spPr>
          <a:xfrm>
            <a:off x="5924550" y="647700"/>
            <a:ext cx="4305300" cy="707886"/>
          </a:xfrm>
          <a:prstGeom prst="rect">
            <a:avLst/>
          </a:prstGeom>
          <a:noFill/>
        </p:spPr>
        <p:txBody>
          <a:bodyPr wrap="square" rtlCol="0">
            <a:spAutoFit/>
          </a:bodyPr>
          <a:lstStyle/>
          <a:p>
            <a:r>
              <a:rPr lang="en-GB" sz="4000" dirty="0"/>
              <a:t>YouTube</a:t>
            </a:r>
          </a:p>
        </p:txBody>
      </p:sp>
      <p:sp>
        <p:nvSpPr>
          <p:cNvPr id="7" name="TextBox 6">
            <a:extLst>
              <a:ext uri="{FF2B5EF4-FFF2-40B4-BE49-F238E27FC236}">
                <a16:creationId xmlns:a16="http://schemas.microsoft.com/office/drawing/2014/main" id="{033A24D1-7C6A-4EA9-BC13-4A76832FD9E0}"/>
              </a:ext>
            </a:extLst>
          </p:cNvPr>
          <p:cNvSpPr txBox="1"/>
          <p:nvPr/>
        </p:nvSpPr>
        <p:spPr>
          <a:xfrm>
            <a:off x="5734050" y="2133600"/>
            <a:ext cx="4315326" cy="2862322"/>
          </a:xfrm>
          <a:prstGeom prst="rect">
            <a:avLst/>
          </a:prstGeom>
          <a:noFill/>
        </p:spPr>
        <p:txBody>
          <a:bodyPr wrap="square" rtlCol="0">
            <a:spAutoFit/>
          </a:bodyPr>
          <a:lstStyle/>
          <a:p>
            <a:pPr marL="285750" indent="-285750">
              <a:buFont typeface="Arial" panose="020B0604020202020204" pitchFamily="34" charset="0"/>
              <a:buChar char="•"/>
            </a:pPr>
            <a:r>
              <a:rPr lang="en-GB" sz="2400" dirty="0"/>
              <a:t>Tutorials on how to navigate website</a:t>
            </a:r>
          </a:p>
          <a:p>
            <a:pPr marL="285750" indent="-285750">
              <a:buFont typeface="Arial" panose="020B0604020202020204" pitchFamily="34" charset="0"/>
              <a:buChar char="•"/>
            </a:pPr>
            <a:r>
              <a:rPr lang="en-GB" sz="2400" dirty="0"/>
              <a:t>Post videos Aimed at specific groups e.g. Train enthusiasts, Historic Monuments, Maps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645349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0CF79A-3F17-46B6-9562-D866E1AAEB3F}"/>
              </a:ext>
            </a:extLst>
          </p:cNvPr>
          <p:cNvSpPr txBox="1"/>
          <p:nvPr/>
        </p:nvSpPr>
        <p:spPr>
          <a:xfrm>
            <a:off x="438150" y="590550"/>
            <a:ext cx="8439150" cy="707886"/>
          </a:xfrm>
          <a:prstGeom prst="rect">
            <a:avLst/>
          </a:prstGeom>
          <a:noFill/>
        </p:spPr>
        <p:txBody>
          <a:bodyPr wrap="square" rtlCol="0">
            <a:spAutoFit/>
          </a:bodyPr>
          <a:lstStyle/>
          <a:p>
            <a:r>
              <a:rPr lang="en-GB" sz="4000" dirty="0"/>
              <a:t>Stakeholders</a:t>
            </a:r>
          </a:p>
        </p:txBody>
      </p:sp>
    </p:spTree>
    <p:extLst>
      <p:ext uri="{BB962C8B-B14F-4D97-AF65-F5344CB8AC3E}">
        <p14:creationId xmlns:p14="http://schemas.microsoft.com/office/powerpoint/2010/main" val="3432341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850636-2CBD-4E46-8BF4-5E3DB2B2AFB3}"/>
              </a:ext>
            </a:extLst>
          </p:cNvPr>
          <p:cNvSpPr txBox="1"/>
          <p:nvPr/>
        </p:nvSpPr>
        <p:spPr>
          <a:xfrm>
            <a:off x="628650" y="634484"/>
            <a:ext cx="7391400" cy="830997"/>
          </a:xfrm>
          <a:prstGeom prst="rect">
            <a:avLst/>
          </a:prstGeom>
          <a:noFill/>
        </p:spPr>
        <p:txBody>
          <a:bodyPr wrap="square" rtlCol="0">
            <a:spAutoFit/>
          </a:bodyPr>
          <a:lstStyle/>
          <a:p>
            <a:r>
              <a:rPr lang="en-GB" sz="4800" dirty="0"/>
              <a:t>Ethics</a:t>
            </a:r>
          </a:p>
        </p:txBody>
      </p:sp>
    </p:spTree>
    <p:extLst>
      <p:ext uri="{BB962C8B-B14F-4D97-AF65-F5344CB8AC3E}">
        <p14:creationId xmlns:p14="http://schemas.microsoft.com/office/powerpoint/2010/main" val="1602888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72B10C-24DE-4660-8BA0-628A8A460163}"/>
              </a:ext>
            </a:extLst>
          </p:cNvPr>
          <p:cNvSpPr txBox="1"/>
          <p:nvPr/>
        </p:nvSpPr>
        <p:spPr>
          <a:xfrm>
            <a:off x="742950" y="552450"/>
            <a:ext cx="8763000" cy="707886"/>
          </a:xfrm>
          <a:prstGeom prst="rect">
            <a:avLst/>
          </a:prstGeom>
          <a:noFill/>
        </p:spPr>
        <p:txBody>
          <a:bodyPr wrap="square" rtlCol="0">
            <a:spAutoFit/>
          </a:bodyPr>
          <a:lstStyle/>
          <a:p>
            <a:r>
              <a:rPr lang="en-GB" sz="4000" dirty="0"/>
              <a:t>Conclusion</a:t>
            </a:r>
          </a:p>
        </p:txBody>
      </p:sp>
    </p:spTree>
    <p:extLst>
      <p:ext uri="{BB962C8B-B14F-4D97-AF65-F5344CB8AC3E}">
        <p14:creationId xmlns:p14="http://schemas.microsoft.com/office/powerpoint/2010/main" val="30075543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1659</TotalTime>
  <Words>1077</Words>
  <Application>Microsoft Office PowerPoint</Application>
  <PresentationFormat>Widescreen</PresentationFormat>
  <Paragraphs>91</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Business Strategy</vt:lpstr>
      <vt:lpstr>MARKETING PLAN  RCAHMW   </vt:lpstr>
      <vt:lpstr>PowerPoint Presentation</vt:lpstr>
      <vt:lpstr>Services </vt:lpstr>
      <vt:lpstr>SWOT   </vt:lpstr>
      <vt:lpstr>Marketing Focus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RCAHMW   </dc:title>
  <dc:creator>Joshua Lewis (1805618)</dc:creator>
  <cp:lastModifiedBy>Joshua Lewis (1805618)</cp:lastModifiedBy>
  <cp:revision>35</cp:revision>
  <cp:lastPrinted>2012-08-15T21:38:02Z</cp:lastPrinted>
  <dcterms:created xsi:type="dcterms:W3CDTF">2019-12-10T13:58:50Z</dcterms:created>
  <dcterms:modified xsi:type="dcterms:W3CDTF">2019-12-12T02:31:09Z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