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gif" ContentType="image/gif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73" r:id="rId2"/>
    <p:sldId id="297" r:id="rId3"/>
    <p:sldId id="258" r:id="rId4"/>
    <p:sldId id="281" r:id="rId5"/>
    <p:sldId id="265" r:id="rId6"/>
    <p:sldId id="257" r:id="rId7"/>
    <p:sldId id="264" r:id="rId8"/>
    <p:sldId id="286" r:id="rId9"/>
    <p:sldId id="276" r:id="rId10"/>
    <p:sldId id="288" r:id="rId11"/>
    <p:sldId id="282" r:id="rId12"/>
    <p:sldId id="260" r:id="rId13"/>
    <p:sldId id="293" r:id="rId14"/>
    <p:sldId id="294" r:id="rId15"/>
    <p:sldId id="295" r:id="rId16"/>
    <p:sldId id="296" r:id="rId17"/>
    <p:sldId id="277" r:id="rId18"/>
    <p:sldId id="287" r:id="rId19"/>
    <p:sldId id="268" r:id="rId20"/>
    <p:sldId id="270" r:id="rId21"/>
    <p:sldId id="263" r:id="rId22"/>
    <p:sldId id="289" r:id="rId23"/>
    <p:sldId id="291" r:id="rId24"/>
    <p:sldId id="274" r:id="rId25"/>
    <p:sldId id="280" r:id="rId26"/>
    <p:sldId id="290" r:id="rId27"/>
    <p:sldId id="292" r:id="rId28"/>
    <p:sldId id="279" r:id="rId29"/>
  </p:sldIdLst>
  <p:sldSz cx="12192000" cy="6858000"/>
  <p:notesSz cx="6881813" cy="96615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0" autoAdjust="0"/>
    <p:restoredTop sz="57757" autoAdjust="0"/>
  </p:normalViewPr>
  <p:slideViewPr>
    <p:cSldViewPr snapToGrid="0">
      <p:cViewPr>
        <p:scale>
          <a:sx n="68" d="100"/>
          <a:sy n="68" d="100"/>
        </p:scale>
        <p:origin x="760" y="-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31" Type="http://schemas.openxmlformats.org/officeDocument/2006/relationships/presProps" Target="presProps.xml"/><Relationship Id="rId32" Type="http://schemas.openxmlformats.org/officeDocument/2006/relationships/viewProps" Target="viewProps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heme" Target="theme/theme1.xml"/><Relationship Id="rId3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484754"/>
          </a:xfrm>
          <a:prstGeom prst="rect">
            <a:avLst/>
          </a:prstGeom>
        </p:spPr>
        <p:txBody>
          <a:bodyPr vert="horz" lIns="94531" tIns="47265" rIns="94531" bIns="47265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8102" y="0"/>
            <a:ext cx="2982119" cy="484754"/>
          </a:xfrm>
          <a:prstGeom prst="rect">
            <a:avLst/>
          </a:prstGeom>
        </p:spPr>
        <p:txBody>
          <a:bodyPr vert="horz" lIns="94531" tIns="47265" rIns="94531" bIns="47265" rtlCol="0"/>
          <a:lstStyle>
            <a:lvl1pPr algn="r">
              <a:defRPr sz="1200"/>
            </a:lvl1pPr>
          </a:lstStyle>
          <a:p>
            <a:fld id="{DFA3784D-C63B-496B-854B-CD25FDA193E2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44513" y="1208088"/>
            <a:ext cx="5794375" cy="32607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531" tIns="47265" rIns="94531" bIns="47265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182" y="4649609"/>
            <a:ext cx="5505450" cy="3804225"/>
          </a:xfrm>
          <a:prstGeom prst="rect">
            <a:avLst/>
          </a:prstGeom>
        </p:spPr>
        <p:txBody>
          <a:bodyPr vert="horz" lIns="94531" tIns="47265" rIns="94531" bIns="47265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76772"/>
            <a:ext cx="2982119" cy="484753"/>
          </a:xfrm>
          <a:prstGeom prst="rect">
            <a:avLst/>
          </a:prstGeom>
        </p:spPr>
        <p:txBody>
          <a:bodyPr vert="horz" lIns="94531" tIns="47265" rIns="94531" bIns="47265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8102" y="9176772"/>
            <a:ext cx="2982119" cy="484753"/>
          </a:xfrm>
          <a:prstGeom prst="rect">
            <a:avLst/>
          </a:prstGeom>
        </p:spPr>
        <p:txBody>
          <a:bodyPr vert="horz" lIns="94531" tIns="47265" rIns="94531" bIns="47265" rtlCol="0" anchor="b"/>
          <a:lstStyle>
            <a:lvl1pPr algn="r">
              <a:defRPr sz="1200"/>
            </a:lvl1pPr>
          </a:lstStyle>
          <a:p>
            <a:fld id="{A45B4561-305B-47DE-BD7C-2D41FE1DBF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4001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Pass mark 75%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1817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Pass mark 75%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3114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the most important thing; you must be able to spot mistakes.</a:t>
            </a:r>
          </a:p>
          <a:p>
            <a:r>
              <a:rPr lang="en-GB" dirty="0"/>
              <a:t>EVERYTHING you write must be correct. If you know you have a problem, you must find strategies to cope with it.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2845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3723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A noun denoting an idea, quality, or state rather than a concrete object, e.g. truth, danger, happiness:</a:t>
            </a:r>
          </a:p>
          <a:p>
            <a:r>
              <a:rPr lang="en-GB" dirty="0">
                <a:latin typeface="Comic Sans MS" panose="030F0702030302020204" pitchFamily="66" charset="0"/>
              </a:rPr>
              <a:t>A concrete noun is the name of something or someone that we experience through our senses; sight, hearing, smell, touch or taste. Most nouns are concrete nouns. </a:t>
            </a:r>
            <a:endParaRPr lang="en-GB" b="0" dirty="0"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11859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Interrogative</a:t>
            </a:r>
          </a:p>
          <a:p>
            <a:r>
              <a:rPr lang="en-GB" dirty="0"/>
              <a:t>Exclamatory</a:t>
            </a:r>
          </a:p>
          <a:p>
            <a:r>
              <a:rPr lang="en-GB" dirty="0"/>
              <a:t>Imperative</a:t>
            </a:r>
          </a:p>
          <a:p>
            <a:r>
              <a:rPr lang="en-GB" dirty="0"/>
              <a:t>Declarative</a:t>
            </a:r>
          </a:p>
          <a:p>
            <a:endParaRPr lang="en-GB" dirty="0"/>
          </a:p>
          <a:p>
            <a:r>
              <a:rPr lang="en-GB" b="1" dirty="0"/>
              <a:t>A verb can be described as </a:t>
            </a:r>
            <a:r>
              <a:rPr lang="en-GB" b="1" i="1" dirty="0"/>
              <a:t>transitive</a:t>
            </a:r>
            <a:r>
              <a:rPr lang="en-GB" b="1" dirty="0"/>
              <a:t> or </a:t>
            </a:r>
            <a:r>
              <a:rPr lang="en-GB" b="1" i="1" dirty="0"/>
              <a:t>intransitive</a:t>
            </a:r>
            <a:r>
              <a:rPr lang="en-GB" b="1" dirty="0"/>
              <a:t> based on whether it requires an object to express a complete thought or not.</a:t>
            </a:r>
            <a:r>
              <a:rPr lang="en-GB" dirty="0"/>
              <a:t> A </a:t>
            </a:r>
            <a:r>
              <a:rPr lang="en-GB" b="1" dirty="0"/>
              <a:t>transitive verb</a:t>
            </a:r>
            <a:r>
              <a:rPr lang="en-GB" dirty="0"/>
              <a:t> is one that only makes sense if it exerts its action on an object. An </a:t>
            </a:r>
            <a:r>
              <a:rPr lang="en-GB" b="1" dirty="0"/>
              <a:t>intransitive verb</a:t>
            </a:r>
            <a:r>
              <a:rPr lang="en-GB" dirty="0"/>
              <a:t> will make sense without one. Some verbs may be used both ways.</a:t>
            </a:r>
          </a:p>
          <a:p>
            <a:r>
              <a:rPr lang="en-GB" dirty="0"/>
              <a:t>The word </a:t>
            </a:r>
            <a:r>
              <a:rPr lang="en-GB" i="1" dirty="0"/>
              <a:t>transitive</a:t>
            </a:r>
            <a:r>
              <a:rPr lang="en-GB" dirty="0"/>
              <a:t> often makes people think of </a:t>
            </a:r>
            <a:r>
              <a:rPr lang="en-GB" i="1" dirty="0"/>
              <a:t>transit</a:t>
            </a:r>
            <a:r>
              <a:rPr lang="en-GB" dirty="0"/>
              <a:t>, which leads to the mistaken assumption that the terms </a:t>
            </a:r>
            <a:r>
              <a:rPr lang="en-GB" i="1" dirty="0"/>
              <a:t>transitive</a:t>
            </a:r>
            <a:r>
              <a:rPr lang="en-GB" dirty="0"/>
              <a:t> and </a:t>
            </a:r>
            <a:r>
              <a:rPr lang="en-GB" i="1" dirty="0"/>
              <a:t>intransitive</a:t>
            </a:r>
            <a:r>
              <a:rPr lang="en-GB" dirty="0"/>
              <a:t> are just fancy ways of describing action and nonaction. But these terms have nothing to do with whether a verb is active or not. A better word to associate when you see </a:t>
            </a:r>
            <a:r>
              <a:rPr lang="en-GB" i="1" dirty="0"/>
              <a:t>transitive</a:t>
            </a:r>
            <a:r>
              <a:rPr lang="en-GB" dirty="0"/>
              <a:t> is </a:t>
            </a:r>
            <a:r>
              <a:rPr lang="en-GB" i="1" dirty="0"/>
              <a:t>transfer</a:t>
            </a:r>
            <a:r>
              <a:rPr lang="en-GB" dirty="0"/>
              <a:t>. A </a:t>
            </a:r>
            <a:r>
              <a:rPr lang="en-GB" b="1" dirty="0"/>
              <a:t>transitive verb</a:t>
            </a:r>
            <a:r>
              <a:rPr lang="en-GB" dirty="0"/>
              <a:t> needs to </a:t>
            </a:r>
            <a:r>
              <a:rPr lang="en-GB" i="1" dirty="0"/>
              <a:t>transfer</a:t>
            </a:r>
            <a:r>
              <a:rPr lang="en-GB" dirty="0"/>
              <a:t> its action to something or someone—an object. In essence, transitive means “to affect something else.”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Huffing and puffing, we arrived at the classroom door.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8245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5345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22244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88001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1091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91437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 THROUGH SOME PAGES OF THE BOOKLET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They’re their</a:t>
            </a:r>
          </a:p>
          <a:p>
            <a:r>
              <a:rPr lang="en-GB" dirty="0"/>
              <a:t>It’s its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31221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acronyms in academic writing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8658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5250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5427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Overuse of the word “their”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4986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07047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057730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45307">
              <a:defRPr/>
            </a:pPr>
            <a:r>
              <a:rPr lang="en-GB" dirty="0"/>
              <a:t>Passed away instead of died</a:t>
            </a:r>
          </a:p>
          <a:p>
            <a:pPr defTabSz="945307">
              <a:defRPr/>
            </a:pPr>
            <a:r>
              <a:rPr lang="en-GB" dirty="0"/>
              <a:t>Correctional facility instead of jail</a:t>
            </a:r>
          </a:p>
          <a:p>
            <a:pPr defTabSz="945307">
              <a:defRPr/>
            </a:pPr>
            <a:r>
              <a:rPr lang="en-GB" dirty="0"/>
              <a:t>Departed instead of died</a:t>
            </a:r>
          </a:p>
          <a:p>
            <a:pPr defTabSz="945307">
              <a:defRPr/>
            </a:pPr>
            <a:r>
              <a:rPr lang="en-GB" dirty="0"/>
              <a:t>Differently-abled instead of handicapped or disabled</a:t>
            </a:r>
          </a:p>
          <a:p>
            <a:pPr defTabSz="945307">
              <a:defRPr/>
            </a:pPr>
            <a:r>
              <a:rPr lang="en-GB" dirty="0"/>
              <a:t>Fell off the back of a truck instead of stolen</a:t>
            </a:r>
          </a:p>
          <a:p>
            <a:pPr defTabSz="945307">
              <a:defRPr/>
            </a:pPr>
            <a:r>
              <a:rPr lang="en-GB" dirty="0"/>
              <a:t>Ethnic cleansing instead of genocide</a:t>
            </a:r>
          </a:p>
          <a:p>
            <a:pPr defTabSz="945307">
              <a:defRPr/>
            </a:pPr>
            <a:r>
              <a:rPr lang="en-GB" dirty="0"/>
              <a:t>Turn a trick instead of engage in prostitution</a:t>
            </a:r>
          </a:p>
          <a:p>
            <a:pPr defTabSz="945307">
              <a:defRPr/>
            </a:pPr>
            <a:r>
              <a:rPr lang="en-GB" dirty="0"/>
              <a:t>Negative patient outcome instead of dead</a:t>
            </a:r>
          </a:p>
          <a:p>
            <a:pPr defTabSz="945307">
              <a:defRPr/>
            </a:pPr>
            <a:r>
              <a:rPr lang="en-GB" dirty="0"/>
              <a:t>Relocation centre instead of prison camp</a:t>
            </a:r>
          </a:p>
          <a:p>
            <a:pPr defTabSz="945307">
              <a:defRPr/>
            </a:pPr>
            <a:r>
              <a:rPr lang="en-GB" dirty="0"/>
              <a:t>Collateral damage instead of accidental deaths</a:t>
            </a:r>
          </a:p>
          <a:p>
            <a:pPr defTabSz="945307">
              <a:defRPr/>
            </a:pPr>
            <a:r>
              <a:rPr lang="en-GB" dirty="0"/>
              <a:t>Letting someone go instead of firing someone</a:t>
            </a:r>
          </a:p>
          <a:p>
            <a:pPr defTabSz="945307">
              <a:defRPr/>
            </a:pPr>
            <a:r>
              <a:rPr lang="en-GB" dirty="0"/>
              <a:t>Put to sleep instead of euthanize</a:t>
            </a:r>
          </a:p>
          <a:p>
            <a:pPr defTabSz="945307">
              <a:defRPr/>
            </a:pPr>
            <a:r>
              <a:rPr lang="en-GB" dirty="0"/>
              <a:t>Pregnancy termination instead of abortion</a:t>
            </a:r>
          </a:p>
          <a:p>
            <a:pPr defTabSz="945307">
              <a:defRPr/>
            </a:pPr>
            <a:r>
              <a:rPr lang="en-GB" dirty="0"/>
              <a:t>On the streets instead of homeless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016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</a:t>
            </a:r>
          </a:p>
          <a:p>
            <a:r>
              <a:rPr lang="en-GB" dirty="0"/>
              <a:t>E</a:t>
            </a:r>
          </a:p>
          <a:p>
            <a:r>
              <a:rPr lang="en-GB" dirty="0"/>
              <a:t>F</a:t>
            </a:r>
          </a:p>
          <a:p>
            <a:endParaRPr lang="en-GB" dirty="0"/>
          </a:p>
          <a:p>
            <a:r>
              <a:rPr lang="en-GB" dirty="0"/>
              <a:t>The study of the origin of words and the way in which their meanings have changed throughout history.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560846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26377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36934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0923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24475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</a:t>
            </a:r>
            <a:r>
              <a:rPr lang="en-GB" baseline="0" dirty="0"/>
              <a:t> that this useful resource has been provided in the folder.</a:t>
            </a:r>
          </a:p>
          <a:p>
            <a:endParaRPr lang="en-GB" baseline="0" dirty="0"/>
          </a:p>
          <a:p>
            <a:pPr marL="177245" indent="-177245" defTabSz="945307">
              <a:buFont typeface="Arial" panose="020B0604020202020204" pitchFamily="34" charset="0"/>
              <a:buChar char="•"/>
            </a:pPr>
            <a:r>
              <a:rPr lang="en-GB" dirty="0"/>
              <a:t>Plan your arguments before you start writing, including which references you will use to back up the points you make!!!</a:t>
            </a:r>
          </a:p>
          <a:p>
            <a:pPr marL="177245" indent="-177245" defTabSz="945307">
              <a:buFont typeface="Arial" panose="020B0604020202020204" pitchFamily="34" charset="0"/>
              <a:buChar char="•"/>
            </a:pPr>
            <a:r>
              <a:rPr lang="en-GB" dirty="0"/>
              <a:t>Use paragraphs.</a:t>
            </a:r>
          </a:p>
          <a:p>
            <a:pPr marL="177245" indent="-177245" defTabSz="945307">
              <a:buFont typeface="Arial" panose="020B0604020202020204" pitchFamily="34" charset="0"/>
              <a:buChar char="•"/>
            </a:pPr>
            <a:r>
              <a:rPr lang="en-GB" dirty="0"/>
              <a:t>Use topic sentences.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272040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900" dirty="0">
                <a:latin typeface="Comic Sans MS" panose="030F0702030302020204" pitchFamily="66" charset="0"/>
              </a:rPr>
              <a:t>A group of words established by usage as having a meaning not deducible from those of the individual words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61997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75% pass mark or you re-sit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886762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9149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455FC9D-5DDD-40F6-AD6A-111EFA5410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5E2AE680-931B-4F99-B638-7BD6C6B4A0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E93342A-E7B7-4C7D-88D5-F223A6D33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212DC923-B378-4E7F-8418-A4E510A9A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C5F60BA-D463-4DB2-B076-2E1D604DE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4963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B6D5012-06EF-4768-8151-C88C61E96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142C9CF-3987-4A12-AF97-0E4B4F962C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F9C3A8D-EB96-4E5D-BA2A-565ED409A8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99AAC59-2DB7-47A1-8196-5F4F10063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35D1634-424B-4E97-8B25-D859A5B4A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840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8EFD402-9319-4F39-942F-55C378549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C66CF054-A198-4A19-80D8-987B435724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9DB1B15-134F-42A2-8D6A-7227FB66CE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A70265A-A883-4D88-8B4B-B6D16B3094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7515A8A-5AE0-4ED1-AC4B-BE7489B11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714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D6854E5-9B60-405E-9F16-5F05194D4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741CE98-6929-470F-8048-B069BAF759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DD178163-071F-4411-9D86-0A396B5C59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8362E3F-7EB6-4835-821A-C81491EC8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AC9CCD6-EA10-4DC4-ADFE-B6027EDF5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56B3616-4585-4790-9664-0559416ED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3685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5C0B7B5-147A-4F50-B9F6-2B04B243A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2FBA6F2-76FE-4639-A149-3D2A434777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EEBFA0F-AF1E-453A-B1D4-0A5E3B6D55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4FB6F5F9-2D32-4657-91D0-1EB01B9BCD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7D47E075-B128-4FE5-B544-7DE61E74D9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23CB4F3F-68EE-42C4-B677-D5D1567AE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0FE4E404-63A1-4E9F-BCC2-302B86DB4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90DFAA0D-B0B6-4012-9383-DFDFCAD0F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631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342DBA9-E884-444C-BD63-6F8D44DBE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2DE02062-5881-4E54-A038-0E4889D49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9EBCE20B-8E39-49EF-AA2D-C6F9FE1BA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5BD3B7FC-D74E-4682-B5F5-5E117A22A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7276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B5647B2D-0EB4-4BA4-AA34-E30BAA3F5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9BFC447B-CF30-43AF-93C0-EB7E68AB4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A6759F12-2DDB-4998-9026-42BB0A6B5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8961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0F15DB-24F2-4AC3-8EE2-8D8A459BA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E3DBBF4-A313-4787-95FF-D9C8077AE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9281D6BA-344F-4713-93A0-9030555709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A03E0506-064B-436B-A9D8-6BA6BB826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C4D0BE1F-CDA9-4B3E-8E7C-62C0AC981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3F80054A-5689-4C80-B924-87CC51061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9329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00292DC-58CC-450D-818F-E106ECCB9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B2AE73C1-C4E5-49D1-B2A3-A11B795D84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BB7F26FA-5D1D-48CF-A261-84CD5338F8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E804DE8D-D7CC-406D-AD7D-8AD8C7992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87A84018-AA58-415A-BE4A-9A5F558C2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CD5DEFC-9D9B-4DD8-AE0C-4B140DAF7D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798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D062C48-B33B-4F7D-9374-82AC6FADA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2C63512B-1095-4111-93B1-BF64E58CA9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F9A63F8-8232-4D56-BCA6-2F2622FB3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2E1F79C-B81C-4227-90CE-680F1274A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34D0D67-0088-47D4-BC1A-32D113DBF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036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AA72497C-C3B3-4780-B915-C9D77427AC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E65F6D1-8451-483F-A6B8-33ADAD5535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3C428E3-1AF8-42F5-92F6-FD21B6D41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B35FAD0-18D5-46FD-8CBB-E9C956F86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F16F339-A6FA-4B02-A3D5-BF3A6B6BC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3395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31417257-8C02-42DD-B77D-3B15BC20F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C21FD39-7BA0-4DE4-86C6-E67A11DE28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DB72BB3-FD13-4620-80DD-39747F168E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F660C4-90D3-4CED-9B0C-EF62FFB8767D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6A1DED1-76DA-4797-B06B-C7799ABF00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25253DB-396E-4CC6-84A8-3747ADD284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152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4" Type="http://schemas.openxmlformats.org/officeDocument/2006/relationships/image" Target="../media/image8.png"/><Relationship Id="rId5" Type="http://schemas.openxmlformats.org/officeDocument/2006/relationships/image" Target="../media/image9.png"/><Relationship Id="rId6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4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4" Type="http://schemas.openxmlformats.org/officeDocument/2006/relationships/image" Target="../media/image17.png"/><Relationship Id="rId5" Type="http://schemas.openxmlformats.org/officeDocument/2006/relationships/hyperlink" Target="The_Punctuation_Supplement_2nd_Edition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8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9.gi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0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0ahUKEwj08uzJtpHZAhUkAcAKHZfiCGgQjRwIBw&amp;url=http://grammar.yourdictionary.com/sentences/20-Rules-of-subject-verb-agreement.html&amp;psig=AOvVaw2-rQdUCMld6Ic6nBjVjbpT&amp;ust=1518011166333448" TargetMode="External"/><Relationship Id="rId4" Type="http://schemas.openxmlformats.org/officeDocument/2006/relationships/image" Target="../media/image21.jpeg"/><Relationship Id="rId5" Type="http://schemas.openxmlformats.org/officeDocument/2006/relationships/image" Target="../media/image22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4" Type="http://schemas.openxmlformats.org/officeDocument/2006/relationships/image" Target="../media/image24.jpg"/><Relationship Id="rId5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6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4" Type="http://schemas.openxmlformats.org/officeDocument/2006/relationships/image" Target="../media/image29.jpg"/><Relationship Id="rId5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4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4" Type="http://schemas.openxmlformats.org/officeDocument/2006/relationships/image" Target="../media/image34.jpg"/><Relationship Id="rId5" Type="http://schemas.openxmlformats.org/officeDocument/2006/relationships/image" Target="../media/image35.gif"/><Relationship Id="rId6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4" Type="http://schemas.openxmlformats.org/officeDocument/2006/relationships/image" Target="../media/image38.jpg"/><Relationship Id="rId5" Type="http://schemas.openxmlformats.org/officeDocument/2006/relationships/image" Target="../media/image39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2jb6PopZCI&amp;sns=em" TargetMode="External"/><Relationship Id="rId4" Type="http://schemas.openxmlformats.org/officeDocument/2006/relationships/image" Target="../media/image40.png"/><Relationship Id="rId5" Type="http://schemas.openxmlformats.org/officeDocument/2006/relationships/image" Target="../media/image41.png"/><Relationship Id="rId6" Type="http://schemas.openxmlformats.org/officeDocument/2006/relationships/hyperlink" Target="Phonics%20Summary.docx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4" Type="http://schemas.openxmlformats.org/officeDocument/2006/relationships/image" Target="../media/image43.png"/><Relationship Id="rId5" Type="http://schemas.openxmlformats.org/officeDocument/2006/relationships/image" Target="../media/image44.png"/><Relationship Id="rId6" Type="http://schemas.openxmlformats.org/officeDocument/2006/relationships/image" Target="../media/image45.png"/><Relationship Id="rId7" Type="http://schemas.openxmlformats.org/officeDocument/2006/relationships/image" Target="../media/image46.png"/><Relationship Id="rId8" Type="http://schemas.openxmlformats.org/officeDocument/2006/relationships/image" Target="../media/image47.png"/><Relationship Id="rId9" Type="http://schemas.openxmlformats.org/officeDocument/2006/relationships/hyperlink" Target="Forms%20of%20writing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48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lymouth.ac.uk/uploads/production/document/path/6/6676/The_Comprehension_Supplement_2nd_Edition.pdf" TargetMode="External"/><Relationship Id="rId4" Type="http://schemas.openxmlformats.org/officeDocument/2006/relationships/hyperlink" Target="https://www.plymouth.ac.uk/uploads/production/document/path/6/6677/The_Grammar_Supplement_2nd_Edition.pdf" TargetMode="External"/><Relationship Id="rId5" Type="http://schemas.openxmlformats.org/officeDocument/2006/relationships/hyperlink" Target="https://www.plymouth.ac.uk/uploads/production/document/path/6/6678/The_Punctuation_Supplement_2nd_Edition.pdf" TargetMode="External"/><Relationship Id="rId6" Type="http://schemas.openxmlformats.org/officeDocument/2006/relationships/hyperlink" Target="https://www.plymouth.ac.uk/uploads/production/document/path/6/6679/The_Spelling_Supplement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7BFED1B0-CC09-46E6-B92E-6104577D864E}"/>
              </a:ext>
            </a:extLst>
          </p:cNvPr>
          <p:cNvSpPr/>
          <p:nvPr/>
        </p:nvSpPr>
        <p:spPr>
          <a:xfrm>
            <a:off x="976016" y="309989"/>
            <a:ext cx="10052056" cy="122598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Inverted">
              <a:avLst/>
            </a:prstTxWarp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Literacy Audit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xmlns="" id="{31B0E7CC-D9CF-4E48-88FE-0EF0BAE61ED0}"/>
              </a:ext>
            </a:extLst>
          </p:cNvPr>
          <p:cNvSpPr/>
          <p:nvPr/>
        </p:nvSpPr>
        <p:spPr>
          <a:xfrm>
            <a:off x="1805125" y="1669001"/>
            <a:ext cx="5771965" cy="4509162"/>
          </a:xfrm>
          <a:prstGeom prst="ellipse">
            <a:avLst/>
          </a:prstGeom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xmlns="" id="{1A6BE471-FA1E-42F0-A4D6-EBE2CDACFBE8}"/>
              </a:ext>
            </a:extLst>
          </p:cNvPr>
          <p:cNvSpPr/>
          <p:nvPr/>
        </p:nvSpPr>
        <p:spPr>
          <a:xfrm>
            <a:off x="4589754" y="1669001"/>
            <a:ext cx="5974671" cy="4580723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D58544D5-F3C3-47DE-9DDF-0C736412E28E}"/>
              </a:ext>
            </a:extLst>
          </p:cNvPr>
          <p:cNvSpPr txBox="1"/>
          <p:nvPr/>
        </p:nvSpPr>
        <p:spPr>
          <a:xfrm>
            <a:off x="3029872" y="2186931"/>
            <a:ext cx="18021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Comic Sans MS" panose="030F0702030302020204" pitchFamily="66" charset="0"/>
              </a:rPr>
              <a:t>Your own literacy skills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C08F0485-DC3C-4E8F-87AC-1BC4C01CF0EF}"/>
              </a:ext>
            </a:extLst>
          </p:cNvPr>
          <p:cNvSpPr txBox="1"/>
          <p:nvPr/>
        </p:nvSpPr>
        <p:spPr>
          <a:xfrm>
            <a:off x="6800294" y="2126191"/>
            <a:ext cx="18376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Comic Sans MS" panose="030F0702030302020204" pitchFamily="66" charset="0"/>
              </a:rPr>
              <a:t>Your subject knowledge of English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F0C31628-9948-4A7D-A620-8A88D458FFAA}"/>
              </a:ext>
            </a:extLst>
          </p:cNvPr>
          <p:cNvSpPr txBox="1"/>
          <p:nvPr/>
        </p:nvSpPr>
        <p:spPr>
          <a:xfrm>
            <a:off x="2080333" y="3351191"/>
            <a:ext cx="23673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Speaking skills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Listening skills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Reading skills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Writing skills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Proof-reading skills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7683C2C9-4FCF-4376-BAAC-459F49F3ACE8}"/>
              </a:ext>
            </a:extLst>
          </p:cNvPr>
          <p:cNvSpPr txBox="1"/>
          <p:nvPr/>
        </p:nvSpPr>
        <p:spPr>
          <a:xfrm>
            <a:off x="4873841" y="3351191"/>
            <a:ext cx="183767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Knowledge of: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atin typeface="Comic Sans MS" panose="030F0702030302020204" pitchFamily="66" charset="0"/>
              </a:rPr>
              <a:t>grammar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atin typeface="Comic Sans MS" panose="030F0702030302020204" pitchFamily="66" charset="0"/>
              </a:rPr>
              <a:t>punctuation  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atin typeface="Comic Sans MS" panose="030F0702030302020204" pitchFamily="66" charset="0"/>
              </a:rPr>
              <a:t>spelling 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latin typeface="Comic Sans MS" panose="030F0702030302020204" pitchFamily="66" charset="0"/>
              </a:rPr>
              <a:t>forms of writing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9FEF798C-409D-40EE-8864-51E937A3F428}"/>
              </a:ext>
            </a:extLst>
          </p:cNvPr>
          <p:cNvSpPr txBox="1"/>
          <p:nvPr/>
        </p:nvSpPr>
        <p:spPr>
          <a:xfrm>
            <a:off x="7719133" y="3577701"/>
            <a:ext cx="24990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Knowledge of: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phonics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poetry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E7C71BEB-2EF0-4D27-B50C-1F1A0B4DB5A3}"/>
              </a:ext>
            </a:extLst>
          </p:cNvPr>
          <p:cNvSpPr txBox="1"/>
          <p:nvPr/>
        </p:nvSpPr>
        <p:spPr>
          <a:xfrm>
            <a:off x="9708338" y="5301735"/>
            <a:ext cx="2280347" cy="1384995"/>
          </a:xfrm>
          <a:prstGeom prst="rect">
            <a:avLst/>
          </a:prstGeom>
          <a:solidFill>
            <a:srgbClr val="00FFCC"/>
          </a:solidFill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What about academic writing?</a:t>
            </a:r>
          </a:p>
        </p:txBody>
      </p:sp>
    </p:spTree>
    <p:extLst>
      <p:ext uri="{BB962C8B-B14F-4D97-AF65-F5344CB8AC3E}">
        <p14:creationId xmlns:p14="http://schemas.microsoft.com/office/powerpoint/2010/main" val="3415457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7BFED1B0-CC09-46E6-B92E-6104577D864E}"/>
              </a:ext>
            </a:extLst>
          </p:cNvPr>
          <p:cNvSpPr/>
          <p:nvPr/>
        </p:nvSpPr>
        <p:spPr>
          <a:xfrm>
            <a:off x="1262455" y="371457"/>
            <a:ext cx="10052056" cy="122598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Inverted">
              <a:avLst/>
            </a:prstTxWarp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Literacy Audit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E0C4EBE6-42F2-4794-94C5-25C5231EE052}"/>
              </a:ext>
            </a:extLst>
          </p:cNvPr>
          <p:cNvSpPr txBox="1"/>
          <p:nvPr/>
        </p:nvSpPr>
        <p:spPr>
          <a:xfrm>
            <a:off x="9055865" y="3227943"/>
            <a:ext cx="1994053" cy="1200329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Individuals that have extra time will be notified individually.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1470054"/>
              </p:ext>
            </p:extLst>
          </p:nvPr>
        </p:nvGraphicFramePr>
        <p:xfrm>
          <a:off x="1262455" y="1733877"/>
          <a:ext cx="6649084" cy="41884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12862"/>
                <a:gridCol w="1114799"/>
                <a:gridCol w="1435461"/>
                <a:gridCol w="1673100"/>
                <a:gridCol w="1212862"/>
              </a:tblGrid>
              <a:tr h="177800">
                <a:tc gridSpan="5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Year 1 audits Wednesday 28</a:t>
                      </a:r>
                      <a:r>
                        <a:rPr lang="en-GB" sz="1200" baseline="30000">
                          <a:effectLst/>
                        </a:rPr>
                        <a:t>th</a:t>
                      </a:r>
                      <a:r>
                        <a:rPr lang="en-GB" sz="1200">
                          <a:effectLst/>
                        </a:rPr>
                        <a:t> March 2018 UW31 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12077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CJ05 (9-5)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Numeracy audit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9.00 start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(Tutor: AT)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RH1 (9-2)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Language Audit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9.00 onwards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(Tutors: JM &amp; LD)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177800">
                <a:tc row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 – 11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 row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Surname A – E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 row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Surname F- W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 rowSpan="4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2057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177800">
                <a:tc row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11.30 – 1.00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 row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Surname F – M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 rowSpan="2"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Surname A-E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160528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165100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1.00 – 2.30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Surname N - W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1951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5315BBE-D2C2-4FD3-8487-E1A3C37B014F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Literacy in a professional context: Comprehension text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4641CA77-AAC7-44D5-99F0-2253A7283C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71" t="23422" r="27721" b="12368"/>
          <a:stretch/>
        </p:blipFill>
        <p:spPr>
          <a:xfrm>
            <a:off x="1041400" y="2197101"/>
            <a:ext cx="2888772" cy="2165349"/>
          </a:xfrm>
          <a:ln>
            <a:solidFill>
              <a:srgbClr val="00B0F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6933D0AE-22E6-47A3-A4AA-F74AB640330E}"/>
              </a:ext>
            </a:extLst>
          </p:cNvPr>
          <p:cNvSpPr txBox="1"/>
          <p:nvPr/>
        </p:nvSpPr>
        <p:spPr>
          <a:xfrm>
            <a:off x="1041400" y="4581525"/>
            <a:ext cx="3105150" cy="1754326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This part of the test does not actually test your comprehension skills, but it is a good test of your overall knowledge of grammar.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C96F9EFA-88E6-4819-AF31-ABC2F14D9B54}"/>
              </a:ext>
            </a:extLst>
          </p:cNvPr>
          <p:cNvSpPr txBox="1"/>
          <p:nvPr/>
        </p:nvSpPr>
        <p:spPr>
          <a:xfrm>
            <a:off x="6095999" y="2691325"/>
            <a:ext cx="5054601" cy="2062103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omic Sans MS" panose="030F0702030302020204" pitchFamily="66" charset="0"/>
              </a:rPr>
              <a:t>How well did you do?</a:t>
            </a:r>
          </a:p>
          <a:p>
            <a:endParaRPr lang="en-GB" sz="3200" dirty="0">
              <a:latin typeface="Comic Sans MS" panose="030F0702030302020204" pitchFamily="66" charset="0"/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What were the things you got wrong?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545F49C6-776B-4D58-BB25-B7682A5E51DC}"/>
              </a:ext>
            </a:extLst>
          </p:cNvPr>
          <p:cNvSpPr/>
          <p:nvPr/>
        </p:nvSpPr>
        <p:spPr>
          <a:xfrm rot="658643">
            <a:off x="4338362" y="4515996"/>
            <a:ext cx="8262775" cy="1569660"/>
          </a:xfrm>
          <a:prstGeom prst="rect">
            <a:avLst/>
          </a:prstGeom>
          <a:noFill/>
          <a:scene3d>
            <a:camera prst="isometricRightUp"/>
            <a:lightRig rig="threePt" dir="t"/>
          </a:scene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Comprehension</a:t>
            </a:r>
          </a:p>
        </p:txBody>
      </p:sp>
    </p:spTree>
    <p:extLst>
      <p:ext uri="{BB962C8B-B14F-4D97-AF65-F5344CB8AC3E}">
        <p14:creationId xmlns:p14="http://schemas.microsoft.com/office/powerpoint/2010/main" val="1495059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6AE588D2-DCDC-47E4-8363-D031675F8F24}"/>
              </a:ext>
            </a:extLst>
          </p:cNvPr>
          <p:cNvSpPr/>
          <p:nvPr/>
        </p:nvSpPr>
        <p:spPr>
          <a:xfrm>
            <a:off x="738603" y="682109"/>
            <a:ext cx="10714793" cy="584775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r>
              <a:rPr lang="en-GB" sz="3200" dirty="0">
                <a:latin typeface="Comic Sans MS" panose="030F0702030302020204" pitchFamily="66" charset="0"/>
              </a:rPr>
              <a:t>Literacy in a professional context: Comprehension text</a:t>
            </a:r>
            <a:endParaRPr lang="en-GB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6E008A2E-41A6-4582-9089-83F0807D05F6}"/>
              </a:ext>
            </a:extLst>
          </p:cNvPr>
          <p:cNvSpPr txBox="1"/>
          <p:nvPr/>
        </p:nvSpPr>
        <p:spPr>
          <a:xfrm>
            <a:off x="1733550" y="1914525"/>
            <a:ext cx="3733800" cy="3970318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Comic Sans MS" panose="030F0702030302020204" pitchFamily="66" charset="0"/>
              </a:rPr>
              <a:t>However, comprehension is an important skill. Use this booklet to improve your skills.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C10604DF-9413-40B7-9AA8-3550E3B316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6575" y="1634752"/>
            <a:ext cx="3571875" cy="4948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588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2E423C6D-B15E-447F-8BA0-F86F678FDB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57" t="35389" r="28207" b="12660"/>
          <a:stretch/>
        </p:blipFill>
        <p:spPr>
          <a:xfrm>
            <a:off x="649121" y="2376752"/>
            <a:ext cx="5446879" cy="3360641"/>
          </a:xfrm>
          <a:ln>
            <a:solidFill>
              <a:srgbClr val="00B0F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22281DFA-5746-4057-B763-563717352F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3301" y="544945"/>
            <a:ext cx="4980528" cy="6126050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xmlns="" id="{A6E042B1-A6BB-41E9-A3B1-506CF6146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422" y="1051189"/>
            <a:ext cx="4232275" cy="132556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en-US" sz="199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Grammar</a:t>
            </a:r>
          </a:p>
        </p:txBody>
      </p:sp>
    </p:spTree>
    <p:extLst>
      <p:ext uri="{BB962C8B-B14F-4D97-AF65-F5344CB8AC3E}">
        <p14:creationId xmlns:p14="http://schemas.microsoft.com/office/powerpoint/2010/main" val="1322071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AA34442-5BA3-404A-B285-1FEF0662A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Sentence structure and function: different types of sentences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xmlns="" id="{6C92F024-3BAB-4402-869C-B1C6AE5940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55" t="35097" r="40097" b="14931"/>
          <a:stretch/>
        </p:blipFill>
        <p:spPr>
          <a:xfrm>
            <a:off x="441312" y="2067306"/>
            <a:ext cx="4330714" cy="3267966"/>
          </a:xfrm>
          <a:ln>
            <a:solidFill>
              <a:srgbClr val="00B0F0"/>
            </a:solidFill>
          </a:ln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xmlns="" id="{3885A7D4-E02A-4F23-8F9D-98C17856E4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3646769"/>
              </p:ext>
            </p:extLst>
          </p:nvPr>
        </p:nvGraphicFramePr>
        <p:xfrm>
          <a:off x="6003544" y="1985313"/>
          <a:ext cx="5350256" cy="3957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5128">
                  <a:extLst>
                    <a:ext uri="{9D8B030D-6E8A-4147-A177-3AD203B41FA5}">
                      <a16:colId xmlns:a16="http://schemas.microsoft.com/office/drawing/2014/main" xmlns="" val="336129737"/>
                    </a:ext>
                  </a:extLst>
                </a:gridCol>
                <a:gridCol w="2675128">
                  <a:extLst>
                    <a:ext uri="{9D8B030D-6E8A-4147-A177-3AD203B41FA5}">
                      <a16:colId xmlns:a16="http://schemas.microsoft.com/office/drawing/2014/main" xmlns="" val="148349553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Types of sentence 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… put simply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307623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declarative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Ordinary sentences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3989334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exclamatory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Contains excitement or emotion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836747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interrogative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Question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7482509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imperative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Command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7167211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possessive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707692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intransitive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Intransitive sentence</a:t>
                      </a:r>
                    </a:p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(action verb that doesn't have an impact on an object</a:t>
                      </a:r>
                    </a:p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2921969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4041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7B9AD87-2867-408C-8F1F-3BEBADA64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7661"/>
            <a:ext cx="7892332" cy="1325563"/>
          </a:xfrm>
          <a:ln>
            <a:noFill/>
          </a:ln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More about sentences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8049DF1E-10A4-4F55-8866-594FAC0AFF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6892" y="1709530"/>
            <a:ext cx="7521860" cy="4231046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3F0070CD-E542-4451-A58D-647CA16D6D05}"/>
              </a:ext>
            </a:extLst>
          </p:cNvPr>
          <p:cNvSpPr txBox="1"/>
          <p:nvPr/>
        </p:nvSpPr>
        <p:spPr>
          <a:xfrm>
            <a:off x="9800701" y="101662"/>
            <a:ext cx="2280347" cy="1384995"/>
          </a:xfrm>
          <a:prstGeom prst="rect">
            <a:avLst/>
          </a:prstGeom>
          <a:solidFill>
            <a:srgbClr val="00FFCC"/>
          </a:solidFill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What about academic writing?</a:t>
            </a:r>
          </a:p>
        </p:txBody>
      </p:sp>
    </p:spTree>
    <p:extLst>
      <p:ext uri="{BB962C8B-B14F-4D97-AF65-F5344CB8AC3E}">
        <p14:creationId xmlns:p14="http://schemas.microsoft.com/office/powerpoint/2010/main" val="3577367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1455B1F7-0CCA-4B9F-BB84-19F19D9D0C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189" y="2077311"/>
            <a:ext cx="4164903" cy="4518892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xmlns="" id="{C4AFC6E9-0096-499B-849B-D6BB06185503}"/>
              </a:ext>
            </a:extLst>
          </p:cNvPr>
          <p:cNvSpPr txBox="1">
            <a:spLocks/>
          </p:cNvSpPr>
          <p:nvPr/>
        </p:nvSpPr>
        <p:spPr>
          <a:xfrm>
            <a:off x="440634" y="691130"/>
            <a:ext cx="5753431" cy="787814"/>
          </a:xfrm>
          <a:prstGeom prst="rect">
            <a:avLst/>
          </a:prstGeom>
          <a:ln>
            <a:noFill/>
          </a:ln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mic Sans MS" panose="030F0702030302020204" pitchFamily="66" charset="0"/>
              </a:rPr>
              <a:t>Clauses and phrases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F0C01220-4D16-4B93-89CC-50CCD2B1B9B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5536" y="3575891"/>
            <a:ext cx="5629275" cy="2505075"/>
          </a:xfrm>
          <a:prstGeom prst="rect">
            <a:avLst/>
          </a:prstGeom>
        </p:spPr>
      </p:pic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xmlns="" id="{C34CB682-387E-4155-B423-895D3B37A8B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71" t="34659" r="44266" b="36154"/>
          <a:stretch/>
        </p:blipFill>
        <p:spPr>
          <a:xfrm>
            <a:off x="5865536" y="1810387"/>
            <a:ext cx="2074287" cy="995015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BBCFE528-6B2A-40C2-9306-F83AE75AEDB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5473" y="1175080"/>
            <a:ext cx="2339119" cy="1804463"/>
          </a:xfrm>
          <a:prstGeom prst="rect">
            <a:avLst/>
          </a:prstGeom>
          <a:ln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3156013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E78D2A74-81D3-4045-B513-31402CC64510}"/>
              </a:ext>
            </a:extLst>
          </p:cNvPr>
          <p:cNvSpPr/>
          <p:nvPr/>
        </p:nvSpPr>
        <p:spPr>
          <a:xfrm>
            <a:off x="660400" y="630534"/>
            <a:ext cx="4397117" cy="182056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FadeRight">
              <a:avLst/>
            </a:prstTxWarp>
            <a:spAutoFit/>
          </a:bodyPr>
          <a:lstStyle/>
          <a:p>
            <a:pPr algn="ctr"/>
            <a:r>
              <a:rPr lang="en-US" sz="199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Punctuation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58D92453-5A62-43D6-A8C9-0BDA0DC595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3615" y="1252178"/>
            <a:ext cx="6230219" cy="5153744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E0CEB211-8C47-4362-AF1B-18E1D5A2BE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376" y="2655536"/>
            <a:ext cx="4039164" cy="3943900"/>
          </a:xfrm>
          <a:prstGeom prst="rect">
            <a:avLst/>
          </a:prstGeom>
          <a:ln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11443567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574DCF7B-1A5F-40DD-B243-6DB294831E4E}"/>
              </a:ext>
            </a:extLst>
          </p:cNvPr>
          <p:cNvSpPr txBox="1"/>
          <p:nvPr/>
        </p:nvSpPr>
        <p:spPr>
          <a:xfrm>
            <a:off x="1182255" y="424873"/>
            <a:ext cx="5735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Comic Sans MS" panose="030F0702030302020204" pitchFamily="66" charset="0"/>
              </a:rPr>
              <a:t>Is punctuation important?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9060ABF9-2287-42F6-9051-CF7FB4407B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0735" y="1985818"/>
            <a:ext cx="5086523" cy="4045527"/>
          </a:xfrm>
          <a:prstGeom prst="rect">
            <a:avLst/>
          </a:prstGeom>
          <a:ln w="38100"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100158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32D2BDF-004F-4387-86BD-CC8EE494B3E0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5658016" cy="105020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mic Sans MS" panose="030F0702030302020204" pitchFamily="66" charset="0"/>
              </a:rPr>
              <a:t>Let’s test your skills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69ABD85A-2952-4D33-8126-6397AD987019}"/>
              </a:ext>
            </a:extLst>
          </p:cNvPr>
          <p:cNvSpPr/>
          <p:nvPr/>
        </p:nvSpPr>
        <p:spPr>
          <a:xfrm>
            <a:off x="733647" y="2381693"/>
            <a:ext cx="1350334" cy="2658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42F9910E-01C3-4CE1-9CF6-5E6B13AB5E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0273" y="1299991"/>
            <a:ext cx="5453918" cy="50292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836FF1EC-8E50-42B7-A4BA-759AC86A40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809" y="1548170"/>
            <a:ext cx="5125534" cy="494470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94AD1248-329F-4ABE-B271-60D41C1583F7}"/>
              </a:ext>
            </a:extLst>
          </p:cNvPr>
          <p:cNvSpPr/>
          <p:nvPr/>
        </p:nvSpPr>
        <p:spPr>
          <a:xfrm>
            <a:off x="733647" y="2563151"/>
            <a:ext cx="1350334" cy="1687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6096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4D0E2E2-9C0C-43B7-AA08-A72F683F2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09" y="46147"/>
            <a:ext cx="6544771" cy="1325563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Apostrophes and more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B547A29C-6DF2-4C54-A664-D0FA05A943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54" t="35097" r="49587" b="40241"/>
          <a:stretch/>
        </p:blipFill>
        <p:spPr>
          <a:xfrm>
            <a:off x="6626644" y="1232262"/>
            <a:ext cx="4138121" cy="1963101"/>
          </a:xfrm>
          <a:ln>
            <a:solidFill>
              <a:srgbClr val="00B0F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4C7B7BCE-BFE7-4A3C-A012-C444995DE1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701" y="1371710"/>
            <a:ext cx="4017397" cy="5256616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2D8CEA38-78AE-4B25-84AE-5F298A942B41}"/>
              </a:ext>
            </a:extLst>
          </p:cNvPr>
          <p:cNvSpPr txBox="1"/>
          <p:nvPr/>
        </p:nvSpPr>
        <p:spPr>
          <a:xfrm>
            <a:off x="6516475" y="3786884"/>
            <a:ext cx="47432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 action="ppaction://hlinkfile"/>
              </a:rPr>
              <a:t>The_Punctuation_Supplement_2nd_Edition.pdf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A88E0886-BA69-45B1-878A-3384C453AF36}"/>
              </a:ext>
            </a:extLst>
          </p:cNvPr>
          <p:cNvSpPr txBox="1"/>
          <p:nvPr/>
        </p:nvSpPr>
        <p:spPr>
          <a:xfrm>
            <a:off x="7555530" y="5158516"/>
            <a:ext cx="2280347" cy="1384995"/>
          </a:xfrm>
          <a:prstGeom prst="rect">
            <a:avLst/>
          </a:prstGeom>
          <a:solidFill>
            <a:srgbClr val="00FFCC"/>
          </a:solidFill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What about academic writing?</a:t>
            </a:r>
          </a:p>
        </p:txBody>
      </p:sp>
    </p:spTree>
    <p:extLst>
      <p:ext uri="{BB962C8B-B14F-4D97-AF65-F5344CB8AC3E}">
        <p14:creationId xmlns:p14="http://schemas.microsoft.com/office/powerpoint/2010/main" val="428232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0C98258-4795-4A6F-B77C-FD649179981B}"/>
              </a:ext>
            </a:extLst>
          </p:cNvPr>
          <p:cNvSpPr txBox="1">
            <a:spLocks/>
          </p:cNvSpPr>
          <p:nvPr/>
        </p:nvSpPr>
        <p:spPr>
          <a:xfrm>
            <a:off x="459509" y="720368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mic Sans MS" panose="030F0702030302020204" pitchFamily="66" charset="0"/>
              </a:rPr>
              <a:t>Capital letters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0419A12A-26DB-41A7-8AD2-EDC307AB4986}"/>
              </a:ext>
            </a:extLst>
          </p:cNvPr>
          <p:cNvSpPr txBox="1"/>
          <p:nvPr/>
        </p:nvSpPr>
        <p:spPr>
          <a:xfrm>
            <a:off x="6751782" y="1990547"/>
            <a:ext cx="4470400" cy="1569660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Comic Sans MS" panose="030F0702030302020204" pitchFamily="66" charset="0"/>
              </a:rPr>
              <a:t>Most of us are </a:t>
            </a:r>
            <a:r>
              <a:rPr lang="en-GB" sz="48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W</a:t>
            </a:r>
            <a:r>
              <a:rPr lang="en-GB" sz="4800" dirty="0">
                <a:latin typeface="Comic Sans MS" panose="030F0702030302020204" pitchFamily="66" charset="0"/>
              </a:rPr>
              <a:t>elsh!!!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40B5D7A8-7A31-4C77-ABE5-6203019FA9ED}"/>
              </a:ext>
            </a:extLst>
          </p:cNvPr>
          <p:cNvSpPr txBox="1"/>
          <p:nvPr/>
        </p:nvSpPr>
        <p:spPr>
          <a:xfrm>
            <a:off x="7981138" y="4470463"/>
            <a:ext cx="2280347" cy="1384995"/>
          </a:xfrm>
          <a:prstGeom prst="rect">
            <a:avLst/>
          </a:prstGeom>
          <a:solidFill>
            <a:srgbClr val="00FFCC"/>
          </a:solidFill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What about academic writing?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7FE63C7A-AF08-4F16-AE11-C0CF2C0927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7203" y="4002198"/>
            <a:ext cx="2683164" cy="2014476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A44F988E-E3AC-486C-9327-EC177583C6AA}"/>
              </a:ext>
            </a:extLst>
          </p:cNvPr>
          <p:cNvSpPr txBox="1"/>
          <p:nvPr/>
        </p:nvSpPr>
        <p:spPr>
          <a:xfrm>
            <a:off x="212436" y="1990547"/>
            <a:ext cx="5135418" cy="1200329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Comic Sans MS" panose="030F0702030302020204" pitchFamily="66" charset="0"/>
              </a:rPr>
              <a:t>When do we use capital letters?</a:t>
            </a:r>
          </a:p>
        </p:txBody>
      </p:sp>
    </p:spTree>
    <p:extLst>
      <p:ext uri="{BB962C8B-B14F-4D97-AF65-F5344CB8AC3E}">
        <p14:creationId xmlns:p14="http://schemas.microsoft.com/office/powerpoint/2010/main" val="3984621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E3374B4-F6EF-4D32-BD7A-E31ACE496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291499" cy="1325563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Verbs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B179E19E-8AD6-46A8-A6E8-642509A307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1767436"/>
            <a:ext cx="6858000" cy="3600450"/>
          </a:xfrm>
          <a:ln w="38100"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35831541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E1E234C-662D-4E38-8C17-E3F109F7AF69}"/>
              </a:ext>
            </a:extLst>
          </p:cNvPr>
          <p:cNvSpPr txBox="1">
            <a:spLocks/>
          </p:cNvSpPr>
          <p:nvPr/>
        </p:nvSpPr>
        <p:spPr>
          <a:xfrm>
            <a:off x="459509" y="720368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mic Sans MS" panose="030F0702030302020204" pitchFamily="66" charset="0"/>
              </a:rPr>
              <a:t>Tenses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485809F9-9161-4A13-B1D2-4ABEB01D7C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1471612"/>
            <a:ext cx="7469466" cy="50492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36CAF6C4-0BC8-40E4-9FD4-46C893D11D78}"/>
              </a:ext>
            </a:extLst>
          </p:cNvPr>
          <p:cNvSpPr txBox="1"/>
          <p:nvPr/>
        </p:nvSpPr>
        <p:spPr>
          <a:xfrm>
            <a:off x="241066" y="4313445"/>
            <a:ext cx="2280347" cy="1384995"/>
          </a:xfrm>
          <a:prstGeom prst="rect">
            <a:avLst/>
          </a:prstGeom>
          <a:solidFill>
            <a:srgbClr val="00FFCC"/>
          </a:solidFill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What about academic writing?</a:t>
            </a:r>
          </a:p>
        </p:txBody>
      </p:sp>
    </p:spTree>
    <p:extLst>
      <p:ext uri="{BB962C8B-B14F-4D97-AF65-F5344CB8AC3E}">
        <p14:creationId xmlns:p14="http://schemas.microsoft.com/office/powerpoint/2010/main" val="678423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1D54043-8B1B-410F-BBA8-FF52F5173B70}"/>
              </a:ext>
            </a:extLst>
          </p:cNvPr>
          <p:cNvSpPr txBox="1">
            <a:spLocks/>
          </p:cNvSpPr>
          <p:nvPr/>
        </p:nvSpPr>
        <p:spPr>
          <a:xfrm>
            <a:off x="459509" y="720368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mic Sans MS" panose="030F0702030302020204" pitchFamily="66" charset="0"/>
              </a:rPr>
              <a:t>Singular &amp; plural</a:t>
            </a:r>
          </a:p>
        </p:txBody>
      </p:sp>
      <p:pic>
        <p:nvPicPr>
          <p:cNvPr id="1026" name="Picture 2" descr="Image result for subject verb agreement">
            <a:hlinkClick r:id="rId3"/>
            <a:extLst>
              <a:ext uri="{FF2B5EF4-FFF2-40B4-BE49-F238E27FC236}">
                <a16:creationId xmlns:a16="http://schemas.microsoft.com/office/drawing/2014/main" xmlns="" id="{0CAA7226-EEC3-4CD0-B86D-297BBD0D0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5926" y="172740"/>
            <a:ext cx="2069195" cy="651252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94AEC97-560E-432B-B0A9-77F2E4158E16}"/>
              </a:ext>
            </a:extLst>
          </p:cNvPr>
          <p:cNvSpPr txBox="1"/>
          <p:nvPr/>
        </p:nvSpPr>
        <p:spPr>
          <a:xfrm>
            <a:off x="2252110" y="5281856"/>
            <a:ext cx="2280347" cy="1384995"/>
          </a:xfrm>
          <a:prstGeom prst="rect">
            <a:avLst/>
          </a:prstGeom>
          <a:solidFill>
            <a:srgbClr val="00FFCC"/>
          </a:solidFill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What about academic writing?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B39C1D4A-6A12-438B-B41B-54C3AC21DD8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49" t="29104" r="936"/>
          <a:stretch/>
        </p:blipFill>
        <p:spPr>
          <a:xfrm>
            <a:off x="1402772" y="1848870"/>
            <a:ext cx="4867565" cy="3148066"/>
          </a:xfrm>
          <a:prstGeom prst="rect">
            <a:avLst/>
          </a:prstGeom>
          <a:ln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3487814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E2BE81B5-7F2C-4959-80B3-AA05303D4A36}"/>
              </a:ext>
            </a:extLst>
          </p:cNvPr>
          <p:cNvSpPr/>
          <p:nvPr/>
        </p:nvSpPr>
        <p:spPr>
          <a:xfrm>
            <a:off x="478465" y="461316"/>
            <a:ext cx="5196243" cy="228376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irclePour">
              <a:avLst/>
            </a:prstTxWarp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Knowledge of words</a:t>
            </a:r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xmlns="" id="{DABDC47D-BE81-4C51-AB69-E0BA2FA1CC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49" t="34513" r="47776" b="40095"/>
          <a:stretch/>
        </p:blipFill>
        <p:spPr>
          <a:xfrm>
            <a:off x="6893442" y="4085283"/>
            <a:ext cx="4952999" cy="2311400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F557CB87-E16B-4675-8FEC-34AA87FA8F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6831" y="991634"/>
            <a:ext cx="3975100" cy="2590800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E0FD685E-49BA-445D-8B2D-DD9FD305DA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0800" y="3710190"/>
            <a:ext cx="2799410" cy="2590800"/>
          </a:xfrm>
          <a:prstGeom prst="rect">
            <a:avLst/>
          </a:prstGeom>
          <a:ln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2649529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314C5D81-CE52-41F1-9531-F24EC8D8BA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3507" y="1424762"/>
            <a:ext cx="6316642" cy="4742195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3285CA94-AB32-4227-8693-4D395B84918D}"/>
              </a:ext>
            </a:extLst>
          </p:cNvPr>
          <p:cNvSpPr txBox="1"/>
          <p:nvPr/>
        </p:nvSpPr>
        <p:spPr>
          <a:xfrm>
            <a:off x="595423" y="297712"/>
            <a:ext cx="55005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Comic Sans MS" panose="030F0702030302020204" pitchFamily="66" charset="0"/>
              </a:rPr>
              <a:t>Prefix, root, suffix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38348033-E2EE-4420-A307-371FDFC997A2}"/>
              </a:ext>
            </a:extLst>
          </p:cNvPr>
          <p:cNvSpPr txBox="1"/>
          <p:nvPr/>
        </p:nvSpPr>
        <p:spPr>
          <a:xfrm>
            <a:off x="839972" y="2680233"/>
            <a:ext cx="3083442" cy="830997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Comic Sans MS" panose="030F0702030302020204" pitchFamily="66" charset="0"/>
              </a:rPr>
              <a:t>Have a go!</a:t>
            </a:r>
          </a:p>
        </p:txBody>
      </p:sp>
    </p:spTree>
    <p:extLst>
      <p:ext uri="{BB962C8B-B14F-4D97-AF65-F5344CB8AC3E}">
        <p14:creationId xmlns:p14="http://schemas.microsoft.com/office/powerpoint/2010/main" val="26692455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AAFFBD9-5DA3-48B3-9C77-75AB3CFA9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51" y="360795"/>
            <a:ext cx="8841722" cy="1325563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Word meanings and relationships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022DF20-6F7F-4F24-BD2B-DE41DBB183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68" t="34513" r="31709" b="12368"/>
          <a:stretch/>
        </p:blipFill>
        <p:spPr>
          <a:xfrm>
            <a:off x="9624291" y="218382"/>
            <a:ext cx="2424121" cy="1619047"/>
          </a:xfrm>
          <a:ln>
            <a:solidFill>
              <a:srgbClr val="00B0F0"/>
            </a:solidFill>
          </a:ln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xmlns="" id="{BAC52FE6-4404-46F1-8C4F-3D0B65F983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8502255"/>
              </p:ext>
            </p:extLst>
          </p:nvPr>
        </p:nvGraphicFramePr>
        <p:xfrm>
          <a:off x="838200" y="2271395"/>
          <a:ext cx="10667198" cy="4221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4106">
                  <a:extLst>
                    <a:ext uri="{9D8B030D-6E8A-4147-A177-3AD203B41FA5}">
                      <a16:colId xmlns:a16="http://schemas.microsoft.com/office/drawing/2014/main" xmlns="" val="2240039329"/>
                    </a:ext>
                  </a:extLst>
                </a:gridCol>
                <a:gridCol w="6493164">
                  <a:extLst>
                    <a:ext uri="{9D8B030D-6E8A-4147-A177-3AD203B41FA5}">
                      <a16:colId xmlns:a16="http://schemas.microsoft.com/office/drawing/2014/main" xmlns="" val="621622201"/>
                    </a:ext>
                  </a:extLst>
                </a:gridCol>
                <a:gridCol w="2419928">
                  <a:extLst>
                    <a:ext uri="{9D8B030D-6E8A-4147-A177-3AD203B41FA5}">
                      <a16:colId xmlns:a16="http://schemas.microsoft.com/office/drawing/2014/main" xmlns="" val="38384246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936525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Antonym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 word opposite in meaning to another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small &gt; big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47488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Synonym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 word or phrase that means exactly or nearly the same as another word or phrase in the same language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small &gt; tiny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2599044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Homophone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each of two or more words having the same pronunciation but different meanings, origins, or spelling 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new &gt; knew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9645553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Homograph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each of two or more words spelled the same but not necessarily pronounced the same and having different meanings and origins 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bow (verb) </a:t>
                      </a:r>
                    </a:p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bow (noun)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904674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Neologism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 newly coined word or expression.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Brexit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5101929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Euphemism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 mild or indirect word or expression substituted for one considered to be too harsh or blunt when referring to something unpleasant or embarrassing.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downsizing &gt; cuts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3178850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11382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F857106-69D8-4035-89C4-E82C0FA35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Etymological knowledge: knowing where the word comes from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BE1B238F-25D9-4D7E-A516-ED4BD2332E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63" t="34805" r="27721" b="31339"/>
          <a:stretch/>
        </p:blipFill>
        <p:spPr>
          <a:xfrm>
            <a:off x="6705600" y="2018870"/>
            <a:ext cx="4160294" cy="1652721"/>
          </a:xfrm>
          <a:ln>
            <a:solidFill>
              <a:srgbClr val="00B0F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8EB937F5-4B04-41AB-A598-79B05377CD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299855"/>
            <a:ext cx="4230255" cy="3172691"/>
          </a:xfrm>
          <a:prstGeom prst="rect">
            <a:avLst/>
          </a:prstGeom>
          <a:ln w="38100">
            <a:solidFill>
              <a:srgbClr val="00B0F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5EDADB83-24AF-4712-B156-60126FDF79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1573" y="4345198"/>
            <a:ext cx="4008347" cy="2254695"/>
          </a:xfrm>
          <a:prstGeom prst="rect">
            <a:avLst/>
          </a:prstGeom>
          <a:ln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8666275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6ABD566-6568-4914-A42D-01CA3236C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0750" y="466725"/>
            <a:ext cx="3140887" cy="1325563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Spelling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94A39C16-FAD8-410A-B708-CC95F7E163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41" t="35389" r="48833" b="5363"/>
          <a:stretch/>
        </p:blipFill>
        <p:spPr>
          <a:xfrm>
            <a:off x="1026969" y="2345459"/>
            <a:ext cx="2279649" cy="2578101"/>
          </a:xfrm>
          <a:ln>
            <a:solidFill>
              <a:srgbClr val="00B0F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4E59322-B98A-4B87-B1F3-AC52893BF8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1253" y="1236449"/>
            <a:ext cx="3749494" cy="51186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994001D-7A79-4DE1-A87D-884B9DF38391}"/>
              </a:ext>
            </a:extLst>
          </p:cNvPr>
          <p:cNvSpPr txBox="1"/>
          <p:nvPr/>
        </p:nvSpPr>
        <p:spPr>
          <a:xfrm>
            <a:off x="9117211" y="1129506"/>
            <a:ext cx="2280347" cy="1384995"/>
          </a:xfrm>
          <a:prstGeom prst="rect">
            <a:avLst/>
          </a:prstGeom>
          <a:solidFill>
            <a:srgbClr val="00FFCC"/>
          </a:solidFill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What about academic writing?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46EFFB94-2B3B-4E9C-A58F-1F291B759068}"/>
              </a:ext>
            </a:extLst>
          </p:cNvPr>
          <p:cNvSpPr txBox="1"/>
          <p:nvPr/>
        </p:nvSpPr>
        <p:spPr>
          <a:xfrm>
            <a:off x="8790540" y="3697169"/>
            <a:ext cx="2660073" cy="2031325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Comic Sans MS" panose="030F0702030302020204" pitchFamily="66" charset="0"/>
              </a:rPr>
              <a:t>practise or practice</a:t>
            </a:r>
          </a:p>
          <a:p>
            <a:pPr algn="ctr"/>
            <a:r>
              <a:rPr lang="en-GB" sz="3600" dirty="0">
                <a:latin typeface="Comic Sans MS" panose="030F0702030302020204" pitchFamily="66" charset="0"/>
              </a:rPr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877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47388CBB-B5C5-4E8A-8E74-21F79313A6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15609"/>
            <a:ext cx="3340650" cy="421475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C563B67B-5E98-4C08-950D-67C3551ED3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7457" y="2617694"/>
            <a:ext cx="3084544" cy="4031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F3D41AC9-DB33-49F0-9174-4EDC41F159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4168" y="249631"/>
            <a:ext cx="4645934" cy="309245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2A1A40F1-6591-4DFC-B413-156F713424C3}"/>
              </a:ext>
            </a:extLst>
          </p:cNvPr>
          <p:cNvSpPr/>
          <p:nvPr/>
        </p:nvSpPr>
        <p:spPr>
          <a:xfrm>
            <a:off x="144760" y="-647546"/>
            <a:ext cx="3660622" cy="309056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urveUp">
              <a:avLst/>
            </a:prstTxWarp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Poetry</a:t>
            </a:r>
          </a:p>
        </p:txBody>
      </p:sp>
      <p:pic>
        <p:nvPicPr>
          <p:cNvPr id="13" name="Content Placeholder 4">
            <a:extLst>
              <a:ext uri="{FF2B5EF4-FFF2-40B4-BE49-F238E27FC236}">
                <a16:creationId xmlns:a16="http://schemas.microsoft.com/office/drawing/2014/main" xmlns="" id="{63994720-7657-4085-857E-00705B6EA57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66" t="35097" r="45330" b="15578"/>
          <a:stretch/>
        </p:blipFill>
        <p:spPr>
          <a:xfrm>
            <a:off x="4938908" y="3904097"/>
            <a:ext cx="2893529" cy="2420825"/>
          </a:xfrm>
          <a:prstGeom prst="rect">
            <a:avLst/>
          </a:prstGeom>
          <a:ln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5172310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A77BD22B-3267-4838-A9E2-A7C7F47CB6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663" y="360211"/>
            <a:ext cx="3061809" cy="3965917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049A6655-A0DB-4D2F-92A8-E25AA45500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5287" y="2699392"/>
            <a:ext cx="3452596" cy="3863044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52E9A548-7228-48F6-BEAF-D4752A0A51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8052" y="1922931"/>
            <a:ext cx="3590640" cy="3946777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xmlns="" id="{89581D20-92BF-4E77-8EA0-26902CA3EBFB}"/>
              </a:ext>
            </a:extLst>
          </p:cNvPr>
          <p:cNvSpPr txBox="1">
            <a:spLocks/>
          </p:cNvSpPr>
          <p:nvPr/>
        </p:nvSpPr>
        <p:spPr>
          <a:xfrm>
            <a:off x="5384801" y="588124"/>
            <a:ext cx="7040418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mic Sans MS" panose="030F0702030302020204" pitchFamily="66" charset="0"/>
              </a:rPr>
              <a:t>More about poetry</a:t>
            </a:r>
          </a:p>
        </p:txBody>
      </p:sp>
    </p:spTree>
    <p:extLst>
      <p:ext uri="{BB962C8B-B14F-4D97-AF65-F5344CB8AC3E}">
        <p14:creationId xmlns:p14="http://schemas.microsoft.com/office/powerpoint/2010/main" val="40083729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C8851209-A606-438C-93D8-FAF68FA1613E}"/>
              </a:ext>
            </a:extLst>
          </p:cNvPr>
          <p:cNvSpPr/>
          <p:nvPr/>
        </p:nvSpPr>
        <p:spPr>
          <a:xfrm>
            <a:off x="1174795" y="875394"/>
            <a:ext cx="4504413" cy="256351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Phonics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67BAB985-827F-4CE5-98A3-27D932996BE8}"/>
              </a:ext>
            </a:extLst>
          </p:cNvPr>
          <p:cNvSpPr txBox="1"/>
          <p:nvPr/>
        </p:nvSpPr>
        <p:spPr>
          <a:xfrm>
            <a:off x="5764043" y="4523475"/>
            <a:ext cx="5691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https://www.youtube.com/watch?v=42jb6PopZCI&amp;sns=em</a:t>
            </a:r>
            <a:endParaRPr lang="en-GB" dirty="0"/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B76BD23D-BFCB-43FD-97CD-A874584C9A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57" t="34951" r="57476" b="34586"/>
          <a:stretch/>
        </p:blipFill>
        <p:spPr>
          <a:xfrm>
            <a:off x="7361382" y="447676"/>
            <a:ext cx="3943927" cy="2981324"/>
          </a:xfrm>
          <a:ln>
            <a:solidFill>
              <a:srgbClr val="00B0F0"/>
            </a:solidFill>
          </a:ln>
        </p:spPr>
      </p:pic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xmlns="" id="{0B29ABDF-CD05-45E5-AE5A-1E68A1BF7CD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58" t="34805" r="38119" b="9887"/>
          <a:stretch/>
        </p:blipFill>
        <p:spPr>
          <a:xfrm>
            <a:off x="828388" y="3555310"/>
            <a:ext cx="3854448" cy="3074667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C9FD7F5E-67DA-4E08-B1A2-1C23A0B4E6F4}"/>
              </a:ext>
            </a:extLst>
          </p:cNvPr>
          <p:cNvSpPr txBox="1"/>
          <p:nvPr/>
        </p:nvSpPr>
        <p:spPr>
          <a:xfrm>
            <a:off x="5902036" y="5375564"/>
            <a:ext cx="5461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6" action="ppaction://hlinkfile"/>
              </a:rPr>
              <a:t>Phonics Summary.docx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6974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xmlns="" id="{30364275-AF3C-4E31-9DE5-A2851523850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099" y="1619585"/>
            <a:ext cx="2619825" cy="187220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BAA8C9D2-782B-4E26-BD2B-E0A02A204C2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100" y="4121114"/>
            <a:ext cx="2619824" cy="187311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87F9023D-2638-40F5-BB11-19D705A47F3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6085" y="1736321"/>
            <a:ext cx="2659915" cy="18722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6FFA847D-32C4-4199-964B-A9A25FC5657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7047" y="4176078"/>
            <a:ext cx="2683934" cy="187311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23D7C9D2-F0AE-497E-A60B-8CB56A0192C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2601" y="1685549"/>
            <a:ext cx="2580812" cy="200971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BDFCC6C6-C89C-4FE4-ABE2-25C38CF2AF5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2392" y="4121114"/>
            <a:ext cx="2727299" cy="191374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5810AAC9-6E84-4AC6-AFD7-9EC8BE9BDED0}"/>
              </a:ext>
            </a:extLst>
          </p:cNvPr>
          <p:cNvSpPr/>
          <p:nvPr/>
        </p:nvSpPr>
        <p:spPr>
          <a:xfrm>
            <a:off x="2179781" y="110149"/>
            <a:ext cx="7158183" cy="140461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Different types of writing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C91F2DFB-A40B-48A1-BFD3-F3114125F482}"/>
              </a:ext>
            </a:extLst>
          </p:cNvPr>
          <p:cNvSpPr txBox="1"/>
          <p:nvPr/>
        </p:nvSpPr>
        <p:spPr>
          <a:xfrm>
            <a:off x="637309" y="6289964"/>
            <a:ext cx="3814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9" action="ppaction://hlinkfile"/>
              </a:rPr>
              <a:t>Forms of writing.pdf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C94DAA07-C359-434D-A0DB-C090D417C2C8}"/>
              </a:ext>
            </a:extLst>
          </p:cNvPr>
          <p:cNvSpPr txBox="1"/>
          <p:nvPr/>
        </p:nvSpPr>
        <p:spPr>
          <a:xfrm>
            <a:off x="9614070" y="2916031"/>
            <a:ext cx="2280347" cy="1384995"/>
          </a:xfrm>
          <a:prstGeom prst="rect">
            <a:avLst/>
          </a:prstGeom>
          <a:solidFill>
            <a:srgbClr val="00FFCC"/>
          </a:solidFill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What about academic writing?</a:t>
            </a:r>
          </a:p>
        </p:txBody>
      </p:sp>
    </p:spTree>
    <p:extLst>
      <p:ext uri="{BB962C8B-B14F-4D97-AF65-F5344CB8AC3E}">
        <p14:creationId xmlns:p14="http://schemas.microsoft.com/office/powerpoint/2010/main" val="398276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7B586388-7903-4DCC-97EA-DB821FC3AC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6945" y="1511048"/>
            <a:ext cx="9615055" cy="528828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C233277D-DB27-4915-94F9-C7FDCB380273}"/>
              </a:ext>
            </a:extLst>
          </p:cNvPr>
          <p:cNvSpPr/>
          <p:nvPr/>
        </p:nvSpPr>
        <p:spPr>
          <a:xfrm rot="21095468">
            <a:off x="386356" y="247679"/>
            <a:ext cx="2701212" cy="15816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Idioms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751167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9E3CA209-F896-4844-A598-8D3349CC2EFF}"/>
              </a:ext>
            </a:extLst>
          </p:cNvPr>
          <p:cNvSpPr/>
          <p:nvPr/>
        </p:nvSpPr>
        <p:spPr>
          <a:xfrm>
            <a:off x="2760101" y="1456185"/>
            <a:ext cx="5986735" cy="459363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75%</a:t>
            </a:r>
          </a:p>
        </p:txBody>
      </p:sp>
    </p:spTree>
    <p:extLst>
      <p:ext uri="{BB962C8B-B14F-4D97-AF65-F5344CB8AC3E}">
        <p14:creationId xmlns:p14="http://schemas.microsoft.com/office/powerpoint/2010/main" val="35620332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5005304-D8A1-49BD-AA00-6C962A1A7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62745" cy="1325563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A4E7C21-94FF-4E8B-9057-1DEFBA88D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690688"/>
            <a:ext cx="10515600" cy="1847273"/>
          </a:xfrm>
        </p:spPr>
        <p:txBody>
          <a:bodyPr>
            <a:normAutofit/>
          </a:bodyPr>
          <a:lstStyle/>
          <a:p>
            <a:r>
              <a:rPr lang="en-US" dirty="0"/>
              <a:t>Tomlinson, F. (n.d.). </a:t>
            </a:r>
            <a:r>
              <a:rPr lang="en-US" i="1" dirty="0"/>
              <a:t>Oxford primary grammar, punctuation, and spelling dictionary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/>
              <a:t>Waugh, D., Warner, C. and Waugh, R. (n.d.). </a:t>
            </a:r>
            <a:r>
              <a:rPr lang="en-US" i="1" dirty="0"/>
              <a:t>Teaching grammar, punctuation and spelling in primary schools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C94C1AF4-74D4-4514-9946-93D00D8701AE}"/>
              </a:ext>
            </a:extLst>
          </p:cNvPr>
          <p:cNvSpPr txBox="1"/>
          <p:nvPr/>
        </p:nvSpPr>
        <p:spPr>
          <a:xfrm>
            <a:off x="480291" y="3718679"/>
            <a:ext cx="1114829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>
                <a:latin typeface="Comic Sans MS" panose="030F0702030302020204" pitchFamily="66" charset="0"/>
                <a:hlinkClick r:id="rId3"/>
              </a:rPr>
              <a:t>With huge thanks to the University of Plymouth</a:t>
            </a:r>
          </a:p>
          <a:p>
            <a:endParaRPr lang="en-GB" dirty="0">
              <a:hlinkClick r:id="rId3"/>
            </a:endParaRPr>
          </a:p>
          <a:p>
            <a:r>
              <a:rPr lang="en-GB" sz="1200" dirty="0">
                <a:latin typeface="Comic Sans MS" panose="030F0702030302020204" pitchFamily="66" charset="0"/>
                <a:hlinkClick r:id="rId3"/>
              </a:rPr>
              <a:t>https://www.plymouth.ac.uk/uploads/production/document/path/6/6676/The_Comprehension_Supplement_2nd_Edition.pdf</a:t>
            </a:r>
            <a:endParaRPr lang="en-GB" sz="1200" dirty="0">
              <a:latin typeface="Comic Sans MS" panose="030F0702030302020204" pitchFamily="66" charset="0"/>
            </a:endParaRPr>
          </a:p>
          <a:p>
            <a:endParaRPr lang="en-GB" sz="1200" dirty="0">
              <a:latin typeface="Comic Sans MS" panose="030F0702030302020204" pitchFamily="66" charset="0"/>
            </a:endParaRPr>
          </a:p>
          <a:p>
            <a:r>
              <a:rPr lang="en-GB" sz="1200" dirty="0">
                <a:latin typeface="Comic Sans MS" panose="030F0702030302020204" pitchFamily="66" charset="0"/>
                <a:hlinkClick r:id="rId4"/>
              </a:rPr>
              <a:t>https://www.plymouth.ac.uk/uploads/production/document/path/6/6677/The_Grammar_Supplement_2nd_Edition.pdf</a:t>
            </a:r>
            <a:endParaRPr lang="en-GB" sz="1200" dirty="0">
              <a:latin typeface="Comic Sans MS" panose="030F0702030302020204" pitchFamily="66" charset="0"/>
            </a:endParaRPr>
          </a:p>
          <a:p>
            <a:endParaRPr lang="en-GB" sz="1200" dirty="0">
              <a:latin typeface="Comic Sans MS" panose="030F0702030302020204" pitchFamily="66" charset="0"/>
            </a:endParaRPr>
          </a:p>
          <a:p>
            <a:r>
              <a:rPr lang="en-GB" sz="1200" dirty="0">
                <a:latin typeface="Comic Sans MS" panose="030F0702030302020204" pitchFamily="66" charset="0"/>
                <a:hlinkClick r:id="rId5"/>
              </a:rPr>
              <a:t>https://www.plymouth.ac.uk/uploads/production/document/path/6/6678/The_Punctuation_Supplement_2nd_Edition.pdf</a:t>
            </a:r>
            <a:endParaRPr lang="en-GB" sz="1200" dirty="0">
              <a:latin typeface="Comic Sans MS" panose="030F0702030302020204" pitchFamily="66" charset="0"/>
            </a:endParaRPr>
          </a:p>
          <a:p>
            <a:endParaRPr lang="en-GB" sz="1200" dirty="0">
              <a:latin typeface="Comic Sans MS" panose="030F0702030302020204" pitchFamily="66" charset="0"/>
            </a:endParaRPr>
          </a:p>
          <a:p>
            <a:r>
              <a:rPr lang="en-GB" sz="1200" dirty="0">
                <a:latin typeface="Comic Sans MS" panose="030F0702030302020204" pitchFamily="66" charset="0"/>
                <a:hlinkClick r:id="rId6"/>
              </a:rPr>
              <a:t>https://www.plymouth.ac.uk/uploads/production/document/path/6/6679/The_Spelling_Supplement.pdf</a:t>
            </a:r>
            <a:endParaRPr lang="en-GB" sz="1200" dirty="0">
              <a:latin typeface="Comic Sans MS" panose="030F0702030302020204" pitchFamily="66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4516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</TotalTime>
  <Words>1017</Words>
  <Application>Microsoft Macintosh PowerPoint</Application>
  <PresentationFormat>Widescreen</PresentationFormat>
  <Paragraphs>232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Calibri</vt:lpstr>
      <vt:lpstr>Calibri Light</vt:lpstr>
      <vt:lpstr>Comic Sans MS</vt:lpstr>
      <vt:lpstr>Times New Roman</vt:lpstr>
      <vt:lpstr>Arial</vt:lpstr>
      <vt:lpstr>Office Theme</vt:lpstr>
      <vt:lpstr>PowerPoint Presentation</vt:lpstr>
      <vt:lpstr>PowerPoint Presentation</vt:lpstr>
      <vt:lpstr>Literacy in a professional context: Comprehension text</vt:lpstr>
      <vt:lpstr>PowerPoint Presentation</vt:lpstr>
      <vt:lpstr>Grammar</vt:lpstr>
      <vt:lpstr>Sentence structure and function: different types of sentences</vt:lpstr>
      <vt:lpstr>More about sentences</vt:lpstr>
      <vt:lpstr>PowerPoint Presentation</vt:lpstr>
      <vt:lpstr>PowerPoint Presentation</vt:lpstr>
      <vt:lpstr>PowerPoint Presentation</vt:lpstr>
      <vt:lpstr>PowerPoint Presentation</vt:lpstr>
      <vt:lpstr>Apostrophes and more</vt:lpstr>
      <vt:lpstr>PowerPoint Presentation</vt:lpstr>
      <vt:lpstr>Verbs</vt:lpstr>
      <vt:lpstr>PowerPoint Presentation</vt:lpstr>
      <vt:lpstr>PowerPoint Presentation</vt:lpstr>
      <vt:lpstr>PowerPoint Presentation</vt:lpstr>
      <vt:lpstr>PowerPoint Presentation</vt:lpstr>
      <vt:lpstr>Word meanings and relationships</vt:lpstr>
      <vt:lpstr>Etymological knowledge: knowing where the word comes from</vt:lpstr>
      <vt:lpstr>Spelling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Literacy Audit</dc:title>
  <dc:creator>Jayne Morgan</dc:creator>
  <cp:lastModifiedBy>Microsoft Office User</cp:lastModifiedBy>
  <cp:revision>82</cp:revision>
  <cp:lastPrinted>2018-02-08T12:54:24Z</cp:lastPrinted>
  <dcterms:created xsi:type="dcterms:W3CDTF">2018-02-02T14:37:07Z</dcterms:created>
  <dcterms:modified xsi:type="dcterms:W3CDTF">2018-03-04T11:07:10Z</dcterms:modified>
</cp:coreProperties>
</file>