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303" r:id="rId3"/>
    <p:sldId id="346" r:id="rId4"/>
    <p:sldId id="319" r:id="rId5"/>
    <p:sldId id="347" r:id="rId6"/>
    <p:sldId id="316" r:id="rId7"/>
    <p:sldId id="315" r:id="rId8"/>
    <p:sldId id="314" r:id="rId9"/>
    <p:sldId id="258" r:id="rId10"/>
    <p:sldId id="317" r:id="rId11"/>
    <p:sldId id="309" r:id="rId12"/>
    <p:sldId id="308" r:id="rId13"/>
    <p:sldId id="320" r:id="rId14"/>
    <p:sldId id="330" r:id="rId15"/>
    <p:sldId id="259" r:id="rId16"/>
    <p:sldId id="321" r:id="rId17"/>
    <p:sldId id="327" r:id="rId18"/>
    <p:sldId id="348" r:id="rId19"/>
    <p:sldId id="339" r:id="rId20"/>
    <p:sldId id="340" r:id="rId21"/>
    <p:sldId id="341" r:id="rId22"/>
    <p:sldId id="323" r:id="rId23"/>
    <p:sldId id="337" r:id="rId24"/>
    <p:sldId id="338" r:id="rId25"/>
    <p:sldId id="269" r:id="rId26"/>
    <p:sldId id="262" r:id="rId27"/>
    <p:sldId id="283" r:id="rId28"/>
    <p:sldId id="263" r:id="rId29"/>
    <p:sldId id="265" r:id="rId30"/>
    <p:sldId id="264" r:id="rId31"/>
    <p:sldId id="270" r:id="rId32"/>
    <p:sldId id="343" r:id="rId33"/>
    <p:sldId id="344" r:id="rId34"/>
    <p:sldId id="345" r:id="rId35"/>
    <p:sldId id="268" r:id="rId36"/>
    <p:sldId id="267" r:id="rId37"/>
    <p:sldId id="271" r:id="rId38"/>
    <p:sldId id="329" r:id="rId39"/>
    <p:sldId id="273" r:id="rId40"/>
    <p:sldId id="332" r:id="rId41"/>
    <p:sldId id="274" r:id="rId42"/>
    <p:sldId id="334" r:id="rId43"/>
    <p:sldId id="335" r:id="rId44"/>
    <p:sldId id="277" r:id="rId4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kiosk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587" autoAdjust="0"/>
    <p:restoredTop sz="94023" autoAdjust="0"/>
  </p:normalViewPr>
  <p:slideViewPr>
    <p:cSldViewPr>
      <p:cViewPr varScale="1">
        <p:scale>
          <a:sx n="107" d="100"/>
          <a:sy n="107" d="100"/>
        </p:scale>
        <p:origin x="1332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9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C2D5F73-138B-42AA-B774-F17E3B5C2C0D}" type="datetimeFigureOut">
              <a:rPr lang="en-US" smtClean="0"/>
              <a:pPr/>
              <a:t>7/7/2021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1EE6ECE-C13F-4952-BCA8-C91F1815423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5F73-138B-42AA-B774-F17E3B5C2C0D}" type="datetimeFigureOut">
              <a:rPr lang="en-US" smtClean="0"/>
              <a:pPr/>
              <a:t>7/7/2021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E6ECE-C13F-4952-BCA8-C91F1815423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5F73-138B-42AA-B774-F17E3B5C2C0D}" type="datetimeFigureOut">
              <a:rPr lang="en-US" smtClean="0"/>
              <a:pPr/>
              <a:t>7/7/2021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E6ECE-C13F-4952-BCA8-C91F1815423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5F73-138B-42AA-B774-F17E3B5C2C0D}" type="datetimeFigureOut">
              <a:rPr lang="en-US" smtClean="0"/>
              <a:pPr/>
              <a:t>7/7/2021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E6ECE-C13F-4952-BCA8-C91F1815423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5F73-138B-42AA-B774-F17E3B5C2C0D}" type="datetimeFigureOut">
              <a:rPr lang="en-US" smtClean="0"/>
              <a:pPr/>
              <a:t>7/7/2021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E6ECE-C13F-4952-BCA8-C91F1815423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5F73-138B-42AA-B774-F17E3B5C2C0D}" type="datetimeFigureOut">
              <a:rPr lang="en-US" smtClean="0"/>
              <a:pPr/>
              <a:t>7/7/2021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E6ECE-C13F-4952-BCA8-C91F1815423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5F73-138B-42AA-B774-F17E3B5C2C0D}" type="datetimeFigureOut">
              <a:rPr lang="en-US" smtClean="0"/>
              <a:pPr/>
              <a:t>7/7/2021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E6ECE-C13F-4952-BCA8-C91F1815423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8C2D5F73-138B-42AA-B774-F17E3B5C2C0D}" type="datetimeFigureOut">
              <a:rPr lang="en-US" smtClean="0"/>
              <a:pPr/>
              <a:t>7/7/2021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E6ECE-C13F-4952-BCA8-C91F1815423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C2D5F73-138B-42AA-B774-F17E3B5C2C0D}" type="datetimeFigureOut">
              <a:rPr lang="en-US" smtClean="0"/>
              <a:pPr/>
              <a:t>7/7/2021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1EE6ECE-C13F-4952-BCA8-C91F1815423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5F73-138B-42AA-B774-F17E3B5C2C0D}" type="datetimeFigureOut">
              <a:rPr lang="en-US" smtClean="0"/>
              <a:pPr/>
              <a:t>7/7/2021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E6ECE-C13F-4952-BCA8-C91F1815423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5F73-138B-42AA-B774-F17E3B5C2C0D}" type="datetimeFigureOut">
              <a:rPr lang="en-US" smtClean="0"/>
              <a:pPr/>
              <a:t>7/7/2021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E6ECE-C13F-4952-BCA8-C91F1815423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8C2D5F73-138B-42AA-B774-F17E3B5C2C0D}" type="datetimeFigureOut">
              <a:rPr lang="en-US" smtClean="0"/>
              <a:pPr/>
              <a:t>7/7/2021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1EE6ECE-C13F-4952-BCA8-C91F18154237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9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9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9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9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9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9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9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914399"/>
          </a:xfrm>
        </p:spPr>
        <p:txBody>
          <a:bodyPr/>
          <a:lstStyle/>
          <a:p>
            <a:pPr algn="ctr"/>
            <a:r>
              <a:rPr lang="en-US" dirty="0"/>
              <a:t>The Unknown benefits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2133600"/>
            <a:ext cx="7391400" cy="2971800"/>
          </a:xfr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25000" lnSpcReduction="20000"/>
            <a:scene3d>
              <a:camera prst="orthographicFront"/>
              <a:lightRig rig="threePt" dir="t"/>
            </a:scene3d>
            <a:sp3d>
              <a:bevelB w="38100" h="38100" prst="convex"/>
            </a:sp3d>
          </a:bodyPr>
          <a:lstStyle/>
          <a:p>
            <a:pPr algn="ctr"/>
            <a:r>
              <a:rPr lang="en-US" sz="14400" dirty="0"/>
              <a:t>of Natural resources</a:t>
            </a:r>
          </a:p>
          <a:p>
            <a:pPr algn="ctr"/>
            <a:r>
              <a:rPr lang="en-US" sz="14400" b="1" dirty="0">
                <a:solidFill>
                  <a:srgbClr val="FFC000"/>
                </a:solidFill>
              </a:rPr>
              <a:t> </a:t>
            </a:r>
          </a:p>
          <a:p>
            <a:pPr algn="ctr"/>
            <a:r>
              <a:rPr lang="en-US" sz="14400" b="1" dirty="0">
                <a:solidFill>
                  <a:schemeClr val="tx1"/>
                </a:solidFill>
              </a:rPr>
              <a:t>the</a:t>
            </a:r>
            <a:r>
              <a:rPr lang="en-US" sz="14400" b="1" dirty="0">
                <a:solidFill>
                  <a:srgbClr val="FFC000"/>
                </a:solidFill>
              </a:rPr>
              <a:t> Sun, </a:t>
            </a:r>
            <a:r>
              <a:rPr lang="en-US" sz="14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en-US" sz="1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en-US" sz="14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en-US" sz="1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en-US" sz="14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en-US" sz="14400" b="1" dirty="0"/>
              <a:t> and Biodiversity</a:t>
            </a:r>
          </a:p>
          <a:p>
            <a:pPr algn="ctr"/>
            <a:r>
              <a:rPr lang="en-US" sz="800" dirty="0"/>
              <a:t>Connecting</a:t>
            </a:r>
            <a:endParaRPr lang="en-US" sz="14400" b="1" dirty="0">
              <a:solidFill>
                <a:srgbClr val="00B0F0"/>
              </a:solidFill>
            </a:endParaRPr>
          </a:p>
          <a:p>
            <a:pPr algn="ctr"/>
            <a:endParaRPr lang="en-US" sz="14400" b="1" dirty="0">
              <a:solidFill>
                <a:srgbClr val="00B0F0"/>
              </a:solidFill>
            </a:endParaRPr>
          </a:p>
          <a:p>
            <a:pPr algn="ctr"/>
            <a:r>
              <a:rPr lang="en-US" sz="14400" b="1" dirty="0">
                <a:solidFill>
                  <a:srgbClr val="00B0F0"/>
                </a:solidFill>
              </a:rPr>
              <a:t>connect for </a:t>
            </a:r>
          </a:p>
          <a:p>
            <a:pPr algn="ctr"/>
            <a:r>
              <a:rPr lang="en-US" sz="17600" b="1" dirty="0">
                <a:solidFill>
                  <a:srgbClr val="00B050"/>
                </a:solidFill>
              </a:rPr>
              <a:t>Sustainability</a:t>
            </a:r>
            <a:r>
              <a:rPr lang="en-US" sz="14400" b="1" dirty="0"/>
              <a:t> </a:t>
            </a:r>
            <a:endParaRPr lang="en-US" sz="14400" b="1" i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629400" y="6096000"/>
            <a:ext cx="22926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Troy </a:t>
            </a:r>
            <a:r>
              <a:rPr lang="en-US" sz="2400" dirty="0" err="1">
                <a:solidFill>
                  <a:schemeClr val="bg1"/>
                </a:solidFill>
              </a:rPr>
              <a:t>Neranjan</a:t>
            </a:r>
            <a:endParaRPr lang="en-US" sz="2400" dirty="0">
              <a:solidFill>
                <a:schemeClr val="bg1"/>
              </a:solidFill>
            </a:endParaRPr>
          </a:p>
        </p:txBody>
      </p:sp>
      <p:pic>
        <p:nvPicPr>
          <p:cNvPr id="5" name="Picture story audio file">
            <a:hlinkClick r:id="" action="ppaction://media"/>
            <a:extLst>
              <a:ext uri="{FF2B5EF4-FFF2-40B4-BE49-F238E27FC236}">
                <a16:creationId xmlns:a16="http://schemas.microsoft.com/office/drawing/2014/main" id="{4ED71306-A4B5-4CEE-BD75-F2CF0EBAC5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advClick="0" advTm="3189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0" objId="5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20200726_110543_HD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5988712">
            <a:off x="2640280" y="2028805"/>
            <a:ext cx="5283387" cy="317920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03"/>
    </mc:Choice>
    <mc:Fallback xmlns="">
      <p:transition spd="slow" advTm="2503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20210630_153344_HD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5400000">
            <a:off x="1409698" y="876301"/>
            <a:ext cx="6400799" cy="464819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99"/>
    </mc:Choice>
    <mc:Fallback xmlns="">
      <p:transition spd="slow" advTm="2199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endParaRPr lang="en-US" sz="2800" dirty="0">
              <a:solidFill>
                <a:schemeClr val="bg1"/>
              </a:solidFill>
            </a:endParaRPr>
          </a:p>
        </p:txBody>
      </p:sp>
      <p:pic>
        <p:nvPicPr>
          <p:cNvPr id="5" name="Picture Placeholder 4" descr="20210620_203758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2335" r="2335"/>
          <a:stretch>
            <a:fillRect/>
          </a:stretch>
        </p:blipFill>
        <p:spPr/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115467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2700" dirty="0">
                <a:solidFill>
                  <a:schemeClr val="tx1"/>
                </a:solidFill>
              </a:rPr>
              <a:t>Thermal heat for indoors and outdoors in a cool climate</a:t>
            </a:r>
            <a:br>
              <a:rPr lang="en-US" sz="3200" dirty="0">
                <a:solidFill>
                  <a:schemeClr val="bg1"/>
                </a:solidFill>
              </a:rPr>
            </a:b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55"/>
    </mc:Choice>
    <mc:Fallback xmlns="">
      <p:transition spd="slow" advTm="1655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20210630_153433_HDR.jpg"/>
          <p:cNvPicPr>
            <a:picLocks noChangeAspect="1"/>
          </p:cNvPicPr>
          <p:nvPr/>
        </p:nvPicPr>
        <p:blipFill>
          <a:blip r:embed="rId2" cstate="print">
            <a:lum contrast="-10000"/>
          </a:blip>
          <a:stretch>
            <a:fillRect/>
          </a:stretch>
        </p:blipFill>
        <p:spPr>
          <a:xfrm>
            <a:off x="152400" y="304800"/>
            <a:ext cx="8839200" cy="54102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3" name="TextBox 2"/>
          <p:cNvSpPr txBox="1"/>
          <p:nvPr/>
        </p:nvSpPr>
        <p:spPr>
          <a:xfrm>
            <a:off x="4114800" y="6248400"/>
            <a:ext cx="35445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Crab apple and Cherry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19"/>
    </mc:Choice>
    <mc:Fallback xmlns="">
      <p:transition spd="slow" advTm="1919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20180210_1353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12"/>
    </mc:Choice>
    <mc:Fallback xmlns="">
      <p:transition spd="slow" advTm="2312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20190129_13192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5016259">
            <a:off x="1529270" y="1057751"/>
            <a:ext cx="5554479" cy="451719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495800" y="6172200"/>
            <a:ext cx="2819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Climate change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7"/>
    </mc:Choice>
    <mc:Fallback xmlns="">
      <p:transition spd="slow" advTm="1727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Placeholder 4" descr="20191230_123839_HDR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2845" r="2845"/>
          <a:stretch>
            <a:fillRect/>
          </a:stretch>
        </p:blipFill>
        <p:spPr/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solidFill>
                  <a:schemeClr val="tx1"/>
                </a:solidFill>
              </a:rPr>
              <a:t>Heavy wind storm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5367338"/>
            <a:ext cx="6934200" cy="1262062"/>
          </a:xfrm>
        </p:spPr>
        <p:txBody>
          <a:bodyPr>
            <a:normAutofit fontScale="25000" lnSpcReduction="20000"/>
          </a:bodyPr>
          <a:lstStyle/>
          <a:p>
            <a:endParaRPr lang="en-US" dirty="0">
              <a:solidFill>
                <a:srgbClr val="FFFF00"/>
              </a:solidFill>
            </a:endParaRPr>
          </a:p>
          <a:p>
            <a:endParaRPr lang="en-US" dirty="0">
              <a:solidFill>
                <a:srgbClr val="FFFF00"/>
              </a:solidFill>
            </a:endParaRPr>
          </a:p>
          <a:p>
            <a:r>
              <a:rPr lang="en-US" sz="6000" dirty="0">
                <a:solidFill>
                  <a:srgbClr val="FFFF00"/>
                </a:solidFill>
              </a:rPr>
              <a:t>        </a:t>
            </a:r>
          </a:p>
          <a:p>
            <a:r>
              <a:rPr lang="en-US" sz="6000" dirty="0">
                <a:solidFill>
                  <a:srgbClr val="FFFF00"/>
                </a:solidFill>
              </a:rPr>
              <a:t>                                               </a:t>
            </a:r>
          </a:p>
          <a:p>
            <a:endParaRPr lang="en-US" sz="6000" dirty="0">
              <a:solidFill>
                <a:srgbClr val="FFFF00"/>
              </a:solidFill>
            </a:endParaRPr>
          </a:p>
          <a:p>
            <a:r>
              <a:rPr lang="en-US" sz="6000" dirty="0">
                <a:solidFill>
                  <a:srgbClr val="FFFF00"/>
                </a:solidFill>
              </a:rPr>
              <a:t>                                  </a:t>
            </a:r>
            <a:endParaRPr lang="en-US" sz="9600" dirty="0">
              <a:solidFill>
                <a:srgbClr val="FFFF00"/>
              </a:solidFill>
            </a:endParaRPr>
          </a:p>
        </p:txBody>
      </p:sp>
      <p:pic>
        <p:nvPicPr>
          <p:cNvPr id="5" name="Picture Placeholder 4" descr="20180507_141554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6326" b="16326"/>
          <a:stretch>
            <a:fillRect/>
          </a:stretch>
        </p:blipFill>
        <p:spPr/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1002278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tx1"/>
                </a:solidFill>
              </a:rPr>
              <a:t>Fallen trees - Damage to houses from unusual windstorm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91"/>
    </mc:Choice>
    <mc:Fallback xmlns="">
      <p:transition spd="slow" advTm="3391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20190128_21372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876800" y="6172200"/>
            <a:ext cx="34724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Change in weather pattern</a:t>
            </a:r>
          </a:p>
          <a:p>
            <a:r>
              <a:rPr lang="en-US" dirty="0"/>
              <a:t>Damage to personal property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59"/>
    </mc:Choice>
    <mc:Fallback xmlns="">
      <p:transition spd="slow" advTm="6559"/>
    </mc:Fallback>
  </mc:AlternateContent>
  <p:extLst>
    <p:ext uri="{E180D4A7-C9FB-4DFB-919C-405C955672EB}">
      <p14:showEvtLst xmlns:p14="http://schemas.microsoft.com/office/powerpoint/2010/main">
        <p14:playEvt time="0" objId="4"/>
        <p14:stopEvt time="2660" objId="4"/>
      </p14:showEvtLst>
    </p:ext>
  </p:extLs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r>
              <a:rPr lang="en-US" sz="2400" dirty="0"/>
              <a:t>WASTE FROM LINEAR ECONOMY</a:t>
            </a:r>
          </a:p>
        </p:txBody>
      </p:sp>
      <p:pic>
        <p:nvPicPr>
          <p:cNvPr id="5" name="Picture Placeholder 4" descr="20191212_092904_HDR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2845" r="2845"/>
          <a:stretch>
            <a:fillRect/>
          </a:stretch>
        </p:blipFill>
        <p:spPr/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700" dirty="0">
                <a:solidFill>
                  <a:schemeClr val="tx1"/>
                </a:solidFill>
              </a:rPr>
              <a:t>Cradle to Grave</a:t>
            </a:r>
            <a:br>
              <a:rPr lang="en-US" sz="3200" dirty="0"/>
            </a:b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15"/>
    </mc:Choice>
    <mc:Fallback xmlns="">
      <p:transition spd="slow" advTm="1415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half" idx="2"/>
          </p:nvPr>
        </p:nvSpPr>
        <p:spPr>
          <a:xfrm>
            <a:off x="1141232" y="5867400"/>
            <a:ext cx="7162800" cy="381000"/>
          </a:xfrm>
        </p:spPr>
        <p:txBody>
          <a:bodyPr>
            <a:noAutofit/>
          </a:bodyPr>
          <a:lstStyle/>
          <a:p>
            <a:r>
              <a:rPr lang="en-US" sz="2400" dirty="0"/>
              <a:t>Chemical products and plastic packaging</a:t>
            </a:r>
          </a:p>
        </p:txBody>
      </p:sp>
      <p:pic>
        <p:nvPicPr>
          <p:cNvPr id="5" name="Picture Placeholder 4" descr="20200816_135452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2845" r="2845"/>
          <a:stretch>
            <a:fillRect/>
          </a:stretch>
        </p:blipFill>
        <p:spPr>
          <a:xfrm rot="4789238">
            <a:off x="207950" y="1049477"/>
            <a:ext cx="5258025" cy="3736693"/>
          </a:xfr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sz="2800" dirty="0"/>
            </a:b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56"/>
    </mc:Choice>
    <mc:Fallback xmlns="">
      <p:transition spd="slow" advTm="9056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endParaRPr lang="en-US" sz="2400" dirty="0"/>
          </a:p>
        </p:txBody>
      </p:sp>
      <p:pic>
        <p:nvPicPr>
          <p:cNvPr id="5" name="Picture Placeholder 4" descr="20210703_115543_HDR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2845" r="2845"/>
          <a:stretch>
            <a:fillRect/>
          </a:stretch>
        </p:blipFill>
        <p:spPr/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200" dirty="0">
                <a:solidFill>
                  <a:schemeClr val="tx1"/>
                </a:solidFill>
              </a:rPr>
              <a:t>Clean water for ecosystem</a:t>
            </a:r>
            <a:br>
              <a:rPr lang="en-US" sz="3200" dirty="0"/>
            </a:b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63"/>
    </mc:Choice>
    <mc:Fallback xmlns="">
      <p:transition spd="slow" advTm="1663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half" idx="2"/>
          </p:nvPr>
        </p:nvSpPr>
        <p:spPr>
          <a:xfrm>
            <a:off x="685800" y="5443402"/>
            <a:ext cx="8077200" cy="95739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7200" cy="468878"/>
          </a:xfrm>
        </p:spPr>
        <p:txBody>
          <a:bodyPr>
            <a:normAutofit fontScale="90000"/>
          </a:bodyPr>
          <a:lstStyle/>
          <a:p>
            <a:r>
              <a:rPr lang="en-US" sz="2700" b="1" dirty="0">
                <a:solidFill>
                  <a:schemeClr val="tx1"/>
                </a:solidFill>
              </a:rPr>
              <a:t>A gallon of gasoline (Petrol) = 20 pounds of CO2 </a:t>
            </a:r>
            <a:br>
              <a:rPr lang="en-US" sz="2700" dirty="0">
                <a:solidFill>
                  <a:schemeClr val="tx1"/>
                </a:solidFill>
              </a:rPr>
            </a:br>
            <a:br>
              <a:rPr lang="en-US" sz="2700" dirty="0">
                <a:solidFill>
                  <a:schemeClr val="tx1"/>
                </a:solidFill>
              </a:rPr>
            </a:br>
            <a:r>
              <a:rPr lang="en-US" sz="2700" dirty="0">
                <a:solidFill>
                  <a:schemeClr val="tx1"/>
                </a:solidFill>
              </a:rPr>
              <a:t>  </a:t>
            </a:r>
            <a:r>
              <a:rPr lang="en-US" sz="2700" i="1" dirty="0">
                <a:solidFill>
                  <a:schemeClr val="tx1"/>
                </a:solidFill>
              </a:rPr>
              <a:t>Burning 6.3 pounds of gasoline produces 20 pounds of carbon dioxide</a:t>
            </a:r>
            <a:r>
              <a:rPr lang="en-US" sz="2700" b="1" i="1" dirty="0">
                <a:solidFill>
                  <a:schemeClr val="tx1"/>
                </a:solidFill>
              </a:rPr>
              <a:t>.</a:t>
            </a:r>
            <a:br>
              <a:rPr lang="en-US" dirty="0">
                <a:solidFill>
                  <a:schemeClr val="tx1"/>
                </a:solidFill>
              </a:rPr>
            </a:b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5" name="Picture Placeholder 4"/>
          <p:cNvPicPr>
            <a:picLocks noGrp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90" r="7890"/>
          <a:stretch>
            <a:fillRect/>
          </a:stretch>
        </p:blipFill>
        <p:spPr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43"/>
    </mc:Choice>
    <mc:Fallback xmlns="">
      <p:transition spd="slow" advTm="5343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Placeholder 4" descr="20210623_195708_HDR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2573" r="2573"/>
          <a:stretch>
            <a:fillRect/>
          </a:stretch>
        </p:blipFill>
        <p:spPr/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solidFill>
                  <a:schemeClr val="tx1"/>
                </a:solidFill>
              </a:rPr>
              <a:t>Sea transport vulnerable to rising sea levels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87"/>
    </mc:Choice>
    <mc:Fallback xmlns="">
      <p:transition spd="slow" advTm="2087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Placeholder 5" descr="20210703_101747_HDR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2845" r="2845"/>
          <a:stretch>
            <a:fillRect/>
          </a:stretch>
        </p:blipFill>
        <p:spPr/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88"/>
    </mc:Choice>
    <mc:Fallback xmlns="">
      <p:transition spd="slow" advTm="2088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Placeholder 4" descr="IMG_20180804_135253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5101" b="5101"/>
          <a:stretch>
            <a:fillRect/>
          </a:stretch>
        </p:blipFill>
        <p:spPr/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39"/>
    </mc:Choice>
    <mc:Fallback xmlns="">
      <p:transition spd="slow" advTm="2239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20191128_091557_HDR.jpg" hidden="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251015"/>
            <a:ext cx="9144000" cy="4355969"/>
          </a:xfrm>
          <a:prstGeom prst="rect">
            <a:avLst/>
          </a:prstGeom>
        </p:spPr>
      </p:pic>
      <p:pic>
        <p:nvPicPr>
          <p:cNvPr id="3" name="Picture 2" descr="20200726_110538_HD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1771159" y="819641"/>
            <a:ext cx="5791200" cy="4913918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sp>
        <p:nvSpPr>
          <p:cNvPr id="4" name="TextBox 3"/>
          <p:cNvSpPr txBox="1"/>
          <p:nvPr/>
        </p:nvSpPr>
        <p:spPr>
          <a:xfrm>
            <a:off x="6553200" y="3581400"/>
            <a:ext cx="2974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70C0"/>
                </a:solidFill>
              </a:rPr>
              <a:t>We, the world is </a:t>
            </a:r>
          </a:p>
          <a:p>
            <a:r>
              <a:rPr lang="en-US" sz="2400" dirty="0">
                <a:solidFill>
                  <a:srgbClr val="0070C0"/>
                </a:solidFill>
              </a:rPr>
              <a:t>One nation.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67"/>
    </mc:Choice>
    <mc:Fallback xmlns="">
      <p:transition spd="slow" advTm="3567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Placeholder 4" descr="IMG_20190804_20255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5101" b="5101"/>
          <a:stretch>
            <a:fillRect/>
          </a:stretch>
        </p:blipFill>
        <p:spPr/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31"/>
    </mc:Choice>
    <mc:Fallback xmlns="">
      <p:transition spd="slow" advTm="1231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Placeholder 4" descr="20210703_100736_HDR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2845" r="2845"/>
          <a:stretch>
            <a:fillRect/>
          </a:stretch>
        </p:blipFill>
        <p:spPr/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43"/>
    </mc:Choice>
    <mc:Fallback xmlns="">
      <p:transition spd="slow" advTm="1343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endParaRPr lang="en-US" sz="2400" dirty="0"/>
          </a:p>
        </p:txBody>
      </p:sp>
      <p:pic>
        <p:nvPicPr>
          <p:cNvPr id="6" name="Picture Placeholder 5" descr="20200812_200322_HDR.jpg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lum bright="20000" contrast="40000"/>
          </a:blip>
          <a:srcRect l="19391" r="2845" b="43919"/>
          <a:stretch>
            <a:fillRect/>
          </a:stretch>
        </p:blipFill>
        <p:spPr>
          <a:xfrm>
            <a:off x="304800" y="381000"/>
            <a:ext cx="8610600" cy="3962400"/>
          </a:xfr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200" dirty="0">
                <a:solidFill>
                  <a:schemeClr val="tx1"/>
                </a:solidFill>
              </a:rPr>
              <a:t>Celebrate biodiversity</a:t>
            </a:r>
            <a:br>
              <a:rPr lang="en-US" sz="3200" dirty="0"/>
            </a:br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87"/>
    </mc:Choice>
    <mc:Fallback xmlns="">
      <p:transition spd="slow" advTm="1487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Placeholder 4" descr="IMG_20180804_140729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5101" b="5101"/>
          <a:stretch>
            <a:fillRect/>
          </a:stretch>
        </p:blipFill>
        <p:spPr/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solidFill>
                  <a:schemeClr val="tx1"/>
                </a:solidFill>
              </a:rPr>
              <a:t>Our next generation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43"/>
    </mc:Choice>
    <mc:Fallback xmlns="">
      <p:transition spd="slow" advTm="1943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endParaRPr lang="en-US" sz="2400" dirty="0"/>
          </a:p>
        </p:txBody>
      </p:sp>
      <p:pic>
        <p:nvPicPr>
          <p:cNvPr id="5" name="Picture Placeholder 4" descr="20200505_150350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7806" b="17806"/>
          <a:stretch>
            <a:fillRect/>
          </a:stretch>
        </p:blipFill>
        <p:spPr>
          <a:xfrm rot="5400000">
            <a:off x="1638300" y="967740"/>
            <a:ext cx="5867400" cy="4389120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100" dirty="0">
                <a:solidFill>
                  <a:schemeClr val="tx1"/>
                </a:solidFill>
              </a:rPr>
              <a:t>Homemade salads</a:t>
            </a:r>
            <a:br>
              <a:rPr lang="en-US" sz="3200" dirty="0"/>
            </a:b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28"/>
    </mc:Choice>
    <mc:Fallback xmlns="">
      <p:transition spd="slow" advTm="1128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Placeholder 4" descr="20210606_151205_HDR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25523" b="25523"/>
          <a:stretch>
            <a:fillRect/>
          </a:stretch>
        </p:blipFill>
        <p:spPr>
          <a:xfrm rot="5400000">
            <a:off x="1801583" y="963386"/>
            <a:ext cx="6172202" cy="470263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solidFill>
                  <a:schemeClr val="tx1"/>
                </a:solidFill>
              </a:rPr>
              <a:t>Fish and veggies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27"/>
    </mc:Choice>
    <mc:Fallback xmlns="">
      <p:transition spd="slow" advTm="3527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20210615_16160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5162413">
            <a:off x="1453169" y="1423059"/>
            <a:ext cx="6187636" cy="3919451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854"/>
    </mc:Choice>
    <mc:Fallback xmlns="">
      <p:transition spd="slow" advTm="18854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20210615_16054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-76200"/>
            <a:ext cx="9143999" cy="708659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03"/>
    </mc:Choice>
    <mc:Fallback xmlns="">
      <p:transition spd="slow" advTm="7103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791200"/>
            <a:ext cx="5486400" cy="533400"/>
          </a:xfrm>
        </p:spPr>
        <p:txBody>
          <a:bodyPr>
            <a:normAutofit/>
          </a:bodyPr>
          <a:lstStyle/>
          <a:p>
            <a:endParaRPr lang="en-US" sz="3200" b="1" dirty="0"/>
          </a:p>
        </p:txBody>
      </p:sp>
      <p:pic>
        <p:nvPicPr>
          <p:cNvPr id="5" name="Picture Placeholder 4" descr="20210615_160744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0210" b="10210"/>
          <a:stretch>
            <a:fillRect/>
          </a:stretch>
        </p:blipFill>
        <p:spPr/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800" b="1" dirty="0">
                <a:solidFill>
                  <a:schemeClr val="tx1"/>
                </a:solidFill>
              </a:rPr>
              <a:t>Plastic spool and wire  </a:t>
            </a:r>
            <a:br>
              <a:rPr lang="en-US" sz="2800" b="1" dirty="0"/>
            </a:b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76"/>
    </mc:Choice>
    <mc:Fallback xmlns="">
      <p:transition spd="slow" advTm="7976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20210615_16095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"/>
            <a:ext cx="9144000" cy="57912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505200" y="5867400"/>
            <a:ext cx="563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Electric garden trimmer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70"/>
    </mc:Choice>
    <mc:Fallback xmlns="">
      <p:transition spd="slow" advTm="4070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20210615_16113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251015"/>
            <a:ext cx="9144000" cy="435596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31"/>
    </mc:Choice>
    <mc:Fallback xmlns="">
      <p:transition spd="slow" advTm="2431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/>
              <a:t>Pre-used spool with hand wound wire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7" name="Content Placeholder 6" descr="20210615_161350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 rot="4261816">
            <a:off x="495185" y="1399226"/>
            <a:ext cx="3565405" cy="4236456"/>
          </a:xfrm>
        </p:spPr>
      </p:pic>
      <p:pic>
        <p:nvPicPr>
          <p:cNvPr id="8" name="Content Placeholder 7" descr="20210615_161231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 rot="1223056">
            <a:off x="4820569" y="1629288"/>
            <a:ext cx="3846474" cy="3430204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47"/>
    </mc:Choice>
    <mc:Fallback xmlns="">
      <p:transition spd="slow" advTm="5847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endParaRPr lang="en-US" sz="1800" dirty="0"/>
          </a:p>
        </p:txBody>
      </p:sp>
      <p:pic>
        <p:nvPicPr>
          <p:cNvPr id="5" name="Picture Placeholder 4" descr="20210615_161959_HDR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3531" b="3531"/>
          <a:stretch>
            <a:fillRect/>
          </a:stretch>
        </p:blipFill>
        <p:spPr>
          <a:xfrm rot="5592612">
            <a:off x="985935" y="895471"/>
            <a:ext cx="5943600" cy="4389120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200" dirty="0">
                <a:solidFill>
                  <a:schemeClr val="tx1"/>
                </a:solidFill>
              </a:rPr>
              <a:t>Used clothes line</a:t>
            </a:r>
            <a:br>
              <a:rPr lang="en-US" sz="3200" dirty="0"/>
            </a:b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759"/>
    </mc:Choice>
    <mc:Fallback xmlns="">
      <p:transition spd="slow" advTm="16759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791200"/>
            <a:ext cx="5486400" cy="381000"/>
          </a:xfrm>
        </p:spPr>
        <p:txBody>
          <a:bodyPr>
            <a:noAutofit/>
          </a:bodyPr>
          <a:lstStyle/>
          <a:p>
            <a:endParaRPr lang="en-US" sz="3600" b="1" dirty="0"/>
          </a:p>
        </p:txBody>
      </p:sp>
      <p:pic>
        <p:nvPicPr>
          <p:cNvPr id="5" name="Picture Placeholder 4" descr="20200505_150350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379" r="379"/>
          <a:stretch>
            <a:fillRect/>
          </a:stretch>
        </p:blipFill>
        <p:spPr>
          <a:xfrm rot="4440191">
            <a:off x="979030" y="1145813"/>
            <a:ext cx="7118422" cy="4389120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5638800"/>
            <a:ext cx="8075432" cy="1066800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chemeClr val="tx1"/>
                </a:solidFill>
              </a:rPr>
              <a:t>It’s a homemade veggie burger</a:t>
            </a:r>
            <a:br>
              <a:rPr lang="en-US" sz="3200" b="1" dirty="0"/>
            </a:b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7000"/>
    </mc:Choice>
    <mc:Fallback>
      <p:transition spd="slow" advClick="0" advTm="7000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Placeholder 4" descr="20210623_153036_HDR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1766" b="11766"/>
          <a:stretch>
            <a:fillRect/>
          </a:stretch>
        </p:blipFill>
        <p:spPr>
          <a:xfrm rot="6250756">
            <a:off x="794121" y="484837"/>
            <a:ext cx="8563386" cy="5792031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br>
              <a:rPr lang="en-US" dirty="0">
                <a:solidFill>
                  <a:schemeClr val="tx1"/>
                </a:solidFill>
              </a:rPr>
            </a:b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Delicious meals come in </a:t>
            </a:r>
            <a:r>
              <a:rPr lang="en-US" dirty="0" err="1">
                <a:solidFill>
                  <a:schemeClr val="tx1"/>
                </a:solidFill>
              </a:rPr>
              <a:t>earthware</a:t>
            </a:r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9"/>
    </mc:Choice>
    <mc:Fallback xmlns="">
      <p:transition spd="slow" advTm="4359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5443402"/>
            <a:ext cx="7923032" cy="1414598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5" name="Picture Placeholder 4" descr="20201219_130724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428" b="428"/>
          <a:stretch>
            <a:fillRect/>
          </a:stretch>
        </p:blipFill>
        <p:spPr>
          <a:xfrm rot="4077798">
            <a:off x="444479" y="1117874"/>
            <a:ext cx="5892824" cy="39445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724400"/>
            <a:ext cx="8075432" cy="2133600"/>
          </a:xfrm>
        </p:spPr>
        <p:txBody>
          <a:bodyPr>
            <a:normAutofit fontScale="90000"/>
          </a:bodyPr>
          <a:lstStyle/>
          <a:p>
            <a:pPr algn="ctr"/>
            <a:br>
              <a:rPr lang="en-US" dirty="0">
                <a:solidFill>
                  <a:schemeClr val="tx1"/>
                </a:solidFill>
              </a:rPr>
            </a:br>
            <a:br>
              <a:rPr lang="en-US" dirty="0">
                <a:solidFill>
                  <a:schemeClr val="tx1"/>
                </a:solidFill>
              </a:rPr>
            </a:br>
            <a:r>
              <a:rPr lang="en-US" sz="2700" dirty="0">
                <a:solidFill>
                  <a:schemeClr val="tx1"/>
                </a:solidFill>
              </a:rPr>
              <a:t>Stay away from eating beef </a:t>
            </a:r>
            <a:br>
              <a:rPr lang="en-US" sz="2700" dirty="0">
                <a:solidFill>
                  <a:schemeClr val="tx1"/>
                </a:solidFill>
              </a:rPr>
            </a:br>
            <a:r>
              <a:rPr lang="en-US" sz="2700" dirty="0">
                <a:solidFill>
                  <a:schemeClr val="tx1"/>
                </a:solidFill>
              </a:rPr>
              <a:t>reduce carbon emissions, the use of land and water </a:t>
            </a:r>
          </a:p>
        </p:txBody>
      </p:sp>
      <p:sp>
        <p:nvSpPr>
          <p:cNvPr id="6" name="Rectangle 5"/>
          <p:cNvSpPr/>
          <p:nvPr/>
        </p:nvSpPr>
        <p:spPr>
          <a:xfrm>
            <a:off x="6248400" y="762000"/>
            <a:ext cx="2667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FFFF00"/>
                </a:solidFill>
              </a:rPr>
              <a:t>Homemade delicacies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026"/>
    </mc:Choice>
    <mc:Fallback xmlns="">
      <p:transition spd="slow" advTm="41026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20210620_20153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251015"/>
            <a:ext cx="9144000" cy="435596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43"/>
    </mc:Choice>
    <mc:Fallback xmlns="">
      <p:transition spd="slow" advTm="6843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20210621_13170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251015"/>
            <a:ext cx="9144000" cy="435596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67"/>
    </mc:Choice>
    <mc:Fallback xmlns="">
      <p:transition spd="slow" advTm="7967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20210620_20443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5400000">
            <a:off x="1241391" y="663608"/>
            <a:ext cx="6858002" cy="553078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63"/>
    </mc:Choice>
    <mc:Fallback xmlns="">
      <p:transition spd="slow" advTm="2763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837565"/>
            <a:ext cx="5943600" cy="51828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03"/>
    </mc:Choice>
    <mc:Fallback xmlns="">
      <p:transition spd="slow" advTm="4403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Placeholder 4" descr="20210630_160305_HDR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21186" b="21186"/>
          <a:stretch>
            <a:fillRect/>
          </a:stretch>
        </p:blipFill>
        <p:spPr/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51"/>
    </mc:Choice>
    <mc:Fallback xmlns="">
      <p:transition spd="slow" advTm="5751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20191128_164901_HD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251015"/>
            <a:ext cx="9144000" cy="435596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27"/>
    </mc:Choice>
    <mc:Fallback xmlns="">
      <p:transition spd="slow" advTm="19527"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Placeholder 4" descr="20210630_160109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2280" b="2280"/>
          <a:stretch>
            <a:fillRect/>
          </a:stretch>
        </p:blipFill>
        <p:spPr>
          <a:xfrm rot="5400000">
            <a:off x="1021080" y="731520"/>
            <a:ext cx="6858000" cy="5394960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5334000"/>
            <a:ext cx="8075432" cy="304800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</a:rPr>
              <a:t>Rain water drained to ground preventing run off to the storm water drainage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559"/>
    </mc:Choice>
    <mc:Fallback xmlns="">
      <p:transition spd="slow" advTm="10559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Placeholder 4" descr="20210427_154901_HDR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2845" r="2845"/>
          <a:stretch>
            <a:fillRect/>
          </a:stretch>
        </p:blipFill>
        <p:spPr/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solidFill>
                  <a:schemeClr val="tx1"/>
                </a:solidFill>
              </a:rPr>
              <a:t>Adopting a Circular economic system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47"/>
    </mc:Choice>
    <mc:Fallback xmlns="">
      <p:transition spd="slow" advTm="3047"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Placeholder 4" descr="20210427_161110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2845" r="2845"/>
          <a:stretch>
            <a:fillRect/>
          </a:stretch>
        </p:blipFill>
        <p:spPr/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>
                <a:solidFill>
                  <a:schemeClr val="tx1"/>
                </a:solidFill>
              </a:rPr>
              <a:t>Mobile windshield replacement</a:t>
            </a:r>
            <a:r>
              <a:rPr lang="en-US" dirty="0"/>
              <a:t>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71"/>
    </mc:Choice>
    <mc:Fallback xmlns="">
      <p:transition spd="slow" advTm="5671"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Placeholder 4" descr="20200725_201252_HDR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2850" r="2850"/>
          <a:stretch>
            <a:fillRect/>
          </a:stretch>
        </p:blipFill>
        <p:spPr/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7467600" cy="562672"/>
          </a:xfrm>
        </p:spPr>
        <p:txBody>
          <a:bodyPr vert="horz">
            <a:normAutofit/>
          </a:bodyPr>
          <a:lstStyle/>
          <a:p>
            <a:r>
              <a:rPr lang="en-US" dirty="0">
                <a:solidFill>
                  <a:srgbClr val="FFC000"/>
                </a:solidFill>
              </a:rPr>
              <a:t>You are invited!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02"/>
    </mc:Choice>
    <mc:Fallback xmlns="">
      <p:transition spd="slow" advTm="11702"/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650</TotalTime>
  <Words>209</Words>
  <Application>Microsoft Office PowerPoint</Application>
  <PresentationFormat>On-screen Show (4:3)</PresentationFormat>
  <Paragraphs>47</Paragraphs>
  <Slides>44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9" baseType="lpstr">
      <vt:lpstr>Lucida Sans Unicode</vt:lpstr>
      <vt:lpstr>Verdana</vt:lpstr>
      <vt:lpstr>Wingdings 2</vt:lpstr>
      <vt:lpstr>Wingdings 3</vt:lpstr>
      <vt:lpstr>Concourse</vt:lpstr>
      <vt:lpstr>The Unknown benefits</vt:lpstr>
      <vt:lpstr>PowerPoint Presentation</vt:lpstr>
      <vt:lpstr>PowerPoint Presentation</vt:lpstr>
      <vt:lpstr>Thermal heat for indoors and outdoors in a cool climate </vt:lpstr>
      <vt:lpstr>PowerPoint Presentation</vt:lpstr>
      <vt:lpstr>PowerPoint Presentation</vt:lpstr>
      <vt:lpstr>PowerPoint Presentation</vt:lpstr>
      <vt:lpstr>Heavy wind storm</vt:lpstr>
      <vt:lpstr>Fallen trees - Damage to houses from unusual windstorm</vt:lpstr>
      <vt:lpstr>PowerPoint Presentation</vt:lpstr>
      <vt:lpstr>Cradle to Grave </vt:lpstr>
      <vt:lpstr> </vt:lpstr>
      <vt:lpstr>Clean water for ecosystem </vt:lpstr>
      <vt:lpstr>A gallon of gasoline (Petrol) = 20 pounds of CO2     Burning 6.3 pounds of gasoline produces 20 pounds of carbon dioxide. </vt:lpstr>
      <vt:lpstr>Sea transport vulnerable to rising sea levels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Celebrate biodiversity </vt:lpstr>
      <vt:lpstr>Our next generation</vt:lpstr>
      <vt:lpstr>Homemade salads </vt:lpstr>
      <vt:lpstr>Fish and veggies</vt:lpstr>
      <vt:lpstr>PowerPoint Presentation</vt:lpstr>
      <vt:lpstr>PowerPoint Presentation</vt:lpstr>
      <vt:lpstr>Plastic spool and wire   </vt:lpstr>
      <vt:lpstr>PowerPoint Presentation</vt:lpstr>
      <vt:lpstr>PowerPoint Presentation</vt:lpstr>
      <vt:lpstr>Pre-used spool with hand wound wire</vt:lpstr>
      <vt:lpstr>Used clothes line </vt:lpstr>
      <vt:lpstr>It’s a homemade veggie burger </vt:lpstr>
      <vt:lpstr>  Delicious meals come in earthware</vt:lpstr>
      <vt:lpstr>  Stay away from eating beef  reduce carbon emissions, the use of land and water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Rain water drained to ground preventing run off to the storm water drainage</vt:lpstr>
      <vt:lpstr>Adopting a Circular economic system</vt:lpstr>
      <vt:lpstr>Mobile windshield replacement </vt:lpstr>
      <vt:lpstr>You are invited!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Connecting</dc:title>
  <dc:creator>user</dc:creator>
  <cp:lastModifiedBy>Troy Neranjan (2005606)</cp:lastModifiedBy>
  <cp:revision>81</cp:revision>
  <dcterms:created xsi:type="dcterms:W3CDTF">2021-07-01T20:55:48Z</dcterms:created>
  <dcterms:modified xsi:type="dcterms:W3CDTF">2021-07-08T00:51:15Z</dcterms:modified>
</cp:coreProperties>
</file>