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handoutMasterIdLst>
    <p:handoutMasterId r:id="rId40"/>
  </p:handoutMasterIdLst>
  <p:sldIdLst>
    <p:sldId id="626" r:id="rId2"/>
    <p:sldId id="601" r:id="rId3"/>
    <p:sldId id="551" r:id="rId4"/>
    <p:sldId id="662" r:id="rId5"/>
    <p:sldId id="489" r:id="rId6"/>
    <p:sldId id="502" r:id="rId7"/>
    <p:sldId id="633" r:id="rId8"/>
    <p:sldId id="635" r:id="rId9"/>
    <p:sldId id="527" r:id="rId10"/>
    <p:sldId id="504" r:id="rId11"/>
    <p:sldId id="636" r:id="rId12"/>
    <p:sldId id="552" r:id="rId13"/>
    <p:sldId id="638" r:id="rId14"/>
    <p:sldId id="637" r:id="rId15"/>
    <p:sldId id="566" r:id="rId16"/>
    <p:sldId id="663" r:id="rId17"/>
    <p:sldId id="664" r:id="rId18"/>
    <p:sldId id="571" r:id="rId19"/>
    <p:sldId id="665" r:id="rId20"/>
    <p:sldId id="573" r:id="rId21"/>
    <p:sldId id="567" r:id="rId22"/>
    <p:sldId id="572" r:id="rId23"/>
    <p:sldId id="627" r:id="rId24"/>
    <p:sldId id="639" r:id="rId25"/>
    <p:sldId id="654" r:id="rId26"/>
    <p:sldId id="655" r:id="rId27"/>
    <p:sldId id="656" r:id="rId28"/>
    <p:sldId id="661" r:id="rId29"/>
    <p:sldId id="659" r:id="rId30"/>
    <p:sldId id="660" r:id="rId31"/>
    <p:sldId id="559" r:id="rId32"/>
    <p:sldId id="560" r:id="rId33"/>
    <p:sldId id="594" r:id="rId34"/>
    <p:sldId id="596" r:id="rId35"/>
    <p:sldId id="657" r:id="rId36"/>
    <p:sldId id="666" r:id="rId37"/>
    <p:sldId id="414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D97D52-165C-4B24-A109-0D81FB150889}" v="66" dt="2026-09-13T00:31:32.8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218" autoAdjust="0"/>
    <p:restoredTop sz="95260" autoAdjust="0"/>
  </p:normalViewPr>
  <p:slideViewPr>
    <p:cSldViewPr>
      <p:cViewPr varScale="1">
        <p:scale>
          <a:sx n="112" d="100"/>
          <a:sy n="112" d="100"/>
        </p:scale>
        <p:origin x="1722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-1584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45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DD05296E-8324-4DE2-93D8-42C1E1B0FB42}"/>
    <pc:docChg chg="addSld delSld modSld">
      <pc:chgData name="Vasilios Tavlaridis" userId="cf0f3e73-e183-4ecf-9d20-cf90aae84965" providerId="ADAL" clId="{DD05296E-8324-4DE2-93D8-42C1E1B0FB42}" dt="2026-09-13T00:31:35.844" v="88" actId="47"/>
      <pc:docMkLst>
        <pc:docMk/>
      </pc:docMkLst>
      <pc:sldChg chg="del">
        <pc:chgData name="Vasilios Tavlaridis" userId="cf0f3e73-e183-4ecf-9d20-cf90aae84965" providerId="ADAL" clId="{DD05296E-8324-4DE2-93D8-42C1E1B0FB42}" dt="2026-09-13T00:31:35.844" v="88" actId="47"/>
        <pc:sldMkLst>
          <pc:docMk/>
          <pc:sldMk cId="2643566391" sldId="407"/>
        </pc:sldMkLst>
      </pc:sldChg>
      <pc:sldChg chg="modSp mod">
        <pc:chgData name="Vasilios Tavlaridis" userId="cf0f3e73-e183-4ecf-9d20-cf90aae84965" providerId="ADAL" clId="{DD05296E-8324-4DE2-93D8-42C1E1B0FB42}" dt="2026-09-12T18:58:37.223" v="2" actId="20577"/>
        <pc:sldMkLst>
          <pc:docMk/>
          <pc:sldMk cId="3155882856" sldId="414"/>
        </pc:sldMkLst>
        <pc:spChg chg="mod">
          <ac:chgData name="Vasilios Tavlaridis" userId="cf0f3e73-e183-4ecf-9d20-cf90aae84965" providerId="ADAL" clId="{DD05296E-8324-4DE2-93D8-42C1E1B0FB42}" dt="2026-09-12T18:58:37.223" v="2" actId="20577"/>
          <ac:spMkLst>
            <pc:docMk/>
            <pc:sldMk cId="3155882856" sldId="414"/>
            <ac:spMk id="3" creationId="{E8B85099-8DAC-4D3D-B6B9-5D49079273E7}"/>
          </ac:spMkLst>
        </pc:spChg>
      </pc:sldChg>
      <pc:sldChg chg="modSp modAnim">
        <pc:chgData name="Vasilios Tavlaridis" userId="cf0f3e73-e183-4ecf-9d20-cf90aae84965" providerId="ADAL" clId="{DD05296E-8324-4DE2-93D8-42C1E1B0FB42}" dt="2026-09-13T00:27:28.054" v="49" actId="20577"/>
        <pc:sldMkLst>
          <pc:docMk/>
          <pc:sldMk cId="1188126986" sldId="504"/>
        </pc:sldMkLst>
        <pc:spChg chg="mod">
          <ac:chgData name="Vasilios Tavlaridis" userId="cf0f3e73-e183-4ecf-9d20-cf90aae84965" providerId="ADAL" clId="{DD05296E-8324-4DE2-93D8-42C1E1B0FB42}" dt="2026-09-13T00:27:28.054" v="49" actId="20577"/>
          <ac:spMkLst>
            <pc:docMk/>
            <pc:sldMk cId="1188126986" sldId="504"/>
            <ac:spMk id="5" creationId="{C90AAE59-46A9-7ADD-8154-E54D842F6376}"/>
          </ac:spMkLst>
        </pc:spChg>
      </pc:sldChg>
      <pc:sldChg chg="modSp">
        <pc:chgData name="Vasilios Tavlaridis" userId="cf0f3e73-e183-4ecf-9d20-cf90aae84965" providerId="ADAL" clId="{DD05296E-8324-4DE2-93D8-42C1E1B0FB42}" dt="2026-09-13T00:25:36.974" v="46" actId="20577"/>
        <pc:sldMkLst>
          <pc:docMk/>
          <pc:sldMk cId="742737453" sldId="527"/>
        </pc:sldMkLst>
        <pc:spChg chg="mod">
          <ac:chgData name="Vasilios Tavlaridis" userId="cf0f3e73-e183-4ecf-9d20-cf90aae84965" providerId="ADAL" clId="{DD05296E-8324-4DE2-93D8-42C1E1B0FB42}" dt="2026-09-13T00:25:36.974" v="46" actId="20577"/>
          <ac:spMkLst>
            <pc:docMk/>
            <pc:sldMk cId="742737453" sldId="527"/>
            <ac:spMk id="3" creationId="{07D99C50-F222-4041-9CDA-7D06D0C8C8C5}"/>
          </ac:spMkLst>
        </pc:spChg>
      </pc:sldChg>
      <pc:sldChg chg="modSp">
        <pc:chgData name="Vasilios Tavlaridis" userId="cf0f3e73-e183-4ecf-9d20-cf90aae84965" providerId="ADAL" clId="{DD05296E-8324-4DE2-93D8-42C1E1B0FB42}" dt="2026-09-13T00:30:46.901" v="86" actId="20577"/>
        <pc:sldMkLst>
          <pc:docMk/>
          <pc:sldMk cId="2944353877" sldId="559"/>
        </pc:sldMkLst>
        <pc:spChg chg="mod">
          <ac:chgData name="Vasilios Tavlaridis" userId="cf0f3e73-e183-4ecf-9d20-cf90aae84965" providerId="ADAL" clId="{DD05296E-8324-4DE2-93D8-42C1E1B0FB42}" dt="2026-09-13T00:30:46.901" v="86" actId="20577"/>
          <ac:spMkLst>
            <pc:docMk/>
            <pc:sldMk cId="2944353877" sldId="559"/>
            <ac:spMk id="3" creationId="{5C26EBC3-0665-9096-9D3A-11A888BD995A}"/>
          </ac:spMkLst>
        </pc:spChg>
      </pc:sldChg>
      <pc:sldChg chg="modSp">
        <pc:chgData name="Vasilios Tavlaridis" userId="cf0f3e73-e183-4ecf-9d20-cf90aae84965" providerId="ADAL" clId="{DD05296E-8324-4DE2-93D8-42C1E1B0FB42}" dt="2026-09-13T00:28:22.463" v="57" actId="20577"/>
        <pc:sldMkLst>
          <pc:docMk/>
          <pc:sldMk cId="2025554880" sldId="572"/>
        </pc:sldMkLst>
        <pc:spChg chg="mod">
          <ac:chgData name="Vasilios Tavlaridis" userId="cf0f3e73-e183-4ecf-9d20-cf90aae84965" providerId="ADAL" clId="{DD05296E-8324-4DE2-93D8-42C1E1B0FB42}" dt="2026-09-13T00:28:22.463" v="57" actId="20577"/>
          <ac:spMkLst>
            <pc:docMk/>
            <pc:sldMk cId="2025554880" sldId="572"/>
            <ac:spMk id="2" creationId="{B30E14DF-A157-9B43-0E5B-0D92D0FC1D57}"/>
          </ac:spMkLst>
        </pc:spChg>
      </pc:sldChg>
      <pc:sldChg chg="modSp mod">
        <pc:chgData name="Vasilios Tavlaridis" userId="cf0f3e73-e183-4ecf-9d20-cf90aae84965" providerId="ADAL" clId="{DD05296E-8324-4DE2-93D8-42C1E1B0FB42}" dt="2026-09-12T22:38:21.191" v="19" actId="20577"/>
        <pc:sldMkLst>
          <pc:docMk/>
          <pc:sldMk cId="1834322307" sldId="626"/>
        </pc:sldMkLst>
        <pc:spChg chg="mod">
          <ac:chgData name="Vasilios Tavlaridis" userId="cf0f3e73-e183-4ecf-9d20-cf90aae84965" providerId="ADAL" clId="{DD05296E-8324-4DE2-93D8-42C1E1B0FB42}" dt="2026-09-12T22:38:21.191" v="19" actId="20577"/>
          <ac:spMkLst>
            <pc:docMk/>
            <pc:sldMk cId="1834322307" sldId="626"/>
            <ac:spMk id="4" creationId="{BA99E7BF-5022-400B-A4A0-5E0D97A1F8F8}"/>
          </ac:spMkLst>
        </pc:spChg>
      </pc:sldChg>
      <pc:sldChg chg="modSp mod">
        <pc:chgData name="Vasilios Tavlaridis" userId="cf0f3e73-e183-4ecf-9d20-cf90aae84965" providerId="ADAL" clId="{DD05296E-8324-4DE2-93D8-42C1E1B0FB42}" dt="2026-09-13T00:28:52.636" v="58" actId="1076"/>
        <pc:sldMkLst>
          <pc:docMk/>
          <pc:sldMk cId="4234258830" sldId="655"/>
        </pc:sldMkLst>
        <pc:spChg chg="mod">
          <ac:chgData name="Vasilios Tavlaridis" userId="cf0f3e73-e183-4ecf-9d20-cf90aae84965" providerId="ADAL" clId="{DD05296E-8324-4DE2-93D8-42C1E1B0FB42}" dt="2026-09-13T00:28:52.636" v="58" actId="1076"/>
          <ac:spMkLst>
            <pc:docMk/>
            <pc:sldMk cId="4234258830" sldId="655"/>
            <ac:spMk id="3" creationId="{C897DC7C-B624-CDCF-E86E-E9616C0069FA}"/>
          </ac:spMkLst>
        </pc:spChg>
      </pc:sldChg>
      <pc:sldChg chg="modSp mod">
        <pc:chgData name="Vasilios Tavlaridis" userId="cf0f3e73-e183-4ecf-9d20-cf90aae84965" providerId="ADAL" clId="{DD05296E-8324-4DE2-93D8-42C1E1B0FB42}" dt="2026-09-13T00:29:01.113" v="59" actId="1076"/>
        <pc:sldMkLst>
          <pc:docMk/>
          <pc:sldMk cId="2819931460" sldId="656"/>
        </pc:sldMkLst>
        <pc:spChg chg="mod">
          <ac:chgData name="Vasilios Tavlaridis" userId="cf0f3e73-e183-4ecf-9d20-cf90aae84965" providerId="ADAL" clId="{DD05296E-8324-4DE2-93D8-42C1E1B0FB42}" dt="2026-09-13T00:29:01.113" v="59" actId="1076"/>
          <ac:spMkLst>
            <pc:docMk/>
            <pc:sldMk cId="2819931460" sldId="656"/>
            <ac:spMk id="3" creationId="{3D4E48F2-E90B-AF06-6A80-41F1870ADECD}"/>
          </ac:spMkLst>
        </pc:spChg>
      </pc:sldChg>
      <pc:sldChg chg="modSp">
        <pc:chgData name="Vasilios Tavlaridis" userId="cf0f3e73-e183-4ecf-9d20-cf90aae84965" providerId="ADAL" clId="{DD05296E-8324-4DE2-93D8-42C1E1B0FB42}" dt="2026-09-13T00:29:28.190" v="74" actId="20577"/>
        <pc:sldMkLst>
          <pc:docMk/>
          <pc:sldMk cId="1505970648" sldId="661"/>
        </pc:sldMkLst>
        <pc:spChg chg="mod">
          <ac:chgData name="Vasilios Tavlaridis" userId="cf0f3e73-e183-4ecf-9d20-cf90aae84965" providerId="ADAL" clId="{DD05296E-8324-4DE2-93D8-42C1E1B0FB42}" dt="2026-09-13T00:29:28.190" v="74" actId="20577"/>
          <ac:spMkLst>
            <pc:docMk/>
            <pc:sldMk cId="1505970648" sldId="661"/>
            <ac:spMk id="2" creationId="{82EE68A9-F86F-97B5-F9F0-0BFD368562B5}"/>
          </ac:spMkLst>
        </pc:spChg>
      </pc:sldChg>
      <pc:sldChg chg="add">
        <pc:chgData name="Vasilios Tavlaridis" userId="cf0f3e73-e183-4ecf-9d20-cf90aae84965" providerId="ADAL" clId="{DD05296E-8324-4DE2-93D8-42C1E1B0FB42}" dt="2026-09-13T00:31:32.808" v="87"/>
        <pc:sldMkLst>
          <pc:docMk/>
          <pc:sldMk cId="826257448" sldId="666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3D22A7-5DD6-21E3-2B39-4E52C8AC06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D12DC3-71BF-5E58-A80D-D224DD8755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3720C8-3572-BF3D-1DD0-2616FCD75F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2F08E6-44EC-581C-2634-DF96646FBC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41724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DB627D-DB1B-2EB8-F500-3EF9C5B29E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06B664-EEF3-D106-E9E7-064AE20170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692562-7B88-063C-3AF1-D5AD6A1B02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4A6BB9-434C-5363-EECE-C2753BDD34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050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 u="heavy">
                <a:solidFill>
                  <a:srgbClr val="006FC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9/13/2026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11697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ccountancyage.com/2020/09/03/two-thirds-of-smes-still-dont-have-a-business-plan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.hsbc.uk/en-gb/insights/starting-a-business/how-to-write-business-plan" TargetMode="External"/><Relationship Id="rId2" Type="http://schemas.openxmlformats.org/officeDocument/2006/relationships/hyperlink" Target="https://www.bplans.com/sample-business-plan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kingstrust.org.uk/how-we-can-help/tools-resources/business-tools/business-plans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f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dspacegroup.co.uk/sir-richard-branson-employees-come-first/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827584" y="1988840"/>
            <a:ext cx="7992888" cy="39703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Business Plan, USP, Short / Long term goals &amp; Founding Team/management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Module leader: Vasilios Tavlaridis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539552" y="76470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322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>
                <a:solidFill>
                  <a:srgbClr val="007DC3"/>
                </a:solidFill>
              </a:rPr>
              <a:t>Learning Outcomes for today’s session</a:t>
            </a:r>
          </a:p>
          <a:p>
            <a:pP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Understand the Business Planning process by learning about Business plans.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Explain what Unique Selling Point/Proposition means.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Discuss Short and Long-term business goals of companies.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Apply the above to your business idea or the company you chosen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0565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Next, we will discuss business planning and specifically learn about business plans in more detail.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solidFill>
                  <a:srgbClr val="0070C0"/>
                </a:solidFill>
              </a:rPr>
              <a:t>Business Plans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96752"/>
            <a:ext cx="9119437" cy="4481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457C64-CADD-4D4B-B19C-351C66119210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04597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EEF4B9-2733-3D23-BDE7-834DA3DD10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2BCD0-E264-B3FB-FE63-F5BEFAC523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 Business Plan is a written document that defines the goals of a business and explains how those goals will be achieved.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It helps to demonstrate whether the business is worth the investment of money, time, effort and energy.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 Business Plan sets objectives, defines budgets, engages partners and helps anticipate problems before they happen.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 Business Plan is also a communication tool; it acts as a </a:t>
            </a:r>
            <a:r>
              <a:rPr lang="en-GB" sz="2400" b="1" u="sng" dirty="0"/>
              <a:t>Road Map </a:t>
            </a:r>
            <a:r>
              <a:rPr lang="en-GB" sz="2400" dirty="0"/>
              <a:t>for the business.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14E262-C55B-577B-46EE-5BB03826FF81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solidFill>
                  <a:srgbClr val="0070C0"/>
                </a:solidFill>
              </a:rPr>
              <a:t>Business Plan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A6470A7-6448-24C1-E3E8-3EE4E536F3CD}"/>
              </a:ext>
            </a:extLst>
          </p:cNvPr>
          <p:cNvSpPr txBox="1">
            <a:spLocks/>
          </p:cNvSpPr>
          <p:nvPr/>
        </p:nvSpPr>
        <p:spPr>
          <a:xfrm>
            <a:off x="0" y="1196752"/>
            <a:ext cx="9119437" cy="4481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C82AB7-3A75-49C5-37BB-E08276F60B17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89907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solidFill>
                  <a:srgbClr val="0070C0"/>
                </a:solidFill>
              </a:rPr>
              <a:t>Business Plan Questions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96752"/>
            <a:ext cx="9119437" cy="4481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What?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How?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Where?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Who?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When?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Why?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B4557F-F790-EDC9-55D5-BEC907995794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107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solidFill>
                  <a:srgbClr val="0070C0"/>
                </a:solidFill>
              </a:rPr>
              <a:t>Purpose of Business Plan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999018"/>
            <a:ext cx="9119437" cy="4679074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Reality check — what will it take to make the business work?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Guide to the Business on present and future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Statement of intent for third parties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Investors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Bankers/lenders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Potential management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Strategic partners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Suppliers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BB0F08-40F9-05D6-66BD-C2DDC1EF3B4C}"/>
              </a:ext>
            </a:extLst>
          </p:cNvPr>
          <p:cNvSpPr txBox="1">
            <a:spLocks/>
          </p:cNvSpPr>
          <p:nvPr/>
        </p:nvSpPr>
        <p:spPr>
          <a:xfrm>
            <a:off x="611560" y="-79513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20628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82036" y="492328"/>
            <a:ext cx="3956685" cy="4832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u="none" spc="-50" dirty="0">
                <a:solidFill>
                  <a:srgbClr val="0070C0"/>
                </a:solidFill>
                <a:latin typeface="+mn-lt"/>
              </a:rPr>
              <a:t>Benefits </a:t>
            </a:r>
            <a:r>
              <a:rPr sz="3000" u="none" spc="380" dirty="0">
                <a:solidFill>
                  <a:srgbClr val="0070C0"/>
                </a:solidFill>
                <a:latin typeface="+mn-lt"/>
              </a:rPr>
              <a:t>&amp;</a:t>
            </a:r>
            <a:r>
              <a:rPr sz="3000" u="none" spc="-35" dirty="0">
                <a:solidFill>
                  <a:srgbClr val="0070C0"/>
                </a:solidFill>
                <a:latin typeface="+mn-lt"/>
              </a:rPr>
              <a:t> </a:t>
            </a:r>
            <a:r>
              <a:rPr lang="en-GB" sz="3000" u="none" spc="-10" dirty="0">
                <a:solidFill>
                  <a:srgbClr val="0070C0"/>
                </a:solidFill>
                <a:latin typeface="+mn-lt"/>
              </a:rPr>
              <a:t>Challenges</a:t>
            </a:r>
            <a:endParaRPr sz="3000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09768" y="1191577"/>
            <a:ext cx="4050029" cy="593111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0" tIns="224790" rIns="0" bIns="0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BENEFITS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7042" y="2026727"/>
            <a:ext cx="3855085" cy="3774623"/>
          </a:xfrm>
          <a:prstGeom prst="rect">
            <a:avLst/>
          </a:prstGeom>
        </p:spPr>
        <p:txBody>
          <a:bodyPr vert="horz" wrap="square" lIns="0" tIns="42545" rIns="0" bIns="0" rtlCol="0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Help get start-up funding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Keep a business organised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Allows success to be monitored and improvements to be made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Clarity of direction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Knowledge of the marketplace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Strong commitment from stakeholders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Attract investment</a:t>
            </a: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endParaRPr sz="2000" dirty="0"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663440" y="1191577"/>
            <a:ext cx="4041775" cy="596317"/>
          </a:xfrm>
          <a:prstGeom prst="rect">
            <a:avLst/>
          </a:prstGeom>
          <a:solidFill>
            <a:schemeClr val="bg1"/>
          </a:solidFill>
        </p:spPr>
        <p:txBody>
          <a:bodyPr vert="horz" wrap="square" lIns="0" tIns="224790" rIns="0" bIns="0" rtlCol="0">
            <a:spAutoFit/>
          </a:bodyPr>
          <a:lstStyle/>
          <a:p>
            <a:pPr marL="1045844">
              <a:lnSpc>
                <a:spcPct val="100000"/>
              </a:lnSpc>
              <a:spcBef>
                <a:spcPts val="1770"/>
              </a:spcBef>
            </a:pPr>
            <a:r>
              <a:rPr lang="en-GB" sz="2400" b="1" dirty="0">
                <a:cs typeface="Arial"/>
              </a:rPr>
              <a:t>CHALLENGES</a:t>
            </a:r>
            <a:endParaRPr sz="2400" b="1" dirty="0"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663440" y="1872995"/>
            <a:ext cx="4041775" cy="3415665"/>
          </a:xfrm>
          <a:custGeom>
            <a:avLst/>
            <a:gdLst/>
            <a:ahLst/>
            <a:cxnLst/>
            <a:rect l="l" t="t" r="r" b="b"/>
            <a:pathLst>
              <a:path w="4041775" h="3415665">
                <a:moveTo>
                  <a:pt x="0" y="3415283"/>
                </a:moveTo>
                <a:lnTo>
                  <a:pt x="4041648" y="3415283"/>
                </a:lnTo>
                <a:lnTo>
                  <a:pt x="4041648" y="0"/>
                </a:lnTo>
                <a:lnTo>
                  <a:pt x="0" y="0"/>
                </a:lnTo>
                <a:lnTo>
                  <a:pt x="0" y="3415283"/>
                </a:lnTo>
                <a:close/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4756150" y="2204466"/>
            <a:ext cx="3858260" cy="3037755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Lack of experience – people starting a business may not have required skills to write the business plan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Uncertainty – not always easy to look ahead and predict what is going to happen in the market.</a:t>
            </a:r>
          </a:p>
          <a:p>
            <a:pPr marL="342900" marR="9525" indent="-343535">
              <a:lnSpc>
                <a:spcPct val="90000"/>
              </a:lnSpc>
              <a:spcBef>
                <a:spcPts val="340"/>
              </a:spcBef>
              <a:buClr>
                <a:srgbClr val="006FC0"/>
              </a:buClr>
              <a:buFont typeface="Wingdings"/>
              <a:buChar char=""/>
              <a:tabLst>
                <a:tab pos="343535" algn="l"/>
              </a:tabLst>
            </a:pPr>
            <a:endParaRPr sz="2000" dirty="0">
              <a:latin typeface="Arial Black"/>
              <a:cs typeface="Arial Black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9BCBEB3-CC45-C95C-B025-BE0A63F3A80E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3"/>
            <a:ext cx="8579296" cy="602896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Business Plan template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95991"/>
            <a:ext cx="8928992" cy="4881281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There are many different business plan templates available online, so not all business plans look the same.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However, a business plan should normally be concise, around 4–9 pages, unless you are attaching test results or supporting evidence.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A very long business plan is less likely to be read in full.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sz="24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Nobody reads a 50 pages business plan!!!!!.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2E0F79C-5F51-E6AB-18D4-BEEA5B8E872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23236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2"/>
            <a:ext cx="8579296" cy="1039805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Business Plan &amp; SMEs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398292"/>
            <a:ext cx="8928992" cy="4262956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9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What does the academic literature say?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9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9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Less than 50% of SMEs have a business plan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9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9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Only 10% had heard of a PESTEL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9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9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Only 20% had heard of a SWOT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2700" indent="0" algn="r">
              <a:lnSpc>
                <a:spcPct val="100000"/>
              </a:lnSpc>
              <a:spcBef>
                <a:spcPts val="580"/>
              </a:spcBef>
              <a:buClr>
                <a:srgbClr val="006FC0"/>
              </a:buClr>
              <a:buNone/>
              <a:tabLst>
                <a:tab pos="355600" algn="l"/>
              </a:tabLst>
            </a:pPr>
            <a:r>
              <a:rPr lang="en-GB" sz="3100" dirty="0">
                <a:hlinkClick r:id="rId2"/>
              </a:rPr>
              <a:t>https://www.accountancyage.com/2020/09/03/two-thirds-of-smes-still-dont-have-a-business-plan/</a:t>
            </a:r>
            <a:r>
              <a:rPr lang="en-GB" sz="3100" dirty="0"/>
              <a:t> (Accessed, 12/09/2026)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F0EC4D-12B2-B9FF-65D5-DAA519054CFE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2737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4563" y="4244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Myriad Pro"/>
              </a:rPr>
              <a:t>Class Discussion</a:t>
            </a:r>
            <a:endParaRPr lang="en-US" sz="3200" b="1" dirty="0">
              <a:solidFill>
                <a:srgbClr val="0070C0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Do you think it is important for an Entrepreneur to plan when starting a new venture?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If yes, what should be included in the business plan?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sz="2400" b="1" dirty="0"/>
              <a:t>Think about your own business idea!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DD7448-71BA-8E56-4689-C115D727C16F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81269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3"/>
            <a:ext cx="8579296" cy="602896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Business Plan sections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95991"/>
            <a:ext cx="9361040" cy="4881281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sz="2000" u="sng" dirty="0">
                <a:ea typeface="Calibri" panose="020F0502020204030204" pitchFamily="34" charset="0"/>
                <a:cs typeface="Times New Roman" panose="02020603050405020304" pitchFamily="18" charset="0"/>
              </a:rPr>
              <a:t>A business plan regardless the business idea should include the follow sections:</a:t>
            </a:r>
            <a:endParaRPr lang="en-GB" sz="2000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55600" indent="-342900">
              <a:lnSpc>
                <a:spcPct val="100000"/>
              </a:lnSpc>
              <a:spcBef>
                <a:spcPts val="580"/>
              </a:spcBef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B60264-1C1F-6BFD-1585-9EE1D64A04DF}"/>
              </a:ext>
            </a:extLst>
          </p:cNvPr>
          <p:cNvSpPr txBox="1"/>
          <p:nvPr/>
        </p:nvSpPr>
        <p:spPr>
          <a:xfrm>
            <a:off x="107504" y="1598887"/>
            <a:ext cx="9145016" cy="40199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Overview of the business idea-product/service- aims/objectives</a:t>
            </a: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Ownership, staffing, physical location, </a:t>
            </a: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egal entity &amp; requirements,(insurances, licencing, patents, logo etc)</a:t>
            </a: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USP- Unique Selling Point- all companies have</a:t>
            </a:r>
            <a:endParaRPr lang="en-GB" sz="20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Market research, trends and analysis of competition </a:t>
            </a: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SWOT/ PESTEL analysis and any other model necessary depending the idea</a:t>
            </a: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Market segmentation &amp; Marketing strategies to attract </a:t>
            </a:r>
            <a:r>
              <a:rPr lang="en-GB" sz="2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potential 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customers</a:t>
            </a: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Sales and pricing of product and services</a:t>
            </a: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Operations &amp; logistics especially if in manufacturing</a:t>
            </a: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Webpage, online store &amp; visibility, use of social media </a:t>
            </a:r>
            <a:endParaRPr lang="en-GB" sz="20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Funding and financial projections</a:t>
            </a:r>
          </a:p>
          <a:p>
            <a:pPr marL="457200" lvl="0" indent="-45720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Supplementary data (include tests, certificates, patents, copyrights  etc)</a:t>
            </a:r>
            <a:endParaRPr lang="en-GB" sz="1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6E3A845-AA83-971A-9486-9F3201676E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04890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86144"/>
            <a:ext cx="9144000" cy="602895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Business Plan examples- Class Practical activity-20 Minutes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A32775F-D1E0-7E2E-D606-392AED77E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96" y="1052736"/>
            <a:ext cx="8928007" cy="4608512"/>
          </a:xfrm>
        </p:spPr>
        <p:txBody>
          <a:bodyPr>
            <a:normAutofit fontScale="85000" lnSpcReduction="20000"/>
          </a:bodyPr>
          <a:lstStyle/>
          <a:p>
            <a:pPr marL="0" lv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  <a:defRPr/>
            </a:pPr>
            <a:r>
              <a:rPr lang="en-GB" sz="2600" dirty="0">
                <a:solidFill>
                  <a:prstClr val="black"/>
                </a:solidFill>
              </a:rPr>
              <a:t>To deepen our understanding of how business plans are structured and presented in the real world, let’s review together some comprehensive examples from different stakeholders:</a:t>
            </a:r>
          </a:p>
          <a:p>
            <a:pPr marL="0" lv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  <a:defRPr/>
            </a:pPr>
            <a:r>
              <a:rPr kumimoji="0" lang="en-GB" sz="2600" b="0" i="0" u="none" strike="noStrike" kern="1200" cap="none" spc="0" normalizeH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Bplans</a:t>
            </a:r>
            <a:r>
              <a:rPr kumimoji="0" lang="en-GB" sz="26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website. </a:t>
            </a:r>
            <a:endParaRPr lang="en-GB" sz="2600" baseline="0" dirty="0">
              <a:solidFill>
                <a:prstClr val="black"/>
              </a:solidFill>
              <a:hlinkClick r:id="rId2"/>
            </a:endParaRPr>
          </a:p>
          <a:p>
            <a:pPr marL="0" lv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  <a:defRPr/>
            </a:pPr>
            <a:r>
              <a:rPr lang="en-GB" sz="2600" dirty="0">
                <a:solidFill>
                  <a:prstClr val="black"/>
                </a:solidFill>
                <a:hlinkClick r:id="rId2"/>
              </a:rPr>
              <a:t>https://www.bplans.com/sample-business-plans/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lv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  <a:defRPr/>
            </a:pPr>
            <a:r>
              <a:rPr lang="en-GB" sz="2600" dirty="0">
                <a:solidFill>
                  <a:prstClr val="black"/>
                </a:solidFill>
              </a:rPr>
              <a:t>UK commercial bank</a:t>
            </a:r>
            <a:endParaRPr lang="en-GB" sz="2600" dirty="0">
              <a:solidFill>
                <a:prstClr val="black"/>
              </a:solidFill>
              <a:hlinkClick r:id="rId3"/>
            </a:endParaRPr>
          </a:p>
          <a:p>
            <a:pPr marL="0" lv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  <a:defRPr/>
            </a:pPr>
            <a:r>
              <a:rPr lang="en-GB" sz="2600" dirty="0">
                <a:solidFill>
                  <a:prstClr val="black"/>
                </a:solidFill>
                <a:hlinkClick r:id="rId3"/>
              </a:rPr>
              <a:t>https://www.business.hsbc.uk/en-gb/insights/starting-a-business/how-to-write-business-plan</a:t>
            </a:r>
            <a:endParaRPr lang="en-GB" sz="2600" dirty="0">
              <a:solidFill>
                <a:prstClr val="black"/>
              </a:solidFill>
            </a:endParaRPr>
          </a:p>
          <a:p>
            <a:pPr marL="0" lv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King Trust UK</a:t>
            </a:r>
          </a:p>
          <a:p>
            <a:pPr marL="0" lv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  <a:defRPr/>
            </a:pPr>
            <a:r>
              <a:rPr lang="en-GB" sz="2600" dirty="0">
                <a:solidFill>
                  <a:prstClr val="black"/>
                </a:solidFill>
                <a:hlinkClick r:id="rId4"/>
              </a:rPr>
              <a:t>https://www.kingstrust.org.uk/how-we-can-help/tools-resources/business-tools/business-plans</a:t>
            </a:r>
            <a:endParaRPr lang="en-GB" sz="2600" dirty="0">
              <a:solidFill>
                <a:prstClr val="black"/>
              </a:solidFill>
            </a:endParaRPr>
          </a:p>
          <a:p>
            <a:pPr marL="0" lv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lv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38D2A8A-EECC-7D6F-41E3-E4E8B0D1816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22819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6EBA55-A6DC-B264-2520-5AF0F44AB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B88A6-4F15-BB78-0725-E48E7392B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6071861-535A-C4AE-CAD7-5FF2F5A816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2E9E6B41-1632-2062-E042-86305D6DD3C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81218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942E70-63CC-A3B3-289D-CB2437E89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5397474-EEF7-89BF-3C76-0F2C425D4559}"/>
              </a:ext>
            </a:extLst>
          </p:cNvPr>
          <p:cNvSpPr/>
          <p:nvPr/>
        </p:nvSpPr>
        <p:spPr>
          <a:xfrm>
            <a:off x="1403648" y="2356431"/>
            <a:ext cx="7272808" cy="353943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Unique Selling Point/Proposition (USP)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Module Leader: Vasilios Tavlaridis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2311C08-04D0-954A-1FF5-1FBBF42EFAF9}"/>
              </a:ext>
            </a:extLst>
          </p:cNvPr>
          <p:cNvSpPr/>
          <p:nvPr/>
        </p:nvSpPr>
        <p:spPr>
          <a:xfrm>
            <a:off x="481134" y="1034533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96309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968820-032D-D319-F1CD-6659150381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8A4D3-A8D8-B643-1B3E-55B103A12C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1011916"/>
            <a:ext cx="8856984" cy="4649332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A Unique Selling Point, or Unique Selling Proposition (</a:t>
            </a:r>
            <a:r>
              <a:rPr lang="en-GB" sz="2400" b="1" dirty="0"/>
              <a:t>USP</a:t>
            </a:r>
            <a:r>
              <a:rPr lang="en-GB" sz="2400" dirty="0"/>
              <a:t>), is what makes a company’s product or service stand out from its competitors.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5F0461-EE5E-51E3-2E4A-A8809C4F3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Unique Selling Point/Proposition 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9FEEA4C-F014-2917-A6BB-6D12F8451067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98007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B1B180-810E-ADA8-717E-A7F8F76C94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769C4-E609-2489-0D1C-9FFCF8E6A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1556792"/>
            <a:ext cx="8856984" cy="410445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Having a clear USP can improve the positioning and marketability of a company and its products by focusing on three areas:</a:t>
            </a:r>
          </a:p>
          <a:p>
            <a:pPr marL="457200" indent="-457200">
              <a:buClr>
                <a:srgbClr val="007DC3"/>
              </a:buClr>
              <a:buFont typeface="+mj-lt"/>
              <a:buAutoNum type="arabicPeriod"/>
            </a:pPr>
            <a:endParaRPr lang="en-GB" sz="2400" dirty="0"/>
          </a:p>
          <a:p>
            <a:pPr marL="457200" indent="-457200">
              <a:buClr>
                <a:srgbClr val="007DC3"/>
              </a:buClr>
              <a:buFont typeface="+mj-lt"/>
              <a:buAutoNum type="arabicPeriod"/>
            </a:pPr>
            <a:r>
              <a:rPr lang="en-GB" sz="2400" b="1" dirty="0"/>
              <a:t>Unique</a:t>
            </a:r>
            <a:r>
              <a:rPr lang="en-GB" sz="2400" dirty="0"/>
              <a:t> – It clearly sets the business apart from competitors and positions it as a stronger choice for customers.</a:t>
            </a:r>
          </a:p>
          <a:p>
            <a:pPr marL="457200" indent="-457200">
              <a:buClr>
                <a:srgbClr val="007DC3"/>
              </a:buClr>
              <a:buFont typeface="+mj-lt"/>
              <a:buAutoNum type="arabicPeriod"/>
            </a:pPr>
            <a:r>
              <a:rPr lang="en-GB" sz="2400" b="1" dirty="0"/>
              <a:t>Selling</a:t>
            </a:r>
            <a:r>
              <a:rPr lang="en-GB" sz="2400" dirty="0"/>
              <a:t> – It persuades customers to exchange money for the product or service being offered.</a:t>
            </a:r>
          </a:p>
          <a:p>
            <a:pPr marL="457200" indent="-457200">
              <a:buClr>
                <a:srgbClr val="007DC3"/>
              </a:buClr>
              <a:buFont typeface="+mj-lt"/>
              <a:buAutoNum type="arabicPeriod"/>
            </a:pPr>
            <a:r>
              <a:rPr lang="en-GB" sz="2400" b="1" dirty="0"/>
              <a:t>Point/Proposition</a:t>
            </a:r>
            <a:r>
              <a:rPr lang="en-GB" sz="2400" dirty="0"/>
              <a:t> – It presents a clear proposal or offer to customers.</a:t>
            </a:r>
          </a:p>
          <a:p>
            <a:pPr marL="457200" indent="-457200">
              <a:buClr>
                <a:srgbClr val="007DC3"/>
              </a:buClr>
              <a:buFont typeface="+mj-lt"/>
              <a:buAutoNum type="arabicPeriod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FB4434-D565-DEB2-B723-EA7A3AE53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024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Unique Selling Point /Proposition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130655D-AE1B-C816-D64C-F01B9056BB20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53380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9850F1-883E-F003-8A1B-7CC26041A5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83CFF-47BC-0DEC-2934-77DBE0E75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1556792"/>
            <a:ext cx="8856984" cy="4104456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A company’s success is closely linked to how well it understands customer needs and how effectively it applies its: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Strengths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Values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Passions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Vision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The aim is to deliver meaningful solutions to customer needs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F2C3B9-48E3-3C07-2874-7F6D6716F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024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Unique Selling Point /Proposition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B88387B-A63D-273E-F137-2C206D636E71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13958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C07146-FFEB-BBDB-D627-A069067A09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AA117-B963-6E00-4FE8-1C0BBC2B82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1124744"/>
            <a:ext cx="8977820" cy="4279659"/>
          </a:xfrm>
        </p:spPr>
        <p:txBody>
          <a:bodyPr>
            <a:normAutofit fontScale="92500"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Here are several questions to ask about your business idea or the company you have chosen to determine a USP: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is unique about the company or brand vs. direct competitors?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Which factors are most important to the buyers and end users for the company or brand?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the company does that is not easily imitated by competitors?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the company can easily communicated with your customer?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Can the company construct a memorable message of these unique, meaningful qualities about the business or brand?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How will be communicate this message to your customers users?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5B4ADF-308C-63B3-3F64-ACCDD3B72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8502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200" b="1" dirty="0">
                <a:solidFill>
                  <a:srgbClr val="0070C0"/>
                </a:solidFill>
              </a:rPr>
              <a:t>Unique Selling Point /Proposition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4729F4E-4545-562F-06DB-9839C827CF52}"/>
              </a:ext>
            </a:extLst>
          </p:cNvPr>
          <p:cNvSpPr txBox="1">
            <a:spLocks/>
          </p:cNvSpPr>
          <p:nvPr/>
        </p:nvSpPr>
        <p:spPr>
          <a:xfrm>
            <a:off x="395536" y="-139455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5874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A5A90A-FE70-118C-9BEB-1537E0D67E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CE5B1-7F80-66E8-A9F2-1269431DD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090" y="1052736"/>
            <a:ext cx="8977820" cy="4680520"/>
          </a:xfrm>
        </p:spPr>
        <p:txBody>
          <a:bodyPr>
            <a:normAutofit fontScale="92500"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Ask these questions about your own business idea or your chosen existing company when identifying a USP: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is unique about the offer compared with direct competitors?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Which factors are most important to buyers and end users?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does the business do, or plan to do, that competitors cannot easily copy?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can the business communicate clearly to customers?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Can the business create a memorable message based on these unique and meaningful qualities?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How will this message be communicated to customers and users?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You need to write the USP for your proposed new venture.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FB9D52-0FD1-36F6-F9C1-97F1748F3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8502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200" b="1" dirty="0">
                <a:solidFill>
                  <a:srgbClr val="0070C0"/>
                </a:solidFill>
              </a:rPr>
              <a:t>Unique Selling Point /Proposition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90EF2D7-8D41-7843-B9FA-CD29E35E89F1}"/>
              </a:ext>
            </a:extLst>
          </p:cNvPr>
          <p:cNvSpPr txBox="1">
            <a:spLocks/>
          </p:cNvSpPr>
          <p:nvPr/>
        </p:nvSpPr>
        <p:spPr>
          <a:xfrm>
            <a:off x="395536" y="-139455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8017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20B14E-75FA-F32E-7D35-25044BE7FC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74AE7-EB48-8AD9-95BF-509268AC9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1022437"/>
            <a:ext cx="8856984" cy="410445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Slogan: "Keeps going and going and going" - Energizer Batteries </a:t>
            </a:r>
            <a:br>
              <a:rPr lang="en-GB" sz="2400" dirty="0"/>
            </a:b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What they are really saying: Our batteries are superior to our competition, no one else has batteries that last as long as ours.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CE8D74-366E-910C-3188-300560C6D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83094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USP Examples</a:t>
            </a:r>
            <a:endParaRPr lang="en-US" sz="3600" b="1" dirty="0">
              <a:solidFill>
                <a:srgbClr val="007DC3"/>
              </a:solidFill>
            </a:endParaRPr>
          </a:p>
        </p:txBody>
      </p:sp>
      <p:pic>
        <p:nvPicPr>
          <p:cNvPr id="6" name="Picture 5" descr="A pink stuffed animal with sunglasses and a pack of batteries&#10;&#10;Description automatically generated">
            <a:extLst>
              <a:ext uri="{FF2B5EF4-FFF2-40B4-BE49-F238E27FC236}">
                <a16:creationId xmlns:a16="http://schemas.microsoft.com/office/drawing/2014/main" id="{F260BCC0-224F-ACC0-55C2-96EF3AB25DC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6681" y="3212976"/>
            <a:ext cx="4427984" cy="2427734"/>
          </a:xfrm>
          <a:prstGeom prst="rect">
            <a:avLst/>
          </a:prstGeom>
        </p:spPr>
      </p:pic>
      <p:pic>
        <p:nvPicPr>
          <p:cNvPr id="8" name="Picture 7" descr="A red and white rectangle with white text&#10;&#10;Description automatically generated">
            <a:extLst>
              <a:ext uri="{FF2B5EF4-FFF2-40B4-BE49-F238E27FC236}">
                <a16:creationId xmlns:a16="http://schemas.microsoft.com/office/drawing/2014/main" id="{D3007FBB-FC4B-A3D5-BA0D-932764F3EA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332" y="3216990"/>
            <a:ext cx="4271652" cy="222823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F864725-9196-E6B8-E326-0AC9F334A707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2431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F9B0A8-3AB7-0CF2-77E5-F3B1135ACC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0FE130D-1464-6C48-3953-31FE31EEB3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204" y="1057091"/>
            <a:ext cx="8858250" cy="399718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302DD6-9568-3377-D7DD-4F9C26AB5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USP Template 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19DA2BB-9DDF-1E48-0FD0-B437349DB754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7B96BF-BF7F-1749-E518-E3332B4F1B9E}"/>
              </a:ext>
            </a:extLst>
          </p:cNvPr>
          <p:cNvSpPr txBox="1"/>
          <p:nvPr/>
        </p:nvSpPr>
        <p:spPr>
          <a:xfrm>
            <a:off x="704256" y="5229200"/>
            <a:ext cx="8136904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Use this template for your assessment</a:t>
            </a:r>
          </a:p>
        </p:txBody>
      </p:sp>
    </p:spTree>
    <p:extLst>
      <p:ext uri="{BB962C8B-B14F-4D97-AF65-F5344CB8AC3E}">
        <p14:creationId xmlns:p14="http://schemas.microsoft.com/office/powerpoint/2010/main" val="27534171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C60490-0320-DB33-64BE-49F9EDDF0D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0B159D8-454A-5403-6A08-748DB86AC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93857"/>
            <a:ext cx="8229600" cy="675116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/>
              </a:rPr>
              <a:t>USP Analysis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30E14DF-A157-9B43-0E5B-0D92D0FC1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84996"/>
            <a:ext cx="9036496" cy="4232235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r>
              <a:rPr lang="en-GB" sz="2800" b="1" dirty="0">
                <a:effectLst/>
              </a:rPr>
              <a:t>Practical </a:t>
            </a:r>
            <a:r>
              <a:rPr lang="en-GB" sz="2800" b="1" dirty="0"/>
              <a:t>a</a:t>
            </a:r>
            <a:r>
              <a:rPr lang="en-GB" sz="2800" b="1" dirty="0">
                <a:effectLst/>
              </a:rPr>
              <a:t>ctivity- </a:t>
            </a:r>
            <a:r>
              <a:rPr lang="en-GB" sz="2800" b="1" dirty="0"/>
              <a:t>30</a:t>
            </a:r>
            <a:r>
              <a:rPr lang="en-GB" sz="2800" b="1" dirty="0">
                <a:effectLst/>
              </a:rPr>
              <a:t> minutes 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sz="2800" b="1" dirty="0">
              <a:effectLst/>
            </a:endParaRPr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Identify the USP of your proposed business and compare it with four potential competitors.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b="1" u="sng" dirty="0"/>
              <a:t>Create a table like the one we discussed in the previous slide</a:t>
            </a:r>
            <a:endParaRPr lang="en-GB" sz="2800" b="1" u="sng" dirty="0">
              <a:effectLst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9042702-1E49-4A4E-99F6-C0A53D76888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55548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715EB3D6-BBEB-59B9-30FC-D7BBF463F120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07737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1BC544-FCF6-E8BC-9A05-A3FD4AB42C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832EA5E-82D7-9DDC-8106-B33B4B5A146A}"/>
              </a:ext>
            </a:extLst>
          </p:cNvPr>
          <p:cNvSpPr/>
          <p:nvPr/>
        </p:nvSpPr>
        <p:spPr>
          <a:xfrm>
            <a:off x="1043608" y="1988840"/>
            <a:ext cx="7740352" cy="39703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Short &amp; Long Term 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Business goals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Module Leader: Vasilios Tavlaridis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5D8D594-37D4-07B7-7C68-0DBD44AC5576}"/>
              </a:ext>
            </a:extLst>
          </p:cNvPr>
          <p:cNvSpPr/>
          <p:nvPr/>
        </p:nvSpPr>
        <p:spPr>
          <a:xfrm>
            <a:off x="467544" y="76470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9791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CF0277-5583-6D2C-F310-9BD37C95BC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8D6DE-BE87-CDB9-9048-21C037F75E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8" y="967894"/>
            <a:ext cx="8856984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Business goals are specific, measurable and time-bound objectives that a company aims to achieve. They should link to the company’s strategic direction.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7DAF9A-34E7-DF77-608D-6FE4E4538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384578"/>
            <a:ext cx="8229600" cy="562074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Business Goals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F7B90DD-B8C2-87B2-3D36-1447EB6EDF7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40598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0F72B8-8147-607C-4448-AEF077C49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7DC7C-B624-CDCF-E86E-E9616C006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1268760"/>
            <a:ext cx="8856984" cy="4464496"/>
          </a:xfrm>
        </p:spPr>
        <p:txBody>
          <a:bodyPr>
            <a:normAutofit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Short-term business goals are specific and measurable objectives to be achieved within one year or less.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b="1" dirty="0"/>
              <a:t>Examples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Use customer relationship management (CRM) software to collect better information about potential and existing customers.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Become a key sponsor of a community event to strengthen brand visibility.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Short-term goals should have a quick turnaround time.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0A248B-65ED-832D-736E-7CBDC77D5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384578"/>
            <a:ext cx="8229600" cy="562074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Short Term Business Goals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75F1A94-0DE2-5862-3CDE-E6D166163DBD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42588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B35D91-2067-C4B7-F90D-2DB67AFF0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E48F2-E90B-AF06-6A80-41F1870AD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1196752"/>
            <a:ext cx="8856984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Long-term business goals are also specific and measurable objectives, but they are achieved over a longer period, for example two years or more.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b="1" dirty="0"/>
              <a:t>Examples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Expand company locations: a business may set a long-term goal to expand from two restaurant locations to four within five years.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Develop and launch new products.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4B1EBA-7D7C-C7BF-DF56-494458A2B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384578"/>
            <a:ext cx="8229600" cy="562074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Long Term Business Goals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4C9BF80-1727-FA71-52F9-8460CA60A263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99314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57FAE5-CFE0-A62A-E162-BB2051829E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C3B5A2D-48EE-7DD4-49CE-C4E5153C0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93857"/>
            <a:ext cx="8229600" cy="675116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  <a:effectLst/>
              </a:rPr>
              <a:t>Short/ Long term goals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2EE68A9-F86F-97B5-F9F0-0BFD368562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284996"/>
            <a:ext cx="8928992" cy="4376251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endParaRPr lang="en-GB" sz="2800" b="1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b="1" dirty="0"/>
              <a:t>Practical a</a:t>
            </a:r>
            <a:r>
              <a:rPr lang="en-GB" sz="2800" b="1" dirty="0">
                <a:effectLst/>
              </a:rPr>
              <a:t>ctivity- </a:t>
            </a:r>
            <a:r>
              <a:rPr lang="en-GB" sz="2800" b="1" dirty="0"/>
              <a:t>20</a:t>
            </a:r>
            <a:r>
              <a:rPr lang="en-GB" sz="2800" b="1" dirty="0">
                <a:effectLst/>
              </a:rPr>
              <a:t> minutes 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Write the short and long-term goals for your own business idea.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I will come around to support you.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sz="2800" b="1" dirty="0">
              <a:effectLst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F9FAEEE-83F9-1672-8A31-C946EE01310E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59706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149A37-5E4D-0BC4-7137-45E918E84F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73C4C2B-32A6-A7BE-6759-714A4320AF27}"/>
              </a:ext>
            </a:extLst>
          </p:cNvPr>
          <p:cNvSpPr/>
          <p:nvPr/>
        </p:nvSpPr>
        <p:spPr>
          <a:xfrm>
            <a:off x="1403648" y="2356431"/>
            <a:ext cx="7272808" cy="353943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Founding team &amp; Management of SMEs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Module Leader: Vasilios Tavlaridis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0D13626-5F80-FB87-7ADD-D3BE39C23BFE}"/>
              </a:ext>
            </a:extLst>
          </p:cNvPr>
          <p:cNvSpPr/>
          <p:nvPr/>
        </p:nvSpPr>
        <p:spPr>
          <a:xfrm>
            <a:off x="481134" y="1034533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4284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3"/>
            <a:ext cx="8579296" cy="602896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SME Ownership/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24744"/>
            <a:ext cx="9036496" cy="4536504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sz="2800" dirty="0"/>
              <a:t>SME management is different from management in large organisations. For example: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Leadership and decision-making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Employees, culture, communication and structure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Salary, financial benefits, assistance and rewards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Flexibility and personality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Survival and success are closely linked with ownership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B110799-DCEE-0345-7C3B-791C65B17747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796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86144"/>
            <a:ext cx="9141303" cy="694584"/>
          </a:xfrm>
        </p:spPr>
        <p:txBody>
          <a:bodyPr>
            <a:normAutofit fontScale="90000"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Founding Team </a:t>
            </a:r>
            <a:b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1303" cy="460851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Having the right founding team and employees is vitally important to the success of any start-up.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The owner of the start-up cannot do everything alone.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As the firm grows, the owner must rely more on the team.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 company should be able to operate smoothly even when the owner is not present. This requires clear roles and delegation, even when delegation is difficult.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On the next slide, we will read how a UK entrepreneur views his employees.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81EB9F8-0A9A-DF30-632A-241D0FFBD752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4353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24544" y="474532"/>
            <a:ext cx="9649072" cy="461824"/>
          </a:xfrm>
        </p:spPr>
        <p:txBody>
          <a:bodyPr>
            <a:normAutofit fontScale="90000"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lang="en-GB" sz="3600" b="1" dirty="0">
                <a:solidFill>
                  <a:srgbClr val="0070C0"/>
                </a:solidFill>
                <a:latin typeface="Myriad Pro"/>
                <a:ea typeface="+mn-ea"/>
                <a:cs typeface="+mn-cs"/>
              </a:rPr>
              <a:t>Sir Richard Branson</a:t>
            </a: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6" y="1124744"/>
            <a:ext cx="9141303" cy="4824536"/>
          </a:xfrm>
        </p:spPr>
        <p:txBody>
          <a:bodyPr>
            <a:noAutofit/>
          </a:bodyPr>
          <a:lstStyle/>
          <a:p>
            <a:pPr marL="0" lv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lv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lv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sz="2400" dirty="0"/>
              <a:t>Sir Richard Branson short history and view on founding teams</a:t>
            </a:r>
          </a:p>
          <a:p>
            <a:pPr marL="0" lv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lv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sz="2400" dirty="0">
                <a:hlinkClick r:id="rId2"/>
              </a:rPr>
              <a:t>https://www.headspacegroup.co.uk/sir-richard-branson-employees-come-first/</a:t>
            </a:r>
            <a:endParaRPr lang="en-GB" sz="2400" dirty="0"/>
          </a:p>
          <a:p>
            <a:pPr marL="0" lv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87B8C8F-4FF3-C03D-F0AC-8FB68E340A9A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4695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314E4B-842A-BE91-BABA-2333FB14F4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5D54B-1037-69A3-0ACC-834434409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88227"/>
            <a:ext cx="8579296" cy="530887"/>
          </a:xfrm>
        </p:spPr>
        <p:txBody>
          <a:bodyPr>
            <a:normAutofit fontScale="90000"/>
          </a:bodyPr>
          <a:lstStyle/>
          <a:p>
            <a:br>
              <a:rPr lang="en-GB" sz="3200" u="sng" dirty="0">
                <a:highlight>
                  <a:srgbClr val="FFFF00"/>
                </a:highlight>
              </a:rPr>
            </a:br>
            <a:r>
              <a:rPr lang="en-GB" sz="3100" b="1" dirty="0">
                <a:solidFill>
                  <a:srgbClr val="0070C0"/>
                </a:solidFill>
              </a:rPr>
              <a:t>Management Diagram</a:t>
            </a:r>
            <a:br>
              <a:rPr lang="en-GB" sz="3200" u="sng" dirty="0">
                <a:highlight>
                  <a:srgbClr val="FFFF00"/>
                </a:highlight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BFCDF1-FDA4-04BF-2826-84EBF835F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74684"/>
            <a:ext cx="9162854" cy="47585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Practical Activity- 20 minutes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/>
              <a:t>Create a simple management structure for your start-up, showing key roles and responsibilities.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/>
              <a:t>I will come around to support you</a:t>
            </a:r>
            <a:r>
              <a:rPr lang="en-GB" sz="2800" u="sng" dirty="0"/>
              <a:t>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B752E72-73F0-CAD2-5D06-99EE95094467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63688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6A1DFA-C436-2D1F-66AC-45B5C71B70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58C7B-1DFF-B7EF-280B-7652CE6B5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0D56C5D-CD8F-5FA7-D85B-F3002767F4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D8A8899-A8C2-1A31-A659-AAC66CE8DC10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79060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2706AC-C292-B461-ECAE-D49CBA48B5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7571337-A8E7-153A-6D95-E91AFFCFF1D7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Myriad Pro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7" name="Picture 6" descr="A white rectangular sign with blue text&#10;&#10;AI-generated content may be incorrect.">
            <a:extLst>
              <a:ext uri="{FF2B5EF4-FFF2-40B4-BE49-F238E27FC236}">
                <a16:creationId xmlns:a16="http://schemas.microsoft.com/office/drawing/2014/main" id="{7854180E-A25E-8968-7693-1002570A91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980728"/>
            <a:ext cx="7776864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0346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908720"/>
            <a:ext cx="8702082" cy="475230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dirty="0">
                <a:solidFill>
                  <a:schemeClr val="tx1"/>
                </a:solidFill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Barringer, B.R. and Ireland, R.D. (2019) </a:t>
            </a:r>
            <a:r>
              <a:rPr lang="en-GB" sz="2400" b="0" i="1" dirty="0">
                <a:solidFill>
                  <a:schemeClr val="tx1"/>
                </a:solidFill>
              </a:rPr>
              <a:t>Entrepreneurship: successfully launching new ventures</a:t>
            </a:r>
            <a:r>
              <a:rPr lang="en-GB" sz="2400" b="0" dirty="0">
                <a:solidFill>
                  <a:schemeClr val="tx1"/>
                </a:solidFill>
              </a:rPr>
              <a:t>. 6th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Harlow: Pearson.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Chaston, I. (2009) </a:t>
            </a:r>
            <a:r>
              <a:rPr lang="en-GB" sz="2400" b="0" i="1" dirty="0">
                <a:solidFill>
                  <a:schemeClr val="tx1"/>
                </a:solidFill>
              </a:rPr>
              <a:t>Entrepreneurial management in small firms</a:t>
            </a:r>
            <a:r>
              <a:rPr lang="en-GB" sz="2400" b="0" dirty="0">
                <a:solidFill>
                  <a:schemeClr val="tx1"/>
                </a:solidFill>
              </a:rPr>
              <a:t>. Los Angeles: SAGE.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Mariotti, S. and Glackin, C. (2016) </a:t>
            </a:r>
            <a:r>
              <a:rPr lang="en-GB" sz="2400" b="0" i="1" dirty="0">
                <a:solidFill>
                  <a:schemeClr val="tx1"/>
                </a:solidFill>
              </a:rPr>
              <a:t>Entrepreneurship: starting and operating a small business</a:t>
            </a:r>
            <a:r>
              <a:rPr lang="en-GB" sz="2400" b="0" dirty="0">
                <a:solidFill>
                  <a:schemeClr val="tx1"/>
                </a:solidFill>
              </a:rPr>
              <a:t>. 4th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Boston: Pearson.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Morris, M.J. (2011) </a:t>
            </a:r>
            <a:r>
              <a:rPr lang="en-GB" sz="2400" b="0" i="1" dirty="0">
                <a:solidFill>
                  <a:schemeClr val="tx1"/>
                </a:solidFill>
              </a:rPr>
              <a:t>Starting a successful business</a:t>
            </a:r>
            <a:r>
              <a:rPr lang="en-GB" sz="2400" b="0" dirty="0">
                <a:solidFill>
                  <a:schemeClr val="tx1"/>
                </a:solidFill>
              </a:rPr>
              <a:t>. 7th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London: Kogan Page.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84FA17F-1B0C-FE70-094B-97C68ECCA036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2574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b="1" dirty="0"/>
              <a:t>We will learn about</a:t>
            </a:r>
          </a:p>
          <a:p>
            <a:pPr marL="0" indent="0" algn="ctr">
              <a:buNone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rPr>
              <a:t>Business Environment, Competitor 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rPr>
              <a:t>analysis </a:t>
            </a:r>
            <a:r>
              <a:rPr lang="en-GB" sz="2400" b="1">
                <a:solidFill>
                  <a:prstClr val="black"/>
                </a:solidFill>
                <a:cs typeface="Calibri" panose="020F0502020204030204" pitchFamily="34" charset="0"/>
              </a:rPr>
              <a:t>&amp; </a:t>
            </a:r>
            <a:r>
              <a:rPr lang="en-GB" sz="2400" b="1" dirty="0">
                <a:solidFill>
                  <a:prstClr val="black"/>
                </a:solidFill>
                <a:cs typeface="Calibri" panose="020F0502020204030204" pitchFamily="34" charset="0"/>
              </a:rPr>
              <a:t>PESTEL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1833</Words>
  <Application>Microsoft Office PowerPoint</Application>
  <PresentationFormat>On-screen Show (4:3)</PresentationFormat>
  <Paragraphs>295</Paragraphs>
  <Slides>37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Myriad Pro</vt:lpstr>
      <vt:lpstr>Arial</vt:lpstr>
      <vt:lpstr>Arial Black</vt:lpstr>
      <vt:lpstr>Calibri</vt:lpstr>
      <vt:lpstr>Wingdings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Benefits &amp; Challenges</vt:lpstr>
      <vt:lpstr>Business Plan template</vt:lpstr>
      <vt:lpstr>Business Plan &amp; SMEs</vt:lpstr>
      <vt:lpstr>PowerPoint Presentation</vt:lpstr>
      <vt:lpstr>Business Plan sections</vt:lpstr>
      <vt:lpstr>Business Plan examples- Class Practical activity-20 Minutes </vt:lpstr>
      <vt:lpstr> Do you have any Questions? </vt:lpstr>
      <vt:lpstr>PowerPoint Presentation</vt:lpstr>
      <vt:lpstr> Unique Selling Point/Proposition </vt:lpstr>
      <vt:lpstr> Unique Selling Point /Proposition</vt:lpstr>
      <vt:lpstr> Unique Selling Point /Proposition</vt:lpstr>
      <vt:lpstr> Unique Selling Point /Proposition</vt:lpstr>
      <vt:lpstr> Unique Selling Point /Proposition</vt:lpstr>
      <vt:lpstr> USP Examples</vt:lpstr>
      <vt:lpstr> USP Template </vt:lpstr>
      <vt:lpstr>USP Analysis</vt:lpstr>
      <vt:lpstr> Do you have any Questions? </vt:lpstr>
      <vt:lpstr>PowerPoint Presentation</vt:lpstr>
      <vt:lpstr> Business Goals</vt:lpstr>
      <vt:lpstr> Short Term Business Goals</vt:lpstr>
      <vt:lpstr> Long Term Business Goals</vt:lpstr>
      <vt:lpstr>Short/ Long term goals</vt:lpstr>
      <vt:lpstr>PowerPoint Presentation</vt:lpstr>
      <vt:lpstr>SME Ownership/ Management</vt:lpstr>
      <vt:lpstr>  Founding Team  </vt:lpstr>
      <vt:lpstr>  Sir Richard Branson </vt:lpstr>
      <vt:lpstr> Management Diagram </vt:lpstr>
      <vt:lpstr> Do you have any Questions? </vt:lpstr>
      <vt:lpstr>PowerPoint Presentation</vt:lpstr>
      <vt:lpstr>PowerPoint Presentation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Vasilios Tavlaridis</dc:creator>
  <cp:lastModifiedBy>Vasilios Tavlaridis</cp:lastModifiedBy>
  <cp:revision>37</cp:revision>
  <dcterms:created xsi:type="dcterms:W3CDTF">2022-01-28T13:18:47Z</dcterms:created>
  <dcterms:modified xsi:type="dcterms:W3CDTF">2026-09-13T00:31:43Z</dcterms:modified>
  <cp:contentStatus/>
</cp:coreProperties>
</file>