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D5EE2-1974-71DB-C70C-57DDFD2C3C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275BB0-0E80-6B0B-77B2-11F55F86CE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388870-3638-B665-180E-24015A562369}"/>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5" name="Footer Placeholder 4">
            <a:extLst>
              <a:ext uri="{FF2B5EF4-FFF2-40B4-BE49-F238E27FC236}">
                <a16:creationId xmlns:a16="http://schemas.microsoft.com/office/drawing/2014/main" id="{2B44DE59-7072-574E-5F4D-4CF7B0B229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475A9-1554-8B61-711D-A6339556B291}"/>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2570739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2583E-E5C6-620F-63C3-D6ED3D36B5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573E3A-1A80-A795-A25A-50220AFC76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5B5B29-21D4-5F62-4B3D-374598DC9439}"/>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5" name="Footer Placeholder 4">
            <a:extLst>
              <a:ext uri="{FF2B5EF4-FFF2-40B4-BE49-F238E27FC236}">
                <a16:creationId xmlns:a16="http://schemas.microsoft.com/office/drawing/2014/main" id="{FDD18BD3-9C66-683B-0609-7A929516B1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BB7A1-C990-FCE6-4AF5-49E9508E2874}"/>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093003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44A6-4D9E-6937-58A1-393F83A9BB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F64E21-FAEB-B2D1-FAF3-3FBA095BDE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DAFB42-F217-C247-0639-112050366C9A}"/>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5" name="Footer Placeholder 4">
            <a:extLst>
              <a:ext uri="{FF2B5EF4-FFF2-40B4-BE49-F238E27FC236}">
                <a16:creationId xmlns:a16="http://schemas.microsoft.com/office/drawing/2014/main" id="{E9CD0F83-1A55-4DF6-00E3-AACC25D52B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26A3C-3033-9FBF-3FEB-49FF7E237083}"/>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804757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6E81D-3275-B7F6-9958-87A6B964D0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66BF06-F3E7-72A9-2586-E3A33F5F8A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2E795C-4C29-790B-09A3-A1A5541C0C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87310-847F-9483-2F5E-C537DDDD5B33}"/>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6" name="Footer Placeholder 5">
            <a:extLst>
              <a:ext uri="{FF2B5EF4-FFF2-40B4-BE49-F238E27FC236}">
                <a16:creationId xmlns:a16="http://schemas.microsoft.com/office/drawing/2014/main" id="{87F648F5-6280-A4A0-3C5C-35527DF2C5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BA06CA-6DB1-11BB-F4B6-8B6760988F39}"/>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2857202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833A-69F0-6EA9-E40D-75A18BD11A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01E4D7-B02A-9C0E-6976-B2ED17FE6E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9B2661-AB0B-7A85-560A-6F4B637FE9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4D39FF-D023-6D4B-CF10-50149A767C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9FC892-7073-1FAE-2B8E-78D838366C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79CEBB-10E0-514F-702D-F8DBB22408B3}"/>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8" name="Footer Placeholder 7">
            <a:extLst>
              <a:ext uri="{FF2B5EF4-FFF2-40B4-BE49-F238E27FC236}">
                <a16:creationId xmlns:a16="http://schemas.microsoft.com/office/drawing/2014/main" id="{F35D9E6E-3B10-5F67-CDDD-4F956FEC89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8BDEB7-BC66-B59D-1259-3DC1A82A8B9B}"/>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37456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5E7B4-82E9-91FA-5216-7BF29D4BD1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1DF830-83BD-3DAE-C20E-34CCE75964C0}"/>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4" name="Footer Placeholder 3">
            <a:extLst>
              <a:ext uri="{FF2B5EF4-FFF2-40B4-BE49-F238E27FC236}">
                <a16:creationId xmlns:a16="http://schemas.microsoft.com/office/drawing/2014/main" id="{060BB40C-BEC4-6B1D-07B1-950EC5632B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E2DB84-611B-F0BA-CEB9-55557F2BBFE5}"/>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198276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E5C2BE-210D-53A6-D7C6-36D74AF33953}"/>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3" name="Footer Placeholder 2">
            <a:extLst>
              <a:ext uri="{FF2B5EF4-FFF2-40B4-BE49-F238E27FC236}">
                <a16:creationId xmlns:a16="http://schemas.microsoft.com/office/drawing/2014/main" id="{FEDFB4FC-2DA8-10E8-9A28-BAD9204998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5076F3-23C8-1E52-9BFC-EA10D6EECE32}"/>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631252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92AA-10D0-3698-035B-0A63E8D74C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E32C09-E40C-B7CD-C436-1E3A7E133F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1BC9A4-B640-6BC7-58E8-95E303647D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AF24F0-F3B4-32B3-FC96-0CC14A58F9EB}"/>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6" name="Footer Placeholder 5">
            <a:extLst>
              <a:ext uri="{FF2B5EF4-FFF2-40B4-BE49-F238E27FC236}">
                <a16:creationId xmlns:a16="http://schemas.microsoft.com/office/drawing/2014/main" id="{DD1FCBDB-CBAD-5101-EF59-CCFC9A4F9B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20C22F-B84A-F7B7-2BB8-BDA956AAECCB}"/>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3120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81B15-6FC1-5089-D42A-96944974FA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C59B6B-1FDF-9759-07C3-1D1741BAC8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AD2A0F-21F0-3B4C-829A-DB97F78E7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B5119-0CE0-DC91-4435-1DCCAF7DCB7E}"/>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6" name="Footer Placeholder 5">
            <a:extLst>
              <a:ext uri="{FF2B5EF4-FFF2-40B4-BE49-F238E27FC236}">
                <a16:creationId xmlns:a16="http://schemas.microsoft.com/office/drawing/2014/main" id="{7AF39015-41A5-D035-7430-31F70D1FB2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B5443A-3A12-4176-A832-C96F2790A138}"/>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284713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6D75-50D2-DCA3-1286-AF6CCDE84B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D42FE9-F5E1-ABB6-3824-CAA39C5C53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57C684-1992-7C85-57CB-4927C0A393F8}"/>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5" name="Footer Placeholder 4">
            <a:extLst>
              <a:ext uri="{FF2B5EF4-FFF2-40B4-BE49-F238E27FC236}">
                <a16:creationId xmlns:a16="http://schemas.microsoft.com/office/drawing/2014/main" id="{18E6859A-DA6F-4B8F-7791-AB2728E07A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BB23B9-9826-A7A9-4B31-593C45C23F7F}"/>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2817997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5A9359-C41D-3E15-F845-13C570D358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161FE-945B-F0EC-A606-A624272336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E0C32-6135-C3C8-3565-817B73D86AAC}"/>
              </a:ext>
            </a:extLst>
          </p:cNvPr>
          <p:cNvSpPr>
            <a:spLocks noGrp="1"/>
          </p:cNvSpPr>
          <p:nvPr>
            <p:ph type="dt" sz="half" idx="10"/>
          </p:nvPr>
        </p:nvSpPr>
        <p:spPr/>
        <p:txBody>
          <a:bodyPr/>
          <a:lstStyle/>
          <a:p>
            <a:fld id="{72DE909D-FCD7-4E31-BB52-B8F832609E7C}" type="datetimeFigureOut">
              <a:rPr lang="en-GB" smtClean="0"/>
              <a:t>22/01/2025</a:t>
            </a:fld>
            <a:endParaRPr lang="en-GB"/>
          </a:p>
        </p:txBody>
      </p:sp>
      <p:sp>
        <p:nvSpPr>
          <p:cNvPr id="5" name="Footer Placeholder 4">
            <a:extLst>
              <a:ext uri="{FF2B5EF4-FFF2-40B4-BE49-F238E27FC236}">
                <a16:creationId xmlns:a16="http://schemas.microsoft.com/office/drawing/2014/main" id="{405F4D7D-0CE1-73B7-4437-602673CD2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BD3E68-30D2-0E4C-79E8-1183FF93A50B}"/>
              </a:ext>
            </a:extLst>
          </p:cNvPr>
          <p:cNvSpPr>
            <a:spLocks noGrp="1"/>
          </p:cNvSpPr>
          <p:nvPr>
            <p:ph type="sldNum" sz="quarter" idx="12"/>
          </p:nvPr>
        </p:nvSpPr>
        <p:spPr/>
        <p:txBody>
          <a:bodyPr/>
          <a:lstStyle/>
          <a:p>
            <a:fld id="{45B4FAD5-37A4-4F94-A42E-3E869D37BBCA}" type="slidenum">
              <a:rPr lang="en-GB" smtClean="0"/>
              <a:t>‹#›</a:t>
            </a:fld>
            <a:endParaRPr lang="en-GB"/>
          </a:p>
        </p:txBody>
      </p:sp>
    </p:spTree>
    <p:extLst>
      <p:ext uri="{BB962C8B-B14F-4D97-AF65-F5344CB8AC3E}">
        <p14:creationId xmlns:p14="http://schemas.microsoft.com/office/powerpoint/2010/main" val="393896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7E0708-FB06-A32B-021F-C080A4712F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D6BFFE-2040-85AC-DA9B-0970526132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AE147-A623-BB26-6359-AA9A69C329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DE909D-FCD7-4E31-BB52-B8F832609E7C}" type="datetimeFigureOut">
              <a:rPr lang="en-GB" smtClean="0"/>
              <a:t>22/01/2025</a:t>
            </a:fld>
            <a:endParaRPr lang="en-GB"/>
          </a:p>
        </p:txBody>
      </p:sp>
      <p:sp>
        <p:nvSpPr>
          <p:cNvPr id="5" name="Footer Placeholder 4">
            <a:extLst>
              <a:ext uri="{FF2B5EF4-FFF2-40B4-BE49-F238E27FC236}">
                <a16:creationId xmlns:a16="http://schemas.microsoft.com/office/drawing/2014/main" id="{31EDBC24-B281-D4B0-A679-DD77625C54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A5A933-1206-229E-691F-DE811D7BB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B4FAD5-37A4-4F94-A42E-3E869D37BBCA}" type="slidenum">
              <a:rPr lang="en-GB" smtClean="0"/>
              <a:t>‹#›</a:t>
            </a:fld>
            <a:endParaRPr lang="en-GB"/>
          </a:p>
        </p:txBody>
      </p:sp>
    </p:spTree>
    <p:extLst>
      <p:ext uri="{BB962C8B-B14F-4D97-AF65-F5344CB8AC3E}">
        <p14:creationId xmlns:p14="http://schemas.microsoft.com/office/powerpoint/2010/main" val="3847392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hyperlink" Target="https://doi.org/10.1017/S17400228140003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BF711F-F9A0-4EA4-B156-A79E9F362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4" name="Straight Connector 13">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Rectangle 16">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61545-D547-A467-2612-298206D5E963}"/>
              </a:ext>
            </a:extLst>
          </p:cNvPr>
          <p:cNvSpPr>
            <a:spLocks noGrp="1"/>
          </p:cNvSpPr>
          <p:nvPr>
            <p:ph type="ctrTitle"/>
          </p:nvPr>
        </p:nvSpPr>
        <p:spPr>
          <a:xfrm>
            <a:off x="1135907" y="4353067"/>
            <a:ext cx="10071536" cy="929750"/>
          </a:xfrm>
        </p:spPr>
        <p:txBody>
          <a:bodyPr anchor="b">
            <a:noAutofit/>
          </a:bodyPr>
          <a:lstStyle/>
          <a:p>
            <a:r>
              <a:rPr lang="en-US" sz="3200" dirty="0">
                <a:solidFill>
                  <a:srgbClr val="0070C0"/>
                </a:solidFill>
                <a:latin typeface="Arial Black" panose="020B0A04020102020204" pitchFamily="34" charset="0"/>
              </a:rPr>
              <a:t>The Global and Local Impacts of the Industrial Revolution: Resources, Workers, and Innovation</a:t>
            </a:r>
            <a:endParaRPr lang="en-GB" sz="3200" dirty="0">
              <a:solidFill>
                <a:srgbClr val="0070C0"/>
              </a:solidFill>
              <a:latin typeface="Arial Black" panose="020B0A04020102020204" pitchFamily="34" charset="0"/>
            </a:endParaRPr>
          </a:p>
        </p:txBody>
      </p:sp>
      <p:sp>
        <p:nvSpPr>
          <p:cNvPr id="3" name="Subtitle 2">
            <a:extLst>
              <a:ext uri="{FF2B5EF4-FFF2-40B4-BE49-F238E27FC236}">
                <a16:creationId xmlns:a16="http://schemas.microsoft.com/office/drawing/2014/main" id="{F83A9865-C96D-0E59-A3D3-48BC186FA8F2}"/>
              </a:ext>
            </a:extLst>
          </p:cNvPr>
          <p:cNvSpPr>
            <a:spLocks noGrp="1"/>
          </p:cNvSpPr>
          <p:nvPr>
            <p:ph type="subTitle" idx="1"/>
          </p:nvPr>
        </p:nvSpPr>
        <p:spPr>
          <a:xfrm>
            <a:off x="1344011" y="6074331"/>
            <a:ext cx="10071536" cy="448377"/>
          </a:xfrm>
        </p:spPr>
        <p:txBody>
          <a:bodyPr anchor="t">
            <a:normAutofit/>
          </a:bodyPr>
          <a:lstStyle/>
          <a:p>
            <a:r>
              <a:rPr lang="en-US" sz="2000" i="1" dirty="0">
                <a:solidFill>
                  <a:srgbClr val="0070C0"/>
                </a:solidFill>
                <a:latin typeface="Arial Black" panose="020B0A04020102020204" pitchFamily="34" charset="0"/>
              </a:rPr>
              <a:t>By Dumitru Hilitanu</a:t>
            </a:r>
            <a:endParaRPr lang="en-GB" sz="2000" i="1" dirty="0">
              <a:solidFill>
                <a:srgbClr val="0070C0"/>
              </a:solidFill>
              <a:latin typeface="Arial Black" panose="020B0A04020102020204" pitchFamily="34" charset="0"/>
            </a:endParaRPr>
          </a:p>
        </p:txBody>
      </p:sp>
      <p:pic>
        <p:nvPicPr>
          <p:cNvPr id="6" name="Picture 5" descr="A person holding a stick and bending over&#10;&#10;AI-generated content may be incorrect.">
            <a:extLst>
              <a:ext uri="{FF2B5EF4-FFF2-40B4-BE49-F238E27FC236}">
                <a16:creationId xmlns:a16="http://schemas.microsoft.com/office/drawing/2014/main" id="{4C69474E-7FC8-7BA9-F4E3-58E88317468A}"/>
              </a:ext>
            </a:extLst>
          </p:cNvPr>
          <p:cNvPicPr>
            <a:picLocks noChangeAspect="1"/>
          </p:cNvPicPr>
          <p:nvPr/>
        </p:nvPicPr>
        <p:blipFill>
          <a:blip r:embed="rId2"/>
          <a:srcRect l="4269" r="7882" b="2"/>
          <a:stretch/>
        </p:blipFill>
        <p:spPr>
          <a:xfrm>
            <a:off x="904492" y="772621"/>
            <a:ext cx="3292790" cy="2663137"/>
          </a:xfrm>
          <a:prstGeom prst="rect">
            <a:avLst/>
          </a:prstGeom>
        </p:spPr>
      </p:pic>
      <p:pic>
        <p:nvPicPr>
          <p:cNvPr id="4" name="Picture 3" descr="A factory with smoke stacks&#10;&#10;AI-generated content may be incorrect.">
            <a:extLst>
              <a:ext uri="{FF2B5EF4-FFF2-40B4-BE49-F238E27FC236}">
                <a16:creationId xmlns:a16="http://schemas.microsoft.com/office/drawing/2014/main" id="{68F72DB9-F2CA-283E-1BA4-92F2127F240F}"/>
              </a:ext>
            </a:extLst>
          </p:cNvPr>
          <p:cNvPicPr>
            <a:picLocks noChangeAspect="1"/>
          </p:cNvPicPr>
          <p:nvPr/>
        </p:nvPicPr>
        <p:blipFill>
          <a:blip r:embed="rId3"/>
          <a:srcRect r="12479" b="2"/>
          <a:stretch/>
        </p:blipFill>
        <p:spPr>
          <a:xfrm>
            <a:off x="4457293" y="772621"/>
            <a:ext cx="3292790" cy="2663137"/>
          </a:xfrm>
          <a:prstGeom prst="rect">
            <a:avLst/>
          </a:prstGeom>
        </p:spPr>
      </p:pic>
      <p:pic>
        <p:nvPicPr>
          <p:cNvPr id="5" name="Picture 4" descr="A painting of a factory&#10;&#10;AI-generated content may be incorrect.">
            <a:extLst>
              <a:ext uri="{FF2B5EF4-FFF2-40B4-BE49-F238E27FC236}">
                <a16:creationId xmlns:a16="http://schemas.microsoft.com/office/drawing/2014/main" id="{7E6CD258-2ABC-D9CC-DD43-1CA51EFEA5CA}"/>
              </a:ext>
            </a:extLst>
          </p:cNvPr>
          <p:cNvPicPr>
            <a:picLocks noChangeAspect="1"/>
          </p:cNvPicPr>
          <p:nvPr/>
        </p:nvPicPr>
        <p:blipFill>
          <a:blip r:embed="rId4"/>
          <a:srcRect l="1693" r="14517" b="-2"/>
          <a:stretch/>
        </p:blipFill>
        <p:spPr>
          <a:xfrm>
            <a:off x="8015984" y="772621"/>
            <a:ext cx="3292790" cy="2663137"/>
          </a:xfrm>
          <a:prstGeom prst="rect">
            <a:avLst/>
          </a:prstGeom>
        </p:spPr>
      </p:pic>
    </p:spTree>
    <p:extLst>
      <p:ext uri="{BB962C8B-B14F-4D97-AF65-F5344CB8AC3E}">
        <p14:creationId xmlns:p14="http://schemas.microsoft.com/office/powerpoint/2010/main" val="30641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314757E-050E-4610-A609-EA16A888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97E356-BF90-90CB-77DC-F169532DB560}"/>
              </a:ext>
            </a:extLst>
          </p:cNvPr>
          <p:cNvSpPr>
            <a:spLocks noGrp="1"/>
          </p:cNvSpPr>
          <p:nvPr>
            <p:ph type="title"/>
          </p:nvPr>
        </p:nvSpPr>
        <p:spPr>
          <a:xfrm>
            <a:off x="581646" y="573896"/>
            <a:ext cx="3639746" cy="1414145"/>
          </a:xfrm>
        </p:spPr>
        <p:txBody>
          <a:bodyPr anchor="b">
            <a:normAutofit/>
          </a:bodyPr>
          <a:lstStyle/>
          <a:p>
            <a:pPr algn="ctr"/>
            <a:r>
              <a:rPr lang="en-US" sz="2800" dirty="0">
                <a:solidFill>
                  <a:srgbClr val="0070C0"/>
                </a:solidFill>
                <a:latin typeface="Arial Black" panose="020B0A04020102020204" pitchFamily="34" charset="0"/>
              </a:rPr>
              <a:t>Introduction to Industrial Revolution </a:t>
            </a:r>
            <a:endParaRPr lang="en-GB" sz="2800" dirty="0">
              <a:solidFill>
                <a:srgbClr val="0070C0"/>
              </a:solidFill>
              <a:latin typeface="Arial Black" panose="020B0A04020102020204" pitchFamily="34" charset="0"/>
            </a:endParaRPr>
          </a:p>
        </p:txBody>
      </p:sp>
      <p:sp>
        <p:nvSpPr>
          <p:cNvPr id="17" name="Rectangle 1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6631" y="570661"/>
            <a:ext cx="2555350" cy="170867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825A8E3-C8F5-58D4-7223-8DBDCE01789D}"/>
              </a:ext>
            </a:extLst>
          </p:cNvPr>
          <p:cNvPicPr>
            <a:picLocks noChangeAspect="1"/>
          </p:cNvPicPr>
          <p:nvPr/>
        </p:nvPicPr>
        <p:blipFill>
          <a:blip r:embed="rId2"/>
          <a:srcRect t="5143" r="5" b="5"/>
          <a:stretch/>
        </p:blipFill>
        <p:spPr>
          <a:xfrm>
            <a:off x="9611918" y="744289"/>
            <a:ext cx="2155619" cy="1360684"/>
          </a:xfrm>
          <a:prstGeom prst="rect">
            <a:avLst/>
          </a:prstGeom>
        </p:spPr>
      </p:pic>
      <p:sp>
        <p:nvSpPr>
          <p:cNvPr id="4" name="Rectangle 1">
            <a:extLst>
              <a:ext uri="{FF2B5EF4-FFF2-40B4-BE49-F238E27FC236}">
                <a16:creationId xmlns:a16="http://schemas.microsoft.com/office/drawing/2014/main" id="{B874061D-6BE9-F426-0F16-F62F3D2708E8}"/>
              </a:ext>
            </a:extLst>
          </p:cNvPr>
          <p:cNvSpPr>
            <a:spLocks noGrp="1" noChangeArrowheads="1"/>
          </p:cNvSpPr>
          <p:nvPr>
            <p:ph idx="1"/>
          </p:nvPr>
        </p:nvSpPr>
        <p:spPr bwMode="auto">
          <a:xfrm>
            <a:off x="210019" y="2200866"/>
            <a:ext cx="4523821" cy="37450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400" b="0" i="0" u="none" strike="noStrike" cap="none" normalizeH="0" baseline="0" dirty="0">
                <a:ln>
                  <a:noFill/>
                </a:ln>
                <a:effectLst/>
                <a:latin typeface="Arial" panose="020B0604020202020204" pitchFamily="34" charset="0"/>
              </a:rPr>
              <a:t>Steam power propelled the Industrial Revolution, which began in the late 18th century, with notable breakthroughs from inventors like as James Watt and Thomas Newcomen. </a:t>
            </a:r>
            <a:endParaRPr lang="en-US" altLang="en-US" sz="1400" dirty="0">
              <a:latin typeface="Arial" panose="020B0604020202020204" pitchFamily="34" charset="0"/>
            </a:endParaRP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400" b="0" i="0" u="none" strike="noStrike" cap="none" normalizeH="0" baseline="0" dirty="0">
                <a:ln>
                  <a:noFill/>
                </a:ln>
                <a:effectLst/>
                <a:latin typeface="Arial" panose="020B0604020202020204" pitchFamily="34" charset="0"/>
              </a:rPr>
              <a:t>Rich coalfields and easy access to copper ore made South Wales an important industrial center, especially in Swansea, which received the name  "Copperopolis" for its copper smelting sector (Evans</a:t>
            </a:r>
            <a:r>
              <a:rPr lang="en-US" altLang="en-US" sz="1400" dirty="0">
                <a:latin typeface="Arial" panose="020B0604020202020204" pitchFamily="34" charset="0"/>
              </a:rPr>
              <a:t>, 2015).</a:t>
            </a:r>
            <a:endParaRPr kumimoji="0" lang="en-US" altLang="en-US" sz="1400" b="0" i="0" u="none" strike="noStrike" cap="none" normalizeH="0" baseline="0" dirty="0">
              <a:ln>
                <a:noFill/>
              </a:ln>
              <a:effectLst/>
              <a:latin typeface="Arial" panose="020B0604020202020204" pitchFamily="34" charset="0"/>
            </a:endParaRP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400" b="0" i="0" u="none" strike="noStrike" cap="none" normalizeH="0" baseline="0" dirty="0">
                <a:ln>
                  <a:noFill/>
                </a:ln>
                <a:effectLst/>
                <a:latin typeface="Arial" panose="020B0604020202020204" pitchFamily="34" charset="0"/>
              </a:rPr>
              <a:t>During this revolutionary time, coal was the main energy source for industries, ships, and locomotives, while the region's geographic advantages allowed for the import of copper ore and the export of refined copper (Evans, 2015).</a:t>
            </a:r>
            <a:br>
              <a:rPr kumimoji="0" lang="en-US" altLang="en-US" sz="1400" b="0" i="0" u="none" strike="noStrike" cap="none" normalizeH="0" baseline="0" dirty="0">
                <a:ln>
                  <a:noFill/>
                </a:ln>
                <a:effectLst/>
                <a:latin typeface="Arial" panose="020B0604020202020204" pitchFamily="34" charset="0"/>
              </a:rPr>
            </a:br>
            <a:endParaRPr kumimoji="0" lang="en-US" altLang="en-US" sz="1400" b="0" i="0" u="none" strike="noStrike" cap="none" normalizeH="0" baseline="0" dirty="0">
              <a:ln>
                <a:noFill/>
              </a:ln>
              <a:effectLst/>
              <a:latin typeface="Arial" panose="020B0604020202020204" pitchFamily="34" charset="0"/>
            </a:endParaRPr>
          </a:p>
        </p:txBody>
      </p:sp>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35D5A6-AB7A-4677-8D44-034515D66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4757" y="573896"/>
            <a:ext cx="4417383" cy="5634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B3452E0-3751-CA46-5B4C-D85AC64522D9}"/>
              </a:ext>
            </a:extLst>
          </p:cNvPr>
          <p:cNvPicPr>
            <a:picLocks noChangeAspect="1"/>
          </p:cNvPicPr>
          <p:nvPr/>
        </p:nvPicPr>
        <p:blipFill>
          <a:blip r:embed="rId3"/>
          <a:srcRect l="23970" r="22567"/>
          <a:stretch/>
        </p:blipFill>
        <p:spPr>
          <a:xfrm>
            <a:off x="5062448" y="800882"/>
            <a:ext cx="3948548" cy="5180907"/>
          </a:xfrm>
          <a:prstGeom prst="rect">
            <a:avLst/>
          </a:prstGeom>
        </p:spPr>
      </p:pic>
      <p:sp>
        <p:nvSpPr>
          <p:cNvPr id="23" name="Rectangle 22">
            <a:extLst>
              <a:ext uri="{FF2B5EF4-FFF2-40B4-BE49-F238E27FC236}">
                <a16:creationId xmlns:a16="http://schemas.microsoft.com/office/drawing/2014/main" id="{0BB19363-8354-4E75-A15C-A08F75517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6631" y="2535382"/>
            <a:ext cx="2555350" cy="170867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02BAC9F-9FD4-3561-41F4-2B28E48FDA1A}"/>
              </a:ext>
            </a:extLst>
          </p:cNvPr>
          <p:cNvPicPr>
            <a:picLocks noChangeAspect="1"/>
          </p:cNvPicPr>
          <p:nvPr/>
        </p:nvPicPr>
        <p:blipFill>
          <a:blip r:embed="rId4"/>
          <a:srcRect t="2490" r="-3" b="-3"/>
          <a:stretch/>
        </p:blipFill>
        <p:spPr>
          <a:xfrm>
            <a:off x="9611920" y="2709600"/>
            <a:ext cx="2155619" cy="1363626"/>
          </a:xfrm>
          <a:prstGeom prst="rect">
            <a:avLst/>
          </a:prstGeom>
        </p:spPr>
      </p:pic>
      <p:sp>
        <p:nvSpPr>
          <p:cNvPr id="25" name="Rectangle 2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8773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D9447A0-3CF5-49EA-9798-9781F09D6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6631" y="4500103"/>
            <a:ext cx="2555350" cy="170867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1DDC56-FE70-26EE-02BE-9E2854BD9B10}"/>
              </a:ext>
            </a:extLst>
          </p:cNvPr>
          <p:cNvPicPr>
            <a:picLocks noChangeAspect="1"/>
          </p:cNvPicPr>
          <p:nvPr/>
        </p:nvPicPr>
        <p:blipFill>
          <a:blip r:embed="rId5"/>
          <a:srcRect t="11290" r="-5" b="666"/>
          <a:stretch/>
        </p:blipFill>
        <p:spPr>
          <a:xfrm>
            <a:off x="9611918" y="4673731"/>
            <a:ext cx="2155619" cy="1360684"/>
          </a:xfrm>
          <a:prstGeom prst="rect">
            <a:avLst/>
          </a:prstGeom>
        </p:spPr>
      </p:pic>
    </p:spTree>
    <p:extLst>
      <p:ext uri="{BB962C8B-B14F-4D97-AF65-F5344CB8AC3E}">
        <p14:creationId xmlns:p14="http://schemas.microsoft.com/office/powerpoint/2010/main" val="1029562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6" name="Rectangle 1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636CB5D9-D337-4335-078C-9671798E4386}"/>
              </a:ext>
            </a:extLst>
          </p:cNvPr>
          <p:cNvSpPr>
            <a:spLocks noGrp="1" noChangeArrowheads="1"/>
          </p:cNvSpPr>
          <p:nvPr>
            <p:ph type="title"/>
          </p:nvPr>
        </p:nvSpPr>
        <p:spPr bwMode="auto">
          <a:xfrm>
            <a:off x="1057025" y="922644"/>
            <a:ext cx="5040285" cy="116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Autofit/>
          </a:bodyPr>
          <a:lstStyle/>
          <a:p>
            <a:pPr marL="0" marR="0" lvl="0" indent="0" algn="ctr" defTabSz="914400" rtl="0" eaLnBrk="0" fontAlgn="base" latinLnBrk="0" hangingPunct="0">
              <a:spcBef>
                <a:spcPct val="0"/>
              </a:spcBef>
              <a:spcAft>
                <a:spcPct val="0"/>
              </a:spcAft>
              <a:buClrTx/>
              <a:buSzTx/>
              <a:buFontTx/>
              <a:buNone/>
              <a:tabLst/>
            </a:pPr>
            <a:r>
              <a:rPr kumimoji="0" lang="en-US" altLang="en-US" sz="2800" b="0" i="0" u="none" strike="noStrike" cap="none" normalizeH="0" baseline="0" dirty="0">
                <a:ln>
                  <a:noFill/>
                </a:ln>
                <a:solidFill>
                  <a:srgbClr val="0070C0"/>
                </a:solidFill>
                <a:effectLst/>
                <a:latin typeface="Arial Black" panose="020B0A04020102020204" pitchFamily="34" charset="0"/>
              </a:rPr>
              <a:t>The Prosperity of Llanelli During the Industrial Revolution</a:t>
            </a:r>
          </a:p>
        </p:txBody>
      </p:sp>
      <p:sp>
        <p:nvSpPr>
          <p:cNvPr id="21" name="Rectangle 2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1A2B603-DFF9-3688-07A7-EA12ED3EDCEE}"/>
              </a:ext>
            </a:extLst>
          </p:cNvPr>
          <p:cNvSpPr>
            <a:spLocks noGrp="1" noChangeArrowheads="1"/>
          </p:cNvSpPr>
          <p:nvPr>
            <p:ph idx="1"/>
          </p:nvPr>
        </p:nvSpPr>
        <p:spPr bwMode="auto">
          <a:xfrm>
            <a:off x="1055715" y="2508105"/>
            <a:ext cx="5490128" cy="36324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400" b="0" i="0" u="none" strike="noStrike" cap="none" normalizeH="0" baseline="0" dirty="0">
                <a:ln>
                  <a:noFill/>
                </a:ln>
                <a:effectLst/>
                <a:latin typeface="Arial" panose="020B0604020202020204" pitchFamily="34" charset="0"/>
              </a:rPr>
              <a:t>During the Industrial Revolution, Llanelli earned the moniker "Tinopolis" because of its prominent position in tinplate manufacturing, bolstered by adjacent copper smelting and plentiful coal reserves (Coleman, 1992). </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400" b="0" i="0" u="none" strike="noStrike" cap="none" normalizeH="0" baseline="0" dirty="0">
                <a:ln>
                  <a:noFill/>
                </a:ln>
                <a:effectLst/>
                <a:latin typeface="Arial" panose="020B0604020202020204" pitchFamily="34" charset="0"/>
              </a:rPr>
              <a:t>The expansion of tinplate industries, propelled by local entrepreneurs, converted Llanelli into an industrial center, generating countless employment opportunities. </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400" b="0" i="0" u="none" strike="noStrike" cap="none" normalizeH="0" baseline="0" dirty="0">
                <a:ln>
                  <a:noFill/>
                </a:ln>
                <a:effectLst/>
                <a:latin typeface="Arial" panose="020B0604020202020204" pitchFamily="34" charset="0"/>
              </a:rPr>
              <a:t>Urbanisation resulted in issues including overcrowding and substandard working conditions; nonetheless, technological innovations such as steam-powered rolling mills augmented Llanelli's importance in Britain's industrial economy (Crafts, 1985).</a:t>
            </a:r>
            <a:br>
              <a:rPr kumimoji="0" lang="en-US" altLang="en-US" sz="1400" b="0" i="0" u="none" strike="noStrike" cap="none" normalizeH="0" baseline="0" dirty="0">
                <a:ln>
                  <a:noFill/>
                </a:ln>
                <a:effectLst/>
                <a:latin typeface="Arial" panose="020B0604020202020204" pitchFamily="34" charset="0"/>
              </a:rPr>
            </a:br>
            <a:endParaRPr kumimoji="0" lang="en-US" altLang="en-US" sz="1400" b="0" i="0" u="none" strike="noStrike" cap="none" normalizeH="0" baseline="0" dirty="0">
              <a:ln>
                <a:noFill/>
              </a:ln>
              <a:effectLst/>
              <a:latin typeface="Arial" panose="020B0604020202020204" pitchFamily="34" charset="0"/>
            </a:endParaRPr>
          </a:p>
        </p:txBody>
      </p:sp>
      <p:pic>
        <p:nvPicPr>
          <p:cNvPr id="8" name="Picture 7">
            <a:extLst>
              <a:ext uri="{FF2B5EF4-FFF2-40B4-BE49-F238E27FC236}">
                <a16:creationId xmlns:a16="http://schemas.microsoft.com/office/drawing/2014/main" id="{D696FB0A-FF0A-707E-302C-42198C1BF21E}"/>
              </a:ext>
            </a:extLst>
          </p:cNvPr>
          <p:cNvPicPr>
            <a:picLocks noChangeAspect="1"/>
          </p:cNvPicPr>
          <p:nvPr/>
        </p:nvPicPr>
        <p:blipFill>
          <a:blip r:embed="rId2"/>
          <a:srcRect l="16691" r="18533" b="2"/>
          <a:stretch/>
        </p:blipFill>
        <p:spPr>
          <a:xfrm>
            <a:off x="6946666" y="774285"/>
            <a:ext cx="2112264" cy="1999673"/>
          </a:xfrm>
          <a:prstGeom prst="rect">
            <a:avLst/>
          </a:prstGeom>
        </p:spPr>
      </p:pic>
      <p:pic>
        <p:nvPicPr>
          <p:cNvPr id="7" name="Picture 6">
            <a:extLst>
              <a:ext uri="{FF2B5EF4-FFF2-40B4-BE49-F238E27FC236}">
                <a16:creationId xmlns:a16="http://schemas.microsoft.com/office/drawing/2014/main" id="{6EB3F6AA-23B1-C984-6776-6462F1C5DC47}"/>
              </a:ext>
            </a:extLst>
          </p:cNvPr>
          <p:cNvPicPr>
            <a:picLocks noChangeAspect="1"/>
          </p:cNvPicPr>
          <p:nvPr/>
        </p:nvPicPr>
        <p:blipFill>
          <a:blip r:embed="rId3"/>
          <a:srcRect l="26269" r="25225" b="2"/>
          <a:stretch/>
        </p:blipFill>
        <p:spPr>
          <a:xfrm>
            <a:off x="9223523" y="774285"/>
            <a:ext cx="2112264" cy="1999673"/>
          </a:xfrm>
          <a:prstGeom prst="rect">
            <a:avLst/>
          </a:prstGeom>
        </p:spPr>
      </p:pic>
      <p:pic>
        <p:nvPicPr>
          <p:cNvPr id="6" name="Picture 5">
            <a:extLst>
              <a:ext uri="{FF2B5EF4-FFF2-40B4-BE49-F238E27FC236}">
                <a16:creationId xmlns:a16="http://schemas.microsoft.com/office/drawing/2014/main" id="{7809BC4D-31A8-5313-A44D-944DB2F89EE1}"/>
              </a:ext>
            </a:extLst>
          </p:cNvPr>
          <p:cNvPicPr>
            <a:picLocks noChangeAspect="1"/>
          </p:cNvPicPr>
          <p:nvPr/>
        </p:nvPicPr>
        <p:blipFill>
          <a:blip r:embed="rId4"/>
          <a:srcRect t="608" r="-2" b="-2"/>
          <a:stretch/>
        </p:blipFill>
        <p:spPr>
          <a:xfrm>
            <a:off x="6946667" y="2942704"/>
            <a:ext cx="4389120" cy="3213543"/>
          </a:xfrm>
          <a:prstGeom prst="rect">
            <a:avLst/>
          </a:prstGeom>
        </p:spPr>
      </p:pic>
    </p:spTree>
    <p:extLst>
      <p:ext uri="{BB962C8B-B14F-4D97-AF65-F5344CB8AC3E}">
        <p14:creationId xmlns:p14="http://schemas.microsoft.com/office/powerpoint/2010/main" val="3943308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F0EDF-0D84-537A-EBE1-DBC97E7664A9}"/>
              </a:ext>
            </a:extLst>
          </p:cNvPr>
          <p:cNvSpPr>
            <a:spLocks noGrp="1"/>
          </p:cNvSpPr>
          <p:nvPr>
            <p:ph type="title"/>
          </p:nvPr>
        </p:nvSpPr>
        <p:spPr>
          <a:xfrm>
            <a:off x="808638" y="386930"/>
            <a:ext cx="9236700" cy="1188950"/>
          </a:xfrm>
        </p:spPr>
        <p:txBody>
          <a:bodyPr anchor="b">
            <a:normAutofit/>
          </a:bodyPr>
          <a:lstStyle/>
          <a:p>
            <a:pPr algn="ctr"/>
            <a:r>
              <a:rPr lang="en-US" sz="3200" dirty="0">
                <a:solidFill>
                  <a:srgbClr val="0070C0"/>
                </a:solidFill>
                <a:latin typeface="Arial Black" panose="020B0A04020102020204" pitchFamily="34" charset="0"/>
              </a:rPr>
              <a:t>References </a:t>
            </a:r>
            <a:endParaRPr lang="en-GB" sz="3200" dirty="0">
              <a:solidFill>
                <a:srgbClr val="0070C0"/>
              </a:solidFill>
              <a:latin typeface="Arial Black" panose="020B0A04020102020204" pitchFamily="34" charset="0"/>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7CC7C5-485D-9D23-BCA6-92634E0C9BD6}"/>
              </a:ext>
            </a:extLst>
          </p:cNvPr>
          <p:cNvSpPr>
            <a:spLocks noGrp="1"/>
          </p:cNvSpPr>
          <p:nvPr>
            <p:ph idx="1"/>
          </p:nvPr>
        </p:nvSpPr>
        <p:spPr>
          <a:xfrm>
            <a:off x="793660" y="2203079"/>
            <a:ext cx="10589702" cy="4550869"/>
          </a:xfrm>
        </p:spPr>
        <p:txBody>
          <a:bodyPr anchor="ctr">
            <a:normAutofit/>
          </a:bodyPr>
          <a:lstStyle/>
          <a:p>
            <a:r>
              <a:rPr lang="en-US" sz="1400" dirty="0">
                <a:latin typeface="Arial" panose="020B0604020202020204" pitchFamily="34" charset="0"/>
                <a:cs typeface="Arial" panose="020B0604020202020204" pitchFamily="34" charset="0"/>
              </a:rPr>
              <a:t>Anderson, B. L. (Ed.). (1974). </a:t>
            </a:r>
            <a:r>
              <a:rPr lang="en-US" sz="1400" i="1" dirty="0">
                <a:latin typeface="Arial" panose="020B0604020202020204" pitchFamily="34" charset="0"/>
                <a:cs typeface="Arial" panose="020B0604020202020204" pitchFamily="34" charset="0"/>
              </a:rPr>
              <a:t>Capital accumulation in the Industrial Revolution</a:t>
            </a:r>
            <a:r>
              <a:rPr lang="en-US" sz="1400" dirty="0">
                <a:latin typeface="Arial" panose="020B0604020202020204" pitchFamily="34" charset="0"/>
                <a:cs typeface="Arial" panose="020B0604020202020204" pitchFamily="34" charset="0"/>
              </a:rPr>
              <a:t>. Dent.</a:t>
            </a:r>
          </a:p>
          <a:p>
            <a:r>
              <a:rPr lang="en-US" sz="1400" dirty="0">
                <a:latin typeface="Arial" panose="020B0604020202020204" pitchFamily="34" charset="0"/>
                <a:cs typeface="Arial" panose="020B0604020202020204" pitchFamily="34" charset="0"/>
              </a:rPr>
              <a:t>Ashton, T. S. (1954). </a:t>
            </a:r>
            <a:r>
              <a:rPr lang="en-US" sz="1400" i="1" dirty="0">
                <a:latin typeface="Arial" panose="020B0604020202020204" pitchFamily="34" charset="0"/>
                <a:cs typeface="Arial" panose="020B0604020202020204" pitchFamily="34" charset="0"/>
              </a:rPr>
              <a:t>The standard of life of the workers in England, 1790–1830</a:t>
            </a:r>
            <a:r>
              <a:rPr lang="en-US" sz="1400" dirty="0">
                <a:latin typeface="Arial" panose="020B0604020202020204" pitchFamily="34" charset="0"/>
                <a:cs typeface="Arial" panose="020B0604020202020204" pitchFamily="34" charset="0"/>
              </a:rPr>
              <a:t>. In F. A. Hayek (Ed.), Capitalism and the historians. University of Chicago Press.</a:t>
            </a:r>
          </a:p>
          <a:p>
            <a:r>
              <a:rPr lang="en-US" sz="1400" dirty="0">
                <a:latin typeface="Arial" panose="020B0604020202020204" pitchFamily="34" charset="0"/>
                <a:cs typeface="Arial" panose="020B0604020202020204" pitchFamily="34" charset="0"/>
              </a:rPr>
              <a:t>Berg, M. (1985). </a:t>
            </a:r>
            <a:r>
              <a:rPr lang="en-US" sz="1400" i="1" dirty="0">
                <a:latin typeface="Arial" panose="020B0604020202020204" pitchFamily="34" charset="0"/>
                <a:cs typeface="Arial" panose="020B0604020202020204" pitchFamily="34" charset="0"/>
              </a:rPr>
              <a:t>The age of manufactures: Industry, innovation and work in Britain, 1700-1820</a:t>
            </a:r>
            <a:r>
              <a:rPr lang="en-US" sz="1400" dirty="0">
                <a:latin typeface="Arial" panose="020B0604020202020204" pitchFamily="34" charset="0"/>
                <a:cs typeface="Arial" panose="020B0604020202020204" pitchFamily="34" charset="0"/>
              </a:rPr>
              <a:t>. Fontana/New York: Oxford University Press.</a:t>
            </a:r>
          </a:p>
          <a:p>
            <a:r>
              <a:rPr lang="en-US" sz="1400" dirty="0">
                <a:latin typeface="Arial" panose="020B0604020202020204" pitchFamily="34" charset="0"/>
                <a:cs typeface="Arial" panose="020B0604020202020204" pitchFamily="34" charset="0"/>
              </a:rPr>
              <a:t>Berg, M., &amp; Hudson, P. (1992). Rehabilitating the Industrial Revolution. </a:t>
            </a:r>
            <a:r>
              <a:rPr lang="en-US" sz="1400" i="1" dirty="0">
                <a:latin typeface="Arial" panose="020B0604020202020204" pitchFamily="34" charset="0"/>
                <a:cs typeface="Arial" panose="020B0604020202020204" pitchFamily="34" charset="0"/>
              </a:rPr>
              <a:t>Economic History Review, 45</a:t>
            </a:r>
            <a:r>
              <a:rPr lang="en-US" sz="1400" dirty="0">
                <a:latin typeface="Arial" panose="020B0604020202020204" pitchFamily="34" charset="0"/>
                <a:cs typeface="Arial" panose="020B0604020202020204" pitchFamily="34" charset="0"/>
              </a:rPr>
              <a:t>(1), 24-50.</a:t>
            </a:r>
          </a:p>
          <a:p>
            <a:r>
              <a:rPr lang="en-US" sz="1400" dirty="0" err="1">
                <a:latin typeface="Arial" panose="020B0604020202020204" pitchFamily="34" charset="0"/>
                <a:cs typeface="Arial" panose="020B0604020202020204" pitchFamily="34" charset="0"/>
              </a:rPr>
              <a:t>Brezis</a:t>
            </a:r>
            <a:r>
              <a:rPr lang="en-US" sz="1400" dirty="0">
                <a:latin typeface="Arial" panose="020B0604020202020204" pitchFamily="34" charset="0"/>
                <a:cs typeface="Arial" panose="020B0604020202020204" pitchFamily="34" charset="0"/>
              </a:rPr>
              <a:t>, E. S. (1995). Foreign capital flows in the century of Britain's Industrial Revolution: New estimates, controlled conjectures. </a:t>
            </a:r>
            <a:r>
              <a:rPr lang="en-US" sz="1400" i="1" dirty="0">
                <a:latin typeface="Arial" panose="020B0604020202020204" pitchFamily="34" charset="0"/>
                <a:cs typeface="Arial" panose="020B0604020202020204" pitchFamily="34" charset="0"/>
              </a:rPr>
              <a:t>Economic History Review, 48</a:t>
            </a:r>
            <a:r>
              <a:rPr lang="en-US" sz="1400" dirty="0">
                <a:latin typeface="Arial" panose="020B0604020202020204" pitchFamily="34" charset="0"/>
                <a:cs typeface="Arial" panose="020B0604020202020204" pitchFamily="34" charset="0"/>
              </a:rPr>
              <a:t>(1), 46-67.</a:t>
            </a:r>
          </a:p>
          <a:p>
            <a:r>
              <a:rPr lang="en-US" sz="1400" dirty="0">
                <a:latin typeface="Arial" panose="020B0604020202020204" pitchFamily="34" charset="0"/>
                <a:cs typeface="Arial" panose="020B0604020202020204" pitchFamily="34" charset="0"/>
              </a:rPr>
              <a:t>Coleman, D. C. (1992). </a:t>
            </a:r>
            <a:r>
              <a:rPr lang="en-US" sz="1400" i="1" dirty="0">
                <a:latin typeface="Arial" panose="020B0604020202020204" pitchFamily="34" charset="0"/>
                <a:cs typeface="Arial" panose="020B0604020202020204" pitchFamily="34" charset="0"/>
              </a:rPr>
              <a:t>Myth, history and the Industrial Revolution. </a:t>
            </a:r>
            <a:r>
              <a:rPr lang="en-US" sz="1400" dirty="0" err="1">
                <a:latin typeface="Arial" panose="020B0604020202020204" pitchFamily="34" charset="0"/>
                <a:cs typeface="Arial" panose="020B0604020202020204" pitchFamily="34" charset="0"/>
              </a:rPr>
              <a:t>Hambledon</a:t>
            </a:r>
            <a:r>
              <a:rPr lang="en-US" sz="1400" dirty="0">
                <a:latin typeface="Arial" panose="020B0604020202020204" pitchFamily="34" charset="0"/>
                <a:cs typeface="Arial" panose="020B0604020202020204" pitchFamily="34" charset="0"/>
              </a:rPr>
              <a:t> Press.</a:t>
            </a:r>
          </a:p>
          <a:p>
            <a:r>
              <a:rPr lang="en-US" sz="1400" dirty="0">
                <a:latin typeface="Arial" panose="020B0604020202020204" pitchFamily="34" charset="0"/>
                <a:cs typeface="Arial" panose="020B0604020202020204" pitchFamily="34" charset="0"/>
              </a:rPr>
              <a:t>Crafts, N. F. R. (1985). </a:t>
            </a:r>
            <a:r>
              <a:rPr lang="en-US" sz="1400" i="1" dirty="0">
                <a:latin typeface="Arial" panose="020B0604020202020204" pitchFamily="34" charset="0"/>
                <a:cs typeface="Arial" panose="020B0604020202020204" pitchFamily="34" charset="0"/>
              </a:rPr>
              <a:t>British economic growth during the Industrial Revolution</a:t>
            </a:r>
            <a:r>
              <a:rPr lang="en-US" sz="1400" dirty="0">
                <a:latin typeface="Arial" panose="020B0604020202020204" pitchFamily="34" charset="0"/>
                <a:cs typeface="Arial" panose="020B0604020202020204" pitchFamily="34" charset="0"/>
              </a:rPr>
              <a:t>. Clarendon Press.</a:t>
            </a:r>
          </a:p>
          <a:p>
            <a:r>
              <a:rPr lang="en-US" sz="1400" dirty="0" err="1">
                <a:latin typeface="Arial" panose="020B0604020202020204" pitchFamily="34" charset="0"/>
                <a:cs typeface="Arial" panose="020B0604020202020204" pitchFamily="34" charset="0"/>
              </a:rPr>
              <a:t>Crouzet</a:t>
            </a:r>
            <a:r>
              <a:rPr lang="en-US" sz="1400" dirty="0">
                <a:latin typeface="Arial" panose="020B0604020202020204" pitchFamily="34" charset="0"/>
                <a:cs typeface="Arial" panose="020B0604020202020204" pitchFamily="34" charset="0"/>
              </a:rPr>
              <a:t>, F. (Ed.). (1972). </a:t>
            </a:r>
            <a:r>
              <a:rPr lang="en-US" sz="1400" i="1" dirty="0">
                <a:latin typeface="Arial" panose="020B0604020202020204" pitchFamily="34" charset="0"/>
                <a:cs typeface="Arial" panose="020B0604020202020204" pitchFamily="34" charset="0"/>
              </a:rPr>
              <a:t>Capital formation in the Industrial Revolution</a:t>
            </a:r>
            <a:r>
              <a:rPr lang="en-US" sz="1400" dirty="0">
                <a:latin typeface="Arial" panose="020B0604020202020204" pitchFamily="34" charset="0"/>
                <a:cs typeface="Arial" panose="020B0604020202020204" pitchFamily="34" charset="0"/>
              </a:rPr>
              <a:t>. Methuen.</a:t>
            </a:r>
          </a:p>
          <a:p>
            <a:r>
              <a:rPr lang="en-US" sz="1400" dirty="0">
                <a:latin typeface="Arial" panose="020B0604020202020204" pitchFamily="34" charset="0"/>
                <a:cs typeface="Arial" panose="020B0604020202020204" pitchFamily="34" charset="0"/>
              </a:rPr>
              <a:t>Dale, H. (1992). </a:t>
            </a:r>
            <a:r>
              <a:rPr lang="en-US" sz="1400" i="1" dirty="0">
                <a:latin typeface="Arial" panose="020B0604020202020204" pitchFamily="34" charset="0"/>
                <a:cs typeface="Arial" panose="020B0604020202020204" pitchFamily="34" charset="0"/>
              </a:rPr>
              <a:t>The Industrial Revolution</a:t>
            </a:r>
            <a:r>
              <a:rPr lang="en-US" sz="1400" dirty="0">
                <a:latin typeface="Arial" panose="020B0604020202020204" pitchFamily="34" charset="0"/>
                <a:cs typeface="Arial" panose="020B0604020202020204" pitchFamily="34" charset="0"/>
              </a:rPr>
              <a:t>. British Library.</a:t>
            </a:r>
          </a:p>
          <a:p>
            <a:r>
              <a:rPr lang="en-US" sz="1400" dirty="0">
                <a:latin typeface="Arial" panose="020B0604020202020204" pitchFamily="34" charset="0"/>
                <a:cs typeface="Arial" panose="020B0604020202020204" pitchFamily="34" charset="0"/>
              </a:rPr>
              <a:t>Evans, C., &amp; Saunders, O. (2015). A world of copper: Globalizing the Industrial Revolution, 1830–70. </a:t>
            </a:r>
            <a:r>
              <a:rPr lang="en-US" sz="1400" i="1" dirty="0">
                <a:latin typeface="Arial" panose="020B0604020202020204" pitchFamily="34" charset="0"/>
                <a:cs typeface="Arial" panose="020B0604020202020204" pitchFamily="34" charset="0"/>
              </a:rPr>
              <a:t>Journal of Global History, 10</a:t>
            </a:r>
            <a:r>
              <a:rPr lang="en-US" sz="1400" dirty="0">
                <a:latin typeface="Arial" panose="020B0604020202020204" pitchFamily="34" charset="0"/>
                <a:cs typeface="Arial" panose="020B0604020202020204" pitchFamily="34" charset="0"/>
              </a:rPr>
              <a:t>(1), 3–26. </a:t>
            </a:r>
            <a:r>
              <a:rPr lang="en-US" sz="1400" dirty="0">
                <a:latin typeface="Arial" panose="020B0604020202020204" pitchFamily="34" charset="0"/>
                <a:cs typeface="Arial" panose="020B0604020202020204" pitchFamily="34" charset="0"/>
                <a:hlinkClick r:id="rId2"/>
              </a:rPr>
              <a:t>https://doi.org/10.1017/S1740022814000345</a:t>
            </a:r>
            <a:endParaRPr lang="en-US" sz="1400" dirty="0">
              <a:latin typeface="Arial" panose="020B0604020202020204" pitchFamily="34" charset="0"/>
              <a:cs typeface="Arial" panose="020B0604020202020204" pitchFamily="34" charset="0"/>
            </a:endParaRPr>
          </a:p>
          <a:p>
            <a:endParaRPr lang="en-GB" sz="1100" dirty="0"/>
          </a:p>
        </p:txBody>
      </p:sp>
    </p:spTree>
    <p:extLst>
      <p:ext uri="{BB962C8B-B14F-4D97-AF65-F5344CB8AC3E}">
        <p14:creationId xmlns:p14="http://schemas.microsoft.com/office/powerpoint/2010/main" val="7023917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499</Words>
  <Application>Microsoft Office PowerPoint</Application>
  <PresentationFormat>Widescreen</PresentationFormat>
  <Paragraphs>21</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Arial Black</vt:lpstr>
      <vt:lpstr>Wingdings</vt:lpstr>
      <vt:lpstr>Office Theme</vt:lpstr>
      <vt:lpstr>The Global and Local Impacts of the Industrial Revolution: Resources, Workers, and Innovation</vt:lpstr>
      <vt:lpstr>Introduction to Industrial Revolution </vt:lpstr>
      <vt:lpstr>The Prosperity of Llanelli During the Industrial Revolution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1</cp:revision>
  <dcterms:created xsi:type="dcterms:W3CDTF">2025-01-22T19:20:34Z</dcterms:created>
  <dcterms:modified xsi:type="dcterms:W3CDTF">2025-01-22T19:35:07Z</dcterms:modified>
</cp:coreProperties>
</file>