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6302" autoAdjust="0"/>
  </p:normalViewPr>
  <p:slideViewPr>
    <p:cSldViewPr snapToGrid="0">
      <p:cViewPr varScale="1">
        <p:scale>
          <a:sx n="52" d="100"/>
          <a:sy n="52" d="100"/>
        </p:scale>
        <p:origin x="14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F4C736-5F28-4B75-B832-75764ADDCFD3}" type="datetimeFigureOut">
              <a:rPr lang="en-US" smtClean="0"/>
              <a:t>10/31/2022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E49E19-CF20-452E-A2DC-8B395028482D}" type="slidenum">
              <a:rPr lang="en-US" smtClean="0"/>
              <a:t>‹#›</a:t>
            </a:fld>
            <a:endParaRPr lang="en-US"/>
          </a:p>
        </p:txBody>
      </p:sp>
    </p:spTree>
    <p:extLst>
      <p:ext uri="{BB962C8B-B14F-4D97-AF65-F5344CB8AC3E}">
        <p14:creationId xmlns:p14="http://schemas.microsoft.com/office/powerpoint/2010/main" val="2482645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Employee engagement, primarily known as the fundamental concept for describing and understanding employee behaviour to generate positive organisational outcomes. The following presentation will demonstrate the importance of employee engagement within the hotel industry. Through a wide range of engagement models, the presentation will elaborate on all facilities that engage their customers to work within the workforce effectively. The related presentation will illustrate several ways that engage employees to bring emerging trends within the hotel industry. </a:t>
            </a:r>
            <a:br>
              <a:rPr lang="en-IN"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4E49E19-CF20-452E-A2DC-8B395028482D}" type="slidenum">
              <a:rPr lang="en-US" smtClean="0"/>
              <a:t>3</a:t>
            </a:fld>
            <a:endParaRPr lang="en-US"/>
          </a:p>
        </p:txBody>
      </p:sp>
    </p:spTree>
    <p:extLst>
      <p:ext uri="{BB962C8B-B14F-4D97-AF65-F5344CB8AC3E}">
        <p14:creationId xmlns:p14="http://schemas.microsoft.com/office/powerpoint/2010/main" val="325727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Employee Engagement</a:t>
            </a:r>
            <a:endParaRPr lang="en-US" sz="1200" b="1"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Employee engagement is mainly a process where the employees feel towards their work by describing the level of dedication. It basically generates a relationship between the employees and an organisation by creating positive organisational outcomes (Bridger, 2018). The related organisations provide several workshops and internships to motivate their employees and are responsible to increase their performance.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4E49E19-CF20-452E-A2DC-8B395028482D}" type="slidenum">
              <a:rPr lang="en-US" smtClean="0"/>
              <a:t>4</a:t>
            </a:fld>
            <a:endParaRPr lang="en-US"/>
          </a:p>
        </p:txBody>
      </p:sp>
    </p:spTree>
    <p:extLst>
      <p:ext uri="{BB962C8B-B14F-4D97-AF65-F5344CB8AC3E}">
        <p14:creationId xmlns:p14="http://schemas.microsoft.com/office/powerpoint/2010/main" val="1677361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Importance of Employee Engagement</a:t>
            </a:r>
            <a:endParaRPr lang="en-US" sz="1200" b="1"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Every organisation wants to improve their business activities in order to promote its growth and productivity. This is done when the revenue and profit margins are quite higher in the competitive market as their employees stand as a defence in the profitability game. Just like that, hotel sectors have the tendency to increase their customer base in order to attract more potential travellers using employment engagement processes. Hence, there are various factors which show the reasons for the importance of employee engagement. Some of them are – </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Improved productivity: </a:t>
            </a:r>
            <a:r>
              <a:rPr lang="en-IN" sz="1200" kern="1200" dirty="0">
                <a:solidFill>
                  <a:schemeClr val="tx1"/>
                </a:solidFill>
                <a:effectLst/>
                <a:latin typeface="+mn-lt"/>
                <a:ea typeface="+mn-ea"/>
                <a:cs typeface="+mn-cs"/>
              </a:rPr>
              <a:t>When employees, working in a particular hotel sector, are very focused on their job roles then their productivity further increases. This usually happens when different employees get assigned their specific roles. As a result, they do not have to take the burden of doing someone else's work which in turn increases their focus. Thus, this increase in focus helps them to work harder and get better results in order to get appreciated (</a:t>
            </a:r>
            <a:r>
              <a:rPr lang="en-IN" sz="1200" kern="1200" dirty="0" err="1">
                <a:solidFill>
                  <a:schemeClr val="tx1"/>
                </a:solidFill>
                <a:effectLst/>
                <a:latin typeface="+mn-lt"/>
                <a:ea typeface="+mn-ea"/>
                <a:cs typeface="+mn-cs"/>
              </a:rPr>
              <a:t>Svensson</a:t>
            </a:r>
            <a:r>
              <a:rPr lang="en-IN" sz="1200" kern="1200" dirty="0">
                <a:solidFill>
                  <a:schemeClr val="tx1"/>
                </a:solidFill>
                <a:effectLst/>
                <a:latin typeface="+mn-lt"/>
                <a:ea typeface="+mn-ea"/>
                <a:cs typeface="+mn-cs"/>
              </a:rPr>
              <a:t> et al., 2021). </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Customer Satisfaction: </a:t>
            </a:r>
            <a:r>
              <a:rPr lang="en-IN" sz="1200" kern="1200" dirty="0">
                <a:solidFill>
                  <a:schemeClr val="tx1"/>
                </a:solidFill>
                <a:effectLst/>
                <a:latin typeface="+mn-lt"/>
                <a:ea typeface="+mn-ea"/>
                <a:cs typeface="+mn-cs"/>
              </a:rPr>
              <a:t>One of the primary reasons which hold the key factor for hotel sectors to find success is the satisfaction of customers. More customers will help hotels to generate more revenues and profits, resulting in a greater customer base. For doing that, employees always need to offer their best behaviour and services in order to satisfy their customers. Whenever employees feel better about their work roles, they will not only focus on their growth but also on the growth of the company. Hence those employee engagement will help to build more customer satisfaction that increases the profitability power of hotels </a:t>
            </a:r>
            <a:r>
              <a:rPr lang="en-US" sz="1200" kern="1200" dirty="0">
                <a:solidFill>
                  <a:schemeClr val="tx1"/>
                </a:solidFill>
                <a:effectLst/>
                <a:latin typeface="+mn-lt"/>
                <a:ea typeface="+mn-ea"/>
                <a:cs typeface="+mn-cs"/>
              </a:rPr>
              <a:t>(Moseley, 2022)</a:t>
            </a:r>
            <a:r>
              <a:rPr lang="en-IN"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4E49E19-CF20-452E-A2DC-8B395028482D}" type="slidenum">
              <a:rPr lang="en-US" smtClean="0"/>
              <a:t>5</a:t>
            </a:fld>
            <a:endParaRPr lang="en-US"/>
          </a:p>
        </p:txBody>
      </p:sp>
    </p:spTree>
    <p:extLst>
      <p:ext uri="{BB962C8B-B14F-4D97-AF65-F5344CB8AC3E}">
        <p14:creationId xmlns:p14="http://schemas.microsoft.com/office/powerpoint/2010/main" val="3716058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Retaining Customers: </a:t>
            </a:r>
            <a:r>
              <a:rPr lang="en-IN" sz="1200" kern="1200" dirty="0">
                <a:solidFill>
                  <a:schemeClr val="tx1"/>
                </a:solidFill>
                <a:effectLst/>
                <a:latin typeface="+mn-lt"/>
                <a:ea typeface="+mn-ea"/>
                <a:cs typeface="+mn-cs"/>
              </a:rPr>
              <a:t>Hotel sectors not only focus on getting potential customers but also try to retain their old ones. When older customers are always offered the best quality services without any lack, they will recommend the hotel to many other people. This will help those hotel industries to increase their older and newer customer base.</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Company Culture: </a:t>
            </a:r>
            <a:r>
              <a:rPr lang="en-IN" sz="1200" kern="1200" dirty="0">
                <a:solidFill>
                  <a:schemeClr val="tx1"/>
                </a:solidFill>
                <a:effectLst/>
                <a:latin typeface="+mn-lt"/>
                <a:ea typeface="+mn-ea"/>
                <a:cs typeface="+mn-cs"/>
              </a:rPr>
              <a:t>When employees feel comfortable about their job roles, their employee engagement further increases. This in turn helps to build the company culture where the workforce within the company becomes smooth and seamless by keeping it in an organised manner (Zhang et al., 2022).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4E49E19-CF20-452E-A2DC-8B395028482D}" type="slidenum">
              <a:rPr lang="en-US" smtClean="0"/>
              <a:t>6</a:t>
            </a:fld>
            <a:endParaRPr lang="en-US"/>
          </a:p>
        </p:txBody>
      </p:sp>
    </p:spTree>
    <p:extLst>
      <p:ext uri="{BB962C8B-B14F-4D97-AF65-F5344CB8AC3E}">
        <p14:creationId xmlns:p14="http://schemas.microsoft.com/office/powerpoint/2010/main" val="2429149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Engagement Model </a:t>
            </a:r>
            <a:endParaRPr lang="en-US" sz="1200" b="1"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There are various types of models which are used especially for employee engagement such as-</a:t>
            </a:r>
            <a:endParaRPr lang="en-IN" sz="1200" b="1"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Zinger Model</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This model focuses on building employee engagement from the root by focusing on the core needs of employees. This model shows different forms of needs through a pyramidal structure that shows the reasons for employee engagement. The bottom row shows various factors like improvising well-being where employees can only work efficiently when they don't have to sacrifice their physical and mental energy. This is done by building psychological safety around the workforce. Then the energy of employees is lifted up by leveraging their strengths. The second-row shows building better relationships among the workers by giving them recognition and connecting the staff with their work. The first row describes maximising performance when managers offer their best support and marks everyone’s progress to keep employees on track. The top of the pyramid shows the overall results of the company.</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motivation model stated by Maslow shows the psychological processes which are used for stimulating the excitement and persistence for various voluntary actions which are targeted at a goal. Motivation ways can be very individualised; therefore, leaders and managers use a wide range of ways for keeping their employees happy and satisfied. Some of the psychological needs are safety needs, social needs, self-esteem and self-actualisation needs. Employees have to be assured with regard to their job and personal safety, they need to be recognised for their work which will increase their self-esteem. As a result of these features, employee motivation will further increase which will further boost employee engagement.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4E49E19-CF20-452E-A2DC-8B395028482D}" type="slidenum">
              <a:rPr lang="en-US" smtClean="0"/>
              <a:t>7</a:t>
            </a:fld>
            <a:endParaRPr lang="en-US"/>
          </a:p>
        </p:txBody>
      </p:sp>
    </p:spTree>
    <p:extLst>
      <p:ext uri="{BB962C8B-B14F-4D97-AF65-F5344CB8AC3E}">
        <p14:creationId xmlns:p14="http://schemas.microsoft.com/office/powerpoint/2010/main" val="1520693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Deloitte Model</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This model focuses on engaging the employees by making a comfortable culture where every employee is involved, respected and motivated to take challenges. Also, this model also shows creating a work culture where employees feel like working every day. The management in this model focuses on making clear and transparent goals so that staff can easily understand their daily work. This will help them to complete their work with very minimum error. Also, the employees get better coaching support from their higher authorities helping them to get better training and support for better performance.</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Maslow’s Motivation Model</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motivation model stated by Maslow shows the psychological processes which are used for stimulating the excitement and persistence for various voluntary actions which are targeted at a goal. Motivation ways can be very individualised; therefore, leaders and managers use a wide range of ways for keeping their employees happy and satisfied. Some of the psychological needs are safety needs, social needs, self-esteem and self-actualisation needs. Employees have to be assured with regard to their job and personal safety, they need to be recognised for their work which will increase their self-esteem. As a result of these features, employee motivation will further increase which will further boost employee engagement.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4E49E19-CF20-452E-A2DC-8B395028482D}" type="slidenum">
              <a:rPr lang="en-US" smtClean="0"/>
              <a:t>8</a:t>
            </a:fld>
            <a:endParaRPr lang="en-US"/>
          </a:p>
        </p:txBody>
      </p:sp>
    </p:spTree>
    <p:extLst>
      <p:ext uri="{BB962C8B-B14F-4D97-AF65-F5344CB8AC3E}">
        <p14:creationId xmlns:p14="http://schemas.microsoft.com/office/powerpoint/2010/main" val="2286307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Ways to Engage Employees</a:t>
            </a:r>
            <a:endParaRPr lang="en-US" sz="1200" b="1"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Running a successful business organisation can be quite problematic and complex, hence there are some key factors like knowing to engage the employees. The leaders and managers have to know accurately all the ways which will bring more employee engagement.</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Clearing Company Goals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first thing is to explain to the workers about all the goals and visions of the organisation in a clear and brief manner. Different hotel organisations use different ways or strategies to fight in the competitive market. Hence, the employees have to be taught about those strategies properly since they might have doubts and confusion. Clearing those doubts will help them to get a better overview and as a result, they can work efficiently by giving their best service. </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Linking the work of employees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An employee may continue to work hard and efficiently, but it may not bring the best outcome if that work is not directly linked with the goals of the company. Thus, it is the responsibility of a leader or manager to keep track of and better watch the work orders of the employees. Thus, it will help the higher authority to properly link the work of every employee with the company’s goals. As a result, productivity gradually increases (</a:t>
            </a:r>
            <a:r>
              <a:rPr lang="en-IN" sz="1200" kern="1200" dirty="0" err="1">
                <a:solidFill>
                  <a:schemeClr val="tx1"/>
                </a:solidFill>
                <a:effectLst/>
                <a:latin typeface="+mn-lt"/>
                <a:ea typeface="+mn-ea"/>
                <a:cs typeface="+mn-cs"/>
              </a:rPr>
              <a:t>Buil</a:t>
            </a:r>
            <a:r>
              <a:rPr lang="en-IN" sz="1200" kern="1200" dirty="0">
                <a:solidFill>
                  <a:schemeClr val="tx1"/>
                </a:solidFill>
                <a:effectLst/>
                <a:latin typeface="+mn-lt"/>
                <a:ea typeface="+mn-ea"/>
                <a:cs typeface="+mn-cs"/>
              </a:rPr>
              <a:t> et al., 2019).</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4E49E19-CF20-452E-A2DC-8B395028482D}" type="slidenum">
              <a:rPr lang="en-US" smtClean="0"/>
              <a:t>9</a:t>
            </a:fld>
            <a:endParaRPr lang="en-US"/>
          </a:p>
        </p:txBody>
      </p:sp>
    </p:spTree>
    <p:extLst>
      <p:ext uri="{BB962C8B-B14F-4D97-AF65-F5344CB8AC3E}">
        <p14:creationId xmlns:p14="http://schemas.microsoft.com/office/powerpoint/2010/main" val="33007481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Leadership Skills</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leaders and managers need to possess the necessary skills to motivate the workers for employee engagement. There are various leadership skills like democratic, autocratic, and </a:t>
            </a:r>
            <a:r>
              <a:rPr lang="en-IN" sz="1200" kern="1200" dirty="0" err="1">
                <a:solidFill>
                  <a:schemeClr val="tx1"/>
                </a:solidFill>
                <a:effectLst/>
                <a:latin typeface="+mn-lt"/>
                <a:ea typeface="+mn-ea"/>
                <a:cs typeface="+mn-cs"/>
              </a:rPr>
              <a:t>delegative</a:t>
            </a:r>
            <a:r>
              <a:rPr lang="en-IN" sz="1200" kern="1200" dirty="0">
                <a:solidFill>
                  <a:schemeClr val="tx1"/>
                </a:solidFill>
                <a:effectLst/>
                <a:latin typeface="+mn-lt"/>
                <a:ea typeface="+mn-ea"/>
                <a:cs typeface="+mn-cs"/>
              </a:rPr>
              <a:t> skills which can be implemented in the workforce for better employee engagement. As a result, the employees will be more focused on improving the company's growth and productivity which will further increase profits and revenue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Pellikaan</a:t>
            </a:r>
            <a:r>
              <a:rPr lang="en-US" sz="1200" kern="1200" dirty="0">
                <a:solidFill>
                  <a:schemeClr val="tx1"/>
                </a:solidFill>
                <a:effectLst/>
                <a:latin typeface="+mn-lt"/>
                <a:ea typeface="+mn-ea"/>
                <a:cs typeface="+mn-cs"/>
              </a:rPr>
              <a:t>, 2021)</a:t>
            </a:r>
            <a:r>
              <a:rPr lang="en-IN"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4E49E19-CF20-452E-A2DC-8B395028482D}" type="slidenum">
              <a:rPr lang="en-US" smtClean="0"/>
              <a:t>10</a:t>
            </a:fld>
            <a:endParaRPr lang="en-US"/>
          </a:p>
        </p:txBody>
      </p:sp>
    </p:spTree>
    <p:extLst>
      <p:ext uri="{BB962C8B-B14F-4D97-AF65-F5344CB8AC3E}">
        <p14:creationId xmlns:p14="http://schemas.microsoft.com/office/powerpoint/2010/main" val="13920359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whole presentation has properly described about the significance of employee engagement within the hotel industry. Through promoting health sectors, the main target for all organisations is to improve their business activities within the workforce. The above presentation has discussed the relevance of the engagement model with several factors including customer satisfaction, retaining customers as well as company culture. There are several ways or steps to retain employees by engaging them within the hotel industry. Hence, the presentation has properly showcased different ways that the company take to engage its employees within the hotel industry. </a:t>
            </a:r>
            <a:endParaRPr lang="en-US" dirty="0"/>
          </a:p>
        </p:txBody>
      </p:sp>
      <p:sp>
        <p:nvSpPr>
          <p:cNvPr id="4" name="Slide Number Placeholder 3"/>
          <p:cNvSpPr>
            <a:spLocks noGrp="1"/>
          </p:cNvSpPr>
          <p:nvPr>
            <p:ph type="sldNum" sz="quarter" idx="10"/>
          </p:nvPr>
        </p:nvSpPr>
        <p:spPr/>
        <p:txBody>
          <a:bodyPr/>
          <a:lstStyle/>
          <a:p>
            <a:fld id="{A4E49E19-CF20-452E-A2DC-8B395028482D}" type="slidenum">
              <a:rPr lang="en-US" smtClean="0"/>
              <a:t>11</a:t>
            </a:fld>
            <a:endParaRPr lang="en-US"/>
          </a:p>
        </p:txBody>
      </p:sp>
    </p:spTree>
    <p:extLst>
      <p:ext uri="{BB962C8B-B14F-4D97-AF65-F5344CB8AC3E}">
        <p14:creationId xmlns:p14="http://schemas.microsoft.com/office/powerpoint/2010/main" val="3255397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References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Bridger, E. (2018) Employee engagement: a practical introduction. 2nd ed. HR Fundamentals. London: CIPD and </a:t>
            </a:r>
            <a:r>
              <a:rPr lang="en-IN" sz="1200" kern="1200" dirty="0" err="1">
                <a:solidFill>
                  <a:schemeClr val="tx1"/>
                </a:solidFill>
                <a:effectLst/>
                <a:latin typeface="+mn-lt"/>
                <a:ea typeface="+mn-ea"/>
                <a:cs typeface="+mn-cs"/>
              </a:rPr>
              <a:t>Kogan</a:t>
            </a:r>
            <a:r>
              <a:rPr lang="en-IN" sz="1200" kern="1200" dirty="0">
                <a:solidFill>
                  <a:schemeClr val="tx1"/>
                </a:solidFill>
                <a:effectLst/>
                <a:latin typeface="+mn-lt"/>
                <a:ea typeface="+mn-ea"/>
                <a:cs typeface="+mn-cs"/>
              </a:rPr>
              <a:t> Page.</a:t>
            </a:r>
            <a:endParaRPr lang="en-US"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Buil</a:t>
            </a:r>
            <a:r>
              <a:rPr lang="en-IN" sz="1200" kern="1200" dirty="0">
                <a:solidFill>
                  <a:schemeClr val="tx1"/>
                </a:solidFill>
                <a:effectLst/>
                <a:latin typeface="+mn-lt"/>
                <a:ea typeface="+mn-ea"/>
                <a:cs typeface="+mn-cs"/>
              </a:rPr>
              <a:t>, I., </a:t>
            </a:r>
            <a:r>
              <a:rPr lang="en-IN" sz="1200" kern="1200" dirty="0" err="1">
                <a:solidFill>
                  <a:schemeClr val="tx1"/>
                </a:solidFill>
                <a:effectLst/>
                <a:latin typeface="+mn-lt"/>
                <a:ea typeface="+mn-ea"/>
                <a:cs typeface="+mn-cs"/>
              </a:rPr>
              <a:t>Martínez</a:t>
            </a:r>
            <a:r>
              <a:rPr lang="en-IN" sz="1200" kern="1200" dirty="0">
                <a:solidFill>
                  <a:schemeClr val="tx1"/>
                </a:solidFill>
                <a:effectLst/>
                <a:latin typeface="+mn-lt"/>
                <a:ea typeface="+mn-ea"/>
                <a:cs typeface="+mn-cs"/>
              </a:rPr>
              <a:t>, E. and </a:t>
            </a:r>
            <a:r>
              <a:rPr lang="en-IN" sz="1200" kern="1200" dirty="0" err="1">
                <a:solidFill>
                  <a:schemeClr val="tx1"/>
                </a:solidFill>
                <a:effectLst/>
                <a:latin typeface="+mn-lt"/>
                <a:ea typeface="+mn-ea"/>
                <a:cs typeface="+mn-cs"/>
              </a:rPr>
              <a:t>Matute</a:t>
            </a:r>
            <a:r>
              <a:rPr lang="en-IN" sz="1200" kern="1200" dirty="0">
                <a:solidFill>
                  <a:schemeClr val="tx1"/>
                </a:solidFill>
                <a:effectLst/>
                <a:latin typeface="+mn-lt"/>
                <a:ea typeface="+mn-ea"/>
                <a:cs typeface="+mn-cs"/>
              </a:rPr>
              <a:t>, J., (2019). Transformational leadership and employee performance: The role of identification, engagement and proactive personality. International journal of hospitality management, 77, pp.64-75.</a:t>
            </a:r>
            <a:endParaRPr lang="en-US"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Lartey</a:t>
            </a:r>
            <a:r>
              <a:rPr lang="en-IN" sz="1200" kern="1200" dirty="0">
                <a:solidFill>
                  <a:schemeClr val="tx1"/>
                </a:solidFill>
                <a:effectLst/>
                <a:latin typeface="+mn-lt"/>
                <a:ea typeface="+mn-ea"/>
                <a:cs typeface="+mn-cs"/>
              </a:rPr>
              <a:t>, F.M. and Randall, P.M., (2022). Enhanced Engagement Nurtured by Determination, Efficacy, and Exchange Dimensions (EENDEED): A Nine-Item Instrument for Measuring Traditional Workplace and Remote Employee Engagement. </a:t>
            </a:r>
            <a:r>
              <a:rPr lang="en-IN" sz="1200" i="1" kern="1200" dirty="0">
                <a:solidFill>
                  <a:schemeClr val="tx1"/>
                </a:solidFill>
                <a:effectLst/>
                <a:latin typeface="+mn-lt"/>
                <a:ea typeface="+mn-ea"/>
                <a:cs typeface="+mn-cs"/>
              </a:rPr>
              <a:t>International Business Research</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15</a:t>
            </a:r>
            <a:r>
              <a:rPr lang="en-IN" sz="1200" kern="1200" dirty="0">
                <a:solidFill>
                  <a:schemeClr val="tx1"/>
                </a:solidFill>
                <a:effectLst/>
                <a:latin typeface="+mn-lt"/>
                <a:ea typeface="+mn-ea"/>
                <a:cs typeface="+mn-cs"/>
              </a:rPr>
              <a:t>(2), pp.1-1.</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McLeod, S., (2022). Maslow's Hierarchy of Needs. [Online]Available at: https://www.simplypsychology.org/maslow.html</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Moseley, C., (2022). 5 reasons why employee engagement is important. [Online]Available at: https://blog.jostle.me/blog/5-reasons-why-employee-engagement-is-important</a:t>
            </a:r>
            <a:endParaRPr lang="en-US"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ons</a:t>
            </a:r>
            <a:r>
              <a:rPr lang="en-IN" sz="1200" kern="1200" dirty="0">
                <a:solidFill>
                  <a:schemeClr val="tx1"/>
                </a:solidFill>
                <a:effectLst/>
                <a:latin typeface="+mn-lt"/>
                <a:ea typeface="+mn-ea"/>
                <a:cs typeface="+mn-cs"/>
              </a:rPr>
              <a:t>, (2022). Employee earnings in the UK: 2021. [Online] Available at: https://www.ons.gov.uk/employmentandlabourmarket/peopleinwork/earningsandworkinghours/bulletins/annualsurveyofhoursandearnings/2021</a:t>
            </a:r>
            <a:endParaRPr lang="en-US"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Pellikaan</a:t>
            </a:r>
            <a:r>
              <a:rPr lang="en-IN" sz="1200" kern="1200" dirty="0">
                <a:solidFill>
                  <a:schemeClr val="tx1"/>
                </a:solidFill>
                <a:effectLst/>
                <a:latin typeface="+mn-lt"/>
                <a:ea typeface="+mn-ea"/>
                <a:cs typeface="+mn-cs"/>
              </a:rPr>
              <a:t>, M., (2021). Five employee engagement models every HR professional need to know. [Online]Available at: https://www.effectory.com/knowledge/five-employee-engagement-models/</a:t>
            </a:r>
            <a:endParaRPr lang="en-US"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startuptalky</a:t>
            </a:r>
            <a:r>
              <a:rPr lang="en-IN" sz="1200" kern="1200" dirty="0">
                <a:solidFill>
                  <a:schemeClr val="tx1"/>
                </a:solidFill>
                <a:effectLst/>
                <a:latin typeface="+mn-lt"/>
                <a:ea typeface="+mn-ea"/>
                <a:cs typeface="+mn-cs"/>
              </a:rPr>
              <a:t>, (2021). Deloitte Business Model Secrets. [Online]Available at: https://startuptalky.com/deloitte-business-model-secrets/</a:t>
            </a:r>
            <a:endParaRPr lang="en-US"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Svensson</a:t>
            </a:r>
            <a:r>
              <a:rPr lang="en-IN" sz="1200" kern="1200" dirty="0">
                <a:solidFill>
                  <a:schemeClr val="tx1"/>
                </a:solidFill>
                <a:effectLst/>
                <a:latin typeface="+mn-lt"/>
                <a:ea typeface="+mn-ea"/>
                <a:cs typeface="+mn-cs"/>
              </a:rPr>
              <a:t>, P.G., </a:t>
            </a:r>
            <a:r>
              <a:rPr lang="en-IN" sz="1200" kern="1200" dirty="0" err="1">
                <a:solidFill>
                  <a:schemeClr val="tx1"/>
                </a:solidFill>
                <a:effectLst/>
                <a:latin typeface="+mn-lt"/>
                <a:ea typeface="+mn-ea"/>
                <a:cs typeface="+mn-cs"/>
              </a:rPr>
              <a:t>Jeong</a:t>
            </a:r>
            <a:r>
              <a:rPr lang="en-IN" sz="1200" kern="1200" dirty="0">
                <a:solidFill>
                  <a:schemeClr val="tx1"/>
                </a:solidFill>
                <a:effectLst/>
                <a:latin typeface="+mn-lt"/>
                <a:ea typeface="+mn-ea"/>
                <a:cs typeface="+mn-cs"/>
              </a:rPr>
              <a:t>, S., Shuck, B. and Otto, M.G., (2021). Antecedents and outcomes of employee engagement in sport for development. </a:t>
            </a:r>
            <a:r>
              <a:rPr lang="en-IN" sz="1200" i="1" kern="1200" dirty="0">
                <a:solidFill>
                  <a:schemeClr val="tx1"/>
                </a:solidFill>
                <a:effectLst/>
                <a:latin typeface="+mn-lt"/>
                <a:ea typeface="+mn-ea"/>
                <a:cs typeface="+mn-cs"/>
              </a:rPr>
              <a:t>Sport Management Review</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24</a:t>
            </a:r>
            <a:r>
              <a:rPr lang="en-IN" sz="1200" kern="1200" dirty="0">
                <a:solidFill>
                  <a:schemeClr val="tx1"/>
                </a:solidFill>
                <a:effectLst/>
                <a:latin typeface="+mn-lt"/>
                <a:ea typeface="+mn-ea"/>
                <a:cs typeface="+mn-cs"/>
              </a:rPr>
              <a:t>(4), pp.673-696.</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Zhang, T.C., </a:t>
            </a:r>
            <a:r>
              <a:rPr lang="en-IN" sz="1200" kern="1200" dirty="0" err="1">
                <a:solidFill>
                  <a:schemeClr val="tx1"/>
                </a:solidFill>
                <a:effectLst/>
                <a:latin typeface="+mn-lt"/>
                <a:ea typeface="+mn-ea"/>
                <a:cs typeface="+mn-cs"/>
              </a:rPr>
              <a:t>Ronzoni</a:t>
            </a:r>
            <a:r>
              <a:rPr lang="en-IN" sz="1200" kern="1200" dirty="0">
                <a:solidFill>
                  <a:schemeClr val="tx1"/>
                </a:solidFill>
                <a:effectLst/>
                <a:latin typeface="+mn-lt"/>
                <a:ea typeface="+mn-ea"/>
                <a:cs typeface="+mn-cs"/>
              </a:rPr>
              <a:t>, G., Medeiros, M. and </a:t>
            </a:r>
            <a:r>
              <a:rPr lang="en-IN" sz="1200" kern="1200" dirty="0" err="1">
                <a:solidFill>
                  <a:schemeClr val="tx1"/>
                </a:solidFill>
                <a:effectLst/>
                <a:latin typeface="+mn-lt"/>
                <a:ea typeface="+mn-ea"/>
                <a:cs typeface="+mn-cs"/>
              </a:rPr>
              <a:t>Bufquin</a:t>
            </a:r>
            <a:r>
              <a:rPr lang="en-IN" sz="1200" kern="1200" dirty="0">
                <a:solidFill>
                  <a:schemeClr val="tx1"/>
                </a:solidFill>
                <a:effectLst/>
                <a:latin typeface="+mn-lt"/>
                <a:ea typeface="+mn-ea"/>
                <a:cs typeface="+mn-cs"/>
              </a:rPr>
              <a:t>, D., (2022). A qualitative assessment of hotel employee engagement in anti-human-trafficking initiatives. </a:t>
            </a:r>
            <a:r>
              <a:rPr lang="en-IN" sz="1200" i="1" kern="1200" dirty="0">
                <a:solidFill>
                  <a:schemeClr val="tx1"/>
                </a:solidFill>
                <a:effectLst/>
                <a:latin typeface="+mn-lt"/>
                <a:ea typeface="+mn-ea"/>
                <a:cs typeface="+mn-cs"/>
              </a:rPr>
              <a:t>International Journal of Hospitality Management</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102</a:t>
            </a:r>
            <a:r>
              <a:rPr lang="en-IN" sz="1200" kern="1200" dirty="0">
                <a:solidFill>
                  <a:schemeClr val="tx1"/>
                </a:solidFill>
                <a:effectLst/>
                <a:latin typeface="+mn-lt"/>
                <a:ea typeface="+mn-ea"/>
                <a:cs typeface="+mn-cs"/>
              </a:rPr>
              <a:t>, p.103148.</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4E49E19-CF20-452E-A2DC-8B395028482D}" type="slidenum">
              <a:rPr lang="en-US" smtClean="0"/>
              <a:t>12</a:t>
            </a:fld>
            <a:endParaRPr lang="en-US"/>
          </a:p>
        </p:txBody>
      </p:sp>
    </p:spTree>
    <p:extLst>
      <p:ext uri="{BB962C8B-B14F-4D97-AF65-F5344CB8AC3E}">
        <p14:creationId xmlns:p14="http://schemas.microsoft.com/office/powerpoint/2010/main" val="4120900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38AE0-653A-66DB-AB64-220F2BCC30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364E6CD-18B1-271B-453F-03F39FF493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353A33B5-E3EE-BD03-49C1-708DBE96B0F8}"/>
              </a:ext>
            </a:extLst>
          </p:cNvPr>
          <p:cNvSpPr>
            <a:spLocks noGrp="1"/>
          </p:cNvSpPr>
          <p:nvPr>
            <p:ph type="dt" sz="half" idx="10"/>
          </p:nvPr>
        </p:nvSpPr>
        <p:spPr/>
        <p:txBody>
          <a:bodyPr/>
          <a:lstStyle/>
          <a:p>
            <a:fld id="{FD047E43-6142-4496-9F7E-B4DBB7E3FCF4}" type="datetimeFigureOut">
              <a:rPr lang="en-IN" smtClean="0"/>
              <a:t>31-10-2022</a:t>
            </a:fld>
            <a:endParaRPr lang="en-IN"/>
          </a:p>
        </p:txBody>
      </p:sp>
      <p:sp>
        <p:nvSpPr>
          <p:cNvPr id="5" name="Footer Placeholder 4">
            <a:extLst>
              <a:ext uri="{FF2B5EF4-FFF2-40B4-BE49-F238E27FC236}">
                <a16:creationId xmlns:a16="http://schemas.microsoft.com/office/drawing/2014/main" id="{19D0E5F7-7AA1-F632-B853-D6BDD7835FA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D302CA2-0F85-95C6-B652-7F261B0982EC}"/>
              </a:ext>
            </a:extLst>
          </p:cNvPr>
          <p:cNvSpPr>
            <a:spLocks noGrp="1"/>
          </p:cNvSpPr>
          <p:nvPr>
            <p:ph type="sldNum" sz="quarter" idx="12"/>
          </p:nvPr>
        </p:nvSpPr>
        <p:spPr/>
        <p:txBody>
          <a:bodyPr/>
          <a:lstStyle/>
          <a:p>
            <a:fld id="{4193267A-7D23-46BF-B5B5-4B08DFC96B98}" type="slidenum">
              <a:rPr lang="en-IN" smtClean="0"/>
              <a:t>‹#›</a:t>
            </a:fld>
            <a:endParaRPr lang="en-IN"/>
          </a:p>
        </p:txBody>
      </p:sp>
    </p:spTree>
    <p:extLst>
      <p:ext uri="{BB962C8B-B14F-4D97-AF65-F5344CB8AC3E}">
        <p14:creationId xmlns:p14="http://schemas.microsoft.com/office/powerpoint/2010/main" val="2831680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FDF50-846A-926C-35B0-C6BC9347629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6C9D1F9-D077-44D5-7C88-16D49C260B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76382ED-CD80-5698-9950-52698BC7F4DF}"/>
              </a:ext>
            </a:extLst>
          </p:cNvPr>
          <p:cNvSpPr>
            <a:spLocks noGrp="1"/>
          </p:cNvSpPr>
          <p:nvPr>
            <p:ph type="dt" sz="half" idx="10"/>
          </p:nvPr>
        </p:nvSpPr>
        <p:spPr/>
        <p:txBody>
          <a:bodyPr/>
          <a:lstStyle/>
          <a:p>
            <a:fld id="{FD047E43-6142-4496-9F7E-B4DBB7E3FCF4}" type="datetimeFigureOut">
              <a:rPr lang="en-IN" smtClean="0"/>
              <a:t>31-10-2022</a:t>
            </a:fld>
            <a:endParaRPr lang="en-IN"/>
          </a:p>
        </p:txBody>
      </p:sp>
      <p:sp>
        <p:nvSpPr>
          <p:cNvPr id="5" name="Footer Placeholder 4">
            <a:extLst>
              <a:ext uri="{FF2B5EF4-FFF2-40B4-BE49-F238E27FC236}">
                <a16:creationId xmlns:a16="http://schemas.microsoft.com/office/drawing/2014/main" id="{6A579813-1E87-3633-D4F4-F70D10B9548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1E06281-8726-9C8C-160C-6AFF322323B3}"/>
              </a:ext>
            </a:extLst>
          </p:cNvPr>
          <p:cNvSpPr>
            <a:spLocks noGrp="1"/>
          </p:cNvSpPr>
          <p:nvPr>
            <p:ph type="sldNum" sz="quarter" idx="12"/>
          </p:nvPr>
        </p:nvSpPr>
        <p:spPr/>
        <p:txBody>
          <a:bodyPr/>
          <a:lstStyle/>
          <a:p>
            <a:fld id="{4193267A-7D23-46BF-B5B5-4B08DFC96B98}" type="slidenum">
              <a:rPr lang="en-IN" smtClean="0"/>
              <a:t>‹#›</a:t>
            </a:fld>
            <a:endParaRPr lang="en-IN"/>
          </a:p>
        </p:txBody>
      </p:sp>
    </p:spTree>
    <p:extLst>
      <p:ext uri="{BB962C8B-B14F-4D97-AF65-F5344CB8AC3E}">
        <p14:creationId xmlns:p14="http://schemas.microsoft.com/office/powerpoint/2010/main" val="2372316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C21F6-7A90-EBB5-D94E-3B4276326E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A7ADBB2-029D-A6FB-17FD-DECC55E1AA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B80B70-889F-4AE9-9C0A-8E56AEA02578}"/>
              </a:ext>
            </a:extLst>
          </p:cNvPr>
          <p:cNvSpPr>
            <a:spLocks noGrp="1"/>
          </p:cNvSpPr>
          <p:nvPr>
            <p:ph type="dt" sz="half" idx="10"/>
          </p:nvPr>
        </p:nvSpPr>
        <p:spPr/>
        <p:txBody>
          <a:bodyPr/>
          <a:lstStyle/>
          <a:p>
            <a:fld id="{FD047E43-6142-4496-9F7E-B4DBB7E3FCF4}" type="datetimeFigureOut">
              <a:rPr lang="en-IN" smtClean="0"/>
              <a:t>31-10-2022</a:t>
            </a:fld>
            <a:endParaRPr lang="en-IN"/>
          </a:p>
        </p:txBody>
      </p:sp>
      <p:sp>
        <p:nvSpPr>
          <p:cNvPr id="5" name="Footer Placeholder 4">
            <a:extLst>
              <a:ext uri="{FF2B5EF4-FFF2-40B4-BE49-F238E27FC236}">
                <a16:creationId xmlns:a16="http://schemas.microsoft.com/office/drawing/2014/main" id="{0879AE04-1206-6418-0FD8-0EBBF2A8E02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D831E6D-E4F4-7479-FB8C-BE06B61E75D3}"/>
              </a:ext>
            </a:extLst>
          </p:cNvPr>
          <p:cNvSpPr>
            <a:spLocks noGrp="1"/>
          </p:cNvSpPr>
          <p:nvPr>
            <p:ph type="sldNum" sz="quarter" idx="12"/>
          </p:nvPr>
        </p:nvSpPr>
        <p:spPr/>
        <p:txBody>
          <a:bodyPr/>
          <a:lstStyle/>
          <a:p>
            <a:fld id="{4193267A-7D23-46BF-B5B5-4B08DFC96B98}" type="slidenum">
              <a:rPr lang="en-IN" smtClean="0"/>
              <a:t>‹#›</a:t>
            </a:fld>
            <a:endParaRPr lang="en-IN"/>
          </a:p>
        </p:txBody>
      </p:sp>
    </p:spTree>
    <p:extLst>
      <p:ext uri="{BB962C8B-B14F-4D97-AF65-F5344CB8AC3E}">
        <p14:creationId xmlns:p14="http://schemas.microsoft.com/office/powerpoint/2010/main" val="3414591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D5CEA-174C-2537-ED44-9F17F346F02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7F83D04-F808-04CA-2185-F92DC6EB07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B2EB8EE5-0F2D-155B-6812-931CA79B16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8BDA90D-4377-A527-C227-6E8175AE4D91}"/>
              </a:ext>
            </a:extLst>
          </p:cNvPr>
          <p:cNvSpPr>
            <a:spLocks noGrp="1"/>
          </p:cNvSpPr>
          <p:nvPr>
            <p:ph type="dt" sz="half" idx="10"/>
          </p:nvPr>
        </p:nvSpPr>
        <p:spPr/>
        <p:txBody>
          <a:bodyPr/>
          <a:lstStyle/>
          <a:p>
            <a:fld id="{FD047E43-6142-4496-9F7E-B4DBB7E3FCF4}" type="datetimeFigureOut">
              <a:rPr lang="en-IN" smtClean="0"/>
              <a:t>31-10-2022</a:t>
            </a:fld>
            <a:endParaRPr lang="en-IN"/>
          </a:p>
        </p:txBody>
      </p:sp>
      <p:sp>
        <p:nvSpPr>
          <p:cNvPr id="6" name="Footer Placeholder 5">
            <a:extLst>
              <a:ext uri="{FF2B5EF4-FFF2-40B4-BE49-F238E27FC236}">
                <a16:creationId xmlns:a16="http://schemas.microsoft.com/office/drawing/2014/main" id="{BAA4BCDD-A370-A0C4-DE53-5A901B154A8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262E4BC-D6D3-DC4A-390C-87B40F8D763F}"/>
              </a:ext>
            </a:extLst>
          </p:cNvPr>
          <p:cNvSpPr>
            <a:spLocks noGrp="1"/>
          </p:cNvSpPr>
          <p:nvPr>
            <p:ph type="sldNum" sz="quarter" idx="12"/>
          </p:nvPr>
        </p:nvSpPr>
        <p:spPr/>
        <p:txBody>
          <a:bodyPr/>
          <a:lstStyle/>
          <a:p>
            <a:fld id="{4193267A-7D23-46BF-B5B5-4B08DFC96B98}" type="slidenum">
              <a:rPr lang="en-IN" smtClean="0"/>
              <a:t>‹#›</a:t>
            </a:fld>
            <a:endParaRPr lang="en-IN"/>
          </a:p>
        </p:txBody>
      </p:sp>
    </p:spTree>
    <p:extLst>
      <p:ext uri="{BB962C8B-B14F-4D97-AF65-F5344CB8AC3E}">
        <p14:creationId xmlns:p14="http://schemas.microsoft.com/office/powerpoint/2010/main" val="2474987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21162-974C-A343-F2B6-0FBA2CDF7C7F}"/>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2B5EC09-14D0-9112-3AC8-71310DD28D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348B7C-D182-BE8A-90EC-98301E84A3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4FD5BAF-3F9C-EE46-0E51-85BE1E5419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5EF9F8-BBE1-668F-E23C-6083BC78DF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41FA57DF-F125-8847-3AE2-E31178D6829F}"/>
              </a:ext>
            </a:extLst>
          </p:cNvPr>
          <p:cNvSpPr>
            <a:spLocks noGrp="1"/>
          </p:cNvSpPr>
          <p:nvPr>
            <p:ph type="dt" sz="half" idx="10"/>
          </p:nvPr>
        </p:nvSpPr>
        <p:spPr/>
        <p:txBody>
          <a:bodyPr/>
          <a:lstStyle/>
          <a:p>
            <a:fld id="{FD047E43-6142-4496-9F7E-B4DBB7E3FCF4}" type="datetimeFigureOut">
              <a:rPr lang="en-IN" smtClean="0"/>
              <a:t>31-10-2022</a:t>
            </a:fld>
            <a:endParaRPr lang="en-IN"/>
          </a:p>
        </p:txBody>
      </p:sp>
      <p:sp>
        <p:nvSpPr>
          <p:cNvPr id="8" name="Footer Placeholder 7">
            <a:extLst>
              <a:ext uri="{FF2B5EF4-FFF2-40B4-BE49-F238E27FC236}">
                <a16:creationId xmlns:a16="http://schemas.microsoft.com/office/drawing/2014/main" id="{D0227018-BA59-ED78-135D-9F0D97918E39}"/>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2D17629-5EE6-F3FC-2B10-2C03DA6A4778}"/>
              </a:ext>
            </a:extLst>
          </p:cNvPr>
          <p:cNvSpPr>
            <a:spLocks noGrp="1"/>
          </p:cNvSpPr>
          <p:nvPr>
            <p:ph type="sldNum" sz="quarter" idx="12"/>
          </p:nvPr>
        </p:nvSpPr>
        <p:spPr/>
        <p:txBody>
          <a:bodyPr/>
          <a:lstStyle/>
          <a:p>
            <a:fld id="{4193267A-7D23-46BF-B5B5-4B08DFC96B98}" type="slidenum">
              <a:rPr lang="en-IN" smtClean="0"/>
              <a:t>‹#›</a:t>
            </a:fld>
            <a:endParaRPr lang="en-IN"/>
          </a:p>
        </p:txBody>
      </p:sp>
    </p:spTree>
    <p:extLst>
      <p:ext uri="{BB962C8B-B14F-4D97-AF65-F5344CB8AC3E}">
        <p14:creationId xmlns:p14="http://schemas.microsoft.com/office/powerpoint/2010/main" val="44566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30F67-B9B5-7655-7849-F66FE8C8B512}"/>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71C3933-7210-3C82-81DC-A8AF3125AE86}"/>
              </a:ext>
            </a:extLst>
          </p:cNvPr>
          <p:cNvSpPr>
            <a:spLocks noGrp="1"/>
          </p:cNvSpPr>
          <p:nvPr>
            <p:ph type="dt" sz="half" idx="10"/>
          </p:nvPr>
        </p:nvSpPr>
        <p:spPr/>
        <p:txBody>
          <a:bodyPr/>
          <a:lstStyle/>
          <a:p>
            <a:fld id="{FD047E43-6142-4496-9F7E-B4DBB7E3FCF4}" type="datetimeFigureOut">
              <a:rPr lang="en-IN" smtClean="0"/>
              <a:t>31-10-2022</a:t>
            </a:fld>
            <a:endParaRPr lang="en-IN"/>
          </a:p>
        </p:txBody>
      </p:sp>
      <p:sp>
        <p:nvSpPr>
          <p:cNvPr id="4" name="Footer Placeholder 3">
            <a:extLst>
              <a:ext uri="{FF2B5EF4-FFF2-40B4-BE49-F238E27FC236}">
                <a16:creationId xmlns:a16="http://schemas.microsoft.com/office/drawing/2014/main" id="{544F021E-6CD2-A065-B1B0-829DA474B55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3CB620A8-C299-8DE6-7899-D13BD135D10C}"/>
              </a:ext>
            </a:extLst>
          </p:cNvPr>
          <p:cNvSpPr>
            <a:spLocks noGrp="1"/>
          </p:cNvSpPr>
          <p:nvPr>
            <p:ph type="sldNum" sz="quarter" idx="12"/>
          </p:nvPr>
        </p:nvSpPr>
        <p:spPr/>
        <p:txBody>
          <a:bodyPr/>
          <a:lstStyle/>
          <a:p>
            <a:fld id="{4193267A-7D23-46BF-B5B5-4B08DFC96B98}" type="slidenum">
              <a:rPr lang="en-IN" smtClean="0"/>
              <a:t>‹#›</a:t>
            </a:fld>
            <a:endParaRPr lang="en-IN"/>
          </a:p>
        </p:txBody>
      </p:sp>
    </p:spTree>
    <p:extLst>
      <p:ext uri="{BB962C8B-B14F-4D97-AF65-F5344CB8AC3E}">
        <p14:creationId xmlns:p14="http://schemas.microsoft.com/office/powerpoint/2010/main" val="2564825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8FD73C-B509-1851-B787-964283FA1C56}"/>
              </a:ext>
            </a:extLst>
          </p:cNvPr>
          <p:cNvSpPr>
            <a:spLocks noGrp="1"/>
          </p:cNvSpPr>
          <p:nvPr>
            <p:ph type="dt" sz="half" idx="10"/>
          </p:nvPr>
        </p:nvSpPr>
        <p:spPr/>
        <p:txBody>
          <a:bodyPr/>
          <a:lstStyle/>
          <a:p>
            <a:fld id="{FD047E43-6142-4496-9F7E-B4DBB7E3FCF4}" type="datetimeFigureOut">
              <a:rPr lang="en-IN" smtClean="0"/>
              <a:t>31-10-2022</a:t>
            </a:fld>
            <a:endParaRPr lang="en-IN"/>
          </a:p>
        </p:txBody>
      </p:sp>
      <p:sp>
        <p:nvSpPr>
          <p:cNvPr id="3" name="Footer Placeholder 2">
            <a:extLst>
              <a:ext uri="{FF2B5EF4-FFF2-40B4-BE49-F238E27FC236}">
                <a16:creationId xmlns:a16="http://schemas.microsoft.com/office/drawing/2014/main" id="{6BB9B874-254F-838F-0C26-A59C39516CC2}"/>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61BE425-D58B-3E23-E6AF-B70B2B651965}"/>
              </a:ext>
            </a:extLst>
          </p:cNvPr>
          <p:cNvSpPr>
            <a:spLocks noGrp="1"/>
          </p:cNvSpPr>
          <p:nvPr>
            <p:ph type="sldNum" sz="quarter" idx="12"/>
          </p:nvPr>
        </p:nvSpPr>
        <p:spPr/>
        <p:txBody>
          <a:bodyPr/>
          <a:lstStyle/>
          <a:p>
            <a:fld id="{4193267A-7D23-46BF-B5B5-4B08DFC96B98}" type="slidenum">
              <a:rPr lang="en-IN" smtClean="0"/>
              <a:t>‹#›</a:t>
            </a:fld>
            <a:endParaRPr lang="en-IN"/>
          </a:p>
        </p:txBody>
      </p:sp>
    </p:spTree>
    <p:extLst>
      <p:ext uri="{BB962C8B-B14F-4D97-AF65-F5344CB8AC3E}">
        <p14:creationId xmlns:p14="http://schemas.microsoft.com/office/powerpoint/2010/main" val="2797031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E03DC-ACB1-D1DA-175B-29A5092F88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AD1DA870-19C0-E707-A6B9-739EEC2D54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B79A13C-78C3-117D-212E-ED41161AEE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84308C-F6D0-E6A8-E415-17C2F90C9606}"/>
              </a:ext>
            </a:extLst>
          </p:cNvPr>
          <p:cNvSpPr>
            <a:spLocks noGrp="1"/>
          </p:cNvSpPr>
          <p:nvPr>
            <p:ph type="dt" sz="half" idx="10"/>
          </p:nvPr>
        </p:nvSpPr>
        <p:spPr/>
        <p:txBody>
          <a:bodyPr/>
          <a:lstStyle/>
          <a:p>
            <a:fld id="{FD047E43-6142-4496-9F7E-B4DBB7E3FCF4}" type="datetimeFigureOut">
              <a:rPr lang="en-IN" smtClean="0"/>
              <a:t>31-10-2022</a:t>
            </a:fld>
            <a:endParaRPr lang="en-IN"/>
          </a:p>
        </p:txBody>
      </p:sp>
      <p:sp>
        <p:nvSpPr>
          <p:cNvPr id="6" name="Footer Placeholder 5">
            <a:extLst>
              <a:ext uri="{FF2B5EF4-FFF2-40B4-BE49-F238E27FC236}">
                <a16:creationId xmlns:a16="http://schemas.microsoft.com/office/drawing/2014/main" id="{6A8CB0F9-1F18-1E5B-E7C4-CC18D0F80E6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3928CE1-8BB5-FA78-672A-02B633977A71}"/>
              </a:ext>
            </a:extLst>
          </p:cNvPr>
          <p:cNvSpPr>
            <a:spLocks noGrp="1"/>
          </p:cNvSpPr>
          <p:nvPr>
            <p:ph type="sldNum" sz="quarter" idx="12"/>
          </p:nvPr>
        </p:nvSpPr>
        <p:spPr/>
        <p:txBody>
          <a:bodyPr/>
          <a:lstStyle/>
          <a:p>
            <a:fld id="{4193267A-7D23-46BF-B5B5-4B08DFC96B98}" type="slidenum">
              <a:rPr lang="en-IN" smtClean="0"/>
              <a:t>‹#›</a:t>
            </a:fld>
            <a:endParaRPr lang="en-IN"/>
          </a:p>
        </p:txBody>
      </p:sp>
    </p:spTree>
    <p:extLst>
      <p:ext uri="{BB962C8B-B14F-4D97-AF65-F5344CB8AC3E}">
        <p14:creationId xmlns:p14="http://schemas.microsoft.com/office/powerpoint/2010/main" val="2828693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E46F0-D96F-CAF8-ABFF-22C8FAA110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B1F39B5F-9F61-2A08-065A-4EC4AD72BF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FE60031-6EB3-264A-8E61-B9BC7989CD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C1A77A-86C0-F14D-DD00-935F719DBEE3}"/>
              </a:ext>
            </a:extLst>
          </p:cNvPr>
          <p:cNvSpPr>
            <a:spLocks noGrp="1"/>
          </p:cNvSpPr>
          <p:nvPr>
            <p:ph type="dt" sz="half" idx="10"/>
          </p:nvPr>
        </p:nvSpPr>
        <p:spPr/>
        <p:txBody>
          <a:bodyPr/>
          <a:lstStyle/>
          <a:p>
            <a:fld id="{FD047E43-6142-4496-9F7E-B4DBB7E3FCF4}" type="datetimeFigureOut">
              <a:rPr lang="en-IN" smtClean="0"/>
              <a:t>31-10-2022</a:t>
            </a:fld>
            <a:endParaRPr lang="en-IN"/>
          </a:p>
        </p:txBody>
      </p:sp>
      <p:sp>
        <p:nvSpPr>
          <p:cNvPr id="6" name="Footer Placeholder 5">
            <a:extLst>
              <a:ext uri="{FF2B5EF4-FFF2-40B4-BE49-F238E27FC236}">
                <a16:creationId xmlns:a16="http://schemas.microsoft.com/office/drawing/2014/main" id="{7611E229-94AF-60CD-C412-4C261767173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A930216-A4CC-94E2-06EE-994032C057D1}"/>
              </a:ext>
            </a:extLst>
          </p:cNvPr>
          <p:cNvSpPr>
            <a:spLocks noGrp="1"/>
          </p:cNvSpPr>
          <p:nvPr>
            <p:ph type="sldNum" sz="quarter" idx="12"/>
          </p:nvPr>
        </p:nvSpPr>
        <p:spPr/>
        <p:txBody>
          <a:bodyPr/>
          <a:lstStyle/>
          <a:p>
            <a:fld id="{4193267A-7D23-46BF-B5B5-4B08DFC96B98}" type="slidenum">
              <a:rPr lang="en-IN" smtClean="0"/>
              <a:t>‹#›</a:t>
            </a:fld>
            <a:endParaRPr lang="en-IN"/>
          </a:p>
        </p:txBody>
      </p:sp>
    </p:spTree>
    <p:extLst>
      <p:ext uri="{BB962C8B-B14F-4D97-AF65-F5344CB8AC3E}">
        <p14:creationId xmlns:p14="http://schemas.microsoft.com/office/powerpoint/2010/main" val="1127755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CF332-00A9-E7EF-7CD2-FDD225BFB5C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242756D-3AC6-AEAD-BDA4-9229E66B8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37C2BCD-58C9-C006-C428-9F40DB10A4F7}"/>
              </a:ext>
            </a:extLst>
          </p:cNvPr>
          <p:cNvSpPr>
            <a:spLocks noGrp="1"/>
          </p:cNvSpPr>
          <p:nvPr>
            <p:ph type="dt" sz="half" idx="10"/>
          </p:nvPr>
        </p:nvSpPr>
        <p:spPr/>
        <p:txBody>
          <a:bodyPr/>
          <a:lstStyle/>
          <a:p>
            <a:fld id="{FD047E43-6142-4496-9F7E-B4DBB7E3FCF4}" type="datetimeFigureOut">
              <a:rPr lang="en-IN" smtClean="0"/>
              <a:t>31-10-2022</a:t>
            </a:fld>
            <a:endParaRPr lang="en-IN"/>
          </a:p>
        </p:txBody>
      </p:sp>
      <p:sp>
        <p:nvSpPr>
          <p:cNvPr id="5" name="Footer Placeholder 4">
            <a:extLst>
              <a:ext uri="{FF2B5EF4-FFF2-40B4-BE49-F238E27FC236}">
                <a16:creationId xmlns:a16="http://schemas.microsoft.com/office/drawing/2014/main" id="{59FED504-8991-2D12-C76D-A7A01D871E2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8733DBB-08D2-2519-2D67-FB8055E7776C}"/>
              </a:ext>
            </a:extLst>
          </p:cNvPr>
          <p:cNvSpPr>
            <a:spLocks noGrp="1"/>
          </p:cNvSpPr>
          <p:nvPr>
            <p:ph type="sldNum" sz="quarter" idx="12"/>
          </p:nvPr>
        </p:nvSpPr>
        <p:spPr/>
        <p:txBody>
          <a:bodyPr/>
          <a:lstStyle/>
          <a:p>
            <a:fld id="{4193267A-7D23-46BF-B5B5-4B08DFC96B98}" type="slidenum">
              <a:rPr lang="en-IN" smtClean="0"/>
              <a:t>‹#›</a:t>
            </a:fld>
            <a:endParaRPr lang="en-IN"/>
          </a:p>
        </p:txBody>
      </p:sp>
    </p:spTree>
    <p:extLst>
      <p:ext uri="{BB962C8B-B14F-4D97-AF65-F5344CB8AC3E}">
        <p14:creationId xmlns:p14="http://schemas.microsoft.com/office/powerpoint/2010/main" val="4002128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971B2-1D9D-AEA9-2F46-5B6D4A699AF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C21A17C-0BC3-6DF0-33CE-84243B1F0C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A2A01CE-8D69-43DA-F0CB-9374DF4BB74E}"/>
              </a:ext>
            </a:extLst>
          </p:cNvPr>
          <p:cNvSpPr>
            <a:spLocks noGrp="1"/>
          </p:cNvSpPr>
          <p:nvPr>
            <p:ph type="dt" sz="half" idx="10"/>
          </p:nvPr>
        </p:nvSpPr>
        <p:spPr/>
        <p:txBody>
          <a:bodyPr/>
          <a:lstStyle/>
          <a:p>
            <a:fld id="{FD047E43-6142-4496-9F7E-B4DBB7E3FCF4}" type="datetimeFigureOut">
              <a:rPr lang="en-IN" smtClean="0"/>
              <a:t>31-10-2022</a:t>
            </a:fld>
            <a:endParaRPr lang="en-IN"/>
          </a:p>
        </p:txBody>
      </p:sp>
      <p:sp>
        <p:nvSpPr>
          <p:cNvPr id="5" name="Footer Placeholder 4">
            <a:extLst>
              <a:ext uri="{FF2B5EF4-FFF2-40B4-BE49-F238E27FC236}">
                <a16:creationId xmlns:a16="http://schemas.microsoft.com/office/drawing/2014/main" id="{0192C979-BE29-BB22-15F2-1C49EE478B3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3975912-D770-B305-916C-2DB87647D5C6}"/>
              </a:ext>
            </a:extLst>
          </p:cNvPr>
          <p:cNvSpPr>
            <a:spLocks noGrp="1"/>
          </p:cNvSpPr>
          <p:nvPr>
            <p:ph type="sldNum" sz="quarter" idx="12"/>
          </p:nvPr>
        </p:nvSpPr>
        <p:spPr/>
        <p:txBody>
          <a:bodyPr/>
          <a:lstStyle/>
          <a:p>
            <a:fld id="{4193267A-7D23-46BF-B5B5-4B08DFC96B98}" type="slidenum">
              <a:rPr lang="en-IN" smtClean="0"/>
              <a:t>‹#›</a:t>
            </a:fld>
            <a:endParaRPr lang="en-IN"/>
          </a:p>
        </p:txBody>
      </p:sp>
    </p:spTree>
    <p:extLst>
      <p:ext uri="{BB962C8B-B14F-4D97-AF65-F5344CB8AC3E}">
        <p14:creationId xmlns:p14="http://schemas.microsoft.com/office/powerpoint/2010/main" val="1153525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3D4849-6594-431E-88E6-EB326731BE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7830951-2630-BAED-856B-E7CB8A0BA8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2BAA411-7413-2C05-2957-0B13A48B67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047E43-6142-4496-9F7E-B4DBB7E3FCF4}" type="datetimeFigureOut">
              <a:rPr lang="en-IN" smtClean="0"/>
              <a:t>31-10-2022</a:t>
            </a:fld>
            <a:endParaRPr lang="en-IN"/>
          </a:p>
        </p:txBody>
      </p:sp>
      <p:sp>
        <p:nvSpPr>
          <p:cNvPr id="5" name="Footer Placeholder 4">
            <a:extLst>
              <a:ext uri="{FF2B5EF4-FFF2-40B4-BE49-F238E27FC236}">
                <a16:creationId xmlns:a16="http://schemas.microsoft.com/office/drawing/2014/main" id="{5AED05E9-6CDA-7C9A-3AE4-8F6EE1E817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D2C64303-CFB1-088B-C48F-795A42A757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93267A-7D23-46BF-B5B5-4B08DFC96B98}" type="slidenum">
              <a:rPr lang="en-IN" smtClean="0"/>
              <a:t>‹#›</a:t>
            </a:fld>
            <a:endParaRPr lang="en-IN"/>
          </a:p>
        </p:txBody>
      </p:sp>
    </p:spTree>
    <p:extLst>
      <p:ext uri="{BB962C8B-B14F-4D97-AF65-F5344CB8AC3E}">
        <p14:creationId xmlns:p14="http://schemas.microsoft.com/office/powerpoint/2010/main" val="3334329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4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0F629-30A0-22D6-DC72-F5AC0DCF0356}"/>
              </a:ext>
            </a:extLst>
          </p:cNvPr>
          <p:cNvSpPr>
            <a:spLocks noGrp="1"/>
          </p:cNvSpPr>
          <p:nvPr>
            <p:ph type="ctrTitle"/>
          </p:nvPr>
        </p:nvSpPr>
        <p:spPr>
          <a:xfrm>
            <a:off x="1427017" y="1911927"/>
            <a:ext cx="9144000" cy="2415454"/>
          </a:xfrm>
        </p:spPr>
        <p:txBody>
          <a:bodyPr/>
          <a:lstStyle/>
          <a:p>
            <a:r>
              <a:rPr lang="en-IN" b="1" dirty="0">
                <a:latin typeface="Times New Roman" panose="02020603050405020304" pitchFamily="18" charset="0"/>
                <a:cs typeface="Times New Roman" panose="02020603050405020304" pitchFamily="18" charset="0"/>
              </a:rPr>
              <a:t>BMIH4006</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Operating Hotel Facilities</a:t>
            </a:r>
          </a:p>
        </p:txBody>
      </p:sp>
    </p:spTree>
    <p:extLst>
      <p:ext uri="{BB962C8B-B14F-4D97-AF65-F5344CB8AC3E}">
        <p14:creationId xmlns:p14="http://schemas.microsoft.com/office/powerpoint/2010/main" val="1644204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4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E4435-4E5F-EAEB-F35D-85225F1A8E48}"/>
              </a:ext>
            </a:extLst>
          </p:cNvPr>
          <p:cNvSpPr>
            <a:spLocks noGrp="1"/>
          </p:cNvSpPr>
          <p:nvPr>
            <p:ph type="title"/>
          </p:nvPr>
        </p:nvSpPr>
        <p:spPr>
          <a:xfrm>
            <a:off x="159327" y="143454"/>
            <a:ext cx="4371109" cy="1311274"/>
          </a:xfrm>
        </p:spPr>
        <p:txBody>
          <a:bodyPr/>
          <a:lstStyle/>
          <a:p>
            <a:r>
              <a:rPr lang="en-IN" b="1" dirty="0">
                <a:latin typeface="Times New Roman" panose="02020603050405020304" pitchFamily="18" charset="0"/>
                <a:cs typeface="Times New Roman" panose="02020603050405020304" pitchFamily="18" charset="0"/>
              </a:rPr>
              <a:t>Table of Content</a:t>
            </a:r>
          </a:p>
        </p:txBody>
      </p:sp>
      <p:sp>
        <p:nvSpPr>
          <p:cNvPr id="4" name="TextBox 3">
            <a:extLst>
              <a:ext uri="{FF2B5EF4-FFF2-40B4-BE49-F238E27FC236}">
                <a16:creationId xmlns:a16="http://schemas.microsoft.com/office/drawing/2014/main" id="{3B04B0A7-F62C-B62A-7C4A-E7DA30A5FA50}"/>
              </a:ext>
            </a:extLst>
          </p:cNvPr>
          <p:cNvSpPr txBox="1"/>
          <p:nvPr/>
        </p:nvSpPr>
        <p:spPr>
          <a:xfrm>
            <a:off x="346364" y="1579418"/>
            <a:ext cx="11333018" cy="3885936"/>
          </a:xfrm>
          <a:prstGeom prst="rect">
            <a:avLst/>
          </a:prstGeom>
          <a:noFill/>
        </p:spPr>
        <p:txBody>
          <a:bodyPr wrap="square" rtlCol="0">
            <a:spAutoFit/>
          </a:bodyPr>
          <a:lstStyle/>
          <a:p>
            <a:pPr algn="just">
              <a:lnSpc>
                <a:spcPct val="200000"/>
              </a:lnSpc>
            </a:pPr>
            <a:r>
              <a:rPr lang="en-IN" b="1" dirty="0">
                <a:latin typeface="Times New Roman" panose="02020603050405020304" pitchFamily="18" charset="0"/>
                <a:cs typeface="Times New Roman" panose="02020603050405020304" pitchFamily="18" charset="0"/>
              </a:rPr>
              <a:t>Introduction…………………………………………………..3</a:t>
            </a:r>
          </a:p>
          <a:p>
            <a:pPr algn="just">
              <a:lnSpc>
                <a:spcPct val="200000"/>
              </a:lnSpc>
            </a:pPr>
            <a:r>
              <a:rPr lang="en-IN" b="1" dirty="0">
                <a:latin typeface="Times New Roman" panose="02020603050405020304" pitchFamily="18" charset="0"/>
                <a:cs typeface="Times New Roman" panose="02020603050405020304" pitchFamily="18" charset="0"/>
              </a:rPr>
              <a:t>Employee Engagement…………………………………………..4</a:t>
            </a:r>
          </a:p>
          <a:p>
            <a:pPr algn="just">
              <a:lnSpc>
                <a:spcPct val="200000"/>
              </a:lnSpc>
            </a:pPr>
            <a:r>
              <a:rPr lang="en-IN" b="1" dirty="0">
                <a:latin typeface="Times New Roman" panose="02020603050405020304" pitchFamily="18" charset="0"/>
                <a:cs typeface="Times New Roman" panose="02020603050405020304" pitchFamily="18" charset="0"/>
              </a:rPr>
              <a:t>Importance of Employee Engagement…………………………………….5-6</a:t>
            </a:r>
          </a:p>
          <a:p>
            <a:pPr algn="just">
              <a:lnSpc>
                <a:spcPct val="200000"/>
              </a:lnSpc>
            </a:pPr>
            <a:r>
              <a:rPr lang="en-IN" b="1" dirty="0">
                <a:latin typeface="Times New Roman" panose="02020603050405020304" pitchFamily="18" charset="0"/>
                <a:cs typeface="Times New Roman" panose="02020603050405020304" pitchFamily="18" charset="0"/>
              </a:rPr>
              <a:t>Employee Engagement Models……………………………………………………….7-8</a:t>
            </a:r>
          </a:p>
          <a:p>
            <a:pPr algn="just">
              <a:lnSpc>
                <a:spcPct val="200000"/>
              </a:lnSpc>
            </a:pPr>
            <a:r>
              <a:rPr lang="en-IN" b="1" dirty="0">
                <a:latin typeface="Times New Roman" panose="02020603050405020304" pitchFamily="18" charset="0"/>
                <a:cs typeface="Times New Roman" panose="02020603050405020304" pitchFamily="18" charset="0"/>
              </a:rPr>
              <a:t>Ways to engage the employees……………………………………………………………9-10</a:t>
            </a:r>
          </a:p>
          <a:p>
            <a:pPr algn="just">
              <a:lnSpc>
                <a:spcPct val="200000"/>
              </a:lnSpc>
            </a:pPr>
            <a:r>
              <a:rPr lang="en-IN" b="1" dirty="0">
                <a:latin typeface="Times New Roman" panose="02020603050405020304" pitchFamily="18" charset="0"/>
                <a:cs typeface="Times New Roman" panose="02020603050405020304" pitchFamily="18" charset="0"/>
              </a:rPr>
              <a:t>Conclusion………………………………………………………………………………………………..11</a:t>
            </a:r>
          </a:p>
          <a:p>
            <a:pPr algn="just">
              <a:lnSpc>
                <a:spcPct val="200000"/>
              </a:lnSpc>
            </a:pPr>
            <a:r>
              <a:rPr lang="en-IN" b="1" dirty="0">
                <a:latin typeface="Times New Roman" panose="02020603050405020304" pitchFamily="18" charset="0"/>
                <a:cs typeface="Times New Roman" panose="02020603050405020304" pitchFamily="18" charset="0"/>
              </a:rPr>
              <a:t>References……………………………………………………………………………………………………………12</a:t>
            </a:r>
          </a:p>
        </p:txBody>
      </p:sp>
    </p:spTree>
    <p:extLst>
      <p:ext uri="{BB962C8B-B14F-4D97-AF65-F5344CB8AC3E}">
        <p14:creationId xmlns:p14="http://schemas.microsoft.com/office/powerpoint/2010/main" val="928447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4000"/>
            <a:lum/>
          </a:blip>
          <a:srcRect/>
          <a:stretch>
            <a:fillRect l="-13000" r="-1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D699C-AA48-F524-6A93-2967A566AAC3}"/>
              </a:ext>
            </a:extLst>
          </p:cNvPr>
          <p:cNvSpPr>
            <a:spLocks noGrp="1"/>
          </p:cNvSpPr>
          <p:nvPr>
            <p:ph type="title"/>
          </p:nvPr>
        </p:nvSpPr>
        <p:spPr>
          <a:xfrm>
            <a:off x="205154" y="196313"/>
            <a:ext cx="4226169" cy="1168254"/>
          </a:xfrm>
        </p:spPr>
        <p:txBody>
          <a:bodyPr/>
          <a:lstStyle/>
          <a:p>
            <a:r>
              <a:rPr lang="en-IN" b="1" dirty="0">
                <a:latin typeface="Times New Roman" panose="02020603050405020304" pitchFamily="18" charset="0"/>
                <a:cs typeface="Times New Roman" panose="02020603050405020304" pitchFamily="18" charset="0"/>
              </a:rPr>
              <a:t>Introduction</a:t>
            </a:r>
          </a:p>
        </p:txBody>
      </p:sp>
      <p:pic>
        <p:nvPicPr>
          <p:cNvPr id="5" name="Picture 4">
            <a:extLst>
              <a:ext uri="{FF2B5EF4-FFF2-40B4-BE49-F238E27FC236}">
                <a16:creationId xmlns:a16="http://schemas.microsoft.com/office/drawing/2014/main" id="{31090C66-4965-F204-6208-816724E375EB}"/>
              </a:ext>
            </a:extLst>
          </p:cNvPr>
          <p:cNvPicPr>
            <a:picLocks noChangeAspect="1"/>
          </p:cNvPicPr>
          <p:nvPr/>
        </p:nvPicPr>
        <p:blipFill>
          <a:blip r:embed="rId4"/>
          <a:stretch>
            <a:fillRect/>
          </a:stretch>
        </p:blipFill>
        <p:spPr>
          <a:xfrm>
            <a:off x="443344" y="1835949"/>
            <a:ext cx="4342319" cy="353961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p:cNvSpPr txBox="1"/>
          <p:nvPr/>
        </p:nvSpPr>
        <p:spPr>
          <a:xfrm>
            <a:off x="6465195" y="1072179"/>
            <a:ext cx="5576552" cy="584775"/>
          </a:xfrm>
          <a:prstGeom prst="rect">
            <a:avLst/>
          </a:prstGeom>
          <a:noFill/>
        </p:spPr>
        <p:txBody>
          <a:bodyPr wrap="square" rtlCol="0">
            <a:spAutoFit/>
          </a:bodyPr>
          <a:lstStyle/>
          <a:p>
            <a:pPr algn="just"/>
            <a:r>
              <a:rPr lang="en-US" sz="1600" dirty="0">
                <a:latin typeface="Times New Roman" panose="02020603050405020304" pitchFamily="18" charset="0"/>
                <a:cs typeface="Times New Roman" panose="02020603050405020304" pitchFamily="18" charset="0"/>
              </a:rPr>
              <a:t>The following presentation will demonstrate the importance of employee engagement within the hotel industry</a:t>
            </a:r>
          </a:p>
        </p:txBody>
      </p:sp>
      <p:sp>
        <p:nvSpPr>
          <p:cNvPr id="6" name="Rectangle 5"/>
          <p:cNvSpPr/>
          <p:nvPr/>
        </p:nvSpPr>
        <p:spPr>
          <a:xfrm>
            <a:off x="4541950" y="5846945"/>
            <a:ext cx="7499797" cy="584775"/>
          </a:xfrm>
          <a:prstGeom prst="rect">
            <a:avLst/>
          </a:prstGeom>
        </p:spPr>
        <p:txBody>
          <a:bodyPr wrap="square">
            <a:spAutoFit/>
          </a:bodyPr>
          <a:lstStyle/>
          <a:p>
            <a:pPr algn="just"/>
            <a:r>
              <a:rPr lang="en-US" sz="1600" dirty="0">
                <a:latin typeface="Times New Roman" panose="02020603050405020304" pitchFamily="18" charset="0"/>
                <a:cs typeface="Times New Roman" panose="02020603050405020304" pitchFamily="18" charset="0"/>
              </a:rPr>
              <a:t>A wide range of engagement models, the presentation will elaborate on all facilities that engage their customers to work within the workforce effectively</a:t>
            </a:r>
          </a:p>
        </p:txBody>
      </p:sp>
      <p:sp>
        <p:nvSpPr>
          <p:cNvPr id="7" name="Rectangle 6"/>
          <p:cNvSpPr/>
          <p:nvPr/>
        </p:nvSpPr>
        <p:spPr>
          <a:xfrm>
            <a:off x="5598015" y="3459562"/>
            <a:ext cx="6302063" cy="584775"/>
          </a:xfrm>
          <a:prstGeom prst="rect">
            <a:avLst/>
          </a:prstGeom>
        </p:spPr>
        <p:txBody>
          <a:bodyPr wrap="square">
            <a:spAutoFit/>
          </a:bodyPr>
          <a:lstStyle/>
          <a:p>
            <a:r>
              <a:rPr lang="en-IN" sz="1600" dirty="0">
                <a:latin typeface="Times New Roman" panose="02020603050405020304" pitchFamily="18" charset="0"/>
                <a:ea typeface="Calibri" panose="020F0502020204030204" pitchFamily="34" charset="0"/>
                <a:cs typeface="Times New Roman" panose="02020603050405020304" pitchFamily="18" charset="0"/>
              </a:rPr>
              <a:t>The related presentation will illustrate several ways that engage employees to bring emerging trends within the hotel industry. </a:t>
            </a:r>
            <a:endParaRPr lang="en-US" sz="1600" dirty="0">
              <a:latin typeface="Times New Roman" panose="02020603050405020304" pitchFamily="18" charset="0"/>
              <a:cs typeface="Times New Roman" panose="02020603050405020304" pitchFamily="18" charset="0"/>
            </a:endParaRPr>
          </a:p>
        </p:txBody>
      </p:sp>
      <p:sp>
        <p:nvSpPr>
          <p:cNvPr id="8" name="Rectangle 7"/>
          <p:cNvSpPr/>
          <p:nvPr/>
        </p:nvSpPr>
        <p:spPr>
          <a:xfrm>
            <a:off x="1788860" y="5846945"/>
            <a:ext cx="1293175" cy="307777"/>
          </a:xfrm>
          <a:prstGeom prst="rect">
            <a:avLst/>
          </a:prstGeom>
        </p:spPr>
        <p:txBody>
          <a:bodyPr wrap="none">
            <a:spAutoFit/>
          </a:bodyPr>
          <a:lstStyle/>
          <a:p>
            <a:pPr algn="ctr"/>
            <a:r>
              <a:rPr lang="en-US" sz="1400" dirty="0">
                <a:latin typeface="Times New Roman" panose="02020603050405020304" pitchFamily="18" charset="0"/>
                <a:cs typeface="Times New Roman" panose="02020603050405020304" pitchFamily="18" charset="0"/>
              </a:rPr>
              <a:t>(Bridger, 2018)</a:t>
            </a:r>
            <a:endParaRPr lang="en-US" sz="1400" dirty="0"/>
          </a:p>
        </p:txBody>
      </p:sp>
    </p:spTree>
    <p:extLst>
      <p:ext uri="{BB962C8B-B14F-4D97-AF65-F5344CB8AC3E}">
        <p14:creationId xmlns:p14="http://schemas.microsoft.com/office/powerpoint/2010/main" val="651956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4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73E11-F9C6-BE98-5719-D541B8B1116E}"/>
              </a:ext>
            </a:extLst>
          </p:cNvPr>
          <p:cNvSpPr>
            <a:spLocks noGrp="1"/>
          </p:cNvSpPr>
          <p:nvPr>
            <p:ph type="title"/>
          </p:nvPr>
        </p:nvSpPr>
        <p:spPr>
          <a:xfrm>
            <a:off x="205154" y="421396"/>
            <a:ext cx="6772421" cy="1351133"/>
          </a:xfrm>
        </p:spPr>
        <p:txBody>
          <a:bodyPr/>
          <a:lstStyle/>
          <a:p>
            <a:r>
              <a:rPr lang="en-IN" b="1" dirty="0">
                <a:latin typeface="Times New Roman" panose="02020603050405020304" pitchFamily="18" charset="0"/>
                <a:cs typeface="Times New Roman" panose="02020603050405020304" pitchFamily="18" charset="0"/>
              </a:rPr>
              <a:t>Employee Engagement</a:t>
            </a:r>
          </a:p>
        </p:txBody>
      </p:sp>
      <p:pic>
        <p:nvPicPr>
          <p:cNvPr id="5" name="Picture 4">
            <a:extLst>
              <a:ext uri="{FF2B5EF4-FFF2-40B4-BE49-F238E27FC236}">
                <a16:creationId xmlns:a16="http://schemas.microsoft.com/office/drawing/2014/main" id="{D02C7664-7FBE-7858-E3DC-5E7372F4B3FF}"/>
              </a:ext>
            </a:extLst>
          </p:cNvPr>
          <p:cNvPicPr>
            <a:picLocks noChangeAspect="1"/>
          </p:cNvPicPr>
          <p:nvPr/>
        </p:nvPicPr>
        <p:blipFill>
          <a:blip r:embed="rId4"/>
          <a:stretch>
            <a:fillRect/>
          </a:stretch>
        </p:blipFill>
        <p:spPr>
          <a:xfrm>
            <a:off x="7176655" y="2026911"/>
            <a:ext cx="4648572" cy="329323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Rectangle 2"/>
          <p:cNvSpPr/>
          <p:nvPr/>
        </p:nvSpPr>
        <p:spPr>
          <a:xfrm>
            <a:off x="374258" y="2284447"/>
            <a:ext cx="6434212" cy="584775"/>
          </a:xfrm>
          <a:prstGeom prst="rect">
            <a:avLst/>
          </a:prstGeom>
        </p:spPr>
        <p:txBody>
          <a:bodyPr wrap="square">
            <a:spAutoFit/>
          </a:bodyPr>
          <a:lstStyle/>
          <a:p>
            <a:pPr algn="just"/>
            <a:r>
              <a:rPr lang="en-US" sz="1600" dirty="0">
                <a:latin typeface="Times New Roman" panose="02020603050405020304" pitchFamily="18" charset="0"/>
                <a:ea typeface="Calibri" panose="020F0502020204030204" pitchFamily="34" charset="0"/>
                <a:cs typeface="Times New Roman" panose="02020603050405020304" pitchFamily="18" charset="0"/>
              </a:rPr>
              <a:t>Employee engagement is mainly a process where the employees feel towards their work by describing the level of dedication</a:t>
            </a:r>
            <a:endParaRPr lang="en-US" sz="1600" dirty="0">
              <a:latin typeface="Times New Roman" panose="02020603050405020304" pitchFamily="18" charset="0"/>
              <a:cs typeface="Times New Roman" panose="02020603050405020304" pitchFamily="18" charset="0"/>
            </a:endParaRPr>
          </a:p>
        </p:txBody>
      </p:sp>
      <p:sp>
        <p:nvSpPr>
          <p:cNvPr id="4" name="Rectangle 3"/>
          <p:cNvSpPr/>
          <p:nvPr/>
        </p:nvSpPr>
        <p:spPr>
          <a:xfrm>
            <a:off x="1021219" y="5682399"/>
            <a:ext cx="6396345" cy="584775"/>
          </a:xfrm>
          <a:prstGeom prst="rect">
            <a:avLst/>
          </a:prstGeom>
        </p:spPr>
        <p:txBody>
          <a:bodyPr wrap="square">
            <a:spAutoFit/>
          </a:bodyPr>
          <a:lstStyle/>
          <a:p>
            <a:pPr algn="just">
              <a:spcAft>
                <a:spcPts val="800"/>
              </a:spcAft>
            </a:pPr>
            <a:r>
              <a:rPr lang="en-IN" sz="1600" dirty="0">
                <a:latin typeface="Times New Roman" panose="02020603050405020304" pitchFamily="18" charset="0"/>
                <a:ea typeface="Calibri" panose="020F0502020204030204" pitchFamily="34" charset="0"/>
                <a:cs typeface="Times New Roman" panose="02020603050405020304" pitchFamily="18" charset="0"/>
              </a:rPr>
              <a:t>Organisations provide several workshops and internships to motivate their employees and are responsible to increase their performance.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8903113" y="5601168"/>
            <a:ext cx="1405706"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(Moseley, 2022) </a:t>
            </a:r>
            <a:endParaRPr lang="en-US" sz="1400" dirty="0"/>
          </a:p>
        </p:txBody>
      </p:sp>
      <p:sp>
        <p:nvSpPr>
          <p:cNvPr id="7" name="Rectangle 6"/>
          <p:cNvSpPr/>
          <p:nvPr/>
        </p:nvSpPr>
        <p:spPr>
          <a:xfrm>
            <a:off x="712470" y="4000931"/>
            <a:ext cx="6096000" cy="584775"/>
          </a:xfrm>
          <a:prstGeom prst="rect">
            <a:avLst/>
          </a:prstGeom>
        </p:spPr>
        <p:txBody>
          <a:bodyPr>
            <a:spAutoFit/>
          </a:bodyPr>
          <a:lstStyle/>
          <a:p>
            <a:pPr algn="just"/>
            <a:r>
              <a:rPr lang="en-IN" sz="1600" dirty="0">
                <a:latin typeface="Times New Roman" panose="02020603050405020304" pitchFamily="18" charset="0"/>
                <a:ea typeface="Calibri" panose="020F0502020204030204" pitchFamily="34" charset="0"/>
                <a:cs typeface="Times New Roman" panose="02020603050405020304" pitchFamily="18" charset="0"/>
              </a:rPr>
              <a:t>It basically generates a relationship between the employees and an organisation by creating positive organisational outcomes</a:t>
            </a: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8517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2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EA633-D90A-D4B3-D3E6-43FABC66985D}"/>
              </a:ext>
            </a:extLst>
          </p:cNvPr>
          <p:cNvSpPr>
            <a:spLocks noGrp="1"/>
          </p:cNvSpPr>
          <p:nvPr>
            <p:ph type="title"/>
          </p:nvPr>
        </p:nvSpPr>
        <p:spPr>
          <a:xfrm>
            <a:off x="131618" y="212725"/>
            <a:ext cx="9358746" cy="1366693"/>
          </a:xfrm>
        </p:spPr>
        <p:txBody>
          <a:bodyPr/>
          <a:lstStyle/>
          <a:p>
            <a:r>
              <a:rPr lang="en-IN" b="1" dirty="0">
                <a:latin typeface="Times New Roman" panose="02020603050405020304" pitchFamily="18" charset="0"/>
                <a:cs typeface="Times New Roman" panose="02020603050405020304" pitchFamily="18" charset="0"/>
              </a:rPr>
              <a:t>Importance of Employee Engagement</a:t>
            </a:r>
          </a:p>
        </p:txBody>
      </p:sp>
      <p:pic>
        <p:nvPicPr>
          <p:cNvPr id="5" name="Picture 4">
            <a:extLst>
              <a:ext uri="{FF2B5EF4-FFF2-40B4-BE49-F238E27FC236}">
                <a16:creationId xmlns:a16="http://schemas.microsoft.com/office/drawing/2014/main" id="{6F60335E-3C4F-9D1B-035A-D488A2408B8F}"/>
              </a:ext>
            </a:extLst>
          </p:cNvPr>
          <p:cNvPicPr>
            <a:picLocks noChangeAspect="1"/>
          </p:cNvPicPr>
          <p:nvPr/>
        </p:nvPicPr>
        <p:blipFill>
          <a:blip r:embed="rId4"/>
          <a:stretch>
            <a:fillRect/>
          </a:stretch>
        </p:blipFill>
        <p:spPr>
          <a:xfrm>
            <a:off x="416994" y="2052858"/>
            <a:ext cx="4626061" cy="302937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3" name="Rectangle 2"/>
          <p:cNvSpPr/>
          <p:nvPr/>
        </p:nvSpPr>
        <p:spPr>
          <a:xfrm>
            <a:off x="6593983" y="1941104"/>
            <a:ext cx="5254581" cy="2062103"/>
          </a:xfrm>
          <a:prstGeom prst="rect">
            <a:avLst/>
          </a:prstGeom>
        </p:spPr>
        <p:txBody>
          <a:bodyPr wrap="square">
            <a:spAutoFit/>
          </a:bodyPr>
          <a:lstStyle/>
          <a:p>
            <a:pPr algn="just"/>
            <a:r>
              <a:rPr lang="en-IN" sz="16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Improved productivity</a:t>
            </a:r>
          </a:p>
          <a:p>
            <a:pPr algn="just"/>
            <a:endParaRPr lang="en-IN" sz="16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600" dirty="0">
                <a:latin typeface="Times New Roman" panose="02020603050405020304" pitchFamily="18" charset="0"/>
                <a:cs typeface="Times New Roman" panose="02020603050405020304" pitchFamily="18" charset="0"/>
              </a:rPr>
              <a:t>This usually happens when different employees get assigned their specific roles</a:t>
            </a:r>
          </a:p>
          <a:p>
            <a:pPr algn="just"/>
            <a:endParaRPr lang="en-IN" sz="1600" dirty="0">
              <a:latin typeface="Times New Roman" panose="02020603050405020304" pitchFamily="18" charset="0"/>
              <a:cs typeface="Times New Roman" panose="02020603050405020304" pitchFamily="18" charset="0"/>
            </a:endParaRPr>
          </a:p>
          <a:p>
            <a:pPr algn="just"/>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Increase in focus helps them to work harder and get better results in order to get appreciated </a:t>
            </a:r>
            <a:endParaRPr lang="en-US" sz="1600" dirty="0">
              <a:latin typeface="Times New Roman" panose="02020603050405020304" pitchFamily="18" charset="0"/>
              <a:cs typeface="Times New Roman" panose="02020603050405020304" pitchFamily="18" charset="0"/>
            </a:endParaRPr>
          </a:p>
          <a:p>
            <a:pPr algn="just"/>
            <a:endParaRPr lang="en-US" sz="1600" dirty="0">
              <a:latin typeface="Times New Roman" panose="02020603050405020304" pitchFamily="18" charset="0"/>
              <a:cs typeface="Times New Roman" panose="02020603050405020304" pitchFamily="18" charset="0"/>
            </a:endParaRPr>
          </a:p>
        </p:txBody>
      </p:sp>
      <p:sp>
        <p:nvSpPr>
          <p:cNvPr id="6" name="Rectangle 5"/>
          <p:cNvSpPr/>
          <p:nvPr/>
        </p:nvSpPr>
        <p:spPr>
          <a:xfrm>
            <a:off x="4810991" y="4476647"/>
            <a:ext cx="6560810" cy="2099934"/>
          </a:xfrm>
          <a:prstGeom prst="rect">
            <a:avLst/>
          </a:prstGeom>
        </p:spPr>
        <p:txBody>
          <a:bodyPr wrap="square">
            <a:spAutoFit/>
          </a:bodyPr>
          <a:lstStyle/>
          <a:p>
            <a:pPr algn="just">
              <a:lnSpc>
                <a:spcPct val="150000"/>
              </a:lnSpc>
              <a:spcAft>
                <a:spcPts val="800"/>
              </a:spcAft>
            </a:pPr>
            <a:r>
              <a:rPr lang="en-IN" sz="1600" b="1" dirty="0">
                <a:latin typeface="Times New Roman" panose="02020603050405020304" pitchFamily="18" charset="0"/>
                <a:cs typeface="Times New Roman" panose="02020603050405020304" pitchFamily="18" charset="0"/>
              </a:rPr>
              <a:t>Customer Satisfaction</a:t>
            </a:r>
            <a:endPar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customers will help hotels to generate more revenues and profits, resulting in a greater customer base.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Whenever employees feel better about their work roles, they will not only focus on their growth but also on the growth of the company</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p:cNvSpPr/>
          <p:nvPr/>
        </p:nvSpPr>
        <p:spPr>
          <a:xfrm>
            <a:off x="2169614" y="5256347"/>
            <a:ext cx="1002197"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a:t>
            </a:r>
            <a:r>
              <a:rPr lang="en-US" sz="1400" dirty="0" err="1">
                <a:latin typeface="Times New Roman" panose="02020603050405020304" pitchFamily="18" charset="0"/>
                <a:cs typeface="Times New Roman" panose="02020603050405020304" pitchFamily="18" charset="0"/>
              </a:rPr>
              <a:t>ons</a:t>
            </a:r>
            <a:r>
              <a:rPr lang="en-US" sz="1400" dirty="0">
                <a:latin typeface="Times New Roman" panose="02020603050405020304" pitchFamily="18" charset="0"/>
                <a:cs typeface="Times New Roman" panose="02020603050405020304" pitchFamily="18" charset="0"/>
              </a:rPr>
              <a:t>, 2022)</a:t>
            </a:r>
            <a:endParaRPr lang="en-US" sz="1400" dirty="0"/>
          </a:p>
        </p:txBody>
      </p:sp>
    </p:spTree>
    <p:extLst>
      <p:ext uri="{BB962C8B-B14F-4D97-AF65-F5344CB8AC3E}">
        <p14:creationId xmlns:p14="http://schemas.microsoft.com/office/powerpoint/2010/main" val="38408938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C9975-74B6-3AEF-B963-5C7D71DB2D6E}"/>
              </a:ext>
            </a:extLst>
          </p:cNvPr>
          <p:cNvSpPr>
            <a:spLocks noGrp="1"/>
          </p:cNvSpPr>
          <p:nvPr>
            <p:ph type="title"/>
          </p:nvPr>
        </p:nvSpPr>
        <p:spPr>
          <a:xfrm>
            <a:off x="131618" y="240434"/>
            <a:ext cx="10515600" cy="1325563"/>
          </a:xfrm>
        </p:spPr>
        <p:txBody>
          <a:bodyPr/>
          <a:lstStyle/>
          <a:p>
            <a:r>
              <a:rPr lang="en-IN" b="1" dirty="0">
                <a:latin typeface="Times New Roman" panose="02020603050405020304" pitchFamily="18" charset="0"/>
                <a:cs typeface="Times New Roman" panose="02020603050405020304" pitchFamily="18" charset="0"/>
              </a:rPr>
              <a:t>Contd…</a:t>
            </a:r>
          </a:p>
        </p:txBody>
      </p:sp>
      <p:pic>
        <p:nvPicPr>
          <p:cNvPr id="5" name="Picture 4">
            <a:extLst>
              <a:ext uri="{FF2B5EF4-FFF2-40B4-BE49-F238E27FC236}">
                <a16:creationId xmlns:a16="http://schemas.microsoft.com/office/drawing/2014/main" id="{1984AF49-2B62-417E-1787-AD9367F5BE15}"/>
              </a:ext>
            </a:extLst>
          </p:cNvPr>
          <p:cNvPicPr>
            <a:picLocks noChangeAspect="1"/>
          </p:cNvPicPr>
          <p:nvPr/>
        </p:nvPicPr>
        <p:blipFill>
          <a:blip r:embed="rId4"/>
          <a:stretch>
            <a:fillRect/>
          </a:stretch>
        </p:blipFill>
        <p:spPr>
          <a:xfrm>
            <a:off x="7283362" y="1617857"/>
            <a:ext cx="4591691" cy="362228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Rectangle 5"/>
          <p:cNvSpPr/>
          <p:nvPr/>
        </p:nvSpPr>
        <p:spPr>
          <a:xfrm>
            <a:off x="8635956" y="5652683"/>
            <a:ext cx="1293175"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(Bridger, 2018)</a:t>
            </a:r>
          </a:p>
        </p:txBody>
      </p:sp>
      <p:sp>
        <p:nvSpPr>
          <p:cNvPr id="7" name="Rectangle 6"/>
          <p:cNvSpPr/>
          <p:nvPr/>
        </p:nvSpPr>
        <p:spPr>
          <a:xfrm>
            <a:off x="131619" y="1707665"/>
            <a:ext cx="6669752" cy="1528624"/>
          </a:xfrm>
          <a:prstGeom prst="rect">
            <a:avLst/>
          </a:prstGeom>
        </p:spPr>
        <p:txBody>
          <a:bodyPr wrap="square">
            <a:spAutoFit/>
          </a:bodyPr>
          <a:lstStyle/>
          <a:p>
            <a:pPr algn="just">
              <a:spcAft>
                <a:spcPts val="800"/>
              </a:spcAft>
            </a:pPr>
            <a:r>
              <a:rPr lang="en-IN" sz="16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Retaining Customers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Hotel sectors not only focus on getting potential customers but also try to retain their old ones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old customers will recommend the hotel industries to increase their older and newer customer base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Rectangle 7"/>
          <p:cNvSpPr/>
          <p:nvPr/>
        </p:nvSpPr>
        <p:spPr>
          <a:xfrm>
            <a:off x="131618" y="4153118"/>
            <a:ext cx="7090276" cy="933589"/>
          </a:xfrm>
          <a:prstGeom prst="rect">
            <a:avLst/>
          </a:prstGeom>
        </p:spPr>
        <p:txBody>
          <a:bodyPr wrap="square">
            <a:spAutoFit/>
          </a:bodyPr>
          <a:lstStyle/>
          <a:p>
            <a:pPr algn="just">
              <a:spcAft>
                <a:spcPts val="800"/>
              </a:spcAft>
            </a:pPr>
            <a:r>
              <a:rPr lang="en-IN" sz="16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Company Culture</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This in turn helps to build the company culture where the workforce within the company becomes smooth and seamless by keeping it in an organised manner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84689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4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D6317-6BA3-B44E-788E-55BBF868444D}"/>
              </a:ext>
            </a:extLst>
          </p:cNvPr>
          <p:cNvSpPr>
            <a:spLocks noGrp="1"/>
          </p:cNvSpPr>
          <p:nvPr>
            <p:ph type="title"/>
          </p:nvPr>
        </p:nvSpPr>
        <p:spPr>
          <a:xfrm>
            <a:off x="228600" y="351270"/>
            <a:ext cx="7793182" cy="1311275"/>
          </a:xfrm>
        </p:spPr>
        <p:txBody>
          <a:bodyPr/>
          <a:lstStyle/>
          <a:p>
            <a:r>
              <a:rPr lang="en-IN" b="1" dirty="0">
                <a:latin typeface="Times New Roman" panose="02020603050405020304" pitchFamily="18" charset="0"/>
                <a:cs typeface="Times New Roman" panose="02020603050405020304" pitchFamily="18" charset="0"/>
              </a:rPr>
              <a:t>Employee Engagement Model</a:t>
            </a:r>
          </a:p>
        </p:txBody>
      </p:sp>
      <p:pic>
        <p:nvPicPr>
          <p:cNvPr id="7" name="Picture 6">
            <a:extLst>
              <a:ext uri="{FF2B5EF4-FFF2-40B4-BE49-F238E27FC236}">
                <a16:creationId xmlns:a16="http://schemas.microsoft.com/office/drawing/2014/main" id="{69460912-404A-2F70-FECF-DDF7F81D7EA6}"/>
              </a:ext>
            </a:extLst>
          </p:cNvPr>
          <p:cNvPicPr>
            <a:picLocks noChangeAspect="1"/>
          </p:cNvPicPr>
          <p:nvPr/>
        </p:nvPicPr>
        <p:blipFill>
          <a:blip r:embed="rId4"/>
          <a:stretch>
            <a:fillRect/>
          </a:stretch>
        </p:blipFill>
        <p:spPr>
          <a:xfrm>
            <a:off x="521327" y="2286000"/>
            <a:ext cx="4175364" cy="2854036"/>
          </a:xfrm>
          <a:prstGeom prst="rect">
            <a:avLst/>
          </a:prstGeom>
          <a:ln w="228600" cap="sq" cmpd="thickThin">
            <a:solidFill>
              <a:srgbClr val="000000"/>
            </a:solidFill>
            <a:prstDash val="solid"/>
            <a:miter lim="800000"/>
          </a:ln>
          <a:effectLst>
            <a:innerShdw blurRad="76200">
              <a:srgbClr val="000000"/>
            </a:innerShdw>
          </a:effectLst>
        </p:spPr>
      </p:pic>
      <p:sp>
        <p:nvSpPr>
          <p:cNvPr id="3" name="Rectangle 2"/>
          <p:cNvSpPr/>
          <p:nvPr/>
        </p:nvSpPr>
        <p:spPr>
          <a:xfrm>
            <a:off x="1732294" y="5609602"/>
            <a:ext cx="1405706"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(Moseley, 2022) </a:t>
            </a:r>
            <a:endParaRPr lang="en-US" sz="1400" dirty="0"/>
          </a:p>
        </p:txBody>
      </p:sp>
      <p:sp>
        <p:nvSpPr>
          <p:cNvPr id="4" name="Rectangle 3"/>
          <p:cNvSpPr/>
          <p:nvPr/>
        </p:nvSpPr>
        <p:spPr>
          <a:xfrm>
            <a:off x="5576552" y="2476782"/>
            <a:ext cx="6400802" cy="3413114"/>
          </a:xfrm>
          <a:prstGeom prst="rect">
            <a:avLst/>
          </a:prstGeom>
        </p:spPr>
        <p:txBody>
          <a:bodyPr wrap="square">
            <a:spAutoFit/>
          </a:bodyPr>
          <a:lstStyle/>
          <a:p>
            <a:pPr algn="just">
              <a:lnSpc>
                <a:spcPct val="150000"/>
              </a:lnSpc>
              <a:spcAft>
                <a:spcPts val="800"/>
              </a:spcAft>
            </a:pPr>
            <a:r>
              <a:rPr lang="en-IN" sz="16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Zinger Model</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This model focuses on building employee engagement from the root by focusing on the core needs of employees.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This is done by building psychological safety around the workforce</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second-row shows building better relationships among the workers by giving them recognition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first row describes maximising performance when managers offer their best support</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82909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4000"/>
            <a:lum/>
          </a:blip>
          <a:srcRect/>
          <a:stretch>
            <a:fillRect l="-13000" r="-1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D5125-7168-A724-AEBE-F9C5F9E3C43A}"/>
              </a:ext>
            </a:extLst>
          </p:cNvPr>
          <p:cNvSpPr>
            <a:spLocks noGrp="1"/>
          </p:cNvSpPr>
          <p:nvPr>
            <p:ph type="title"/>
          </p:nvPr>
        </p:nvSpPr>
        <p:spPr>
          <a:xfrm>
            <a:off x="187037" y="171162"/>
            <a:ext cx="2514599" cy="1228148"/>
          </a:xfrm>
        </p:spPr>
        <p:txBody>
          <a:bodyPr/>
          <a:lstStyle/>
          <a:p>
            <a:r>
              <a:rPr lang="en-IN" b="1" dirty="0">
                <a:latin typeface="Times New Roman" panose="02020603050405020304" pitchFamily="18" charset="0"/>
                <a:cs typeface="Times New Roman" panose="02020603050405020304" pitchFamily="18" charset="0"/>
              </a:rPr>
              <a:t>Contd…</a:t>
            </a:r>
          </a:p>
        </p:txBody>
      </p:sp>
      <p:pic>
        <p:nvPicPr>
          <p:cNvPr id="5" name="Picture 4">
            <a:extLst>
              <a:ext uri="{FF2B5EF4-FFF2-40B4-BE49-F238E27FC236}">
                <a16:creationId xmlns:a16="http://schemas.microsoft.com/office/drawing/2014/main" id="{A76E4BD2-1961-0288-DF05-1CAF89C22800}"/>
              </a:ext>
            </a:extLst>
          </p:cNvPr>
          <p:cNvPicPr>
            <a:picLocks noChangeAspect="1"/>
          </p:cNvPicPr>
          <p:nvPr/>
        </p:nvPicPr>
        <p:blipFill>
          <a:blip r:embed="rId4"/>
          <a:stretch>
            <a:fillRect/>
          </a:stretch>
        </p:blipFill>
        <p:spPr>
          <a:xfrm>
            <a:off x="7883238" y="1073939"/>
            <a:ext cx="3477490" cy="2355061"/>
          </a:xfrm>
          <a:prstGeom prst="rect">
            <a:avLst/>
          </a:prstGeom>
        </p:spPr>
      </p:pic>
      <p:pic>
        <p:nvPicPr>
          <p:cNvPr id="7" name="Picture 6">
            <a:extLst>
              <a:ext uri="{FF2B5EF4-FFF2-40B4-BE49-F238E27FC236}">
                <a16:creationId xmlns:a16="http://schemas.microsoft.com/office/drawing/2014/main" id="{DF109886-798A-407A-FED1-4B7E257EFDF7}"/>
              </a:ext>
            </a:extLst>
          </p:cNvPr>
          <p:cNvPicPr>
            <a:picLocks noChangeAspect="1"/>
          </p:cNvPicPr>
          <p:nvPr/>
        </p:nvPicPr>
        <p:blipFill>
          <a:blip r:embed="rId5"/>
          <a:stretch>
            <a:fillRect/>
          </a:stretch>
        </p:blipFill>
        <p:spPr>
          <a:xfrm>
            <a:off x="483264" y="3819434"/>
            <a:ext cx="3617682" cy="2161968"/>
          </a:xfrm>
          <a:prstGeom prst="rect">
            <a:avLst/>
          </a:prstGeom>
        </p:spPr>
      </p:pic>
      <p:sp>
        <p:nvSpPr>
          <p:cNvPr id="3" name="Rectangle 2"/>
          <p:cNvSpPr/>
          <p:nvPr/>
        </p:nvSpPr>
        <p:spPr>
          <a:xfrm>
            <a:off x="0" y="1401625"/>
            <a:ext cx="7524416" cy="1426031"/>
          </a:xfrm>
          <a:prstGeom prst="rect">
            <a:avLst/>
          </a:prstGeom>
        </p:spPr>
        <p:txBody>
          <a:bodyPr wrap="square">
            <a:spAutoFit/>
          </a:bodyPr>
          <a:lstStyle/>
          <a:p>
            <a:pPr algn="just">
              <a:spcAft>
                <a:spcPts val="0"/>
              </a:spcAft>
            </a:pPr>
            <a:r>
              <a:rPr lang="en-IN" sz="16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Maslow’s Motivation Model</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motivation model stated by Maslow shows the psychological processes for stimulating the excitement and persistence with various voluntary actions. </a:t>
            </a:r>
          </a:p>
          <a:p>
            <a:pPr algn="just">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Motivation ways can be very individualised; therefore, leaders and managers use a wide range of ways for keeping their employees happy and satisfied.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120884" y="3629705"/>
            <a:ext cx="1002197"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a:t>
            </a:r>
            <a:r>
              <a:rPr lang="en-US" sz="1400" dirty="0" err="1">
                <a:latin typeface="Times New Roman" panose="02020603050405020304" pitchFamily="18" charset="0"/>
                <a:cs typeface="Times New Roman" panose="02020603050405020304" pitchFamily="18" charset="0"/>
              </a:rPr>
              <a:t>ons</a:t>
            </a:r>
            <a:r>
              <a:rPr lang="en-US" sz="1400" dirty="0">
                <a:latin typeface="Times New Roman" panose="02020603050405020304" pitchFamily="18" charset="0"/>
                <a:cs typeface="Times New Roman" panose="02020603050405020304" pitchFamily="18" charset="0"/>
              </a:rPr>
              <a:t>, 2022)</a:t>
            </a:r>
            <a:endParaRPr lang="en-US" sz="1400" dirty="0"/>
          </a:p>
        </p:txBody>
      </p:sp>
      <p:sp>
        <p:nvSpPr>
          <p:cNvPr id="6" name="Rectangle 5"/>
          <p:cNvSpPr/>
          <p:nvPr/>
        </p:nvSpPr>
        <p:spPr>
          <a:xfrm>
            <a:off x="1657760" y="6150744"/>
            <a:ext cx="1420582"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a:t>
            </a:r>
            <a:r>
              <a:rPr lang="en-US" sz="1400" dirty="0" err="1">
                <a:latin typeface="Times New Roman" panose="02020603050405020304" pitchFamily="18" charset="0"/>
                <a:cs typeface="Times New Roman" panose="02020603050405020304" pitchFamily="18" charset="0"/>
              </a:rPr>
              <a:t>Pellikaan</a:t>
            </a:r>
            <a:r>
              <a:rPr lang="en-US" sz="1400" dirty="0">
                <a:latin typeface="Times New Roman" panose="02020603050405020304" pitchFamily="18" charset="0"/>
                <a:cs typeface="Times New Roman" panose="02020603050405020304" pitchFamily="18" charset="0"/>
              </a:rPr>
              <a:t>, 2021)</a:t>
            </a:r>
            <a:endParaRPr lang="en-US" sz="1400" dirty="0"/>
          </a:p>
        </p:txBody>
      </p:sp>
      <p:sp>
        <p:nvSpPr>
          <p:cNvPr id="8" name="Rectangle 7"/>
          <p:cNvSpPr/>
          <p:nvPr/>
        </p:nvSpPr>
        <p:spPr>
          <a:xfrm>
            <a:off x="4636681" y="4375899"/>
            <a:ext cx="7524416" cy="1528624"/>
          </a:xfrm>
          <a:prstGeom prst="rect">
            <a:avLst/>
          </a:prstGeom>
        </p:spPr>
        <p:txBody>
          <a:bodyPr wrap="square">
            <a:spAutoFit/>
          </a:bodyPr>
          <a:lstStyle/>
          <a:p>
            <a:pPr algn="just">
              <a:spcAft>
                <a:spcPts val="800"/>
              </a:spcAft>
            </a:pPr>
            <a:r>
              <a:rPr lang="en-IN" sz="16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Deloitte Model</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This model focuses on engaging the employees by making a comfortable culture where every employee is involved and motivated to take challenges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management in this model focuses on making clear and transparent goals so that staff can easily understand their daily work.</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96702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8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710BC-C93E-4FF9-89FF-64F3AD36E78A}"/>
              </a:ext>
            </a:extLst>
          </p:cNvPr>
          <p:cNvSpPr>
            <a:spLocks noGrp="1"/>
          </p:cNvSpPr>
          <p:nvPr>
            <p:ph type="title"/>
          </p:nvPr>
        </p:nvSpPr>
        <p:spPr>
          <a:xfrm>
            <a:off x="200891" y="254290"/>
            <a:ext cx="7585364" cy="1297420"/>
          </a:xfrm>
        </p:spPr>
        <p:txBody>
          <a:bodyPr/>
          <a:lstStyle/>
          <a:p>
            <a:r>
              <a:rPr lang="en-IN" b="1" dirty="0">
                <a:latin typeface="Times New Roman" panose="02020603050405020304" pitchFamily="18" charset="0"/>
                <a:cs typeface="Times New Roman" panose="02020603050405020304" pitchFamily="18" charset="0"/>
              </a:rPr>
              <a:t>Ways to engage the employees</a:t>
            </a:r>
          </a:p>
        </p:txBody>
      </p:sp>
      <p:pic>
        <p:nvPicPr>
          <p:cNvPr id="5" name="Picture 4">
            <a:extLst>
              <a:ext uri="{FF2B5EF4-FFF2-40B4-BE49-F238E27FC236}">
                <a16:creationId xmlns:a16="http://schemas.microsoft.com/office/drawing/2014/main" id="{5944264C-08F4-9AC7-A043-500588088C83}"/>
              </a:ext>
            </a:extLst>
          </p:cNvPr>
          <p:cNvPicPr>
            <a:picLocks noChangeAspect="1"/>
          </p:cNvPicPr>
          <p:nvPr/>
        </p:nvPicPr>
        <p:blipFill>
          <a:blip r:embed="rId4"/>
          <a:stretch>
            <a:fillRect/>
          </a:stretch>
        </p:blipFill>
        <p:spPr>
          <a:xfrm>
            <a:off x="7245927" y="2257674"/>
            <a:ext cx="4553330" cy="3242581"/>
          </a:xfrm>
          <a:prstGeom prst="rect">
            <a:avLst/>
          </a:prstGeom>
          <a:ln w="228600" cap="sq" cmpd="thickThin">
            <a:solidFill>
              <a:srgbClr val="000000"/>
            </a:solidFill>
            <a:prstDash val="solid"/>
            <a:miter lim="800000"/>
          </a:ln>
          <a:effectLst>
            <a:innerShdw blurRad="76200">
              <a:srgbClr val="000000"/>
            </a:innerShdw>
          </a:effectLst>
        </p:spPr>
      </p:pic>
      <p:sp>
        <p:nvSpPr>
          <p:cNvPr id="3" name="Rectangle 2"/>
          <p:cNvSpPr/>
          <p:nvPr/>
        </p:nvSpPr>
        <p:spPr>
          <a:xfrm>
            <a:off x="9003981" y="6021553"/>
            <a:ext cx="1293175" cy="307777"/>
          </a:xfrm>
          <a:prstGeom prst="rect">
            <a:avLst/>
          </a:prstGeom>
        </p:spPr>
        <p:txBody>
          <a:bodyPr wrap="none">
            <a:spAutoFit/>
          </a:bodyPr>
          <a:lstStyle/>
          <a:p>
            <a:pPr algn="ctr"/>
            <a:r>
              <a:rPr lang="en-US" sz="1400" dirty="0">
                <a:latin typeface="Times New Roman" panose="02020603050405020304" pitchFamily="18" charset="0"/>
                <a:cs typeface="Times New Roman" panose="02020603050405020304" pitchFamily="18" charset="0"/>
              </a:rPr>
              <a:t>(Bridger, 2018)</a:t>
            </a:r>
            <a:endParaRPr lang="en-US" sz="1400" dirty="0"/>
          </a:p>
        </p:txBody>
      </p:sp>
      <p:sp>
        <p:nvSpPr>
          <p:cNvPr id="6" name="Rectangle 5"/>
          <p:cNvSpPr/>
          <p:nvPr/>
        </p:nvSpPr>
        <p:spPr>
          <a:xfrm>
            <a:off x="80776" y="1988610"/>
            <a:ext cx="6904653" cy="1672253"/>
          </a:xfrm>
          <a:prstGeom prst="rect">
            <a:avLst/>
          </a:prstGeom>
        </p:spPr>
        <p:txBody>
          <a:bodyPr wrap="square">
            <a:spAutoFit/>
          </a:bodyPr>
          <a:lstStyle/>
          <a:p>
            <a:pPr algn="just">
              <a:spcAft>
                <a:spcPts val="0"/>
              </a:spcAft>
            </a:pPr>
            <a:r>
              <a:rPr lang="en-IN" sz="16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Clearing Company Goals</a:t>
            </a:r>
          </a:p>
          <a:p>
            <a:pPr algn="just">
              <a:spcAft>
                <a:spcPts val="0"/>
              </a:spcAft>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first thing is to explain to the workers about all the goals and visions of the organisation in a clear and brief manner</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Hence, the employees have to be taught about those strategies properly since they might have doubts and confusion</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p:cNvSpPr/>
          <p:nvPr/>
        </p:nvSpPr>
        <p:spPr>
          <a:xfrm>
            <a:off x="80777" y="4097764"/>
            <a:ext cx="6904653" cy="1672253"/>
          </a:xfrm>
          <a:prstGeom prst="rect">
            <a:avLst/>
          </a:prstGeom>
        </p:spPr>
        <p:txBody>
          <a:bodyPr wrap="square">
            <a:spAutoFit/>
          </a:bodyPr>
          <a:lstStyle/>
          <a:p>
            <a:pPr algn="just">
              <a:spcAft>
                <a:spcPts val="0"/>
              </a:spcAft>
            </a:pPr>
            <a:r>
              <a:rPr lang="en-IN" sz="16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Linking the work of employees</a:t>
            </a:r>
          </a:p>
          <a:p>
            <a:pPr algn="just">
              <a:spcAft>
                <a:spcPts val="0"/>
              </a:spcAft>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An employee may continue to work hard and efficiently, but it may not bring the best outcome if that work is not directly linked with the goals of the company</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Thus, it will help the higher authority to properly link the work of every employee with the company’s goals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78930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4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60D7D-66C9-4D94-FCE9-72EC49293A5A}"/>
              </a:ext>
            </a:extLst>
          </p:cNvPr>
          <p:cNvSpPr>
            <a:spLocks noGrp="1"/>
          </p:cNvSpPr>
          <p:nvPr>
            <p:ph type="title"/>
          </p:nvPr>
        </p:nvSpPr>
        <p:spPr>
          <a:xfrm>
            <a:off x="187036" y="295853"/>
            <a:ext cx="2736273" cy="1228148"/>
          </a:xfrm>
        </p:spPr>
        <p:txBody>
          <a:bodyPr/>
          <a:lstStyle/>
          <a:p>
            <a:r>
              <a:rPr lang="en-IN" b="1" dirty="0">
                <a:latin typeface="Times New Roman" panose="02020603050405020304" pitchFamily="18" charset="0"/>
                <a:cs typeface="Times New Roman" panose="02020603050405020304" pitchFamily="18" charset="0"/>
              </a:rPr>
              <a:t>Contd…</a:t>
            </a:r>
          </a:p>
        </p:txBody>
      </p:sp>
      <p:pic>
        <p:nvPicPr>
          <p:cNvPr id="5" name="Picture 4">
            <a:extLst>
              <a:ext uri="{FF2B5EF4-FFF2-40B4-BE49-F238E27FC236}">
                <a16:creationId xmlns:a16="http://schemas.microsoft.com/office/drawing/2014/main" id="{4DA035D0-B824-3AF7-C509-BDDBF98AC498}"/>
              </a:ext>
            </a:extLst>
          </p:cNvPr>
          <p:cNvPicPr>
            <a:picLocks noChangeAspect="1"/>
          </p:cNvPicPr>
          <p:nvPr/>
        </p:nvPicPr>
        <p:blipFill>
          <a:blip r:embed="rId4"/>
          <a:stretch>
            <a:fillRect/>
          </a:stretch>
        </p:blipFill>
        <p:spPr>
          <a:xfrm>
            <a:off x="339436" y="1816505"/>
            <a:ext cx="5191850" cy="3462078"/>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3" name="Rectangle 2"/>
          <p:cNvSpPr/>
          <p:nvPr/>
        </p:nvSpPr>
        <p:spPr>
          <a:xfrm>
            <a:off x="1948051" y="5571087"/>
            <a:ext cx="1405706"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(Moseley, 2022) </a:t>
            </a:r>
            <a:endParaRPr lang="en-US" sz="1400" dirty="0"/>
          </a:p>
        </p:txBody>
      </p:sp>
      <p:sp>
        <p:nvSpPr>
          <p:cNvPr id="4" name="Rectangle 3"/>
          <p:cNvSpPr/>
          <p:nvPr/>
        </p:nvSpPr>
        <p:spPr>
          <a:xfrm>
            <a:off x="5881352" y="2404067"/>
            <a:ext cx="6070242" cy="2575064"/>
          </a:xfrm>
          <a:prstGeom prst="rect">
            <a:avLst/>
          </a:prstGeom>
        </p:spPr>
        <p:txBody>
          <a:bodyPr wrap="square">
            <a:spAutoFit/>
          </a:bodyPr>
          <a:lstStyle/>
          <a:p>
            <a:pPr>
              <a:spcAft>
                <a:spcPts val="1200"/>
              </a:spcAft>
            </a:pPr>
            <a:r>
              <a:rPr lang="en-IN" sz="16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Leadership Skills</a:t>
            </a:r>
          </a:p>
          <a:p>
            <a:pPr>
              <a:spcAft>
                <a:spcPts val="1200"/>
              </a:spcAft>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leaders and managers need to possess the necessary skills to motivate the workers for employee engagement.</a:t>
            </a:r>
          </a:p>
          <a:p>
            <a:pPr algn="just">
              <a:spcAft>
                <a:spcPts val="800"/>
              </a:spcAft>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As a result, the employees will be more focused on improving the company's growth and productivity which will further increase profits and revenue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78291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2000"/>
            <a:lum/>
          </a:blip>
          <a:srcRect/>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F69B3-F88D-2AC8-61B7-E55F3C25DBF8}"/>
              </a:ext>
            </a:extLst>
          </p:cNvPr>
          <p:cNvSpPr>
            <a:spLocks noGrp="1"/>
          </p:cNvSpPr>
          <p:nvPr>
            <p:ph type="title"/>
          </p:nvPr>
        </p:nvSpPr>
        <p:spPr>
          <a:xfrm>
            <a:off x="173182" y="171163"/>
            <a:ext cx="2971800" cy="840220"/>
          </a:xfrm>
        </p:spPr>
        <p:txBody>
          <a:bodyPr/>
          <a:lstStyle/>
          <a:p>
            <a:r>
              <a:rPr lang="en-IN" b="1" dirty="0">
                <a:latin typeface="Times New Roman" panose="02020603050405020304" pitchFamily="18" charset="0"/>
                <a:cs typeface="Times New Roman" panose="02020603050405020304" pitchFamily="18" charset="0"/>
              </a:rPr>
              <a:t>Conclusion</a:t>
            </a:r>
          </a:p>
        </p:txBody>
      </p:sp>
      <p:pic>
        <p:nvPicPr>
          <p:cNvPr id="5" name="Picture 4">
            <a:extLst>
              <a:ext uri="{FF2B5EF4-FFF2-40B4-BE49-F238E27FC236}">
                <a16:creationId xmlns:a16="http://schemas.microsoft.com/office/drawing/2014/main" id="{29334BB8-69ED-DF23-F97E-901C1D2B489B}"/>
              </a:ext>
            </a:extLst>
          </p:cNvPr>
          <p:cNvPicPr>
            <a:picLocks noChangeAspect="1"/>
          </p:cNvPicPr>
          <p:nvPr/>
        </p:nvPicPr>
        <p:blipFill>
          <a:blip r:embed="rId4"/>
          <a:stretch>
            <a:fillRect/>
          </a:stretch>
        </p:blipFill>
        <p:spPr>
          <a:xfrm>
            <a:off x="7183858" y="1691044"/>
            <a:ext cx="4731052" cy="347591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 name="Rectangle 2"/>
          <p:cNvSpPr/>
          <p:nvPr/>
        </p:nvSpPr>
        <p:spPr>
          <a:xfrm>
            <a:off x="626771" y="2274878"/>
            <a:ext cx="6096000" cy="2472472"/>
          </a:xfrm>
          <a:prstGeom prst="rect">
            <a:avLst/>
          </a:prstGeom>
        </p:spPr>
        <p:txBody>
          <a:bodyPr>
            <a:spAutoFit/>
          </a:bodyPr>
          <a:lstStyle/>
          <a:p>
            <a:pPr algn="just">
              <a:spcAft>
                <a:spcPts val="800"/>
              </a:spcAft>
            </a:pPr>
            <a:r>
              <a:rPr lang="en-IN" sz="1600" dirty="0">
                <a:latin typeface="Times New Roman" panose="02020603050405020304" pitchFamily="18" charset="0"/>
                <a:ea typeface="Calibri" panose="020F0502020204030204" pitchFamily="34" charset="0"/>
                <a:cs typeface="Times New Roman" panose="02020603050405020304" pitchFamily="18" charset="0"/>
              </a:rPr>
              <a:t>The whole presentation has properly described about the significance of employee engagement within the hotel industry.</a:t>
            </a:r>
          </a:p>
          <a:p>
            <a:pPr algn="just">
              <a:spcAft>
                <a:spcPts val="800"/>
              </a:spcAft>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latin typeface="Times New Roman" panose="02020603050405020304" pitchFamily="18" charset="0"/>
                <a:ea typeface="Calibri" panose="020F0502020204030204" pitchFamily="34" charset="0"/>
                <a:cs typeface="Times New Roman" panose="02020603050405020304" pitchFamily="18" charset="0"/>
              </a:rPr>
              <a:t>Through promoting health sectors, the main target for all organisations is to improve their business activities within the workforce. </a:t>
            </a:r>
          </a:p>
          <a:p>
            <a:pPr algn="just">
              <a:spcAft>
                <a:spcPts val="800"/>
              </a:spcAft>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IN" sz="1600" dirty="0">
                <a:latin typeface="Times New Roman" panose="02020603050405020304" pitchFamily="18" charset="0"/>
                <a:ea typeface="Calibri" panose="020F0502020204030204" pitchFamily="34" charset="0"/>
                <a:cs typeface="Times New Roman" panose="02020603050405020304" pitchFamily="18" charset="0"/>
              </a:rPr>
              <a:t>Hence, the presentation has properly showcased different ways that the company take to engage its employees within the hotel industry</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839093" y="5343590"/>
            <a:ext cx="1420582" cy="307777"/>
          </a:xfrm>
          <a:prstGeom prst="rect">
            <a:avLst/>
          </a:prstGeom>
        </p:spPr>
        <p:txBody>
          <a:bodyPr wrap="none">
            <a:spAutoFit/>
          </a:bodyPr>
          <a:lstStyle/>
          <a:p>
            <a:r>
              <a:rPr lang="en-US" sz="1400" dirty="0">
                <a:latin typeface="Times New Roman" panose="02020603050405020304" pitchFamily="18" charset="0"/>
                <a:cs typeface="Times New Roman" panose="02020603050405020304" pitchFamily="18" charset="0"/>
              </a:rPr>
              <a:t>(</a:t>
            </a:r>
            <a:r>
              <a:rPr lang="en-US" sz="1400" dirty="0" err="1">
                <a:latin typeface="Times New Roman" panose="02020603050405020304" pitchFamily="18" charset="0"/>
                <a:cs typeface="Times New Roman" panose="02020603050405020304" pitchFamily="18" charset="0"/>
              </a:rPr>
              <a:t>Pellikaan</a:t>
            </a:r>
            <a:r>
              <a:rPr lang="en-US" sz="1400" dirty="0">
                <a:latin typeface="Times New Roman" panose="02020603050405020304" pitchFamily="18" charset="0"/>
                <a:cs typeface="Times New Roman" panose="02020603050405020304" pitchFamily="18" charset="0"/>
              </a:rPr>
              <a:t>, 2021)</a:t>
            </a:r>
            <a:endParaRPr lang="en-US" sz="1400" dirty="0"/>
          </a:p>
        </p:txBody>
      </p:sp>
    </p:spTree>
    <p:extLst>
      <p:ext uri="{BB962C8B-B14F-4D97-AF65-F5344CB8AC3E}">
        <p14:creationId xmlns:p14="http://schemas.microsoft.com/office/powerpoint/2010/main" val="4073937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8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D6E1E-152A-E597-C806-EB6513B61975}"/>
              </a:ext>
            </a:extLst>
          </p:cNvPr>
          <p:cNvSpPr>
            <a:spLocks noGrp="1"/>
          </p:cNvSpPr>
          <p:nvPr>
            <p:ph type="title"/>
          </p:nvPr>
        </p:nvSpPr>
        <p:spPr>
          <a:xfrm>
            <a:off x="145473" y="171161"/>
            <a:ext cx="3027218" cy="895639"/>
          </a:xfrm>
        </p:spPr>
        <p:txBody>
          <a:bodyPr/>
          <a:lstStyle/>
          <a:p>
            <a:r>
              <a:rPr lang="en-IN" b="1" dirty="0">
                <a:latin typeface="Times New Roman" panose="02020603050405020304" pitchFamily="18" charset="0"/>
                <a:cs typeface="Times New Roman" panose="02020603050405020304" pitchFamily="18" charset="0"/>
              </a:rPr>
              <a:t>References</a:t>
            </a:r>
          </a:p>
        </p:txBody>
      </p:sp>
      <p:sp>
        <p:nvSpPr>
          <p:cNvPr id="4" name="Rectangle 3"/>
          <p:cNvSpPr/>
          <p:nvPr/>
        </p:nvSpPr>
        <p:spPr>
          <a:xfrm>
            <a:off x="503853" y="1066800"/>
            <a:ext cx="11402008" cy="5693866"/>
          </a:xfrm>
          <a:prstGeom prst="rect">
            <a:avLst/>
          </a:prstGeom>
        </p:spPr>
        <p:txBody>
          <a:bodyPr wrap="square">
            <a:spAutoFit/>
          </a:bodyPr>
          <a:lstStyle/>
          <a:p>
            <a:pPr algn="just"/>
            <a:r>
              <a:rPr lang="en-US" sz="1400" dirty="0">
                <a:latin typeface="Times New Roman" panose="02020603050405020304" pitchFamily="18" charset="0"/>
                <a:cs typeface="Times New Roman" panose="02020603050405020304" pitchFamily="18" charset="0"/>
              </a:rPr>
              <a:t>Bridger, E. (2018) Employee engagement: a practical introduction. 2nd ed. HR Fundamentals. London: CIPD and </a:t>
            </a:r>
            <a:r>
              <a:rPr lang="en-US" sz="1400" dirty="0" err="1">
                <a:latin typeface="Times New Roman" panose="02020603050405020304" pitchFamily="18" charset="0"/>
                <a:cs typeface="Times New Roman" panose="02020603050405020304" pitchFamily="18" charset="0"/>
              </a:rPr>
              <a:t>Kogan</a:t>
            </a:r>
            <a:r>
              <a:rPr lang="en-US" sz="1400" dirty="0">
                <a:latin typeface="Times New Roman" panose="02020603050405020304" pitchFamily="18" charset="0"/>
                <a:cs typeface="Times New Roman" panose="02020603050405020304" pitchFamily="18" charset="0"/>
              </a:rPr>
              <a:t> Page.</a:t>
            </a:r>
          </a:p>
          <a:p>
            <a:pPr algn="just"/>
            <a:endParaRPr lang="en-US" sz="1400" dirty="0">
              <a:latin typeface="Times New Roman" panose="02020603050405020304" pitchFamily="18" charset="0"/>
              <a:cs typeface="Times New Roman" panose="02020603050405020304" pitchFamily="18" charset="0"/>
            </a:endParaRPr>
          </a:p>
          <a:p>
            <a:pPr algn="just"/>
            <a:r>
              <a:rPr lang="en-US" sz="1400" dirty="0" err="1">
                <a:latin typeface="Times New Roman" panose="02020603050405020304" pitchFamily="18" charset="0"/>
                <a:cs typeface="Times New Roman" panose="02020603050405020304" pitchFamily="18" charset="0"/>
              </a:rPr>
              <a:t>lBui</a:t>
            </a:r>
            <a:r>
              <a:rPr lang="en-US" sz="1400" dirty="0">
                <a:latin typeface="Times New Roman" panose="02020603050405020304" pitchFamily="18" charset="0"/>
                <a:cs typeface="Times New Roman" panose="02020603050405020304" pitchFamily="18" charset="0"/>
              </a:rPr>
              <a:t>, I., </a:t>
            </a:r>
            <a:r>
              <a:rPr lang="en-US" sz="1400" dirty="0" err="1">
                <a:latin typeface="Times New Roman" panose="02020603050405020304" pitchFamily="18" charset="0"/>
                <a:cs typeface="Times New Roman" panose="02020603050405020304" pitchFamily="18" charset="0"/>
              </a:rPr>
              <a:t>Martínez</a:t>
            </a:r>
            <a:r>
              <a:rPr lang="en-US" sz="1400" dirty="0">
                <a:latin typeface="Times New Roman" panose="02020603050405020304" pitchFamily="18" charset="0"/>
                <a:cs typeface="Times New Roman" panose="02020603050405020304" pitchFamily="18" charset="0"/>
              </a:rPr>
              <a:t>, E. and </a:t>
            </a:r>
            <a:r>
              <a:rPr lang="en-US" sz="1400" dirty="0" err="1">
                <a:latin typeface="Times New Roman" panose="02020603050405020304" pitchFamily="18" charset="0"/>
                <a:cs typeface="Times New Roman" panose="02020603050405020304" pitchFamily="18" charset="0"/>
              </a:rPr>
              <a:t>Matute</a:t>
            </a:r>
            <a:r>
              <a:rPr lang="en-US" sz="1400" dirty="0">
                <a:latin typeface="Times New Roman" panose="02020603050405020304" pitchFamily="18" charset="0"/>
                <a:cs typeface="Times New Roman" panose="02020603050405020304" pitchFamily="18" charset="0"/>
              </a:rPr>
              <a:t>, J., (2019). Transformational leadership and employee performance: The role of identification, engagement and proactive personality. International journal of hospitality management, 77, pp.64-75.</a:t>
            </a:r>
          </a:p>
          <a:p>
            <a:pPr algn="just"/>
            <a:endParaRPr lang="en-US" sz="1400" dirty="0">
              <a:latin typeface="Times New Roman" panose="02020603050405020304" pitchFamily="18" charset="0"/>
              <a:cs typeface="Times New Roman" panose="02020603050405020304" pitchFamily="18" charset="0"/>
            </a:endParaRPr>
          </a:p>
          <a:p>
            <a:pPr algn="just"/>
            <a:r>
              <a:rPr lang="en-US" sz="1400" dirty="0" err="1">
                <a:latin typeface="Times New Roman" panose="02020603050405020304" pitchFamily="18" charset="0"/>
                <a:cs typeface="Times New Roman" panose="02020603050405020304" pitchFamily="18" charset="0"/>
              </a:rPr>
              <a:t>Lartey</a:t>
            </a:r>
            <a:r>
              <a:rPr lang="en-US" sz="1400" dirty="0">
                <a:latin typeface="Times New Roman" panose="02020603050405020304" pitchFamily="18" charset="0"/>
                <a:cs typeface="Times New Roman" panose="02020603050405020304" pitchFamily="18" charset="0"/>
              </a:rPr>
              <a:t>, F.M. and Randall, P.M., (2022). Enhanced Engagement Nurtured by Determination, Efficacy, and Exchange Dimensions (EENDEED): A Nine-Item Instrument for Measuring Traditional Workplace and Remote Employee Engagement. International Business Research, 15(2), pp.1-1.</a:t>
            </a:r>
          </a:p>
          <a:p>
            <a:pPr algn="just"/>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McLeod, S., (2022). Maslow's Hierarchy of Needs. [Online]Available at: https://www.simplypsychology.org/maslow.html</a:t>
            </a:r>
          </a:p>
          <a:p>
            <a:pPr algn="just"/>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Moseley, C., (2022). 5 reasons why employee engagement is important. [Online]Available at: https://blog.jostle.me/blog/5-reasons-why-employee-engagement-is-important</a:t>
            </a:r>
          </a:p>
          <a:p>
            <a:pPr algn="just"/>
            <a:endParaRPr lang="en-US" sz="1400" dirty="0">
              <a:latin typeface="Times New Roman" panose="02020603050405020304" pitchFamily="18" charset="0"/>
              <a:cs typeface="Times New Roman" panose="02020603050405020304" pitchFamily="18" charset="0"/>
            </a:endParaRPr>
          </a:p>
          <a:p>
            <a:pPr algn="just"/>
            <a:r>
              <a:rPr lang="en-US" sz="1400" dirty="0" err="1">
                <a:latin typeface="Times New Roman" panose="02020603050405020304" pitchFamily="18" charset="0"/>
                <a:cs typeface="Times New Roman" panose="02020603050405020304" pitchFamily="18" charset="0"/>
              </a:rPr>
              <a:t>ons</a:t>
            </a:r>
            <a:r>
              <a:rPr lang="en-US" sz="1400" dirty="0">
                <a:latin typeface="Times New Roman" panose="02020603050405020304" pitchFamily="18" charset="0"/>
                <a:cs typeface="Times New Roman" panose="02020603050405020304" pitchFamily="18" charset="0"/>
              </a:rPr>
              <a:t>, (2022). Employee earnings in the UK: 2021. [Online] Available at: https://www.ons.gov.uk/employmentandlabourmarket/peopleinwork/earningsandworkinghours/bulletins/annualsurveyofhoursandearnings/2021</a:t>
            </a:r>
          </a:p>
          <a:p>
            <a:pPr algn="just"/>
            <a:endParaRPr lang="en-US" sz="1400" dirty="0">
              <a:latin typeface="Times New Roman" panose="02020603050405020304" pitchFamily="18" charset="0"/>
              <a:cs typeface="Times New Roman" panose="02020603050405020304" pitchFamily="18" charset="0"/>
            </a:endParaRPr>
          </a:p>
          <a:p>
            <a:pPr algn="just"/>
            <a:r>
              <a:rPr lang="en-US" sz="1400" dirty="0" err="1">
                <a:latin typeface="Times New Roman" panose="02020603050405020304" pitchFamily="18" charset="0"/>
                <a:cs typeface="Times New Roman" panose="02020603050405020304" pitchFamily="18" charset="0"/>
              </a:rPr>
              <a:t>Pellikaan</a:t>
            </a:r>
            <a:r>
              <a:rPr lang="en-US" sz="1400" dirty="0">
                <a:latin typeface="Times New Roman" panose="02020603050405020304" pitchFamily="18" charset="0"/>
                <a:cs typeface="Times New Roman" panose="02020603050405020304" pitchFamily="18" charset="0"/>
              </a:rPr>
              <a:t>, M., (2021). Five employee engagement models every HR professional need to know. [Online]Available at: https://www.effectory.com/knowledge/five-employee-engagement-models/</a:t>
            </a:r>
          </a:p>
          <a:p>
            <a:pPr algn="just"/>
            <a:endParaRPr lang="en-US" sz="1400" dirty="0">
              <a:latin typeface="Times New Roman" panose="02020603050405020304" pitchFamily="18" charset="0"/>
              <a:cs typeface="Times New Roman" panose="02020603050405020304" pitchFamily="18" charset="0"/>
            </a:endParaRPr>
          </a:p>
          <a:p>
            <a:pPr algn="just"/>
            <a:r>
              <a:rPr lang="en-US" sz="1400" dirty="0" err="1">
                <a:latin typeface="Times New Roman" panose="02020603050405020304" pitchFamily="18" charset="0"/>
                <a:cs typeface="Times New Roman" panose="02020603050405020304" pitchFamily="18" charset="0"/>
              </a:rPr>
              <a:t>startuptalky</a:t>
            </a:r>
            <a:r>
              <a:rPr lang="en-US" sz="1400" dirty="0">
                <a:latin typeface="Times New Roman" panose="02020603050405020304" pitchFamily="18" charset="0"/>
                <a:cs typeface="Times New Roman" panose="02020603050405020304" pitchFamily="18" charset="0"/>
              </a:rPr>
              <a:t>, (2021). Deloitte Business Model Secrets. [Online]Available at: https://startuptalky.com/deloitte-business-model-secrets/</a:t>
            </a:r>
          </a:p>
          <a:p>
            <a:pPr algn="just"/>
            <a:endParaRPr lang="en-US" sz="1400" dirty="0">
              <a:latin typeface="Times New Roman" panose="02020603050405020304" pitchFamily="18" charset="0"/>
              <a:cs typeface="Times New Roman" panose="02020603050405020304" pitchFamily="18" charset="0"/>
            </a:endParaRPr>
          </a:p>
          <a:p>
            <a:pPr algn="just"/>
            <a:r>
              <a:rPr lang="en-US" sz="1400" dirty="0" err="1">
                <a:latin typeface="Times New Roman" panose="02020603050405020304" pitchFamily="18" charset="0"/>
                <a:cs typeface="Times New Roman" panose="02020603050405020304" pitchFamily="18" charset="0"/>
              </a:rPr>
              <a:t>Svensson</a:t>
            </a:r>
            <a:r>
              <a:rPr lang="en-US" sz="1400" dirty="0">
                <a:latin typeface="Times New Roman" panose="02020603050405020304" pitchFamily="18" charset="0"/>
                <a:cs typeface="Times New Roman" panose="02020603050405020304" pitchFamily="18" charset="0"/>
              </a:rPr>
              <a:t>, P.G., </a:t>
            </a:r>
            <a:r>
              <a:rPr lang="en-US" sz="1400" dirty="0" err="1">
                <a:latin typeface="Times New Roman" panose="02020603050405020304" pitchFamily="18" charset="0"/>
                <a:cs typeface="Times New Roman" panose="02020603050405020304" pitchFamily="18" charset="0"/>
              </a:rPr>
              <a:t>Jeong</a:t>
            </a:r>
            <a:r>
              <a:rPr lang="en-US" sz="1400" dirty="0">
                <a:latin typeface="Times New Roman" panose="02020603050405020304" pitchFamily="18" charset="0"/>
                <a:cs typeface="Times New Roman" panose="02020603050405020304" pitchFamily="18" charset="0"/>
              </a:rPr>
              <a:t>, S., Shuck, B. and Otto, M.G., (2021). Antecedents and outcomes of employee engagement in sport for development. Sport Management Review, 24(4), pp.673-696.</a:t>
            </a:r>
          </a:p>
          <a:p>
            <a:pPr algn="just"/>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Zhang, T.C., </a:t>
            </a:r>
            <a:r>
              <a:rPr lang="en-US" sz="1400" dirty="0" err="1">
                <a:latin typeface="Times New Roman" panose="02020603050405020304" pitchFamily="18" charset="0"/>
                <a:cs typeface="Times New Roman" panose="02020603050405020304" pitchFamily="18" charset="0"/>
              </a:rPr>
              <a:t>Ronzoni</a:t>
            </a:r>
            <a:r>
              <a:rPr lang="en-US" sz="1400" dirty="0">
                <a:latin typeface="Times New Roman" panose="02020603050405020304" pitchFamily="18" charset="0"/>
                <a:cs typeface="Times New Roman" panose="02020603050405020304" pitchFamily="18" charset="0"/>
              </a:rPr>
              <a:t>, G., Medeiros, M. and </a:t>
            </a:r>
            <a:r>
              <a:rPr lang="en-US" sz="1400" dirty="0" err="1">
                <a:latin typeface="Times New Roman" panose="02020603050405020304" pitchFamily="18" charset="0"/>
                <a:cs typeface="Times New Roman" panose="02020603050405020304" pitchFamily="18" charset="0"/>
              </a:rPr>
              <a:t>Bufquin</a:t>
            </a:r>
            <a:r>
              <a:rPr lang="en-US" sz="1400" dirty="0">
                <a:latin typeface="Times New Roman" panose="02020603050405020304" pitchFamily="18" charset="0"/>
                <a:cs typeface="Times New Roman" panose="02020603050405020304" pitchFamily="18" charset="0"/>
              </a:rPr>
              <a:t>, D., (2022). A qualitative assessment of hotel employee engagement in anti-human-trafficking initiatives. International Journal of Hospitality Management, 102, p.103148.</a:t>
            </a:r>
          </a:p>
        </p:txBody>
      </p:sp>
    </p:spTree>
    <p:extLst>
      <p:ext uri="{BB962C8B-B14F-4D97-AF65-F5344CB8AC3E}">
        <p14:creationId xmlns:p14="http://schemas.microsoft.com/office/powerpoint/2010/main" val="4952156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TotalTime>
  <Words>2965</Words>
  <Application>Microsoft Office PowerPoint</Application>
  <PresentationFormat>Widescreen</PresentationFormat>
  <Paragraphs>153</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BMIH4006 Operating Hotel Facilities</vt:lpstr>
      <vt:lpstr>Table of Content</vt:lpstr>
      <vt:lpstr>Introduction</vt:lpstr>
      <vt:lpstr>Employee Engagement</vt:lpstr>
      <vt:lpstr>Importance of Employee Engagement</vt:lpstr>
      <vt:lpstr>Contd…</vt:lpstr>
      <vt:lpstr>Employee Engagement Model</vt:lpstr>
      <vt:lpstr>Contd…</vt:lpstr>
      <vt:lpstr>Ways to engage the employees</vt:lpstr>
      <vt:lpstr>Contd…</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dc:title>
  <dc:creator>x y</dc:creator>
  <cp:lastModifiedBy>x y</cp:lastModifiedBy>
  <cp:revision>22</cp:revision>
  <dcterms:created xsi:type="dcterms:W3CDTF">2022-10-31T11:44:27Z</dcterms:created>
  <dcterms:modified xsi:type="dcterms:W3CDTF">2022-10-31T16:46:15Z</dcterms:modified>
</cp:coreProperties>
</file>