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2" r:id="rId7"/>
    <p:sldId id="263" r:id="rId8"/>
    <p:sldId id="266" r:id="rId9"/>
    <p:sldId id="264" r:id="rId10"/>
    <p:sldId id="267" r:id="rId11"/>
    <p:sldId id="275" r:id="rId12"/>
    <p:sldId id="271" r:id="rId13"/>
    <p:sldId id="272" r:id="rId14"/>
    <p:sldId id="274" r:id="rId15"/>
  </p:sldIdLst>
  <p:sldSz cx="18288000" cy="10287000"/>
  <p:notesSz cx="6858000" cy="9144000"/>
  <p:embeddedFontLst>
    <p:embeddedFont>
      <p:font typeface="Arial Bold" panose="020B0704020202020204" pitchFamily="34" charset="0"/>
      <p:bold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2F4C15-E381-C507-72B0-7FEFA0E7970D}" v="5" dt="2026-02-17T19:24:28.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sreen Akhtar (2316030)" userId="S::2316030@student.uwtsd.ac.uk::f8d2eadb-af05-4e87-b3e0-e061547c5740" providerId="AD" clId="Web-{937BB23C-E603-B9D8-3EA6-0EDD051BE8B1}"/>
    <pc:docChg chg="modSld">
      <pc:chgData name="Nasreen Akhtar (2316030)" userId="S::2316030@student.uwtsd.ac.uk::f8d2eadb-af05-4e87-b3e0-e061547c5740" providerId="AD" clId="Web-{937BB23C-E603-B9D8-3EA6-0EDD051BE8B1}" dt="2026-02-10T19:36:49.832" v="2" actId="1076"/>
      <pc:docMkLst>
        <pc:docMk/>
      </pc:docMkLst>
      <pc:sldChg chg="addSp modSp modMedia addAnim">
        <pc:chgData name="Nasreen Akhtar (2316030)" userId="S::2316030@student.uwtsd.ac.uk::f8d2eadb-af05-4e87-b3e0-e061547c5740" providerId="AD" clId="Web-{937BB23C-E603-B9D8-3EA6-0EDD051BE8B1}" dt="2026-02-10T19:36:49.832" v="2" actId="1076"/>
        <pc:sldMkLst>
          <pc:docMk/>
          <pc:sldMk cId="0" sldId="256"/>
        </pc:sldMkLst>
        <pc:picChg chg="add mod">
          <ac:chgData name="Nasreen Akhtar (2316030)" userId="S::2316030@student.uwtsd.ac.uk::f8d2eadb-af05-4e87-b3e0-e061547c5740" providerId="AD" clId="Web-{937BB23C-E603-B9D8-3EA6-0EDD051BE8B1}" dt="2026-02-10T19:36:49.832" v="2" actId="1076"/>
          <ac:picMkLst>
            <pc:docMk/>
            <pc:sldMk cId="0" sldId="256"/>
            <ac:picMk id="2" creationId="{8A4E452A-A0FD-65CB-9326-8DF89331FA00}"/>
          </ac:picMkLst>
        </pc:picChg>
      </pc:sldChg>
    </pc:docChg>
  </pc:docChgLst>
  <pc:docChgLst>
    <pc:chgData name="Nasreen Akhtar (2316030)" userId="S::2316030@student.uwtsd.ac.uk::f8d2eadb-af05-4e87-b3e0-e061547c5740" providerId="AD" clId="Web-{9D7982E2-52D3-D90F-69B9-49C0CED1B36D}"/>
    <pc:docChg chg="modSld">
      <pc:chgData name="Nasreen Akhtar (2316030)" userId="S::2316030@student.uwtsd.ac.uk::f8d2eadb-af05-4e87-b3e0-e061547c5740" providerId="AD" clId="Web-{9D7982E2-52D3-D90F-69B9-49C0CED1B36D}" dt="2026-02-13T19:39:24.844" v="20" actId="1076"/>
      <pc:docMkLst>
        <pc:docMk/>
      </pc:docMkLst>
      <pc:sldChg chg="addSp modSp modMedia addAnim">
        <pc:chgData name="Nasreen Akhtar (2316030)" userId="S::2316030@student.uwtsd.ac.uk::f8d2eadb-af05-4e87-b3e0-e061547c5740" providerId="AD" clId="Web-{9D7982E2-52D3-D90F-69B9-49C0CED1B36D}" dt="2026-02-13T16:06:18.273" v="1" actId="1076"/>
        <pc:sldMkLst>
          <pc:docMk/>
          <pc:sldMk cId="0" sldId="258"/>
        </pc:sldMkLst>
        <pc:picChg chg="add mod">
          <ac:chgData name="Nasreen Akhtar (2316030)" userId="S::2316030@student.uwtsd.ac.uk::f8d2eadb-af05-4e87-b3e0-e061547c5740" providerId="AD" clId="Web-{9D7982E2-52D3-D90F-69B9-49C0CED1B36D}" dt="2026-02-13T16:06:18.273" v="1" actId="1076"/>
          <ac:picMkLst>
            <pc:docMk/>
            <pc:sldMk cId="0" sldId="258"/>
            <ac:picMk id="5" creationId="{803E11F9-8209-84C1-9BDC-15CDC4BD31F5}"/>
          </ac:picMkLst>
        </pc:picChg>
      </pc:sldChg>
      <pc:sldChg chg="addSp modSp modMedia addAnim">
        <pc:chgData name="Nasreen Akhtar (2316030)" userId="S::2316030@student.uwtsd.ac.uk::f8d2eadb-af05-4e87-b3e0-e061547c5740" providerId="AD" clId="Web-{9D7982E2-52D3-D90F-69B9-49C0CED1B36D}" dt="2026-02-13T18:38:25.732" v="3" actId="1076"/>
        <pc:sldMkLst>
          <pc:docMk/>
          <pc:sldMk cId="0" sldId="259"/>
        </pc:sldMkLst>
        <pc:picChg chg="add mod">
          <ac:chgData name="Nasreen Akhtar (2316030)" userId="S::2316030@student.uwtsd.ac.uk::f8d2eadb-af05-4e87-b3e0-e061547c5740" providerId="AD" clId="Web-{9D7982E2-52D3-D90F-69B9-49C0CED1B36D}" dt="2026-02-13T18:38:25.732" v="3" actId="1076"/>
          <ac:picMkLst>
            <pc:docMk/>
            <pc:sldMk cId="0" sldId="259"/>
            <ac:picMk id="2" creationId="{23F4EF03-EC93-AD78-E344-5BD993C333A0}"/>
          </ac:picMkLst>
        </pc:picChg>
      </pc:sldChg>
      <pc:sldChg chg="addSp modSp modMedia addAnim">
        <pc:chgData name="Nasreen Akhtar (2316030)" userId="S::2316030@student.uwtsd.ac.uk::f8d2eadb-af05-4e87-b3e0-e061547c5740" providerId="AD" clId="Web-{9D7982E2-52D3-D90F-69B9-49C0CED1B36D}" dt="2026-02-13T18:46:59.067" v="5" actId="1076"/>
        <pc:sldMkLst>
          <pc:docMk/>
          <pc:sldMk cId="0" sldId="260"/>
        </pc:sldMkLst>
        <pc:picChg chg="add mod">
          <ac:chgData name="Nasreen Akhtar (2316030)" userId="S::2316030@student.uwtsd.ac.uk::f8d2eadb-af05-4e87-b3e0-e061547c5740" providerId="AD" clId="Web-{9D7982E2-52D3-D90F-69B9-49C0CED1B36D}" dt="2026-02-13T18:46:59.067" v="5" actId="1076"/>
          <ac:picMkLst>
            <pc:docMk/>
            <pc:sldMk cId="0" sldId="260"/>
            <ac:picMk id="9" creationId="{FA9E681D-9148-B4FD-3570-A4BA5B14D364}"/>
          </ac:picMkLst>
        </pc:picChg>
      </pc:sldChg>
      <pc:sldChg chg="addSp modSp modMedia addAnim">
        <pc:chgData name="Nasreen Akhtar (2316030)" userId="S::2316030@student.uwtsd.ac.uk::f8d2eadb-af05-4e87-b3e0-e061547c5740" providerId="AD" clId="Web-{9D7982E2-52D3-D90F-69B9-49C0CED1B36D}" dt="2026-02-13T19:00:20.462" v="7" actId="1076"/>
        <pc:sldMkLst>
          <pc:docMk/>
          <pc:sldMk cId="0" sldId="262"/>
        </pc:sldMkLst>
        <pc:picChg chg="add mod">
          <ac:chgData name="Nasreen Akhtar (2316030)" userId="S::2316030@student.uwtsd.ac.uk::f8d2eadb-af05-4e87-b3e0-e061547c5740" providerId="AD" clId="Web-{9D7982E2-52D3-D90F-69B9-49C0CED1B36D}" dt="2026-02-13T19:00:20.462" v="7" actId="1076"/>
          <ac:picMkLst>
            <pc:docMk/>
            <pc:sldMk cId="0" sldId="262"/>
            <ac:picMk id="16" creationId="{DB60C419-4918-D736-A553-9077BCF594F3}"/>
          </ac:picMkLst>
        </pc:picChg>
      </pc:sldChg>
      <pc:sldChg chg="addSp modSp modMedia addAnim">
        <pc:chgData name="Nasreen Akhtar (2316030)" userId="S::2316030@student.uwtsd.ac.uk::f8d2eadb-af05-4e87-b3e0-e061547c5740" providerId="AD" clId="Web-{9D7982E2-52D3-D90F-69B9-49C0CED1B36D}" dt="2026-02-13T19:03:50.312" v="9" actId="1076"/>
        <pc:sldMkLst>
          <pc:docMk/>
          <pc:sldMk cId="0" sldId="263"/>
        </pc:sldMkLst>
        <pc:picChg chg="add mod">
          <ac:chgData name="Nasreen Akhtar (2316030)" userId="S::2316030@student.uwtsd.ac.uk::f8d2eadb-af05-4e87-b3e0-e061547c5740" providerId="AD" clId="Web-{9D7982E2-52D3-D90F-69B9-49C0CED1B36D}" dt="2026-02-13T19:03:50.312" v="9" actId="1076"/>
          <ac:picMkLst>
            <pc:docMk/>
            <pc:sldMk cId="0" sldId="263"/>
            <ac:picMk id="2" creationId="{7740DC86-ABE5-1BC0-C144-965011BEAD90}"/>
          </ac:picMkLst>
        </pc:picChg>
      </pc:sldChg>
      <pc:sldChg chg="addSp modSp modMedia addAnim">
        <pc:chgData name="Nasreen Akhtar (2316030)" userId="S::2316030@student.uwtsd.ac.uk::f8d2eadb-af05-4e87-b3e0-e061547c5740" providerId="AD" clId="Web-{9D7982E2-52D3-D90F-69B9-49C0CED1B36D}" dt="2026-02-13T19:20:09.706" v="13" actId="1076"/>
        <pc:sldMkLst>
          <pc:docMk/>
          <pc:sldMk cId="0" sldId="264"/>
        </pc:sldMkLst>
        <pc:picChg chg="add mod">
          <ac:chgData name="Nasreen Akhtar (2316030)" userId="S::2316030@student.uwtsd.ac.uk::f8d2eadb-af05-4e87-b3e0-e061547c5740" providerId="AD" clId="Web-{9D7982E2-52D3-D90F-69B9-49C0CED1B36D}" dt="2026-02-13T19:20:09.706" v="13" actId="1076"/>
          <ac:picMkLst>
            <pc:docMk/>
            <pc:sldMk cId="0" sldId="264"/>
            <ac:picMk id="2" creationId="{97D8AF46-99C5-337E-5DEE-722383FFAC1F}"/>
          </ac:picMkLst>
        </pc:picChg>
      </pc:sldChg>
      <pc:sldChg chg="addSp modSp modMedia addAnim">
        <pc:chgData name="Nasreen Akhtar (2316030)" userId="S::2316030@student.uwtsd.ac.uk::f8d2eadb-af05-4e87-b3e0-e061547c5740" providerId="AD" clId="Web-{9D7982E2-52D3-D90F-69B9-49C0CED1B36D}" dt="2026-02-13T19:14:02.872" v="11" actId="1076"/>
        <pc:sldMkLst>
          <pc:docMk/>
          <pc:sldMk cId="2396117494" sldId="266"/>
        </pc:sldMkLst>
        <pc:picChg chg="add mod">
          <ac:chgData name="Nasreen Akhtar (2316030)" userId="S::2316030@student.uwtsd.ac.uk::f8d2eadb-af05-4e87-b3e0-e061547c5740" providerId="AD" clId="Web-{9D7982E2-52D3-D90F-69B9-49C0CED1B36D}" dt="2026-02-13T19:14:02.872" v="11" actId="1076"/>
          <ac:picMkLst>
            <pc:docMk/>
            <pc:sldMk cId="2396117494" sldId="266"/>
            <ac:picMk id="15" creationId="{8FDE9774-7004-DDA0-4465-2BCB4A6DC024}"/>
          </ac:picMkLst>
        </pc:picChg>
      </pc:sldChg>
      <pc:sldChg chg="addSp delSp modSp modMedia addAnim delAnim">
        <pc:chgData name="Nasreen Akhtar (2316030)" userId="S::2316030@student.uwtsd.ac.uk::f8d2eadb-af05-4e87-b3e0-e061547c5740" providerId="AD" clId="Web-{9D7982E2-52D3-D90F-69B9-49C0CED1B36D}" dt="2026-02-13T19:28:21.386" v="18" actId="1076"/>
        <pc:sldMkLst>
          <pc:docMk/>
          <pc:sldMk cId="306506757" sldId="267"/>
        </pc:sldMkLst>
        <pc:picChg chg="add del mod">
          <ac:chgData name="Nasreen Akhtar (2316030)" userId="S::2316030@student.uwtsd.ac.uk::f8d2eadb-af05-4e87-b3e0-e061547c5740" providerId="AD" clId="Web-{9D7982E2-52D3-D90F-69B9-49C0CED1B36D}" dt="2026-02-13T19:26:36.582" v="16"/>
          <ac:picMkLst>
            <pc:docMk/>
            <pc:sldMk cId="306506757" sldId="267"/>
            <ac:picMk id="12" creationId="{932F0E15-1E04-50AD-00A8-E264F0BBACDD}"/>
          </ac:picMkLst>
        </pc:picChg>
        <pc:picChg chg="add mod">
          <ac:chgData name="Nasreen Akhtar (2316030)" userId="S::2316030@student.uwtsd.ac.uk::f8d2eadb-af05-4e87-b3e0-e061547c5740" providerId="AD" clId="Web-{9D7982E2-52D3-D90F-69B9-49C0CED1B36D}" dt="2026-02-13T19:28:21.386" v="18" actId="1076"/>
          <ac:picMkLst>
            <pc:docMk/>
            <pc:sldMk cId="306506757" sldId="267"/>
            <ac:picMk id="13" creationId="{0FC3230B-103A-F1E6-F7E2-DFF83DD94F11}"/>
          </ac:picMkLst>
        </pc:picChg>
      </pc:sldChg>
      <pc:sldChg chg="addSp modSp modMedia addAnim">
        <pc:chgData name="Nasreen Akhtar (2316030)" userId="S::2316030@student.uwtsd.ac.uk::f8d2eadb-af05-4e87-b3e0-e061547c5740" providerId="AD" clId="Web-{9D7982E2-52D3-D90F-69B9-49C0CED1B36D}" dt="2026-02-13T19:39:24.844" v="20" actId="1076"/>
        <pc:sldMkLst>
          <pc:docMk/>
          <pc:sldMk cId="2574428785" sldId="275"/>
        </pc:sldMkLst>
        <pc:picChg chg="add mod">
          <ac:chgData name="Nasreen Akhtar (2316030)" userId="S::2316030@student.uwtsd.ac.uk::f8d2eadb-af05-4e87-b3e0-e061547c5740" providerId="AD" clId="Web-{9D7982E2-52D3-D90F-69B9-49C0CED1B36D}" dt="2026-02-13T19:39:24.844" v="20" actId="1076"/>
          <ac:picMkLst>
            <pc:docMk/>
            <pc:sldMk cId="2574428785" sldId="275"/>
            <ac:picMk id="3" creationId="{7B573CB2-879B-8C3F-0E4D-DBDA887DF4D8}"/>
          </ac:picMkLst>
        </pc:picChg>
      </pc:sldChg>
    </pc:docChg>
  </pc:docChgLst>
  <pc:docChgLst>
    <pc:chgData name="Nasreen Akhtar (2316030)" userId="S::2316030@student.uwtsd.ac.uk::f8d2eadb-af05-4e87-b3e0-e061547c5740" providerId="AD" clId="Web-{CD2F4C15-E381-C507-72B0-7FEFA0E7970D}"/>
    <pc:docChg chg="modSld">
      <pc:chgData name="Nasreen Akhtar (2316030)" userId="S::2316030@student.uwtsd.ac.uk::f8d2eadb-af05-4e87-b3e0-e061547c5740" providerId="AD" clId="Web-{CD2F4C15-E381-C507-72B0-7FEFA0E7970D}" dt="2026-02-17T19:24:28.505" v="4"/>
      <pc:docMkLst>
        <pc:docMk/>
      </pc:docMkLst>
      <pc:sldChg chg="addSp modSp modMedia addAnim">
        <pc:chgData name="Nasreen Akhtar (2316030)" userId="S::2316030@student.uwtsd.ac.uk::f8d2eadb-af05-4e87-b3e0-e061547c5740" providerId="AD" clId="Web-{CD2F4C15-E381-C507-72B0-7FEFA0E7970D}" dt="2026-02-17T19:14:21.368" v="1" actId="1076"/>
        <pc:sldMkLst>
          <pc:docMk/>
          <pc:sldMk cId="350449765" sldId="271"/>
        </pc:sldMkLst>
        <pc:picChg chg="add mod">
          <ac:chgData name="Nasreen Akhtar (2316030)" userId="S::2316030@student.uwtsd.ac.uk::f8d2eadb-af05-4e87-b3e0-e061547c5740" providerId="AD" clId="Web-{CD2F4C15-E381-C507-72B0-7FEFA0E7970D}" dt="2026-02-17T19:14:21.368" v="1" actId="1076"/>
          <ac:picMkLst>
            <pc:docMk/>
            <pc:sldMk cId="350449765" sldId="271"/>
            <ac:picMk id="4" creationId="{535FFEC2-3190-F5A4-BD07-10413048CD0A}"/>
          </ac:picMkLst>
        </pc:picChg>
      </pc:sldChg>
      <pc:sldChg chg="addSp modSp modMedia addAnim">
        <pc:chgData name="Nasreen Akhtar (2316030)" userId="S::2316030@student.uwtsd.ac.uk::f8d2eadb-af05-4e87-b3e0-e061547c5740" providerId="AD" clId="Web-{CD2F4C15-E381-C507-72B0-7FEFA0E7970D}" dt="2026-02-17T19:24:28.505" v="4"/>
        <pc:sldMkLst>
          <pc:docMk/>
          <pc:sldMk cId="1776096266" sldId="272"/>
        </pc:sldMkLst>
        <pc:picChg chg="add mod">
          <ac:chgData name="Nasreen Akhtar (2316030)" userId="S::2316030@student.uwtsd.ac.uk::f8d2eadb-af05-4e87-b3e0-e061547c5740" providerId="AD" clId="Web-{CD2F4C15-E381-C507-72B0-7FEFA0E7970D}" dt="2026-02-17T19:24:28.505" v="4"/>
          <ac:picMkLst>
            <pc:docMk/>
            <pc:sldMk cId="1776096266" sldId="272"/>
            <ac:picMk id="6" creationId="{90005008-9D2D-F495-896E-384957B98DA1}"/>
          </ac:picMkLst>
        </pc:picChg>
      </pc:sldChg>
    </pc:docChg>
  </pc:docChgLst>
  <pc:docChgLst>
    <pc:chgData name="Nasreen Akhtar (2316030)" userId="S::2316030@student.uwtsd.ac.uk::f8d2eadb-af05-4e87-b3e0-e061547c5740" providerId="AD" clId="Web-{43AABC59-A1D0-5EE9-3018-9A7C5D1E1415}"/>
    <pc:docChg chg="modSld">
      <pc:chgData name="Nasreen Akhtar (2316030)" userId="S::2316030@student.uwtsd.ac.uk::f8d2eadb-af05-4e87-b3e0-e061547c5740" providerId="AD" clId="Web-{43AABC59-A1D0-5EE9-3018-9A7C5D1E1415}" dt="2026-02-10T20:14:05.885" v="2" actId="1076"/>
      <pc:docMkLst>
        <pc:docMk/>
      </pc:docMkLst>
      <pc:sldChg chg="addSp modSp modMedia addAnim">
        <pc:chgData name="Nasreen Akhtar (2316030)" userId="S::2316030@student.uwtsd.ac.uk::f8d2eadb-af05-4e87-b3e0-e061547c5740" providerId="AD" clId="Web-{43AABC59-A1D0-5EE9-3018-9A7C5D1E1415}" dt="2026-02-10T20:14:05.885" v="2" actId="1076"/>
        <pc:sldMkLst>
          <pc:docMk/>
          <pc:sldMk cId="0" sldId="257"/>
        </pc:sldMkLst>
        <pc:picChg chg="add mod">
          <ac:chgData name="Nasreen Akhtar (2316030)" userId="S::2316030@student.uwtsd.ac.uk::f8d2eadb-af05-4e87-b3e0-e061547c5740" providerId="AD" clId="Web-{43AABC59-A1D0-5EE9-3018-9A7C5D1E1415}" dt="2026-02-10T20:14:05.885" v="2" actId="1076"/>
          <ac:picMkLst>
            <pc:docMk/>
            <pc:sldMk cId="0" sldId="257"/>
            <ac:picMk id="2" creationId="{2F52FDA6-CAEA-5151-9B24-526B2F5E660F}"/>
          </ac:picMkLst>
        </pc:picChg>
      </pc:sldChg>
    </pc:docChg>
  </pc:docChgLst>
  <pc:docChgLst>
    <pc:chgData name="Nasreen Akhtar (2316030)" userId="S::2316030@student.uwtsd.ac.uk::f8d2eadb-af05-4e87-b3e0-e061547c5740" providerId="AD" clId="Web-{BB6C3AE7-FEEA-56DF-12EC-EF3E11795B4B}"/>
    <pc:docChg chg="modSld">
      <pc:chgData name="Nasreen Akhtar (2316030)" userId="S::2316030@student.uwtsd.ac.uk::f8d2eadb-af05-4e87-b3e0-e061547c5740" providerId="AD" clId="Web-{BB6C3AE7-FEEA-56DF-12EC-EF3E11795B4B}" dt="2026-02-10T20:34:28.631" v="1"/>
      <pc:docMkLst>
        <pc:docMk/>
      </pc:docMkLst>
      <pc:sldChg chg="modSp modMedia">
        <pc:chgData name="Nasreen Akhtar (2316030)" userId="S::2316030@student.uwtsd.ac.uk::f8d2eadb-af05-4e87-b3e0-e061547c5740" providerId="AD" clId="Web-{BB6C3AE7-FEEA-56DF-12EC-EF3E11795B4B}" dt="2026-02-10T20:33:54.974" v="0"/>
        <pc:sldMkLst>
          <pc:docMk/>
          <pc:sldMk cId="0" sldId="256"/>
        </pc:sldMkLst>
        <pc:picChg chg="mod">
          <ac:chgData name="Nasreen Akhtar (2316030)" userId="S::2316030@student.uwtsd.ac.uk::f8d2eadb-af05-4e87-b3e0-e061547c5740" providerId="AD" clId="Web-{BB6C3AE7-FEEA-56DF-12EC-EF3E11795B4B}" dt="2026-02-10T20:33:54.974" v="0"/>
          <ac:picMkLst>
            <pc:docMk/>
            <pc:sldMk cId="0" sldId="256"/>
            <ac:picMk id="2" creationId="{8A4E452A-A0FD-65CB-9326-8DF89331FA00}"/>
          </ac:picMkLst>
        </pc:picChg>
      </pc:sldChg>
      <pc:sldChg chg="modSp modMedia">
        <pc:chgData name="Nasreen Akhtar (2316030)" userId="S::2316030@student.uwtsd.ac.uk::f8d2eadb-af05-4e87-b3e0-e061547c5740" providerId="AD" clId="Web-{BB6C3AE7-FEEA-56DF-12EC-EF3E11795B4B}" dt="2026-02-10T20:34:28.631" v="1"/>
        <pc:sldMkLst>
          <pc:docMk/>
          <pc:sldMk cId="0" sldId="257"/>
        </pc:sldMkLst>
        <pc:picChg chg="mod">
          <ac:chgData name="Nasreen Akhtar (2316030)" userId="S::2316030@student.uwtsd.ac.uk::f8d2eadb-af05-4e87-b3e0-e061547c5740" providerId="AD" clId="Web-{BB6C3AE7-FEEA-56DF-12EC-EF3E11795B4B}" dt="2026-02-10T20:34:28.631" v="1"/>
          <ac:picMkLst>
            <pc:docMk/>
            <pc:sldMk cId="0" sldId="257"/>
            <ac:picMk id="2" creationId="{2F52FDA6-CAEA-5151-9B24-526B2F5E660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C352A0-212B-4CFB-8545-4DFF98117BBA}"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GB"/>
        </a:p>
      </dgm:t>
    </dgm:pt>
    <dgm:pt modelId="{6D44A7FC-A9D8-41B5-95D4-7148039725C8}">
      <dgm:prSet phldrT="[Text]" custT="1"/>
      <dgm:spPr/>
      <dgm:t>
        <a:bodyPr/>
        <a:lstStyle/>
        <a:p>
          <a:r>
            <a:rPr lang="en-GB" sz="4000" b="1">
              <a:latin typeface="Arial" panose="020B0604020202020204" pitchFamily="34" charset="0"/>
              <a:cs typeface="Arial" panose="020B0604020202020204" pitchFamily="34" charset="0"/>
            </a:rPr>
            <a:t>Equality Act (2010)</a:t>
          </a:r>
          <a:endParaRPr lang="en-GB" sz="4000">
            <a:latin typeface="Arial" panose="020B0604020202020204" pitchFamily="34" charset="0"/>
            <a:cs typeface="Arial" panose="020B0604020202020204" pitchFamily="34" charset="0"/>
          </a:endParaRPr>
        </a:p>
      </dgm:t>
    </dgm:pt>
    <dgm:pt modelId="{F5E9868D-4CBF-4D86-8ED8-51A7B413070D}" type="parTrans" cxnId="{365819DE-73DF-43B8-B936-D4AA4BA1D5AF}">
      <dgm:prSet/>
      <dgm:spPr/>
      <dgm:t>
        <a:bodyPr/>
        <a:lstStyle/>
        <a:p>
          <a:endParaRPr lang="en-GB"/>
        </a:p>
      </dgm:t>
    </dgm:pt>
    <dgm:pt modelId="{2613C524-6145-4E1B-A89F-BD37EDC42D49}" type="sibTrans" cxnId="{365819DE-73DF-43B8-B936-D4AA4BA1D5AF}">
      <dgm:prSet/>
      <dgm:spPr/>
      <dgm:t>
        <a:bodyPr/>
        <a:lstStyle/>
        <a:p>
          <a:endParaRPr lang="en-GB"/>
        </a:p>
      </dgm:t>
    </dgm:pt>
    <dgm:pt modelId="{16C5B3E0-DB9F-45A6-93A4-A8FA79AA8540}">
      <dgm:prSet phldrT="[Text]" custT="1"/>
      <dgm:spPr/>
      <dgm:t>
        <a:bodyPr/>
        <a:lstStyle/>
        <a:p>
          <a:r>
            <a:rPr lang="en-US" sz="4000" b="1">
              <a:latin typeface="Arial" panose="020B0604020202020204" pitchFamily="34" charset="0"/>
              <a:cs typeface="Arial" panose="020B0604020202020204" pitchFamily="34" charset="0"/>
            </a:rPr>
            <a:t>The Health and Social Care Act (2012)</a:t>
          </a:r>
          <a:endParaRPr lang="en-GB" sz="4000"/>
        </a:p>
      </dgm:t>
    </dgm:pt>
    <dgm:pt modelId="{288FD3E6-D4B8-448F-A37A-CE68CD36F690}" type="parTrans" cxnId="{3A34A515-4AB1-4B75-801E-FFA17621A9E2}">
      <dgm:prSet/>
      <dgm:spPr/>
      <dgm:t>
        <a:bodyPr/>
        <a:lstStyle/>
        <a:p>
          <a:endParaRPr lang="en-GB"/>
        </a:p>
      </dgm:t>
    </dgm:pt>
    <dgm:pt modelId="{8952E9A1-5439-4187-9956-A5382E02CE7A}" type="sibTrans" cxnId="{3A34A515-4AB1-4B75-801E-FFA17621A9E2}">
      <dgm:prSet/>
      <dgm:spPr/>
      <dgm:t>
        <a:bodyPr/>
        <a:lstStyle/>
        <a:p>
          <a:endParaRPr lang="en-GB"/>
        </a:p>
      </dgm:t>
    </dgm:pt>
    <dgm:pt modelId="{B673AE4E-35DF-4A1D-A9BF-14A6FE1543D6}">
      <dgm:prSet phldrT="[Text]" custT="1"/>
      <dgm:spPr/>
      <dgm:t>
        <a:bodyPr/>
        <a:lstStyle/>
        <a:p>
          <a:r>
            <a:rPr lang="en-US" sz="4000" b="1">
              <a:latin typeface="Arial" panose="020B0604020202020204" pitchFamily="34" charset="0"/>
              <a:cs typeface="Arial" panose="020B0604020202020204" pitchFamily="34" charset="0"/>
            </a:rPr>
            <a:t>The Care Act (2014) </a:t>
          </a:r>
          <a:endParaRPr lang="en-GB" sz="4000"/>
        </a:p>
      </dgm:t>
    </dgm:pt>
    <dgm:pt modelId="{C802AA98-4C73-4206-82F9-8FE37235FC09}" type="parTrans" cxnId="{113EDEC4-8DA9-40F7-968F-272143BBC898}">
      <dgm:prSet/>
      <dgm:spPr/>
      <dgm:t>
        <a:bodyPr/>
        <a:lstStyle/>
        <a:p>
          <a:endParaRPr lang="en-GB"/>
        </a:p>
      </dgm:t>
    </dgm:pt>
    <dgm:pt modelId="{DF3DA652-6394-477E-8544-0B2A7C9442BF}" type="sibTrans" cxnId="{113EDEC4-8DA9-40F7-968F-272143BBC898}">
      <dgm:prSet/>
      <dgm:spPr/>
      <dgm:t>
        <a:bodyPr/>
        <a:lstStyle/>
        <a:p>
          <a:endParaRPr lang="en-GB"/>
        </a:p>
      </dgm:t>
    </dgm:pt>
    <dgm:pt modelId="{35C3B577-6A5B-45E6-9199-E9FABAA5D68D}">
      <dgm:prSet phldrT="[Text]" custT="1"/>
      <dgm:spPr/>
      <dgm:t>
        <a:bodyPr/>
        <a:lstStyle/>
        <a:p>
          <a:pPr>
            <a:buFont typeface="Arial" panose="020B0604020202020204" pitchFamily="34" charset="0"/>
            <a:buChar char="•"/>
          </a:pPr>
          <a:r>
            <a:rPr lang="en-US" sz="4000" b="1">
              <a:latin typeface="Arial" panose="020B0604020202020204" pitchFamily="34" charset="0"/>
              <a:ea typeface="Gotham"/>
              <a:cs typeface="Arial" panose="020B0604020202020204" pitchFamily="34" charset="0"/>
              <a:sym typeface="Gotham"/>
            </a:rPr>
            <a:t>Policy:</a:t>
          </a:r>
        </a:p>
        <a:p>
          <a:pPr>
            <a:buFont typeface="Arial" panose="020B0604020202020204" pitchFamily="34" charset="0"/>
            <a:buChar char="•"/>
          </a:pPr>
          <a:r>
            <a:rPr lang="en-US" sz="3600">
              <a:latin typeface="Arial" panose="020B0604020202020204" pitchFamily="34" charset="0"/>
              <a:ea typeface="Gotham"/>
              <a:cs typeface="Arial" panose="020B0604020202020204" pitchFamily="34" charset="0"/>
              <a:sym typeface="Gotham"/>
            </a:rPr>
            <a:t>NHS Long term Plan</a:t>
          </a:r>
        </a:p>
        <a:p>
          <a:pPr>
            <a:buFont typeface="Arial" panose="020B0604020202020204" pitchFamily="34" charset="0"/>
            <a:buChar char="•"/>
          </a:pPr>
          <a:r>
            <a:rPr kumimoji="0" lang="en-US" altLang="en-US" sz="3600" b="0" i="0" u="none" strike="noStrike" cap="none" normalizeH="0" baseline="0">
              <a:ln>
                <a:noFill/>
              </a:ln>
              <a:solidFill>
                <a:schemeClr val="bg1"/>
              </a:solidFill>
              <a:effectLst/>
              <a:latin typeface="Arial" panose="020B0604020202020204" pitchFamily="34" charset="0"/>
            </a:rPr>
            <a:t>The Domiciliary Care Regulation</a:t>
          </a:r>
        </a:p>
        <a:p>
          <a:pPr>
            <a:buFont typeface="Arial" panose="020B0604020202020204" pitchFamily="34" charset="0"/>
            <a:buChar char="•"/>
          </a:pPr>
          <a:r>
            <a:rPr kumimoji="0" lang="en-US" altLang="en-US" sz="3600" b="0" i="0" u="none" strike="noStrike" cap="none" normalizeH="0" baseline="0">
              <a:ln>
                <a:noFill/>
              </a:ln>
              <a:solidFill>
                <a:schemeClr val="bg1"/>
              </a:solidFill>
              <a:effectLst/>
              <a:latin typeface="Arial" panose="020B0604020202020204" pitchFamily="34" charset="0"/>
            </a:rPr>
            <a:t>NICE Guidelines </a:t>
          </a:r>
          <a:endParaRPr lang="en-GB" sz="3600">
            <a:solidFill>
              <a:schemeClr val="bg1"/>
            </a:solidFill>
            <a:latin typeface="Arial" panose="020B0604020202020204" pitchFamily="34" charset="0"/>
            <a:cs typeface="Arial" panose="020B0604020202020204" pitchFamily="34" charset="0"/>
          </a:endParaRPr>
        </a:p>
      </dgm:t>
    </dgm:pt>
    <dgm:pt modelId="{0B58925C-2562-4732-B5E5-827AB28883F3}" type="parTrans" cxnId="{59BA3123-FE67-4F37-BEEA-63F5618C4446}">
      <dgm:prSet/>
      <dgm:spPr/>
      <dgm:t>
        <a:bodyPr/>
        <a:lstStyle/>
        <a:p>
          <a:endParaRPr lang="en-GB"/>
        </a:p>
      </dgm:t>
    </dgm:pt>
    <dgm:pt modelId="{AE1B4883-01C6-45FD-BC34-3A11BF2A1DFA}" type="sibTrans" cxnId="{59BA3123-FE67-4F37-BEEA-63F5618C4446}">
      <dgm:prSet/>
      <dgm:spPr/>
      <dgm:t>
        <a:bodyPr/>
        <a:lstStyle/>
        <a:p>
          <a:endParaRPr lang="en-GB"/>
        </a:p>
      </dgm:t>
    </dgm:pt>
    <dgm:pt modelId="{A12D869A-5DB6-4F60-AE5D-B7A4101C4896}" type="pres">
      <dgm:prSet presAssocID="{8AC352A0-212B-4CFB-8545-4DFF98117BBA}" presName="diagram" presStyleCnt="0">
        <dgm:presLayoutVars>
          <dgm:dir/>
          <dgm:resizeHandles val="exact"/>
        </dgm:presLayoutVars>
      </dgm:prSet>
      <dgm:spPr/>
    </dgm:pt>
    <dgm:pt modelId="{55059F15-5CC0-4B15-8ADA-A37666F50CED}" type="pres">
      <dgm:prSet presAssocID="{6D44A7FC-A9D8-41B5-95D4-7148039725C8}" presName="node" presStyleLbl="node1" presStyleIdx="0" presStyleCnt="4">
        <dgm:presLayoutVars>
          <dgm:bulletEnabled val="1"/>
        </dgm:presLayoutVars>
      </dgm:prSet>
      <dgm:spPr/>
    </dgm:pt>
    <dgm:pt modelId="{88FC4D0F-B1D6-4AE6-92A9-0E39CFF8E003}" type="pres">
      <dgm:prSet presAssocID="{2613C524-6145-4E1B-A89F-BD37EDC42D49}" presName="sibTrans" presStyleCnt="0"/>
      <dgm:spPr/>
    </dgm:pt>
    <dgm:pt modelId="{F024B2D8-CBB5-45E7-8AF5-7C073DED8FB8}" type="pres">
      <dgm:prSet presAssocID="{16C5B3E0-DB9F-45A6-93A4-A8FA79AA8540}" presName="node" presStyleLbl="node1" presStyleIdx="1" presStyleCnt="4">
        <dgm:presLayoutVars>
          <dgm:bulletEnabled val="1"/>
        </dgm:presLayoutVars>
      </dgm:prSet>
      <dgm:spPr/>
    </dgm:pt>
    <dgm:pt modelId="{BE17DF9E-BFFE-43FD-9CA8-453E5C36C86C}" type="pres">
      <dgm:prSet presAssocID="{8952E9A1-5439-4187-9956-A5382E02CE7A}" presName="sibTrans" presStyleCnt="0"/>
      <dgm:spPr/>
    </dgm:pt>
    <dgm:pt modelId="{7843C80C-5B94-42D4-A4E6-B2D7D9D52943}" type="pres">
      <dgm:prSet presAssocID="{B673AE4E-35DF-4A1D-A9BF-14A6FE1543D6}" presName="node" presStyleLbl="node1" presStyleIdx="2" presStyleCnt="4">
        <dgm:presLayoutVars>
          <dgm:bulletEnabled val="1"/>
        </dgm:presLayoutVars>
      </dgm:prSet>
      <dgm:spPr/>
    </dgm:pt>
    <dgm:pt modelId="{A85874B2-E73E-4717-8CCC-D65F0C0165F8}" type="pres">
      <dgm:prSet presAssocID="{DF3DA652-6394-477E-8544-0B2A7C9442BF}" presName="sibTrans" presStyleCnt="0"/>
      <dgm:spPr/>
    </dgm:pt>
    <dgm:pt modelId="{638F0D8D-FED0-48FC-B255-5BC89EF79BCA}" type="pres">
      <dgm:prSet presAssocID="{35C3B577-6A5B-45E6-9199-E9FABAA5D68D}" presName="node" presStyleLbl="node1" presStyleIdx="3" presStyleCnt="4" custScaleX="99923">
        <dgm:presLayoutVars>
          <dgm:bulletEnabled val="1"/>
        </dgm:presLayoutVars>
      </dgm:prSet>
      <dgm:spPr/>
    </dgm:pt>
  </dgm:ptLst>
  <dgm:cxnLst>
    <dgm:cxn modelId="{3A34A515-4AB1-4B75-801E-FFA17621A9E2}" srcId="{8AC352A0-212B-4CFB-8545-4DFF98117BBA}" destId="{16C5B3E0-DB9F-45A6-93A4-A8FA79AA8540}" srcOrd="1" destOrd="0" parTransId="{288FD3E6-D4B8-448F-A37A-CE68CD36F690}" sibTransId="{8952E9A1-5439-4187-9956-A5382E02CE7A}"/>
    <dgm:cxn modelId="{83FAC021-582E-4BF6-B33C-5BD6DA413857}" type="presOf" srcId="{B673AE4E-35DF-4A1D-A9BF-14A6FE1543D6}" destId="{7843C80C-5B94-42D4-A4E6-B2D7D9D52943}" srcOrd="0" destOrd="0" presId="urn:microsoft.com/office/officeart/2005/8/layout/default"/>
    <dgm:cxn modelId="{59BA3123-FE67-4F37-BEEA-63F5618C4446}" srcId="{8AC352A0-212B-4CFB-8545-4DFF98117BBA}" destId="{35C3B577-6A5B-45E6-9199-E9FABAA5D68D}" srcOrd="3" destOrd="0" parTransId="{0B58925C-2562-4732-B5E5-827AB28883F3}" sibTransId="{AE1B4883-01C6-45FD-BC34-3A11BF2A1DFA}"/>
    <dgm:cxn modelId="{904BB124-93D4-4D74-98F8-B432C42A2212}" type="presOf" srcId="{8AC352A0-212B-4CFB-8545-4DFF98117BBA}" destId="{A12D869A-5DB6-4F60-AE5D-B7A4101C4896}" srcOrd="0" destOrd="0" presId="urn:microsoft.com/office/officeart/2005/8/layout/default"/>
    <dgm:cxn modelId="{6AB65145-2DFC-47B6-BC83-09BE98B2BF07}" type="presOf" srcId="{35C3B577-6A5B-45E6-9199-E9FABAA5D68D}" destId="{638F0D8D-FED0-48FC-B255-5BC89EF79BCA}" srcOrd="0" destOrd="0" presId="urn:microsoft.com/office/officeart/2005/8/layout/default"/>
    <dgm:cxn modelId="{49211FB3-8907-4FBD-AC62-F7E8D91742A2}" type="presOf" srcId="{16C5B3E0-DB9F-45A6-93A4-A8FA79AA8540}" destId="{F024B2D8-CBB5-45E7-8AF5-7C073DED8FB8}" srcOrd="0" destOrd="0" presId="urn:microsoft.com/office/officeart/2005/8/layout/default"/>
    <dgm:cxn modelId="{4A9785BF-C874-4917-8E6D-DFAE5293116B}" type="presOf" srcId="{6D44A7FC-A9D8-41B5-95D4-7148039725C8}" destId="{55059F15-5CC0-4B15-8ADA-A37666F50CED}" srcOrd="0" destOrd="0" presId="urn:microsoft.com/office/officeart/2005/8/layout/default"/>
    <dgm:cxn modelId="{113EDEC4-8DA9-40F7-968F-272143BBC898}" srcId="{8AC352A0-212B-4CFB-8545-4DFF98117BBA}" destId="{B673AE4E-35DF-4A1D-A9BF-14A6FE1543D6}" srcOrd="2" destOrd="0" parTransId="{C802AA98-4C73-4206-82F9-8FE37235FC09}" sibTransId="{DF3DA652-6394-477E-8544-0B2A7C9442BF}"/>
    <dgm:cxn modelId="{365819DE-73DF-43B8-B936-D4AA4BA1D5AF}" srcId="{8AC352A0-212B-4CFB-8545-4DFF98117BBA}" destId="{6D44A7FC-A9D8-41B5-95D4-7148039725C8}" srcOrd="0" destOrd="0" parTransId="{F5E9868D-4CBF-4D86-8ED8-51A7B413070D}" sibTransId="{2613C524-6145-4E1B-A89F-BD37EDC42D49}"/>
    <dgm:cxn modelId="{3D060A14-417E-496B-AD66-15576A120EDD}" type="presParOf" srcId="{A12D869A-5DB6-4F60-AE5D-B7A4101C4896}" destId="{55059F15-5CC0-4B15-8ADA-A37666F50CED}" srcOrd="0" destOrd="0" presId="urn:microsoft.com/office/officeart/2005/8/layout/default"/>
    <dgm:cxn modelId="{4286F6E8-D397-48F0-92F9-907C1E8E992D}" type="presParOf" srcId="{A12D869A-5DB6-4F60-AE5D-B7A4101C4896}" destId="{88FC4D0F-B1D6-4AE6-92A9-0E39CFF8E003}" srcOrd="1" destOrd="0" presId="urn:microsoft.com/office/officeart/2005/8/layout/default"/>
    <dgm:cxn modelId="{AA96612D-D8BB-4AA4-87E8-8ED37DA12ED1}" type="presParOf" srcId="{A12D869A-5DB6-4F60-AE5D-B7A4101C4896}" destId="{F024B2D8-CBB5-45E7-8AF5-7C073DED8FB8}" srcOrd="2" destOrd="0" presId="urn:microsoft.com/office/officeart/2005/8/layout/default"/>
    <dgm:cxn modelId="{FD354959-3EA2-44CD-A895-D2B97F620FA5}" type="presParOf" srcId="{A12D869A-5DB6-4F60-AE5D-B7A4101C4896}" destId="{BE17DF9E-BFFE-43FD-9CA8-453E5C36C86C}" srcOrd="3" destOrd="0" presId="urn:microsoft.com/office/officeart/2005/8/layout/default"/>
    <dgm:cxn modelId="{DC3B5F84-F98C-43F3-888F-573A05FDECD5}" type="presParOf" srcId="{A12D869A-5DB6-4F60-AE5D-B7A4101C4896}" destId="{7843C80C-5B94-42D4-A4E6-B2D7D9D52943}" srcOrd="4" destOrd="0" presId="urn:microsoft.com/office/officeart/2005/8/layout/default"/>
    <dgm:cxn modelId="{685F7BCF-2102-4A15-A19F-D2C95664B2C1}" type="presParOf" srcId="{A12D869A-5DB6-4F60-AE5D-B7A4101C4896}" destId="{A85874B2-E73E-4717-8CCC-D65F0C0165F8}" srcOrd="5" destOrd="0" presId="urn:microsoft.com/office/officeart/2005/8/layout/default"/>
    <dgm:cxn modelId="{7B6751A2-26A2-4503-ABA6-A037C00A93BD}" type="presParOf" srcId="{A12D869A-5DB6-4F60-AE5D-B7A4101C4896}" destId="{638F0D8D-FED0-48FC-B255-5BC89EF79BCA}"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29CD39-1791-452F-BC8B-D57C41E70550}" type="doc">
      <dgm:prSet loTypeId="urn:microsoft.com/office/officeart/2008/layout/VerticalCurvedList" loCatId="list" qsTypeId="urn:microsoft.com/office/officeart/2005/8/quickstyle/simple1" qsCatId="simple" csTypeId="urn:microsoft.com/office/officeart/2005/8/colors/accent0_3" csCatId="mainScheme" phldr="1"/>
      <dgm:spPr/>
      <dgm:t>
        <a:bodyPr/>
        <a:lstStyle/>
        <a:p>
          <a:endParaRPr lang="en-GB"/>
        </a:p>
      </dgm:t>
    </dgm:pt>
    <dgm:pt modelId="{D618A6CD-4E45-4101-8EDE-A7603E03D82C}">
      <dgm:prSet phldrT="[Text]" phldr="0"/>
      <dgm:spPr>
        <a:solidFill>
          <a:schemeClr val="tx2"/>
        </a:solidFill>
      </dgm:spPr>
      <dgm:t>
        <a:bodyPr/>
        <a:lstStyle/>
        <a:p>
          <a:r>
            <a:rPr lang="en-US" u="sng">
              <a:latin typeface="Arial" panose="020B0604020202020204" pitchFamily="34" charset="0"/>
              <a:cs typeface="Arial" panose="020B0604020202020204" pitchFamily="34" charset="0"/>
            </a:rPr>
            <a:t>Health Services</a:t>
          </a:r>
          <a:r>
            <a:rPr lang="en-US">
              <a:latin typeface="Arial" panose="020B0604020202020204" pitchFamily="34" charset="0"/>
              <a:cs typeface="Arial" panose="020B0604020202020204" pitchFamily="34" charset="0"/>
            </a:rPr>
            <a:t>: NHS (Primary Care, Hospital services, Dementia Support, Medical and Mental Health) </a:t>
          </a:r>
          <a:r>
            <a:rPr kumimoji="0" lang="en-US" altLang="en-US" b="0" i="0" u="none" strike="noStrike" cap="none" normalizeH="0" baseline="0">
              <a:ln>
                <a:noFill/>
              </a:ln>
              <a:solidFill>
                <a:schemeClr val="bg1"/>
              </a:solidFill>
              <a:effectLst/>
              <a:latin typeface="Arial" panose="020B0604020202020204" pitchFamily="34" charset="0"/>
              <a:cs typeface="Arial" panose="020B0604020202020204" pitchFamily="34" charset="0"/>
            </a:rPr>
            <a:t>(NHS England, 2025).</a:t>
          </a:r>
          <a:endParaRPr lang="en-GB">
            <a:solidFill>
              <a:schemeClr val="bg1"/>
            </a:solidFill>
            <a:latin typeface="Arial" panose="020B0604020202020204" pitchFamily="34" charset="0"/>
            <a:cs typeface="Arial" panose="020B0604020202020204" pitchFamily="34" charset="0"/>
          </a:endParaRPr>
        </a:p>
      </dgm:t>
    </dgm:pt>
    <dgm:pt modelId="{997A6929-C7BA-4ECB-8921-0958B387DF7D}" type="parTrans" cxnId="{49B5AB23-57C6-466D-BEE8-501D2910002D}">
      <dgm:prSet/>
      <dgm:spPr/>
      <dgm:t>
        <a:bodyPr/>
        <a:lstStyle/>
        <a:p>
          <a:endParaRPr lang="en-GB"/>
        </a:p>
      </dgm:t>
    </dgm:pt>
    <dgm:pt modelId="{6FD2B25A-2297-4755-B455-2A84FC132C56}" type="sibTrans" cxnId="{49B5AB23-57C6-466D-BEE8-501D2910002D}">
      <dgm:prSet/>
      <dgm:spPr/>
      <dgm:t>
        <a:bodyPr/>
        <a:lstStyle/>
        <a:p>
          <a:endParaRPr lang="en-GB"/>
        </a:p>
      </dgm:t>
    </dgm:pt>
    <dgm:pt modelId="{FC33A282-6428-4AC5-A360-C75305463AAA}">
      <dgm:prSet phldrT="[Text]" phldr="0"/>
      <dgm:spPr/>
      <dgm:t>
        <a:bodyPr/>
        <a:lstStyle/>
        <a:p>
          <a:r>
            <a:rPr lang="en-US" u="sng">
              <a:latin typeface="Arial" panose="020B0604020202020204" pitchFamily="34" charset="0"/>
              <a:cs typeface="Arial" panose="020B0604020202020204" pitchFamily="34" charset="0"/>
            </a:rPr>
            <a:t>Social Services</a:t>
          </a:r>
          <a:r>
            <a:rPr lang="en-US">
              <a:latin typeface="Arial" panose="020B0604020202020204" pitchFamily="34" charset="0"/>
              <a:cs typeface="Arial" panose="020B0604020202020204" pitchFamily="34" charset="0"/>
            </a:rPr>
            <a:t>: In Home Support, Assessments, Rehabilitation </a:t>
          </a:r>
          <a:r>
            <a:rPr kumimoji="0" lang="en-US" altLang="en-US" b="0" i="0" u="none" strike="noStrike" cap="none" normalizeH="0" baseline="0">
              <a:ln>
                <a:noFill/>
              </a:ln>
              <a:solidFill>
                <a:schemeClr val="bg1"/>
              </a:solidFill>
              <a:effectLst/>
              <a:latin typeface="Arial" panose="020B0604020202020204" pitchFamily="34" charset="0"/>
              <a:cs typeface="Arial" panose="020B0604020202020204" pitchFamily="34" charset="0"/>
            </a:rPr>
            <a:t>(NHS INFORM, 2023). </a:t>
          </a:r>
          <a:endParaRPr lang="en-GB">
            <a:solidFill>
              <a:schemeClr val="bg1"/>
            </a:solidFill>
            <a:latin typeface="Arial" panose="020B0604020202020204" pitchFamily="34" charset="0"/>
            <a:cs typeface="Arial" panose="020B0604020202020204" pitchFamily="34" charset="0"/>
          </a:endParaRPr>
        </a:p>
      </dgm:t>
    </dgm:pt>
    <dgm:pt modelId="{50D61F3D-2AF2-4BF4-9BDD-3B9F98226DDD}" type="parTrans" cxnId="{CFE316A2-E5CA-435A-9C46-E8EDB17EA184}">
      <dgm:prSet/>
      <dgm:spPr/>
      <dgm:t>
        <a:bodyPr/>
        <a:lstStyle/>
        <a:p>
          <a:endParaRPr lang="en-GB"/>
        </a:p>
      </dgm:t>
    </dgm:pt>
    <dgm:pt modelId="{015067F1-339B-4214-8F02-7BA8367F0FCB}" type="sibTrans" cxnId="{CFE316A2-E5CA-435A-9C46-E8EDB17EA184}">
      <dgm:prSet/>
      <dgm:spPr/>
      <dgm:t>
        <a:bodyPr/>
        <a:lstStyle/>
        <a:p>
          <a:endParaRPr lang="en-GB"/>
        </a:p>
      </dgm:t>
    </dgm:pt>
    <dgm:pt modelId="{E36EA723-47D7-492E-B3D6-A11604DC3273}">
      <dgm:prSet phldrT="[Text]" phldr="0" custT="1"/>
      <dgm:spPr/>
      <dgm:t>
        <a:bodyPr/>
        <a:lstStyle/>
        <a:p>
          <a:r>
            <a:rPr lang="en-US" sz="2800" u="sng">
              <a:latin typeface="Arial" panose="020B0604020202020204" pitchFamily="34" charset="0"/>
              <a:cs typeface="Arial" panose="020B0604020202020204" pitchFamily="34" charset="0"/>
            </a:rPr>
            <a:t>Charitable and Third Sector Organisations</a:t>
          </a:r>
          <a:r>
            <a:rPr lang="en-US" sz="2800"/>
            <a:t>: </a:t>
          </a:r>
          <a:r>
            <a:rPr lang="en-US" sz="2800" b="0">
              <a:solidFill>
                <a:schemeClr val="bg1"/>
              </a:solidFill>
              <a:latin typeface="Arial" panose="020B0604020202020204" pitchFamily="34" charset="0"/>
              <a:cs typeface="Arial" panose="020B0604020202020204" pitchFamily="34" charset="0"/>
            </a:rPr>
            <a:t>Age Uk , Hourglass,</a:t>
          </a:r>
          <a:r>
            <a:rPr kumimoji="0" lang="en-US" altLang="en-US" sz="2800" b="0" i="0" u="none" strike="noStrike" cap="none" normalizeH="0" baseline="0">
              <a:ln>
                <a:noFill/>
              </a:ln>
              <a:solidFill>
                <a:schemeClr val="bg1"/>
              </a:solidFill>
              <a:effectLst/>
              <a:latin typeface="Arial" panose="020B0604020202020204" pitchFamily="34" charset="0"/>
              <a:cs typeface="Arial" panose="020B0604020202020204" pitchFamily="34" charset="0"/>
            </a:rPr>
            <a:t>The Silver Line, and </a:t>
          </a:r>
          <a:r>
            <a:rPr lang="en-US" altLang="en-US" sz="2800" b="0">
              <a:solidFill>
                <a:schemeClr val="bg1"/>
              </a:solidFill>
              <a:latin typeface="Arial" panose="020B0604020202020204" pitchFamily="34" charset="0"/>
              <a:cs typeface="Arial" panose="020B0604020202020204" pitchFamily="34" charset="0"/>
            </a:rPr>
            <a:t>Dying Matters </a:t>
          </a:r>
          <a:r>
            <a:rPr lang="en-US" sz="2800" b="0">
              <a:solidFill>
                <a:schemeClr val="bg1"/>
              </a:solidFill>
              <a:latin typeface="Arial" panose="020B0604020202020204" pitchFamily="34" charset="0"/>
              <a:cs typeface="Arial" panose="020B0604020202020204" pitchFamily="34" charset="0"/>
            </a:rPr>
            <a:t> </a:t>
          </a:r>
          <a:r>
            <a:rPr kumimoji="0" lang="en-US" altLang="en-US" sz="2800" b="0" i="0" u="none" strike="noStrike" cap="none" normalizeH="0" baseline="0">
              <a:ln>
                <a:noFill/>
              </a:ln>
              <a:solidFill>
                <a:schemeClr val="bg1"/>
              </a:solidFill>
              <a:effectLst/>
              <a:latin typeface="Arial" panose="020B0604020202020204" pitchFamily="34" charset="0"/>
              <a:cs typeface="Arial" panose="020B0604020202020204" pitchFamily="34" charset="0"/>
            </a:rPr>
            <a:t>(Age UK, 2018; </a:t>
          </a:r>
          <a:r>
            <a:rPr lang="en-US" altLang="en-US" sz="2800">
              <a:solidFill>
                <a:schemeClr val="bg1"/>
              </a:solidFill>
              <a:latin typeface="Arial" panose="020B0604020202020204" pitchFamily="34" charset="0"/>
              <a:cs typeface="Arial" panose="020B0604020202020204" pitchFamily="34" charset="0"/>
            </a:rPr>
            <a:t>Hospice UK, 2022</a:t>
          </a:r>
          <a:r>
            <a:rPr kumimoji="0" lang="en-US" altLang="en-US" sz="2800" b="0" i="0" u="none" strike="noStrike" cap="none" normalizeH="0" baseline="0">
              <a:ln>
                <a:noFill/>
              </a:ln>
              <a:solidFill>
                <a:schemeClr val="bg1"/>
              </a:solidFill>
              <a:effectLst/>
              <a:latin typeface="Arial" panose="020B0604020202020204" pitchFamily="34" charset="0"/>
              <a:cs typeface="Arial" panose="020B0604020202020204" pitchFamily="34" charset="0"/>
            </a:rPr>
            <a:t>). </a:t>
          </a:r>
          <a:endParaRPr lang="en-GB" sz="2800" b="0">
            <a:solidFill>
              <a:schemeClr val="bg1"/>
            </a:solidFill>
            <a:latin typeface="Arial" panose="020B0604020202020204" pitchFamily="34" charset="0"/>
            <a:cs typeface="Arial" panose="020B0604020202020204" pitchFamily="34" charset="0"/>
          </a:endParaRPr>
        </a:p>
      </dgm:t>
    </dgm:pt>
    <dgm:pt modelId="{3A20BC5E-8298-443A-A564-D91CDD32F13D}" type="parTrans" cxnId="{61AB2DA4-1344-4B19-B58C-896F289EE4A3}">
      <dgm:prSet/>
      <dgm:spPr/>
      <dgm:t>
        <a:bodyPr/>
        <a:lstStyle/>
        <a:p>
          <a:endParaRPr lang="en-GB"/>
        </a:p>
      </dgm:t>
    </dgm:pt>
    <dgm:pt modelId="{49022DF4-B7B7-49B8-94B0-E677B3787D04}" type="sibTrans" cxnId="{61AB2DA4-1344-4B19-B58C-896F289EE4A3}">
      <dgm:prSet/>
      <dgm:spPr/>
      <dgm:t>
        <a:bodyPr/>
        <a:lstStyle/>
        <a:p>
          <a:endParaRPr lang="en-GB"/>
        </a:p>
      </dgm:t>
    </dgm:pt>
    <dgm:pt modelId="{D7579FC0-1FF4-48E4-9F0D-A7F0E22D322A}">
      <dgm:prSet phldrT="[Text]" phldr="0"/>
      <dgm:spPr/>
      <dgm:t>
        <a:bodyPr/>
        <a:lstStyle/>
        <a:p>
          <a:r>
            <a:rPr lang="en-US" u="sng">
              <a:latin typeface="Arial" panose="020B0604020202020204" pitchFamily="34" charset="0"/>
              <a:cs typeface="Arial" panose="020B0604020202020204" pitchFamily="34" charset="0"/>
            </a:rPr>
            <a:t>Community Resources: </a:t>
          </a:r>
          <a:r>
            <a:rPr lang="en-US">
              <a:latin typeface="Arial" panose="020B0604020202020204" pitchFamily="34" charset="0"/>
              <a:cs typeface="Arial" panose="020B0604020202020204" pitchFamily="34" charset="0"/>
            </a:rPr>
            <a:t>Local Clubs, Libraries, Activity Centers</a:t>
          </a:r>
          <a:endParaRPr lang="en-GB">
            <a:latin typeface="Arial" panose="020B0604020202020204" pitchFamily="34" charset="0"/>
            <a:cs typeface="Arial" panose="020B0604020202020204" pitchFamily="34" charset="0"/>
          </a:endParaRPr>
        </a:p>
      </dgm:t>
    </dgm:pt>
    <dgm:pt modelId="{B241F1CF-FE5D-42FD-A0B1-EF668E41B2FC}" type="parTrans" cxnId="{CC9BC28E-3304-434B-8A9B-ACEBD4C8D63F}">
      <dgm:prSet/>
      <dgm:spPr/>
      <dgm:t>
        <a:bodyPr/>
        <a:lstStyle/>
        <a:p>
          <a:endParaRPr lang="en-GB"/>
        </a:p>
      </dgm:t>
    </dgm:pt>
    <dgm:pt modelId="{2E938FB4-FCDD-4F19-9634-2916719FFF57}" type="sibTrans" cxnId="{CC9BC28E-3304-434B-8A9B-ACEBD4C8D63F}">
      <dgm:prSet/>
      <dgm:spPr/>
      <dgm:t>
        <a:bodyPr/>
        <a:lstStyle/>
        <a:p>
          <a:endParaRPr lang="en-GB"/>
        </a:p>
      </dgm:t>
    </dgm:pt>
    <dgm:pt modelId="{E4498349-BF9E-4157-AAF6-893A7E0E7287}">
      <dgm:prSet phldrT="[Text]" phldr="0" custT="1"/>
      <dgm:spPr/>
      <dgm:t>
        <a:bodyPr/>
        <a:lstStyle/>
        <a:p>
          <a:r>
            <a:rPr lang="en-US" sz="2800" u="sng">
              <a:latin typeface="Arial" panose="020B0604020202020204" pitchFamily="34" charset="0"/>
              <a:cs typeface="Arial" panose="020B0604020202020204" pitchFamily="34" charset="0"/>
            </a:rPr>
            <a:t>Policy and Legislative Frameworks</a:t>
          </a:r>
          <a:r>
            <a:rPr lang="en-US" sz="2800">
              <a:latin typeface="Arial" panose="020B0604020202020204" pitchFamily="34" charset="0"/>
              <a:cs typeface="Arial" panose="020B0604020202020204" pitchFamily="34" charset="0"/>
            </a:rPr>
            <a:t>:</a:t>
          </a:r>
          <a:r>
            <a:rPr lang="en-US" sz="2000">
              <a:latin typeface="Arial" panose="020B0604020202020204" pitchFamily="34" charset="0"/>
              <a:cs typeface="Arial" panose="020B0604020202020204" pitchFamily="34" charset="0"/>
            </a:rPr>
            <a:t> Care Act 2014, Human Rights Act 1998, NHS Continuing Healthcare (CHC), Adult Social Care Outcomes Framework (ASCOF). </a:t>
          </a:r>
          <a:r>
            <a:rPr kumimoji="0" lang="en-US" altLang="en-US" sz="2000" b="0" i="0" u="none" strike="noStrike" cap="none" normalizeH="0" baseline="0">
              <a:ln>
                <a:noFill/>
              </a:ln>
              <a:solidFill>
                <a:schemeClr val="bg1"/>
              </a:solidFill>
              <a:effectLst/>
              <a:latin typeface="Arial" panose="020B0604020202020204" pitchFamily="34" charset="0"/>
              <a:cs typeface="Arial" panose="020B0604020202020204" pitchFamily="34" charset="0"/>
            </a:rPr>
            <a:t>The </a:t>
          </a:r>
          <a:r>
            <a:rPr kumimoji="0" lang="en-US" altLang="en-US" sz="2000" b="1" i="0" u="none" strike="noStrike" cap="none" normalizeH="0" baseline="0">
              <a:ln>
                <a:noFill/>
              </a:ln>
              <a:solidFill>
                <a:schemeClr val="bg1"/>
              </a:solidFill>
              <a:effectLst/>
              <a:latin typeface="Arial" panose="020B0604020202020204" pitchFamily="34" charset="0"/>
              <a:cs typeface="Arial" panose="020B0604020202020204" pitchFamily="34" charset="0"/>
            </a:rPr>
            <a:t>CQC and NICE  guidelines for </a:t>
          </a:r>
          <a:r>
            <a:rPr kumimoji="0" lang="en-US" altLang="en-US" sz="2000" b="0" i="0" u="none" strike="noStrike" cap="none" normalizeH="0" baseline="0">
              <a:ln>
                <a:noFill/>
              </a:ln>
              <a:solidFill>
                <a:schemeClr val="bg1"/>
              </a:solidFill>
              <a:effectLst/>
              <a:latin typeface="Arial" panose="020B0604020202020204" pitchFamily="34" charset="0"/>
              <a:cs typeface="Arial" panose="020B0604020202020204" pitchFamily="34" charset="0"/>
            </a:rPr>
            <a:t>facilities to prevent elder abuse, neglect, and damage (Age UK, 2023). </a:t>
          </a:r>
          <a:endParaRPr lang="en-GB" sz="2000">
            <a:solidFill>
              <a:schemeClr val="bg1"/>
            </a:solidFill>
            <a:latin typeface="Arial" panose="020B0604020202020204" pitchFamily="34" charset="0"/>
            <a:cs typeface="Arial" panose="020B0604020202020204" pitchFamily="34" charset="0"/>
          </a:endParaRPr>
        </a:p>
      </dgm:t>
    </dgm:pt>
    <dgm:pt modelId="{A4717321-CEAF-4868-BD76-0F715EA65FB0}" type="parTrans" cxnId="{20DAE546-69FD-4FD4-9A6D-6393EDDA5B47}">
      <dgm:prSet/>
      <dgm:spPr/>
      <dgm:t>
        <a:bodyPr/>
        <a:lstStyle/>
        <a:p>
          <a:endParaRPr lang="en-GB"/>
        </a:p>
      </dgm:t>
    </dgm:pt>
    <dgm:pt modelId="{FD2094C7-4C84-4011-8214-963D2436D6CD}" type="sibTrans" cxnId="{20DAE546-69FD-4FD4-9A6D-6393EDDA5B47}">
      <dgm:prSet/>
      <dgm:spPr/>
      <dgm:t>
        <a:bodyPr/>
        <a:lstStyle/>
        <a:p>
          <a:endParaRPr lang="en-GB"/>
        </a:p>
      </dgm:t>
    </dgm:pt>
    <dgm:pt modelId="{5714B62B-BB9C-49A1-8FFA-3BF87BB0E44A}" type="pres">
      <dgm:prSet presAssocID="{3A29CD39-1791-452F-BC8B-D57C41E70550}" presName="Name0" presStyleCnt="0">
        <dgm:presLayoutVars>
          <dgm:chMax val="7"/>
          <dgm:chPref val="7"/>
          <dgm:dir/>
        </dgm:presLayoutVars>
      </dgm:prSet>
      <dgm:spPr/>
    </dgm:pt>
    <dgm:pt modelId="{F61A4B16-DF52-48E8-9937-61A6DD77EA89}" type="pres">
      <dgm:prSet presAssocID="{3A29CD39-1791-452F-BC8B-D57C41E70550}" presName="Name1" presStyleCnt="0"/>
      <dgm:spPr/>
    </dgm:pt>
    <dgm:pt modelId="{55C4A607-D451-45E0-BEAD-DFB3E49F66D6}" type="pres">
      <dgm:prSet presAssocID="{3A29CD39-1791-452F-BC8B-D57C41E70550}" presName="cycle" presStyleCnt="0"/>
      <dgm:spPr/>
    </dgm:pt>
    <dgm:pt modelId="{7A06A96F-0556-4E2D-B0D0-BAD8FE3D4C05}" type="pres">
      <dgm:prSet presAssocID="{3A29CD39-1791-452F-BC8B-D57C41E70550}" presName="srcNode" presStyleLbl="node1" presStyleIdx="0" presStyleCnt="5"/>
      <dgm:spPr/>
    </dgm:pt>
    <dgm:pt modelId="{14DEB301-5EB1-4F79-B60D-57F255721F05}" type="pres">
      <dgm:prSet presAssocID="{3A29CD39-1791-452F-BC8B-D57C41E70550}" presName="conn" presStyleLbl="parChTrans1D2" presStyleIdx="0" presStyleCnt="1"/>
      <dgm:spPr/>
    </dgm:pt>
    <dgm:pt modelId="{0192FCCC-FB63-4B55-9A86-5A10978AE2F1}" type="pres">
      <dgm:prSet presAssocID="{3A29CD39-1791-452F-BC8B-D57C41E70550}" presName="extraNode" presStyleLbl="node1" presStyleIdx="0" presStyleCnt="5"/>
      <dgm:spPr/>
    </dgm:pt>
    <dgm:pt modelId="{FF9A1F53-A3A3-4AFC-9D08-4269F8F8C8DE}" type="pres">
      <dgm:prSet presAssocID="{3A29CD39-1791-452F-BC8B-D57C41E70550}" presName="dstNode" presStyleLbl="node1" presStyleIdx="0" presStyleCnt="5"/>
      <dgm:spPr/>
    </dgm:pt>
    <dgm:pt modelId="{F785DD27-70C4-4376-B865-F5355750BD51}" type="pres">
      <dgm:prSet presAssocID="{D618A6CD-4E45-4101-8EDE-A7603E03D82C}" presName="text_1" presStyleLbl="node1" presStyleIdx="0" presStyleCnt="5">
        <dgm:presLayoutVars>
          <dgm:bulletEnabled val="1"/>
        </dgm:presLayoutVars>
      </dgm:prSet>
      <dgm:spPr/>
    </dgm:pt>
    <dgm:pt modelId="{D123D656-A376-4CA1-9B89-8A2527224C78}" type="pres">
      <dgm:prSet presAssocID="{D618A6CD-4E45-4101-8EDE-A7603E03D82C}" presName="accent_1" presStyleCnt="0"/>
      <dgm:spPr/>
    </dgm:pt>
    <dgm:pt modelId="{31957C2C-63D6-4164-A8E7-C134F36A970C}" type="pres">
      <dgm:prSet presAssocID="{D618A6CD-4E45-4101-8EDE-A7603E03D82C}" presName="accentRepeatNode" presStyleLbl="solidFgAcc1" presStyleIdx="0" presStyleCnt="5"/>
      <dgm:spPr/>
    </dgm:pt>
    <dgm:pt modelId="{13D17AE9-B797-4DCE-BF89-EFA53D49AF24}" type="pres">
      <dgm:prSet presAssocID="{FC33A282-6428-4AC5-A360-C75305463AAA}" presName="text_2" presStyleLbl="node1" presStyleIdx="1" presStyleCnt="5">
        <dgm:presLayoutVars>
          <dgm:bulletEnabled val="1"/>
        </dgm:presLayoutVars>
      </dgm:prSet>
      <dgm:spPr/>
    </dgm:pt>
    <dgm:pt modelId="{767D8223-996E-40C3-8C8E-13F0E1BE6A6D}" type="pres">
      <dgm:prSet presAssocID="{FC33A282-6428-4AC5-A360-C75305463AAA}" presName="accent_2" presStyleCnt="0"/>
      <dgm:spPr/>
    </dgm:pt>
    <dgm:pt modelId="{CA72327D-5EC8-44CB-9949-13B22638FCB0}" type="pres">
      <dgm:prSet presAssocID="{FC33A282-6428-4AC5-A360-C75305463AAA}" presName="accentRepeatNode" presStyleLbl="solidFgAcc1" presStyleIdx="1" presStyleCnt="5"/>
      <dgm:spPr/>
    </dgm:pt>
    <dgm:pt modelId="{EEC921FA-72F9-4430-8DFA-89287DB20F6A}" type="pres">
      <dgm:prSet presAssocID="{E36EA723-47D7-492E-B3D6-A11604DC3273}" presName="text_3" presStyleLbl="node1" presStyleIdx="2" presStyleCnt="5">
        <dgm:presLayoutVars>
          <dgm:bulletEnabled val="1"/>
        </dgm:presLayoutVars>
      </dgm:prSet>
      <dgm:spPr/>
    </dgm:pt>
    <dgm:pt modelId="{4854E016-B057-4D98-BCE4-9EDFFFC28197}" type="pres">
      <dgm:prSet presAssocID="{E36EA723-47D7-492E-B3D6-A11604DC3273}" presName="accent_3" presStyleCnt="0"/>
      <dgm:spPr/>
    </dgm:pt>
    <dgm:pt modelId="{3F6DB16C-D24E-4298-9795-41364004D828}" type="pres">
      <dgm:prSet presAssocID="{E36EA723-47D7-492E-B3D6-A11604DC3273}" presName="accentRepeatNode" presStyleLbl="solidFgAcc1" presStyleIdx="2" presStyleCnt="5"/>
      <dgm:spPr/>
    </dgm:pt>
    <dgm:pt modelId="{303557C2-D4F6-44E1-BC97-A548B757DD7B}" type="pres">
      <dgm:prSet presAssocID="{D7579FC0-1FF4-48E4-9F0D-A7F0E22D322A}" presName="text_4" presStyleLbl="node1" presStyleIdx="3" presStyleCnt="5">
        <dgm:presLayoutVars>
          <dgm:bulletEnabled val="1"/>
        </dgm:presLayoutVars>
      </dgm:prSet>
      <dgm:spPr/>
    </dgm:pt>
    <dgm:pt modelId="{E60857B4-60CF-4A1D-810C-C6CD7BF60E08}" type="pres">
      <dgm:prSet presAssocID="{D7579FC0-1FF4-48E4-9F0D-A7F0E22D322A}" presName="accent_4" presStyleCnt="0"/>
      <dgm:spPr/>
    </dgm:pt>
    <dgm:pt modelId="{FBDF8E9E-9D55-4D58-8EE4-A6872B4F8780}" type="pres">
      <dgm:prSet presAssocID="{D7579FC0-1FF4-48E4-9F0D-A7F0E22D322A}" presName="accentRepeatNode" presStyleLbl="solidFgAcc1" presStyleIdx="3" presStyleCnt="5"/>
      <dgm:spPr/>
    </dgm:pt>
    <dgm:pt modelId="{5A6A60CB-AA21-4A13-A842-DCB597298612}" type="pres">
      <dgm:prSet presAssocID="{E4498349-BF9E-4157-AAF6-893A7E0E7287}" presName="text_5" presStyleLbl="node1" presStyleIdx="4" presStyleCnt="5">
        <dgm:presLayoutVars>
          <dgm:bulletEnabled val="1"/>
        </dgm:presLayoutVars>
      </dgm:prSet>
      <dgm:spPr/>
    </dgm:pt>
    <dgm:pt modelId="{0BC8C43B-16D3-418D-A04C-AF25629C4E71}" type="pres">
      <dgm:prSet presAssocID="{E4498349-BF9E-4157-AAF6-893A7E0E7287}" presName="accent_5" presStyleCnt="0"/>
      <dgm:spPr/>
    </dgm:pt>
    <dgm:pt modelId="{D2904F8E-B1DC-4909-B008-A0E093B9E6F2}" type="pres">
      <dgm:prSet presAssocID="{E4498349-BF9E-4157-AAF6-893A7E0E7287}" presName="accentRepeatNode" presStyleLbl="solidFgAcc1" presStyleIdx="4" presStyleCnt="5"/>
      <dgm:spPr/>
    </dgm:pt>
  </dgm:ptLst>
  <dgm:cxnLst>
    <dgm:cxn modelId="{49B5AB23-57C6-466D-BEE8-501D2910002D}" srcId="{3A29CD39-1791-452F-BC8B-D57C41E70550}" destId="{D618A6CD-4E45-4101-8EDE-A7603E03D82C}" srcOrd="0" destOrd="0" parTransId="{997A6929-C7BA-4ECB-8921-0958B387DF7D}" sibTransId="{6FD2B25A-2297-4755-B455-2A84FC132C56}"/>
    <dgm:cxn modelId="{20DAE546-69FD-4FD4-9A6D-6393EDDA5B47}" srcId="{3A29CD39-1791-452F-BC8B-D57C41E70550}" destId="{E4498349-BF9E-4157-AAF6-893A7E0E7287}" srcOrd="4" destOrd="0" parTransId="{A4717321-CEAF-4868-BD76-0F715EA65FB0}" sibTransId="{FD2094C7-4C84-4011-8214-963D2436D6CD}"/>
    <dgm:cxn modelId="{A4AACA47-6FFC-42E8-9951-F1EE32E154A9}" type="presOf" srcId="{D618A6CD-4E45-4101-8EDE-A7603E03D82C}" destId="{F785DD27-70C4-4376-B865-F5355750BD51}" srcOrd="0" destOrd="0" presId="urn:microsoft.com/office/officeart/2008/layout/VerticalCurvedList"/>
    <dgm:cxn modelId="{2E3C9A6A-95BF-4881-9A69-92DD846B58AF}" type="presOf" srcId="{FC33A282-6428-4AC5-A360-C75305463AAA}" destId="{13D17AE9-B797-4DCE-BF89-EFA53D49AF24}" srcOrd="0" destOrd="0" presId="urn:microsoft.com/office/officeart/2008/layout/VerticalCurvedList"/>
    <dgm:cxn modelId="{CC9BC28E-3304-434B-8A9B-ACEBD4C8D63F}" srcId="{3A29CD39-1791-452F-BC8B-D57C41E70550}" destId="{D7579FC0-1FF4-48E4-9F0D-A7F0E22D322A}" srcOrd="3" destOrd="0" parTransId="{B241F1CF-FE5D-42FD-A0B1-EF668E41B2FC}" sibTransId="{2E938FB4-FCDD-4F19-9634-2916719FFF57}"/>
    <dgm:cxn modelId="{42827097-85D5-4817-89C9-CF24E204D07A}" type="presOf" srcId="{D7579FC0-1FF4-48E4-9F0D-A7F0E22D322A}" destId="{303557C2-D4F6-44E1-BC97-A548B757DD7B}" srcOrd="0" destOrd="0" presId="urn:microsoft.com/office/officeart/2008/layout/VerticalCurvedList"/>
    <dgm:cxn modelId="{9ECE969E-2B83-40A3-BD35-C4B43032B487}" type="presOf" srcId="{6FD2B25A-2297-4755-B455-2A84FC132C56}" destId="{14DEB301-5EB1-4F79-B60D-57F255721F05}" srcOrd="0" destOrd="0" presId="urn:microsoft.com/office/officeart/2008/layout/VerticalCurvedList"/>
    <dgm:cxn modelId="{CFE316A2-E5CA-435A-9C46-E8EDB17EA184}" srcId="{3A29CD39-1791-452F-BC8B-D57C41E70550}" destId="{FC33A282-6428-4AC5-A360-C75305463AAA}" srcOrd="1" destOrd="0" parTransId="{50D61F3D-2AF2-4BF4-9BDD-3B9F98226DDD}" sibTransId="{015067F1-339B-4214-8F02-7BA8367F0FCB}"/>
    <dgm:cxn modelId="{61AB2DA4-1344-4B19-B58C-896F289EE4A3}" srcId="{3A29CD39-1791-452F-BC8B-D57C41E70550}" destId="{E36EA723-47D7-492E-B3D6-A11604DC3273}" srcOrd="2" destOrd="0" parTransId="{3A20BC5E-8298-443A-A564-D91CDD32F13D}" sibTransId="{49022DF4-B7B7-49B8-94B0-E677B3787D04}"/>
    <dgm:cxn modelId="{2B02B7B2-339F-4A3A-9BCE-E20F677CBE8C}" type="presOf" srcId="{E4498349-BF9E-4157-AAF6-893A7E0E7287}" destId="{5A6A60CB-AA21-4A13-A842-DCB597298612}" srcOrd="0" destOrd="0" presId="urn:microsoft.com/office/officeart/2008/layout/VerticalCurvedList"/>
    <dgm:cxn modelId="{934AFEC9-77AF-48D2-A3E5-AF609B717F84}" type="presOf" srcId="{3A29CD39-1791-452F-BC8B-D57C41E70550}" destId="{5714B62B-BB9C-49A1-8FFA-3BF87BB0E44A}" srcOrd="0" destOrd="0" presId="urn:microsoft.com/office/officeart/2008/layout/VerticalCurvedList"/>
    <dgm:cxn modelId="{72CE13F1-9C94-4362-88C4-CA9B194F75DF}" type="presOf" srcId="{E36EA723-47D7-492E-B3D6-A11604DC3273}" destId="{EEC921FA-72F9-4430-8DFA-89287DB20F6A}" srcOrd="0" destOrd="0" presId="urn:microsoft.com/office/officeart/2008/layout/VerticalCurvedList"/>
    <dgm:cxn modelId="{2E51778F-AC43-4E1A-A214-9ACB674E4A74}" type="presParOf" srcId="{5714B62B-BB9C-49A1-8FFA-3BF87BB0E44A}" destId="{F61A4B16-DF52-48E8-9937-61A6DD77EA89}" srcOrd="0" destOrd="0" presId="urn:microsoft.com/office/officeart/2008/layout/VerticalCurvedList"/>
    <dgm:cxn modelId="{104DC09E-FFD9-4A7A-9958-90855A4C7E41}" type="presParOf" srcId="{F61A4B16-DF52-48E8-9937-61A6DD77EA89}" destId="{55C4A607-D451-45E0-BEAD-DFB3E49F66D6}" srcOrd="0" destOrd="0" presId="urn:microsoft.com/office/officeart/2008/layout/VerticalCurvedList"/>
    <dgm:cxn modelId="{BE990AD1-1B04-4708-B2C6-BEC8FA4E4282}" type="presParOf" srcId="{55C4A607-D451-45E0-BEAD-DFB3E49F66D6}" destId="{7A06A96F-0556-4E2D-B0D0-BAD8FE3D4C05}" srcOrd="0" destOrd="0" presId="urn:microsoft.com/office/officeart/2008/layout/VerticalCurvedList"/>
    <dgm:cxn modelId="{07747F05-ED92-4E97-BC03-80BE4126FB21}" type="presParOf" srcId="{55C4A607-D451-45E0-BEAD-DFB3E49F66D6}" destId="{14DEB301-5EB1-4F79-B60D-57F255721F05}" srcOrd="1" destOrd="0" presId="urn:microsoft.com/office/officeart/2008/layout/VerticalCurvedList"/>
    <dgm:cxn modelId="{F313E9EC-4FF2-4816-83A2-A00695B54267}" type="presParOf" srcId="{55C4A607-D451-45E0-BEAD-DFB3E49F66D6}" destId="{0192FCCC-FB63-4B55-9A86-5A10978AE2F1}" srcOrd="2" destOrd="0" presId="urn:microsoft.com/office/officeart/2008/layout/VerticalCurvedList"/>
    <dgm:cxn modelId="{9869B301-19AE-4675-B81C-07161E6C938C}" type="presParOf" srcId="{55C4A607-D451-45E0-BEAD-DFB3E49F66D6}" destId="{FF9A1F53-A3A3-4AFC-9D08-4269F8F8C8DE}" srcOrd="3" destOrd="0" presId="urn:microsoft.com/office/officeart/2008/layout/VerticalCurvedList"/>
    <dgm:cxn modelId="{C560E666-1C6A-486D-BBC1-FF712FE8D93F}" type="presParOf" srcId="{F61A4B16-DF52-48E8-9937-61A6DD77EA89}" destId="{F785DD27-70C4-4376-B865-F5355750BD51}" srcOrd="1" destOrd="0" presId="urn:microsoft.com/office/officeart/2008/layout/VerticalCurvedList"/>
    <dgm:cxn modelId="{8A8CAD1B-2CFA-444A-AEA7-0ED563D2A132}" type="presParOf" srcId="{F61A4B16-DF52-48E8-9937-61A6DD77EA89}" destId="{D123D656-A376-4CA1-9B89-8A2527224C78}" srcOrd="2" destOrd="0" presId="urn:microsoft.com/office/officeart/2008/layout/VerticalCurvedList"/>
    <dgm:cxn modelId="{D078BACF-5707-4AA4-8B35-8F87AE33A561}" type="presParOf" srcId="{D123D656-A376-4CA1-9B89-8A2527224C78}" destId="{31957C2C-63D6-4164-A8E7-C134F36A970C}" srcOrd="0" destOrd="0" presId="urn:microsoft.com/office/officeart/2008/layout/VerticalCurvedList"/>
    <dgm:cxn modelId="{566C78CE-A646-447D-B345-6ED4A2555E92}" type="presParOf" srcId="{F61A4B16-DF52-48E8-9937-61A6DD77EA89}" destId="{13D17AE9-B797-4DCE-BF89-EFA53D49AF24}" srcOrd="3" destOrd="0" presId="urn:microsoft.com/office/officeart/2008/layout/VerticalCurvedList"/>
    <dgm:cxn modelId="{C4689F01-03B1-43C5-AC5E-E929CBE965F8}" type="presParOf" srcId="{F61A4B16-DF52-48E8-9937-61A6DD77EA89}" destId="{767D8223-996E-40C3-8C8E-13F0E1BE6A6D}" srcOrd="4" destOrd="0" presId="urn:microsoft.com/office/officeart/2008/layout/VerticalCurvedList"/>
    <dgm:cxn modelId="{88683A24-4EBD-4E60-9919-A29FF03803DF}" type="presParOf" srcId="{767D8223-996E-40C3-8C8E-13F0E1BE6A6D}" destId="{CA72327D-5EC8-44CB-9949-13B22638FCB0}" srcOrd="0" destOrd="0" presId="urn:microsoft.com/office/officeart/2008/layout/VerticalCurvedList"/>
    <dgm:cxn modelId="{B5566C2C-1591-4ECC-B6A1-A57D9D2729DC}" type="presParOf" srcId="{F61A4B16-DF52-48E8-9937-61A6DD77EA89}" destId="{EEC921FA-72F9-4430-8DFA-89287DB20F6A}" srcOrd="5" destOrd="0" presId="urn:microsoft.com/office/officeart/2008/layout/VerticalCurvedList"/>
    <dgm:cxn modelId="{43123237-B99C-419A-993F-CD4D33BC243C}" type="presParOf" srcId="{F61A4B16-DF52-48E8-9937-61A6DD77EA89}" destId="{4854E016-B057-4D98-BCE4-9EDFFFC28197}" srcOrd="6" destOrd="0" presId="urn:microsoft.com/office/officeart/2008/layout/VerticalCurvedList"/>
    <dgm:cxn modelId="{EB7B91DC-E527-4049-BC2D-9946266DAEB6}" type="presParOf" srcId="{4854E016-B057-4D98-BCE4-9EDFFFC28197}" destId="{3F6DB16C-D24E-4298-9795-41364004D828}" srcOrd="0" destOrd="0" presId="urn:microsoft.com/office/officeart/2008/layout/VerticalCurvedList"/>
    <dgm:cxn modelId="{36F23245-68D0-4777-94F8-3C636AACCA2B}" type="presParOf" srcId="{F61A4B16-DF52-48E8-9937-61A6DD77EA89}" destId="{303557C2-D4F6-44E1-BC97-A548B757DD7B}" srcOrd="7" destOrd="0" presId="urn:microsoft.com/office/officeart/2008/layout/VerticalCurvedList"/>
    <dgm:cxn modelId="{DF46C223-B357-4CC3-9C00-4887BAC4F97B}" type="presParOf" srcId="{F61A4B16-DF52-48E8-9937-61A6DD77EA89}" destId="{E60857B4-60CF-4A1D-810C-C6CD7BF60E08}" srcOrd="8" destOrd="0" presId="urn:microsoft.com/office/officeart/2008/layout/VerticalCurvedList"/>
    <dgm:cxn modelId="{9F926DAF-5071-4E05-AB80-30E2FC7BCB24}" type="presParOf" srcId="{E60857B4-60CF-4A1D-810C-C6CD7BF60E08}" destId="{FBDF8E9E-9D55-4D58-8EE4-A6872B4F8780}" srcOrd="0" destOrd="0" presId="urn:microsoft.com/office/officeart/2008/layout/VerticalCurvedList"/>
    <dgm:cxn modelId="{ADEB9A89-6C65-40EE-9A3F-06F31CA2B2D9}" type="presParOf" srcId="{F61A4B16-DF52-48E8-9937-61A6DD77EA89}" destId="{5A6A60CB-AA21-4A13-A842-DCB597298612}" srcOrd="9" destOrd="0" presId="urn:microsoft.com/office/officeart/2008/layout/VerticalCurvedList"/>
    <dgm:cxn modelId="{319CF918-1C8E-4670-AD66-ABC06B279087}" type="presParOf" srcId="{F61A4B16-DF52-48E8-9937-61A6DD77EA89}" destId="{0BC8C43B-16D3-418D-A04C-AF25629C4E71}" srcOrd="10" destOrd="0" presId="urn:microsoft.com/office/officeart/2008/layout/VerticalCurvedList"/>
    <dgm:cxn modelId="{2EC9EA6C-981B-499F-BBB4-9FD647B1A36B}" type="presParOf" srcId="{0BC8C43B-16D3-418D-A04C-AF25629C4E71}" destId="{D2904F8E-B1DC-4909-B008-A0E093B9E6F2}" srcOrd="0" destOrd="0" presId="urn:microsoft.com/office/officeart/2008/layout/VerticalCurv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C76B51-C9AE-4643-91F1-6E682E1AB70E}"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GB"/>
        </a:p>
      </dgm:t>
    </dgm:pt>
    <dgm:pt modelId="{A209014B-56D1-4776-A48D-B9340E6C8786}">
      <dgm:prSet phldrT="[Text]"/>
      <dgm:spPr/>
      <dgm:t>
        <a:bodyPr/>
        <a:lstStyle/>
        <a:p>
          <a:r>
            <a:rPr lang="en-US" altLang="en-US">
              <a:latin typeface="Arial" panose="020B0604020202020204" pitchFamily="34" charset="0"/>
            </a:rPr>
            <a:t>Recruitment and Retention of employees</a:t>
          </a:r>
          <a:endParaRPr lang="en-GB"/>
        </a:p>
      </dgm:t>
    </dgm:pt>
    <dgm:pt modelId="{0B2E4B37-11FD-463C-9957-7C34BD2E175A}" type="parTrans" cxnId="{D9D81EAE-5746-4D59-9DC3-7B547428B225}">
      <dgm:prSet/>
      <dgm:spPr/>
      <dgm:t>
        <a:bodyPr/>
        <a:lstStyle/>
        <a:p>
          <a:endParaRPr lang="en-GB"/>
        </a:p>
      </dgm:t>
    </dgm:pt>
    <dgm:pt modelId="{D4DC71C8-226E-48B7-BF3A-B59D8F38EEE7}" type="sibTrans" cxnId="{D9D81EAE-5746-4D59-9DC3-7B547428B225}">
      <dgm:prSet/>
      <dgm:spPr/>
      <dgm:t>
        <a:bodyPr/>
        <a:lstStyle/>
        <a:p>
          <a:endParaRPr lang="en-GB"/>
        </a:p>
      </dgm:t>
    </dgm:pt>
    <dgm:pt modelId="{1124DC8D-5EC7-48A3-818A-25E8E10C52AF}">
      <dgm:prSet phldrT="[Text]"/>
      <dgm:spPr/>
      <dgm:t>
        <a:bodyPr/>
        <a:lstStyle/>
        <a:p>
          <a:r>
            <a:rPr lang="en-US" altLang="en-US">
              <a:latin typeface="Arial" panose="020B0604020202020204" pitchFamily="34" charset="0"/>
            </a:rPr>
            <a:t>Funding</a:t>
          </a:r>
        </a:p>
      </dgm:t>
    </dgm:pt>
    <dgm:pt modelId="{963D88A2-39FA-4D39-BF7D-4D2980F53F1B}" type="parTrans" cxnId="{B0AFD8A9-3655-4572-AD5C-E87FAE6ADE19}">
      <dgm:prSet/>
      <dgm:spPr/>
      <dgm:t>
        <a:bodyPr/>
        <a:lstStyle/>
        <a:p>
          <a:endParaRPr lang="en-GB"/>
        </a:p>
      </dgm:t>
    </dgm:pt>
    <dgm:pt modelId="{37EEED37-6075-4269-B18C-BC4F0CE1318B}" type="sibTrans" cxnId="{B0AFD8A9-3655-4572-AD5C-E87FAE6ADE19}">
      <dgm:prSet/>
      <dgm:spPr/>
      <dgm:t>
        <a:bodyPr/>
        <a:lstStyle/>
        <a:p>
          <a:endParaRPr lang="en-GB"/>
        </a:p>
      </dgm:t>
    </dgm:pt>
    <dgm:pt modelId="{7AD6A2C0-56B3-47CA-905D-11B617DE0484}">
      <dgm:prSet phldrT="[Text]"/>
      <dgm:spPr/>
      <dgm:t>
        <a:bodyPr/>
        <a:lstStyle/>
        <a:p>
          <a:r>
            <a:rPr lang="en-US" altLang="en-US">
              <a:latin typeface="Arial" panose="020B0604020202020204" pitchFamily="34" charset="0"/>
            </a:rPr>
            <a:t>Safety and Compliance</a:t>
          </a:r>
          <a:endParaRPr lang="en-GB"/>
        </a:p>
      </dgm:t>
    </dgm:pt>
    <dgm:pt modelId="{8EC97736-726A-4F7C-A511-B78AA9AD6991}" type="parTrans" cxnId="{493861CC-3BD5-4260-A966-390613F150FF}">
      <dgm:prSet/>
      <dgm:spPr/>
      <dgm:t>
        <a:bodyPr/>
        <a:lstStyle/>
        <a:p>
          <a:endParaRPr lang="en-GB"/>
        </a:p>
      </dgm:t>
    </dgm:pt>
    <dgm:pt modelId="{EF33BE62-9E97-49FE-97A3-63D2605573CC}" type="sibTrans" cxnId="{493861CC-3BD5-4260-A966-390613F150FF}">
      <dgm:prSet/>
      <dgm:spPr/>
      <dgm:t>
        <a:bodyPr/>
        <a:lstStyle/>
        <a:p>
          <a:endParaRPr lang="en-GB"/>
        </a:p>
      </dgm:t>
    </dgm:pt>
    <dgm:pt modelId="{8D9DFFB7-D7C7-4402-838F-E19241554759}">
      <dgm:prSet/>
      <dgm:spPr/>
      <dgm:t>
        <a:bodyPr/>
        <a:lstStyle/>
        <a:p>
          <a:r>
            <a:rPr lang="en-US" altLang="en-US">
              <a:latin typeface="Arial" panose="020B0604020202020204" pitchFamily="34" charset="0"/>
            </a:rPr>
            <a:t>Social Isolation</a:t>
          </a:r>
          <a:endParaRPr lang="en-GB"/>
        </a:p>
      </dgm:t>
    </dgm:pt>
    <dgm:pt modelId="{62A7C190-C048-428A-B26F-B72955F931C8}" type="parTrans" cxnId="{8064246D-7586-4223-A659-DAE14F7A58F6}">
      <dgm:prSet/>
      <dgm:spPr/>
      <dgm:t>
        <a:bodyPr/>
        <a:lstStyle/>
        <a:p>
          <a:endParaRPr lang="en-GB"/>
        </a:p>
      </dgm:t>
    </dgm:pt>
    <dgm:pt modelId="{33687871-9067-4672-ACFF-FE2301BC10EE}" type="sibTrans" cxnId="{8064246D-7586-4223-A659-DAE14F7A58F6}">
      <dgm:prSet/>
      <dgm:spPr/>
      <dgm:t>
        <a:bodyPr/>
        <a:lstStyle/>
        <a:p>
          <a:endParaRPr lang="en-GB"/>
        </a:p>
      </dgm:t>
    </dgm:pt>
    <dgm:pt modelId="{C984A0D9-2B1A-4597-9F0B-92939CD5A692}">
      <dgm:prSet/>
      <dgm:spPr/>
      <dgm:t>
        <a:bodyPr/>
        <a:lstStyle/>
        <a:p>
          <a:r>
            <a:rPr lang="en-US"/>
            <a:t>Adult Abuse and Neglect</a:t>
          </a:r>
          <a:endParaRPr lang="en-GB"/>
        </a:p>
      </dgm:t>
    </dgm:pt>
    <dgm:pt modelId="{3835018B-FD58-48BD-80EA-76D3A159171B}" type="parTrans" cxnId="{7E6AFFD1-5A05-4564-9F44-67AAE84A6D43}">
      <dgm:prSet/>
      <dgm:spPr/>
      <dgm:t>
        <a:bodyPr/>
        <a:lstStyle/>
        <a:p>
          <a:endParaRPr lang="en-GB"/>
        </a:p>
      </dgm:t>
    </dgm:pt>
    <dgm:pt modelId="{9EE66A9D-64CA-44DF-8C68-39CD62D0E324}" type="sibTrans" cxnId="{7E6AFFD1-5A05-4564-9F44-67AAE84A6D43}">
      <dgm:prSet/>
      <dgm:spPr/>
      <dgm:t>
        <a:bodyPr/>
        <a:lstStyle/>
        <a:p>
          <a:endParaRPr lang="en-GB"/>
        </a:p>
      </dgm:t>
    </dgm:pt>
    <dgm:pt modelId="{8DA66F74-1D5F-41AB-A62F-E1560C9E8370}">
      <dgm:prSet/>
      <dgm:spPr/>
      <dgm:t>
        <a:bodyPr/>
        <a:lstStyle/>
        <a:p>
          <a:pPr>
            <a:buFont typeface="Arial" panose="020B0604020202020204" pitchFamily="34" charset="0"/>
            <a:buChar char="•"/>
          </a:pPr>
          <a:r>
            <a:rPr lang="en-GB"/>
            <a:t>(Age UK, 2023)</a:t>
          </a:r>
        </a:p>
      </dgm:t>
    </dgm:pt>
    <dgm:pt modelId="{6854DF71-7336-4EFB-9F21-63DC36AA4476}" type="parTrans" cxnId="{7FD9024C-4554-4101-B0A1-6FA545A5D299}">
      <dgm:prSet/>
      <dgm:spPr/>
      <dgm:t>
        <a:bodyPr/>
        <a:lstStyle/>
        <a:p>
          <a:endParaRPr lang="en-GB"/>
        </a:p>
      </dgm:t>
    </dgm:pt>
    <dgm:pt modelId="{7BF64FD5-2153-4220-9B41-6596719EF982}" type="sibTrans" cxnId="{7FD9024C-4554-4101-B0A1-6FA545A5D299}">
      <dgm:prSet/>
      <dgm:spPr/>
      <dgm:t>
        <a:bodyPr/>
        <a:lstStyle/>
        <a:p>
          <a:endParaRPr lang="en-GB"/>
        </a:p>
      </dgm:t>
    </dgm:pt>
    <dgm:pt modelId="{7FCC93AA-1615-4412-A737-071118D7AFC5}">
      <dgm:prSet/>
      <dgm:spPr/>
      <dgm:t>
        <a:bodyPr/>
        <a:lstStyle/>
        <a:p>
          <a:r>
            <a:rPr lang="en-US"/>
            <a:t> King’s Fund (Bottery, 2018).</a:t>
          </a:r>
          <a:endParaRPr lang="en-GB"/>
        </a:p>
      </dgm:t>
    </dgm:pt>
    <dgm:pt modelId="{F8A2A379-20E6-4045-A002-20BB611047DD}" type="parTrans" cxnId="{CECE0E6C-0B66-4357-A143-E542B31B3DC4}">
      <dgm:prSet/>
      <dgm:spPr/>
      <dgm:t>
        <a:bodyPr/>
        <a:lstStyle/>
        <a:p>
          <a:endParaRPr lang="en-GB"/>
        </a:p>
      </dgm:t>
    </dgm:pt>
    <dgm:pt modelId="{24277FE2-C17D-4BEC-A2F3-8782C9E69593}" type="sibTrans" cxnId="{CECE0E6C-0B66-4357-A143-E542B31B3DC4}">
      <dgm:prSet/>
      <dgm:spPr/>
      <dgm:t>
        <a:bodyPr/>
        <a:lstStyle/>
        <a:p>
          <a:endParaRPr lang="en-GB"/>
        </a:p>
      </dgm:t>
    </dgm:pt>
    <dgm:pt modelId="{19554857-69DE-4715-AA87-49375A289E77}">
      <dgm:prSet/>
      <dgm:spPr/>
      <dgm:t>
        <a:bodyPr/>
        <a:lstStyle/>
        <a:p>
          <a:pPr>
            <a:buFont typeface="Arial" panose="020B0604020202020204" pitchFamily="34" charset="0"/>
            <a:buChar char="•"/>
          </a:pPr>
          <a:r>
            <a:rPr lang="en-GB"/>
            <a:t>(Hampstead , 2024); </a:t>
          </a:r>
          <a:r>
            <a:rPr lang="en-GB">
              <a:solidFill>
                <a:schemeClr val="tx1"/>
              </a:solidFill>
              <a:effectLst/>
              <a:latin typeface="+mn-lt"/>
              <a:ea typeface="+mn-ea"/>
              <a:cs typeface="+mn-cs"/>
            </a:rPr>
            <a:t>(Galligan, 2025).</a:t>
          </a:r>
          <a:endParaRPr lang="en-GB"/>
        </a:p>
      </dgm:t>
    </dgm:pt>
    <dgm:pt modelId="{DE7CAE1C-1FED-450D-B2D9-93110CBCF4D3}" type="parTrans" cxnId="{6E2BA742-496C-4D04-BBD7-E65B9E3935A9}">
      <dgm:prSet/>
      <dgm:spPr/>
      <dgm:t>
        <a:bodyPr/>
        <a:lstStyle/>
        <a:p>
          <a:endParaRPr lang="en-GB"/>
        </a:p>
      </dgm:t>
    </dgm:pt>
    <dgm:pt modelId="{251EBA66-EAD2-4713-8A66-96DE2ED8F3D8}" type="sibTrans" cxnId="{6E2BA742-496C-4D04-BBD7-E65B9E3935A9}">
      <dgm:prSet/>
      <dgm:spPr/>
      <dgm:t>
        <a:bodyPr/>
        <a:lstStyle/>
        <a:p>
          <a:endParaRPr lang="en-GB"/>
        </a:p>
      </dgm:t>
    </dgm:pt>
    <dgm:pt modelId="{62C2DF55-EFDA-4807-8FFB-C1423628AC90}">
      <dgm:prSet/>
      <dgm:spPr/>
      <dgm:t>
        <a:bodyPr/>
        <a:lstStyle/>
        <a:p>
          <a:pPr>
            <a:buFont typeface="Arial" panose="020B0604020202020204" pitchFamily="34" charset="0"/>
            <a:buChar char="•"/>
          </a:pPr>
          <a:r>
            <a:rPr lang="en-US" b="1"/>
            <a:t>Socioemotional Selectivity Theory (1999) </a:t>
          </a:r>
          <a:r>
            <a:rPr lang="en-US"/>
            <a:t>Loneliness Strategy (DCMS), Care Quality Commission (CQC) guidance on well-being, volunteer companion programs.</a:t>
          </a:r>
          <a:endParaRPr lang="en-GB"/>
        </a:p>
      </dgm:t>
    </dgm:pt>
    <dgm:pt modelId="{38E49F66-3317-4CE8-B67B-340769AC6B59}" type="parTrans" cxnId="{7D42669F-F76E-4AA3-902A-E6C246147AA6}">
      <dgm:prSet/>
      <dgm:spPr/>
      <dgm:t>
        <a:bodyPr/>
        <a:lstStyle/>
        <a:p>
          <a:endParaRPr lang="en-GB"/>
        </a:p>
      </dgm:t>
    </dgm:pt>
    <dgm:pt modelId="{099EA8E4-DBD3-4775-A072-F2CB3A7204C0}" type="sibTrans" cxnId="{7D42669F-F76E-4AA3-902A-E6C246147AA6}">
      <dgm:prSet/>
      <dgm:spPr/>
      <dgm:t>
        <a:bodyPr/>
        <a:lstStyle/>
        <a:p>
          <a:endParaRPr lang="en-GB"/>
        </a:p>
      </dgm:t>
    </dgm:pt>
    <dgm:pt modelId="{AB65F3B9-5958-43D2-9242-C02A36AA36C7}">
      <dgm:prSet/>
      <dgm:spPr/>
      <dgm:t>
        <a:bodyPr/>
        <a:lstStyle/>
        <a:p>
          <a:pPr>
            <a:buFont typeface="Arial" panose="020B0604020202020204" pitchFamily="34" charset="0"/>
            <a:buChar char="•"/>
          </a:pPr>
          <a:r>
            <a:rPr lang="en-GB"/>
            <a:t>(Hourglass, 2023)</a:t>
          </a:r>
        </a:p>
      </dgm:t>
    </dgm:pt>
    <dgm:pt modelId="{59AC83B3-7B20-48D5-A4C6-EBAAA8F1FC91}" type="parTrans" cxnId="{22503D0F-7FFF-4902-B51E-090CCB8D071A}">
      <dgm:prSet/>
      <dgm:spPr/>
      <dgm:t>
        <a:bodyPr/>
        <a:lstStyle/>
        <a:p>
          <a:endParaRPr lang="en-GB"/>
        </a:p>
      </dgm:t>
    </dgm:pt>
    <dgm:pt modelId="{DF5F20B1-4D8E-42B3-8B54-4A8593B70754}" type="sibTrans" cxnId="{22503D0F-7FFF-4902-B51E-090CCB8D071A}">
      <dgm:prSet/>
      <dgm:spPr/>
      <dgm:t>
        <a:bodyPr/>
        <a:lstStyle/>
        <a:p>
          <a:endParaRPr lang="en-GB"/>
        </a:p>
      </dgm:t>
    </dgm:pt>
    <dgm:pt modelId="{029A6716-929D-49A9-81CB-F71FB17E98FD}" type="pres">
      <dgm:prSet presAssocID="{9BC76B51-C9AE-4643-91F1-6E682E1AB70E}" presName="linear" presStyleCnt="0">
        <dgm:presLayoutVars>
          <dgm:dir/>
          <dgm:animLvl val="lvl"/>
          <dgm:resizeHandles val="exact"/>
        </dgm:presLayoutVars>
      </dgm:prSet>
      <dgm:spPr/>
    </dgm:pt>
    <dgm:pt modelId="{B72B43F9-0D32-45B3-B74C-C04165045A4D}" type="pres">
      <dgm:prSet presAssocID="{A209014B-56D1-4776-A48D-B9340E6C8786}" presName="parentLin" presStyleCnt="0"/>
      <dgm:spPr/>
    </dgm:pt>
    <dgm:pt modelId="{77BAB82B-CB0E-4B14-AEA3-31FBBEAF79CB}" type="pres">
      <dgm:prSet presAssocID="{A209014B-56D1-4776-A48D-B9340E6C8786}" presName="parentLeftMargin" presStyleLbl="node1" presStyleIdx="0" presStyleCnt="5"/>
      <dgm:spPr/>
    </dgm:pt>
    <dgm:pt modelId="{AFECE347-0EAE-4D5E-B1BD-C9C46AEBF500}" type="pres">
      <dgm:prSet presAssocID="{A209014B-56D1-4776-A48D-B9340E6C8786}" presName="parentText" presStyleLbl="node1" presStyleIdx="0" presStyleCnt="5">
        <dgm:presLayoutVars>
          <dgm:chMax val="0"/>
          <dgm:bulletEnabled val="1"/>
        </dgm:presLayoutVars>
      </dgm:prSet>
      <dgm:spPr/>
    </dgm:pt>
    <dgm:pt modelId="{2B53604F-7033-43B7-B792-C3F1B979E553}" type="pres">
      <dgm:prSet presAssocID="{A209014B-56D1-4776-A48D-B9340E6C8786}" presName="negativeSpace" presStyleCnt="0"/>
      <dgm:spPr/>
    </dgm:pt>
    <dgm:pt modelId="{972463A6-7BA5-4C7C-93B7-5EA652ADE079}" type="pres">
      <dgm:prSet presAssocID="{A209014B-56D1-4776-A48D-B9340E6C8786}" presName="childText" presStyleLbl="conFgAcc1" presStyleIdx="0" presStyleCnt="5" custLinFactNeighborX="48750" custLinFactNeighborY="3594">
        <dgm:presLayoutVars>
          <dgm:bulletEnabled val="1"/>
        </dgm:presLayoutVars>
      </dgm:prSet>
      <dgm:spPr/>
    </dgm:pt>
    <dgm:pt modelId="{D6AB1408-08F8-4704-A72E-6CC8889FC220}" type="pres">
      <dgm:prSet presAssocID="{D4DC71C8-226E-48B7-BF3A-B59D8F38EEE7}" presName="spaceBetweenRectangles" presStyleCnt="0"/>
      <dgm:spPr/>
    </dgm:pt>
    <dgm:pt modelId="{45620DB5-F8C0-45AB-AD76-FFA092488A67}" type="pres">
      <dgm:prSet presAssocID="{1124DC8D-5EC7-48A3-818A-25E8E10C52AF}" presName="parentLin" presStyleCnt="0"/>
      <dgm:spPr/>
    </dgm:pt>
    <dgm:pt modelId="{7A3E4E46-1D0C-4927-8C0E-63B8BC4DDA20}" type="pres">
      <dgm:prSet presAssocID="{1124DC8D-5EC7-48A3-818A-25E8E10C52AF}" presName="parentLeftMargin" presStyleLbl="node1" presStyleIdx="0" presStyleCnt="5"/>
      <dgm:spPr/>
    </dgm:pt>
    <dgm:pt modelId="{ACFD88BD-853F-46AC-88E1-AFE9D171A547}" type="pres">
      <dgm:prSet presAssocID="{1124DC8D-5EC7-48A3-818A-25E8E10C52AF}" presName="parentText" presStyleLbl="node1" presStyleIdx="1" presStyleCnt="5">
        <dgm:presLayoutVars>
          <dgm:chMax val="0"/>
          <dgm:bulletEnabled val="1"/>
        </dgm:presLayoutVars>
      </dgm:prSet>
      <dgm:spPr/>
    </dgm:pt>
    <dgm:pt modelId="{DE01E760-D807-4ECB-8A24-78EAD974FA51}" type="pres">
      <dgm:prSet presAssocID="{1124DC8D-5EC7-48A3-818A-25E8E10C52AF}" presName="negativeSpace" presStyleCnt="0"/>
      <dgm:spPr/>
    </dgm:pt>
    <dgm:pt modelId="{2BB280B3-3272-4496-BD50-4AE1FCFC0A5F}" type="pres">
      <dgm:prSet presAssocID="{1124DC8D-5EC7-48A3-818A-25E8E10C52AF}" presName="childText" presStyleLbl="conFgAcc1" presStyleIdx="1" presStyleCnt="5">
        <dgm:presLayoutVars>
          <dgm:bulletEnabled val="1"/>
        </dgm:presLayoutVars>
      </dgm:prSet>
      <dgm:spPr/>
    </dgm:pt>
    <dgm:pt modelId="{3513787E-757D-47B2-896F-2C55FEA58958}" type="pres">
      <dgm:prSet presAssocID="{37EEED37-6075-4269-B18C-BC4F0CE1318B}" presName="spaceBetweenRectangles" presStyleCnt="0"/>
      <dgm:spPr/>
    </dgm:pt>
    <dgm:pt modelId="{C219E467-3C44-4212-A03E-F4C1E493A90E}" type="pres">
      <dgm:prSet presAssocID="{7AD6A2C0-56B3-47CA-905D-11B617DE0484}" presName="parentLin" presStyleCnt="0"/>
      <dgm:spPr/>
    </dgm:pt>
    <dgm:pt modelId="{D5DCB0A6-0CC6-4839-BC32-5CF455E0A437}" type="pres">
      <dgm:prSet presAssocID="{7AD6A2C0-56B3-47CA-905D-11B617DE0484}" presName="parentLeftMargin" presStyleLbl="node1" presStyleIdx="1" presStyleCnt="5"/>
      <dgm:spPr/>
    </dgm:pt>
    <dgm:pt modelId="{E379BAC1-8FE7-4E7D-A3C5-6E636DD3D869}" type="pres">
      <dgm:prSet presAssocID="{7AD6A2C0-56B3-47CA-905D-11B617DE0484}" presName="parentText" presStyleLbl="node1" presStyleIdx="2" presStyleCnt="5">
        <dgm:presLayoutVars>
          <dgm:chMax val="0"/>
          <dgm:bulletEnabled val="1"/>
        </dgm:presLayoutVars>
      </dgm:prSet>
      <dgm:spPr/>
    </dgm:pt>
    <dgm:pt modelId="{CF7F8925-457F-4BDE-901E-F219D724A3EB}" type="pres">
      <dgm:prSet presAssocID="{7AD6A2C0-56B3-47CA-905D-11B617DE0484}" presName="negativeSpace" presStyleCnt="0"/>
      <dgm:spPr/>
    </dgm:pt>
    <dgm:pt modelId="{B6BFECAA-0763-40CD-89E5-85B846C00939}" type="pres">
      <dgm:prSet presAssocID="{7AD6A2C0-56B3-47CA-905D-11B617DE0484}" presName="childText" presStyleLbl="conFgAcc1" presStyleIdx="2" presStyleCnt="5">
        <dgm:presLayoutVars>
          <dgm:bulletEnabled val="1"/>
        </dgm:presLayoutVars>
      </dgm:prSet>
      <dgm:spPr/>
    </dgm:pt>
    <dgm:pt modelId="{233BE914-45FD-43AC-8AEF-F07122366519}" type="pres">
      <dgm:prSet presAssocID="{EF33BE62-9E97-49FE-97A3-63D2605573CC}" presName="spaceBetweenRectangles" presStyleCnt="0"/>
      <dgm:spPr/>
    </dgm:pt>
    <dgm:pt modelId="{5CC1D6ED-5A34-49BC-86F6-DACF9430CC01}" type="pres">
      <dgm:prSet presAssocID="{8D9DFFB7-D7C7-4402-838F-E19241554759}" presName="parentLin" presStyleCnt="0"/>
      <dgm:spPr/>
    </dgm:pt>
    <dgm:pt modelId="{6D87DE08-D4E8-4352-93BD-15DFFDECAF2B}" type="pres">
      <dgm:prSet presAssocID="{8D9DFFB7-D7C7-4402-838F-E19241554759}" presName="parentLeftMargin" presStyleLbl="node1" presStyleIdx="2" presStyleCnt="5"/>
      <dgm:spPr/>
    </dgm:pt>
    <dgm:pt modelId="{88079764-AEC0-4E83-8FBF-5894391413BA}" type="pres">
      <dgm:prSet presAssocID="{8D9DFFB7-D7C7-4402-838F-E19241554759}" presName="parentText" presStyleLbl="node1" presStyleIdx="3" presStyleCnt="5">
        <dgm:presLayoutVars>
          <dgm:chMax val="0"/>
          <dgm:bulletEnabled val="1"/>
        </dgm:presLayoutVars>
      </dgm:prSet>
      <dgm:spPr/>
    </dgm:pt>
    <dgm:pt modelId="{22DA4F87-788E-4378-8D1C-82C6943AADB9}" type="pres">
      <dgm:prSet presAssocID="{8D9DFFB7-D7C7-4402-838F-E19241554759}" presName="negativeSpace" presStyleCnt="0"/>
      <dgm:spPr/>
    </dgm:pt>
    <dgm:pt modelId="{1B57C445-4B22-469F-A0F7-A61CF7E5D19A}" type="pres">
      <dgm:prSet presAssocID="{8D9DFFB7-D7C7-4402-838F-E19241554759}" presName="childText" presStyleLbl="conFgAcc1" presStyleIdx="3" presStyleCnt="5">
        <dgm:presLayoutVars>
          <dgm:bulletEnabled val="1"/>
        </dgm:presLayoutVars>
      </dgm:prSet>
      <dgm:spPr/>
    </dgm:pt>
    <dgm:pt modelId="{EC9D0CBA-2FAE-4B36-8A6C-3B6BED0420D6}" type="pres">
      <dgm:prSet presAssocID="{33687871-9067-4672-ACFF-FE2301BC10EE}" presName="spaceBetweenRectangles" presStyleCnt="0"/>
      <dgm:spPr/>
    </dgm:pt>
    <dgm:pt modelId="{35CE5856-3E86-45FE-AD43-F7DD3F798F1A}" type="pres">
      <dgm:prSet presAssocID="{C984A0D9-2B1A-4597-9F0B-92939CD5A692}" presName="parentLin" presStyleCnt="0"/>
      <dgm:spPr/>
    </dgm:pt>
    <dgm:pt modelId="{D407D2AE-5B56-4CD9-AA06-5FDB7C23ACC1}" type="pres">
      <dgm:prSet presAssocID="{C984A0D9-2B1A-4597-9F0B-92939CD5A692}" presName="parentLeftMargin" presStyleLbl="node1" presStyleIdx="3" presStyleCnt="5"/>
      <dgm:spPr/>
    </dgm:pt>
    <dgm:pt modelId="{D3DF7059-241B-4B15-B6BB-9F3B1DFF4802}" type="pres">
      <dgm:prSet presAssocID="{C984A0D9-2B1A-4597-9F0B-92939CD5A692}" presName="parentText" presStyleLbl="node1" presStyleIdx="4" presStyleCnt="5">
        <dgm:presLayoutVars>
          <dgm:chMax val="0"/>
          <dgm:bulletEnabled val="1"/>
        </dgm:presLayoutVars>
      </dgm:prSet>
      <dgm:spPr/>
    </dgm:pt>
    <dgm:pt modelId="{5A4BBA4A-C459-42EE-A291-B8B0CF3563A5}" type="pres">
      <dgm:prSet presAssocID="{C984A0D9-2B1A-4597-9F0B-92939CD5A692}" presName="negativeSpace" presStyleCnt="0"/>
      <dgm:spPr/>
    </dgm:pt>
    <dgm:pt modelId="{0EAE0299-FF32-4881-B22C-0A4135122609}" type="pres">
      <dgm:prSet presAssocID="{C984A0D9-2B1A-4597-9F0B-92939CD5A692}" presName="childText" presStyleLbl="conFgAcc1" presStyleIdx="4" presStyleCnt="5">
        <dgm:presLayoutVars>
          <dgm:bulletEnabled val="1"/>
        </dgm:presLayoutVars>
      </dgm:prSet>
      <dgm:spPr/>
    </dgm:pt>
  </dgm:ptLst>
  <dgm:cxnLst>
    <dgm:cxn modelId="{F5884605-2D72-44B9-9650-F81A1B0651B2}" type="presOf" srcId="{8D9DFFB7-D7C7-4402-838F-E19241554759}" destId="{6D87DE08-D4E8-4352-93BD-15DFFDECAF2B}" srcOrd="0" destOrd="0" presId="urn:microsoft.com/office/officeart/2005/8/layout/list1"/>
    <dgm:cxn modelId="{22503D0F-7FFF-4902-B51E-090CCB8D071A}" srcId="{C984A0D9-2B1A-4597-9F0B-92939CD5A692}" destId="{AB65F3B9-5958-43D2-9242-C02A36AA36C7}" srcOrd="0" destOrd="0" parTransId="{59AC83B3-7B20-48D5-A4C6-EBAAA8F1FC91}" sibTransId="{DF5F20B1-4D8E-42B3-8B54-4A8593B70754}"/>
    <dgm:cxn modelId="{1B720814-2303-45ED-88E6-9A76855A5E00}" type="presOf" srcId="{C984A0D9-2B1A-4597-9F0B-92939CD5A692}" destId="{D3DF7059-241B-4B15-B6BB-9F3B1DFF4802}" srcOrd="1" destOrd="0" presId="urn:microsoft.com/office/officeart/2005/8/layout/list1"/>
    <dgm:cxn modelId="{6E2BA742-496C-4D04-BBD7-E65B9E3935A9}" srcId="{1124DC8D-5EC7-48A3-818A-25E8E10C52AF}" destId="{19554857-69DE-4715-AA87-49375A289E77}" srcOrd="0" destOrd="0" parTransId="{DE7CAE1C-1FED-450D-B2D9-93110CBCF4D3}" sibTransId="{251EBA66-EAD2-4713-8A66-96DE2ED8F3D8}"/>
    <dgm:cxn modelId="{8AAD9A4B-E88F-4B6D-8DB6-EA7F7D56C8B5}" type="presOf" srcId="{7AD6A2C0-56B3-47CA-905D-11B617DE0484}" destId="{D5DCB0A6-0CC6-4839-BC32-5CF455E0A437}" srcOrd="0" destOrd="0" presId="urn:microsoft.com/office/officeart/2005/8/layout/list1"/>
    <dgm:cxn modelId="{8F5D016C-7B94-4C30-8022-B0F9851DD25D}" type="presOf" srcId="{9BC76B51-C9AE-4643-91F1-6E682E1AB70E}" destId="{029A6716-929D-49A9-81CB-F71FB17E98FD}" srcOrd="0" destOrd="0" presId="urn:microsoft.com/office/officeart/2005/8/layout/list1"/>
    <dgm:cxn modelId="{7FD9024C-4554-4101-B0A1-6FA545A5D299}" srcId="{7AD6A2C0-56B3-47CA-905D-11B617DE0484}" destId="{8DA66F74-1D5F-41AB-A62F-E1560C9E8370}" srcOrd="0" destOrd="0" parTransId="{6854DF71-7336-4EFB-9F21-63DC36AA4476}" sibTransId="{7BF64FD5-2153-4220-9B41-6596719EF982}"/>
    <dgm:cxn modelId="{CECE0E6C-0B66-4357-A143-E542B31B3DC4}" srcId="{A209014B-56D1-4776-A48D-B9340E6C8786}" destId="{7FCC93AA-1615-4412-A737-071118D7AFC5}" srcOrd="0" destOrd="0" parTransId="{F8A2A379-20E6-4045-A002-20BB611047DD}" sibTransId="{24277FE2-C17D-4BEC-A2F3-8782C9E69593}"/>
    <dgm:cxn modelId="{3846F64C-C88B-41F5-8A63-3C8F4F5F06CE}" type="presOf" srcId="{7AD6A2C0-56B3-47CA-905D-11B617DE0484}" destId="{E379BAC1-8FE7-4E7D-A3C5-6E636DD3D869}" srcOrd="1" destOrd="0" presId="urn:microsoft.com/office/officeart/2005/8/layout/list1"/>
    <dgm:cxn modelId="{8064246D-7586-4223-A659-DAE14F7A58F6}" srcId="{9BC76B51-C9AE-4643-91F1-6E682E1AB70E}" destId="{8D9DFFB7-D7C7-4402-838F-E19241554759}" srcOrd="3" destOrd="0" parTransId="{62A7C190-C048-428A-B26F-B72955F931C8}" sibTransId="{33687871-9067-4672-ACFF-FE2301BC10EE}"/>
    <dgm:cxn modelId="{79A69F6E-FDCB-46A3-85B0-DDABDFBE720A}" type="presOf" srcId="{1124DC8D-5EC7-48A3-818A-25E8E10C52AF}" destId="{7A3E4E46-1D0C-4927-8C0E-63B8BC4DDA20}" srcOrd="0" destOrd="0" presId="urn:microsoft.com/office/officeart/2005/8/layout/list1"/>
    <dgm:cxn modelId="{0ED19372-47D0-4A49-A6AD-3E09DC548545}" type="presOf" srcId="{62C2DF55-EFDA-4807-8FFB-C1423628AC90}" destId="{1B57C445-4B22-469F-A0F7-A61CF7E5D19A}" srcOrd="0" destOrd="0" presId="urn:microsoft.com/office/officeart/2005/8/layout/list1"/>
    <dgm:cxn modelId="{6963D755-9057-4768-B72D-C8CC823A16E5}" type="presOf" srcId="{8DA66F74-1D5F-41AB-A62F-E1560C9E8370}" destId="{B6BFECAA-0763-40CD-89E5-85B846C00939}" srcOrd="0" destOrd="0" presId="urn:microsoft.com/office/officeart/2005/8/layout/list1"/>
    <dgm:cxn modelId="{DF4C298A-08CF-4FA0-9DD1-842EE808C17F}" type="presOf" srcId="{1124DC8D-5EC7-48A3-818A-25E8E10C52AF}" destId="{ACFD88BD-853F-46AC-88E1-AFE9D171A547}" srcOrd="1" destOrd="0" presId="urn:microsoft.com/office/officeart/2005/8/layout/list1"/>
    <dgm:cxn modelId="{043BF699-A66B-4C5C-A7A0-426346B91783}" type="presOf" srcId="{C984A0D9-2B1A-4597-9F0B-92939CD5A692}" destId="{D407D2AE-5B56-4CD9-AA06-5FDB7C23ACC1}" srcOrd="0" destOrd="0" presId="urn:microsoft.com/office/officeart/2005/8/layout/list1"/>
    <dgm:cxn modelId="{7D42669F-F76E-4AA3-902A-E6C246147AA6}" srcId="{8D9DFFB7-D7C7-4402-838F-E19241554759}" destId="{62C2DF55-EFDA-4807-8FFB-C1423628AC90}" srcOrd="0" destOrd="0" parTransId="{38E49F66-3317-4CE8-B67B-340769AC6B59}" sibTransId="{099EA8E4-DBD3-4775-A072-F2CB3A7204C0}"/>
    <dgm:cxn modelId="{5ED003A2-F54C-4A34-AEB9-A854149501B9}" type="presOf" srcId="{7FCC93AA-1615-4412-A737-071118D7AFC5}" destId="{972463A6-7BA5-4C7C-93B7-5EA652ADE079}" srcOrd="0" destOrd="0" presId="urn:microsoft.com/office/officeart/2005/8/layout/list1"/>
    <dgm:cxn modelId="{4656A6A2-FA4F-48FC-9DE9-5BA5321A5459}" type="presOf" srcId="{19554857-69DE-4715-AA87-49375A289E77}" destId="{2BB280B3-3272-4496-BD50-4AE1FCFC0A5F}" srcOrd="0" destOrd="0" presId="urn:microsoft.com/office/officeart/2005/8/layout/list1"/>
    <dgm:cxn modelId="{9FF9F1A5-E110-4C14-9ED8-2EF16D9972A1}" type="presOf" srcId="{A209014B-56D1-4776-A48D-B9340E6C8786}" destId="{77BAB82B-CB0E-4B14-AEA3-31FBBEAF79CB}" srcOrd="0" destOrd="0" presId="urn:microsoft.com/office/officeart/2005/8/layout/list1"/>
    <dgm:cxn modelId="{B0AFD8A9-3655-4572-AD5C-E87FAE6ADE19}" srcId="{9BC76B51-C9AE-4643-91F1-6E682E1AB70E}" destId="{1124DC8D-5EC7-48A3-818A-25E8E10C52AF}" srcOrd="1" destOrd="0" parTransId="{963D88A2-39FA-4D39-BF7D-4D2980F53F1B}" sibTransId="{37EEED37-6075-4269-B18C-BC4F0CE1318B}"/>
    <dgm:cxn modelId="{D9D81EAE-5746-4D59-9DC3-7B547428B225}" srcId="{9BC76B51-C9AE-4643-91F1-6E682E1AB70E}" destId="{A209014B-56D1-4776-A48D-B9340E6C8786}" srcOrd="0" destOrd="0" parTransId="{0B2E4B37-11FD-463C-9957-7C34BD2E175A}" sibTransId="{D4DC71C8-226E-48B7-BF3A-B59D8F38EEE7}"/>
    <dgm:cxn modelId="{6EE0E1BC-47CF-4587-90B7-6D3C06D1B479}" type="presOf" srcId="{AB65F3B9-5958-43D2-9242-C02A36AA36C7}" destId="{0EAE0299-FF32-4881-B22C-0A4135122609}" srcOrd="0" destOrd="0" presId="urn:microsoft.com/office/officeart/2005/8/layout/list1"/>
    <dgm:cxn modelId="{3313D6BD-C601-4984-952E-1AB7620A9EA9}" type="presOf" srcId="{8D9DFFB7-D7C7-4402-838F-E19241554759}" destId="{88079764-AEC0-4E83-8FBF-5894391413BA}" srcOrd="1" destOrd="0" presId="urn:microsoft.com/office/officeart/2005/8/layout/list1"/>
    <dgm:cxn modelId="{493861CC-3BD5-4260-A966-390613F150FF}" srcId="{9BC76B51-C9AE-4643-91F1-6E682E1AB70E}" destId="{7AD6A2C0-56B3-47CA-905D-11B617DE0484}" srcOrd="2" destOrd="0" parTransId="{8EC97736-726A-4F7C-A511-B78AA9AD6991}" sibTransId="{EF33BE62-9E97-49FE-97A3-63D2605573CC}"/>
    <dgm:cxn modelId="{7E6AFFD1-5A05-4564-9F44-67AAE84A6D43}" srcId="{9BC76B51-C9AE-4643-91F1-6E682E1AB70E}" destId="{C984A0D9-2B1A-4597-9F0B-92939CD5A692}" srcOrd="4" destOrd="0" parTransId="{3835018B-FD58-48BD-80EA-76D3A159171B}" sibTransId="{9EE66A9D-64CA-44DF-8C68-39CD62D0E324}"/>
    <dgm:cxn modelId="{C3ED69DC-EE21-478E-AC26-7D41532CB262}" type="presOf" srcId="{A209014B-56D1-4776-A48D-B9340E6C8786}" destId="{AFECE347-0EAE-4D5E-B1BD-C9C46AEBF500}" srcOrd="1" destOrd="0" presId="urn:microsoft.com/office/officeart/2005/8/layout/list1"/>
    <dgm:cxn modelId="{E2CC115A-FE54-4C5B-9C7A-CD546C9D916C}" type="presParOf" srcId="{029A6716-929D-49A9-81CB-F71FB17E98FD}" destId="{B72B43F9-0D32-45B3-B74C-C04165045A4D}" srcOrd="0" destOrd="0" presId="urn:microsoft.com/office/officeart/2005/8/layout/list1"/>
    <dgm:cxn modelId="{8AE016A0-6CC4-48BA-A7F6-4FF697CC2355}" type="presParOf" srcId="{B72B43F9-0D32-45B3-B74C-C04165045A4D}" destId="{77BAB82B-CB0E-4B14-AEA3-31FBBEAF79CB}" srcOrd="0" destOrd="0" presId="urn:microsoft.com/office/officeart/2005/8/layout/list1"/>
    <dgm:cxn modelId="{A2742FBB-9865-41A4-9DA4-07021252EB7F}" type="presParOf" srcId="{B72B43F9-0D32-45B3-B74C-C04165045A4D}" destId="{AFECE347-0EAE-4D5E-B1BD-C9C46AEBF500}" srcOrd="1" destOrd="0" presId="urn:microsoft.com/office/officeart/2005/8/layout/list1"/>
    <dgm:cxn modelId="{1A9CBD7D-B7C4-4AE7-AEC0-451CFAF30E9A}" type="presParOf" srcId="{029A6716-929D-49A9-81CB-F71FB17E98FD}" destId="{2B53604F-7033-43B7-B792-C3F1B979E553}" srcOrd="1" destOrd="0" presId="urn:microsoft.com/office/officeart/2005/8/layout/list1"/>
    <dgm:cxn modelId="{A26A5F2D-CDC4-47DF-A92C-B1EAC2B45590}" type="presParOf" srcId="{029A6716-929D-49A9-81CB-F71FB17E98FD}" destId="{972463A6-7BA5-4C7C-93B7-5EA652ADE079}" srcOrd="2" destOrd="0" presId="urn:microsoft.com/office/officeart/2005/8/layout/list1"/>
    <dgm:cxn modelId="{932F9659-4204-403A-BCE2-32CEDF02EC12}" type="presParOf" srcId="{029A6716-929D-49A9-81CB-F71FB17E98FD}" destId="{D6AB1408-08F8-4704-A72E-6CC8889FC220}" srcOrd="3" destOrd="0" presId="urn:microsoft.com/office/officeart/2005/8/layout/list1"/>
    <dgm:cxn modelId="{612FE976-24FE-494E-BE6E-70497CF7A026}" type="presParOf" srcId="{029A6716-929D-49A9-81CB-F71FB17E98FD}" destId="{45620DB5-F8C0-45AB-AD76-FFA092488A67}" srcOrd="4" destOrd="0" presId="urn:microsoft.com/office/officeart/2005/8/layout/list1"/>
    <dgm:cxn modelId="{56EF808A-0E4E-4139-BABE-9D1BA485048C}" type="presParOf" srcId="{45620DB5-F8C0-45AB-AD76-FFA092488A67}" destId="{7A3E4E46-1D0C-4927-8C0E-63B8BC4DDA20}" srcOrd="0" destOrd="0" presId="urn:microsoft.com/office/officeart/2005/8/layout/list1"/>
    <dgm:cxn modelId="{08B1DA4D-3398-426B-A0EA-C36AE60A6931}" type="presParOf" srcId="{45620DB5-F8C0-45AB-AD76-FFA092488A67}" destId="{ACFD88BD-853F-46AC-88E1-AFE9D171A547}" srcOrd="1" destOrd="0" presId="urn:microsoft.com/office/officeart/2005/8/layout/list1"/>
    <dgm:cxn modelId="{8CEFCA70-46DE-475E-8579-B07E9FDABDB8}" type="presParOf" srcId="{029A6716-929D-49A9-81CB-F71FB17E98FD}" destId="{DE01E760-D807-4ECB-8A24-78EAD974FA51}" srcOrd="5" destOrd="0" presId="urn:microsoft.com/office/officeart/2005/8/layout/list1"/>
    <dgm:cxn modelId="{26614AA4-32CC-435F-A7DB-F38B8CDE6B8A}" type="presParOf" srcId="{029A6716-929D-49A9-81CB-F71FB17E98FD}" destId="{2BB280B3-3272-4496-BD50-4AE1FCFC0A5F}" srcOrd="6" destOrd="0" presId="urn:microsoft.com/office/officeart/2005/8/layout/list1"/>
    <dgm:cxn modelId="{0810B2D2-A6E6-48B5-842F-7BDBEEAA9E84}" type="presParOf" srcId="{029A6716-929D-49A9-81CB-F71FB17E98FD}" destId="{3513787E-757D-47B2-896F-2C55FEA58958}" srcOrd="7" destOrd="0" presId="urn:microsoft.com/office/officeart/2005/8/layout/list1"/>
    <dgm:cxn modelId="{306C69DD-8240-41A1-AEAF-B5500DC363F1}" type="presParOf" srcId="{029A6716-929D-49A9-81CB-F71FB17E98FD}" destId="{C219E467-3C44-4212-A03E-F4C1E493A90E}" srcOrd="8" destOrd="0" presId="urn:microsoft.com/office/officeart/2005/8/layout/list1"/>
    <dgm:cxn modelId="{98094A3F-EA4E-4055-9F26-43E09834562D}" type="presParOf" srcId="{C219E467-3C44-4212-A03E-F4C1E493A90E}" destId="{D5DCB0A6-0CC6-4839-BC32-5CF455E0A437}" srcOrd="0" destOrd="0" presId="urn:microsoft.com/office/officeart/2005/8/layout/list1"/>
    <dgm:cxn modelId="{E73749A9-E693-497F-BD3E-D98BBE878AD2}" type="presParOf" srcId="{C219E467-3C44-4212-A03E-F4C1E493A90E}" destId="{E379BAC1-8FE7-4E7D-A3C5-6E636DD3D869}" srcOrd="1" destOrd="0" presId="urn:microsoft.com/office/officeart/2005/8/layout/list1"/>
    <dgm:cxn modelId="{4E0AD8A1-DA94-4ABC-AE74-14586FB39DC3}" type="presParOf" srcId="{029A6716-929D-49A9-81CB-F71FB17E98FD}" destId="{CF7F8925-457F-4BDE-901E-F219D724A3EB}" srcOrd="9" destOrd="0" presId="urn:microsoft.com/office/officeart/2005/8/layout/list1"/>
    <dgm:cxn modelId="{45CD0EFC-D0CA-48CC-9F36-56D7DB6A298F}" type="presParOf" srcId="{029A6716-929D-49A9-81CB-F71FB17E98FD}" destId="{B6BFECAA-0763-40CD-89E5-85B846C00939}" srcOrd="10" destOrd="0" presId="urn:microsoft.com/office/officeart/2005/8/layout/list1"/>
    <dgm:cxn modelId="{8108ABBD-5A35-4575-9C4C-6116A24439E5}" type="presParOf" srcId="{029A6716-929D-49A9-81CB-F71FB17E98FD}" destId="{233BE914-45FD-43AC-8AEF-F07122366519}" srcOrd="11" destOrd="0" presId="urn:microsoft.com/office/officeart/2005/8/layout/list1"/>
    <dgm:cxn modelId="{B9D8AB1E-1BC2-45D6-BDD3-3DFA36B03C0F}" type="presParOf" srcId="{029A6716-929D-49A9-81CB-F71FB17E98FD}" destId="{5CC1D6ED-5A34-49BC-86F6-DACF9430CC01}" srcOrd="12" destOrd="0" presId="urn:microsoft.com/office/officeart/2005/8/layout/list1"/>
    <dgm:cxn modelId="{1729DD7B-9D60-41DC-8FC4-55DE4DCB93BA}" type="presParOf" srcId="{5CC1D6ED-5A34-49BC-86F6-DACF9430CC01}" destId="{6D87DE08-D4E8-4352-93BD-15DFFDECAF2B}" srcOrd="0" destOrd="0" presId="urn:microsoft.com/office/officeart/2005/8/layout/list1"/>
    <dgm:cxn modelId="{7F1A43E9-11C3-4AFA-A323-34F2329D139D}" type="presParOf" srcId="{5CC1D6ED-5A34-49BC-86F6-DACF9430CC01}" destId="{88079764-AEC0-4E83-8FBF-5894391413BA}" srcOrd="1" destOrd="0" presId="urn:microsoft.com/office/officeart/2005/8/layout/list1"/>
    <dgm:cxn modelId="{34E385FD-2D90-4912-8681-5047B9C707B4}" type="presParOf" srcId="{029A6716-929D-49A9-81CB-F71FB17E98FD}" destId="{22DA4F87-788E-4378-8D1C-82C6943AADB9}" srcOrd="13" destOrd="0" presId="urn:microsoft.com/office/officeart/2005/8/layout/list1"/>
    <dgm:cxn modelId="{1772B04F-3F81-4F9D-9CA1-814A5415594B}" type="presParOf" srcId="{029A6716-929D-49A9-81CB-F71FB17E98FD}" destId="{1B57C445-4B22-469F-A0F7-A61CF7E5D19A}" srcOrd="14" destOrd="0" presId="urn:microsoft.com/office/officeart/2005/8/layout/list1"/>
    <dgm:cxn modelId="{BDB30826-5B38-4B4B-9313-190DD37B800E}" type="presParOf" srcId="{029A6716-929D-49A9-81CB-F71FB17E98FD}" destId="{EC9D0CBA-2FAE-4B36-8A6C-3B6BED0420D6}" srcOrd="15" destOrd="0" presId="urn:microsoft.com/office/officeart/2005/8/layout/list1"/>
    <dgm:cxn modelId="{299768FE-B522-4F52-BE08-0069B8C77D7D}" type="presParOf" srcId="{029A6716-929D-49A9-81CB-F71FB17E98FD}" destId="{35CE5856-3E86-45FE-AD43-F7DD3F798F1A}" srcOrd="16" destOrd="0" presId="urn:microsoft.com/office/officeart/2005/8/layout/list1"/>
    <dgm:cxn modelId="{F5D4B3BA-9640-4991-8CA6-48367EF532D0}" type="presParOf" srcId="{35CE5856-3E86-45FE-AD43-F7DD3F798F1A}" destId="{D407D2AE-5B56-4CD9-AA06-5FDB7C23ACC1}" srcOrd="0" destOrd="0" presId="urn:microsoft.com/office/officeart/2005/8/layout/list1"/>
    <dgm:cxn modelId="{A42AE053-4E99-4E31-8F29-86DED90B7887}" type="presParOf" srcId="{35CE5856-3E86-45FE-AD43-F7DD3F798F1A}" destId="{D3DF7059-241B-4B15-B6BB-9F3B1DFF4802}" srcOrd="1" destOrd="0" presId="urn:microsoft.com/office/officeart/2005/8/layout/list1"/>
    <dgm:cxn modelId="{1D4097C0-824F-4321-B9E8-E19575510766}" type="presParOf" srcId="{029A6716-929D-49A9-81CB-F71FB17E98FD}" destId="{5A4BBA4A-C459-42EE-A291-B8B0CF3563A5}" srcOrd="17" destOrd="0" presId="urn:microsoft.com/office/officeart/2005/8/layout/list1"/>
    <dgm:cxn modelId="{1CC1FC87-10EF-45BC-B897-2C91380A5ED5}" type="presParOf" srcId="{029A6716-929D-49A9-81CB-F71FB17E98FD}" destId="{0EAE0299-FF32-4881-B22C-0A4135122609}" srcOrd="18"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250A1E-4C92-4E26-BFAD-D14988675504}"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04396130-37FD-4E42-A515-6C8D3C259340}">
      <dgm:prSet phldrT="[Text]" phldr="0"/>
      <dgm:spPr/>
      <dgm:t>
        <a:bodyPr/>
        <a:lstStyle/>
        <a:p>
          <a:r>
            <a:rPr lang="en-US"/>
            <a:t>Benefits</a:t>
          </a:r>
          <a:endParaRPr lang="en-GB"/>
        </a:p>
      </dgm:t>
    </dgm:pt>
    <dgm:pt modelId="{A8C2C4BD-8133-49F2-8276-D702049C1802}" type="parTrans" cxnId="{7EF1EF60-0064-4593-BA98-42EE25053AA3}">
      <dgm:prSet/>
      <dgm:spPr/>
      <dgm:t>
        <a:bodyPr/>
        <a:lstStyle/>
        <a:p>
          <a:endParaRPr lang="en-GB"/>
        </a:p>
      </dgm:t>
    </dgm:pt>
    <dgm:pt modelId="{E88C3172-2631-4747-A054-8A65827D7B69}" type="sibTrans" cxnId="{7EF1EF60-0064-4593-BA98-42EE25053AA3}">
      <dgm:prSet/>
      <dgm:spPr/>
      <dgm:t>
        <a:bodyPr/>
        <a:lstStyle/>
        <a:p>
          <a:endParaRPr lang="en-GB"/>
        </a:p>
      </dgm:t>
    </dgm:pt>
    <dgm:pt modelId="{71786A13-8922-4E03-B19B-CDBD1B3B9C43}">
      <dgm:prSet phldrT="[Text]" custT="1"/>
      <dgm:spPr/>
      <dgm:t>
        <a:bodyPr/>
        <a:lstStyle/>
        <a:p>
          <a:pPr>
            <a:buFont typeface="Arial" panose="020B0604020202020204" pitchFamily="34" charset="0"/>
            <a:buChar char="•"/>
          </a:pPr>
          <a:r>
            <a:rPr lang="en-US" sz="2800">
              <a:solidFill>
                <a:schemeClr val="tx1"/>
              </a:solidFill>
              <a:latin typeface="Arial" panose="020B0604020202020204" pitchFamily="34" charset="0"/>
              <a:cs typeface="Arial" panose="020B0604020202020204" pitchFamily="34" charset="0"/>
            </a:rPr>
            <a:t>Accessibility</a:t>
          </a:r>
          <a:endParaRPr lang="en-GB" sz="2800"/>
        </a:p>
      </dgm:t>
    </dgm:pt>
    <dgm:pt modelId="{81932BBA-A6DC-441A-84EE-2ED035F5DB38}" type="parTrans" cxnId="{59019200-1BE8-4835-8087-0A156EEE9D83}">
      <dgm:prSet/>
      <dgm:spPr/>
      <dgm:t>
        <a:bodyPr/>
        <a:lstStyle/>
        <a:p>
          <a:endParaRPr lang="en-GB"/>
        </a:p>
      </dgm:t>
    </dgm:pt>
    <dgm:pt modelId="{F6E21665-7637-4D3F-A4B1-D6861B2E34AB}" type="sibTrans" cxnId="{59019200-1BE8-4835-8087-0A156EEE9D83}">
      <dgm:prSet/>
      <dgm:spPr/>
      <dgm:t>
        <a:bodyPr/>
        <a:lstStyle/>
        <a:p>
          <a:endParaRPr lang="en-GB"/>
        </a:p>
      </dgm:t>
    </dgm:pt>
    <dgm:pt modelId="{107D482C-F4E8-4C1A-80F6-E01263EEF494}">
      <dgm:prSet phldrT="[Text]" phldr="0"/>
      <dgm:spPr/>
      <dgm:t>
        <a:bodyPr/>
        <a:lstStyle/>
        <a:p>
          <a:r>
            <a:rPr lang="en-US"/>
            <a:t>Challenges</a:t>
          </a:r>
          <a:endParaRPr lang="en-GB"/>
        </a:p>
      </dgm:t>
    </dgm:pt>
    <dgm:pt modelId="{16D542E6-8A1F-4D41-9683-1C866191B2AF}" type="parTrans" cxnId="{F26EF497-E1CE-400B-ABDB-75A2209613ED}">
      <dgm:prSet/>
      <dgm:spPr/>
      <dgm:t>
        <a:bodyPr/>
        <a:lstStyle/>
        <a:p>
          <a:endParaRPr lang="en-GB"/>
        </a:p>
      </dgm:t>
    </dgm:pt>
    <dgm:pt modelId="{272879F3-3100-4BF6-9212-1C9B9CB2CFBF}" type="sibTrans" cxnId="{F26EF497-E1CE-400B-ABDB-75A2209613ED}">
      <dgm:prSet/>
      <dgm:spPr/>
      <dgm:t>
        <a:bodyPr/>
        <a:lstStyle/>
        <a:p>
          <a:endParaRPr lang="en-GB"/>
        </a:p>
      </dgm:t>
    </dgm:pt>
    <dgm:pt modelId="{2D51ACE8-0BD4-49FB-AF08-1168BD97857B}">
      <dgm:prSet phldrT="[Text]" custT="1"/>
      <dgm:spPr/>
      <dgm:t>
        <a:bodyPr/>
        <a:lstStyle/>
        <a:p>
          <a:r>
            <a:rPr lang="en-US" sz="2800">
              <a:solidFill>
                <a:schemeClr val="tx1"/>
              </a:solidFill>
              <a:latin typeface="Arial" panose="020B0604020202020204" pitchFamily="34" charset="0"/>
              <a:cs typeface="Arial" panose="020B0604020202020204" pitchFamily="34" charset="0"/>
            </a:rPr>
            <a:t>Resistance to Change</a:t>
          </a:r>
          <a:endParaRPr lang="en-GB" sz="2800">
            <a:solidFill>
              <a:schemeClr val="tx1"/>
            </a:solidFill>
          </a:endParaRPr>
        </a:p>
      </dgm:t>
    </dgm:pt>
    <dgm:pt modelId="{0E5ADC12-B3A1-4F0B-8616-8E06173E8131}" type="parTrans" cxnId="{583BDD8E-6CDA-4281-9D85-FAC332FF0EE0}">
      <dgm:prSet/>
      <dgm:spPr/>
      <dgm:t>
        <a:bodyPr/>
        <a:lstStyle/>
        <a:p>
          <a:endParaRPr lang="en-GB"/>
        </a:p>
      </dgm:t>
    </dgm:pt>
    <dgm:pt modelId="{A9C06864-94CF-4341-B601-7EB4B1B99DFA}" type="sibTrans" cxnId="{583BDD8E-6CDA-4281-9D85-FAC332FF0EE0}">
      <dgm:prSet/>
      <dgm:spPr/>
      <dgm:t>
        <a:bodyPr/>
        <a:lstStyle/>
        <a:p>
          <a:endParaRPr lang="en-GB"/>
        </a:p>
      </dgm:t>
    </dgm:pt>
    <dgm:pt modelId="{1B90BB5F-C6D1-495B-BB2D-81DD1C783CC7}">
      <dgm:prSet custT="1"/>
      <dgm:spPr/>
      <dgm:t>
        <a:bodyPr/>
        <a:lstStyle/>
        <a:p>
          <a:r>
            <a:rPr lang="en-GB" sz="2800">
              <a:solidFill>
                <a:schemeClr val="tx1"/>
              </a:solidFill>
              <a:latin typeface="Arial" panose="020B0604020202020204" pitchFamily="34" charset="0"/>
              <a:cs typeface="Arial" panose="020B0604020202020204" pitchFamily="34" charset="0"/>
            </a:rPr>
            <a:t>Enhanced Engagement</a:t>
          </a:r>
        </a:p>
      </dgm:t>
    </dgm:pt>
    <dgm:pt modelId="{8ECEE4DA-8A02-46ED-B22F-E3DE312E8F82}" type="parTrans" cxnId="{D1832329-1FCF-4FD5-8D27-20065FD288E7}">
      <dgm:prSet/>
      <dgm:spPr/>
      <dgm:t>
        <a:bodyPr/>
        <a:lstStyle/>
        <a:p>
          <a:endParaRPr lang="en-GB"/>
        </a:p>
      </dgm:t>
    </dgm:pt>
    <dgm:pt modelId="{1DB75C6C-9715-41D7-BA3B-50CA84B2B788}" type="sibTrans" cxnId="{D1832329-1FCF-4FD5-8D27-20065FD288E7}">
      <dgm:prSet/>
      <dgm:spPr/>
      <dgm:t>
        <a:bodyPr/>
        <a:lstStyle/>
        <a:p>
          <a:endParaRPr lang="en-GB"/>
        </a:p>
      </dgm:t>
    </dgm:pt>
    <dgm:pt modelId="{81652343-A999-49F1-89D6-8DB2156A4D3F}">
      <dgm:prSet custT="1"/>
      <dgm:spPr/>
      <dgm:t>
        <a:bodyPr/>
        <a:lstStyle/>
        <a:p>
          <a:r>
            <a:rPr lang="en-US" sz="2800">
              <a:solidFill>
                <a:schemeClr val="tx1"/>
              </a:solidFill>
              <a:latin typeface="Arial" panose="020B0604020202020204" pitchFamily="34" charset="0"/>
              <a:cs typeface="Arial" panose="020B0604020202020204" pitchFamily="34" charset="0"/>
            </a:rPr>
            <a:t>Cost Saving</a:t>
          </a:r>
          <a:endParaRPr lang="en-GB" sz="2800">
            <a:solidFill>
              <a:schemeClr val="tx1"/>
            </a:solidFill>
            <a:latin typeface="Arial" panose="020B0604020202020204" pitchFamily="34" charset="0"/>
            <a:cs typeface="Arial" panose="020B0604020202020204" pitchFamily="34" charset="0"/>
          </a:endParaRPr>
        </a:p>
      </dgm:t>
    </dgm:pt>
    <dgm:pt modelId="{6ADD8C79-D711-4968-B651-C7BD758BB13F}" type="parTrans" cxnId="{AFCADCB3-157F-4570-9372-EA941EDCAA46}">
      <dgm:prSet/>
      <dgm:spPr/>
      <dgm:t>
        <a:bodyPr/>
        <a:lstStyle/>
        <a:p>
          <a:endParaRPr lang="en-GB"/>
        </a:p>
      </dgm:t>
    </dgm:pt>
    <dgm:pt modelId="{CC03CA9E-C117-42E1-B540-0687022C68C2}" type="sibTrans" cxnId="{AFCADCB3-157F-4570-9372-EA941EDCAA46}">
      <dgm:prSet/>
      <dgm:spPr/>
      <dgm:t>
        <a:bodyPr/>
        <a:lstStyle/>
        <a:p>
          <a:endParaRPr lang="en-GB"/>
        </a:p>
      </dgm:t>
    </dgm:pt>
    <dgm:pt modelId="{22D831DA-40CD-43B4-B82B-F9E25AFF8F09}">
      <dgm:prSet custT="1"/>
      <dgm:spPr/>
      <dgm:t>
        <a:bodyPr/>
        <a:lstStyle/>
        <a:p>
          <a:r>
            <a:rPr lang="en-GB" sz="2800">
              <a:solidFill>
                <a:schemeClr val="tx1"/>
              </a:solidFill>
              <a:latin typeface="Arial" panose="020B0604020202020204" pitchFamily="34" charset="0"/>
              <a:cs typeface="Arial" panose="020B0604020202020204" pitchFamily="34" charset="0"/>
            </a:rPr>
            <a:t>Loneliness</a:t>
          </a:r>
        </a:p>
      </dgm:t>
    </dgm:pt>
    <dgm:pt modelId="{4C7473BC-1F77-4EB2-80D8-3B61768E95C8}" type="parTrans" cxnId="{2CEE1341-7002-403C-AEF4-FE39E24A394F}">
      <dgm:prSet/>
      <dgm:spPr/>
      <dgm:t>
        <a:bodyPr/>
        <a:lstStyle/>
        <a:p>
          <a:endParaRPr lang="en-GB"/>
        </a:p>
      </dgm:t>
    </dgm:pt>
    <dgm:pt modelId="{D1001351-811F-40AE-8DAF-35A087BE4D15}" type="sibTrans" cxnId="{2CEE1341-7002-403C-AEF4-FE39E24A394F}">
      <dgm:prSet/>
      <dgm:spPr/>
      <dgm:t>
        <a:bodyPr/>
        <a:lstStyle/>
        <a:p>
          <a:endParaRPr lang="en-GB"/>
        </a:p>
      </dgm:t>
    </dgm:pt>
    <dgm:pt modelId="{B5B20ACC-1C55-4190-AE5C-1DBC29269B0C}">
      <dgm:prSet custT="1"/>
      <dgm:spPr/>
      <dgm:t>
        <a:bodyPr/>
        <a:lstStyle/>
        <a:p>
          <a:r>
            <a:rPr lang="en-GB" sz="2800">
              <a:solidFill>
                <a:schemeClr val="tx1"/>
              </a:solidFill>
              <a:latin typeface="Arial" panose="020B0604020202020204" pitchFamily="34" charset="0"/>
              <a:cs typeface="Arial" panose="020B0604020202020204" pitchFamily="34" charset="0"/>
            </a:rPr>
            <a:t>Privacy Concerns</a:t>
          </a:r>
        </a:p>
      </dgm:t>
    </dgm:pt>
    <dgm:pt modelId="{259DF490-0F0F-4AF9-9D42-851FA1CF0D1A}" type="parTrans" cxnId="{5EC0F4EF-64F1-4422-B9B3-77038F71A390}">
      <dgm:prSet/>
      <dgm:spPr/>
      <dgm:t>
        <a:bodyPr/>
        <a:lstStyle/>
        <a:p>
          <a:endParaRPr lang="en-GB"/>
        </a:p>
      </dgm:t>
    </dgm:pt>
    <dgm:pt modelId="{CAF7E560-4E61-4A97-92C0-D5621DE3079A}" type="sibTrans" cxnId="{5EC0F4EF-64F1-4422-B9B3-77038F71A390}">
      <dgm:prSet/>
      <dgm:spPr/>
      <dgm:t>
        <a:bodyPr/>
        <a:lstStyle/>
        <a:p>
          <a:endParaRPr lang="en-GB"/>
        </a:p>
      </dgm:t>
    </dgm:pt>
    <dgm:pt modelId="{49F56176-9403-417E-9FB6-1A0BC40C44EF}">
      <dgm:prSet custT="1"/>
      <dgm:spPr/>
      <dgm:t>
        <a:bodyPr/>
        <a:lstStyle/>
        <a:p>
          <a:r>
            <a:rPr lang="en-GB" sz="2800">
              <a:solidFill>
                <a:schemeClr val="tx1"/>
              </a:solidFill>
              <a:latin typeface="Arial" panose="020B0604020202020204" pitchFamily="34" charset="0"/>
              <a:cs typeface="Arial" panose="020B0604020202020204" pitchFamily="34" charset="0"/>
            </a:rPr>
            <a:t>High Initial Cost</a:t>
          </a:r>
        </a:p>
      </dgm:t>
    </dgm:pt>
    <dgm:pt modelId="{9562ED42-A8C3-4011-A7B5-53DD6572CD53}" type="parTrans" cxnId="{B129FF42-AE01-4EE2-A630-99068B5A40DF}">
      <dgm:prSet/>
      <dgm:spPr/>
      <dgm:t>
        <a:bodyPr/>
        <a:lstStyle/>
        <a:p>
          <a:endParaRPr lang="en-GB"/>
        </a:p>
      </dgm:t>
    </dgm:pt>
    <dgm:pt modelId="{B0F413B7-280F-4970-935A-128E3A0BA87B}" type="sibTrans" cxnId="{B129FF42-AE01-4EE2-A630-99068B5A40DF}">
      <dgm:prSet/>
      <dgm:spPr/>
      <dgm:t>
        <a:bodyPr/>
        <a:lstStyle/>
        <a:p>
          <a:endParaRPr lang="en-GB"/>
        </a:p>
      </dgm:t>
    </dgm:pt>
    <dgm:pt modelId="{8349FFF9-0399-4FEE-8A3B-008A88963EA0}">
      <dgm:prSet custT="1"/>
      <dgm:spPr/>
      <dgm:t>
        <a:bodyPr/>
        <a:lstStyle/>
        <a:p>
          <a:r>
            <a:rPr lang="en-GB" sz="2800">
              <a:solidFill>
                <a:schemeClr val="tx1"/>
              </a:solidFill>
              <a:latin typeface="Arial" panose="020B0604020202020204" pitchFamily="34" charset="0"/>
              <a:cs typeface="Arial" panose="020B0604020202020204" pitchFamily="34" charset="0"/>
            </a:rPr>
            <a:t>Cognitive Barriers</a:t>
          </a:r>
        </a:p>
      </dgm:t>
    </dgm:pt>
    <dgm:pt modelId="{63F2FBE6-295E-47B4-9592-98BCAA44042C}" type="parTrans" cxnId="{F5B3933B-AB6E-4B3B-84C6-7D519D584284}">
      <dgm:prSet/>
      <dgm:spPr/>
      <dgm:t>
        <a:bodyPr/>
        <a:lstStyle/>
        <a:p>
          <a:endParaRPr lang="en-GB"/>
        </a:p>
      </dgm:t>
    </dgm:pt>
    <dgm:pt modelId="{B51782A3-5B29-45FB-BF9A-AC021FFD21DE}" type="sibTrans" cxnId="{F5B3933B-AB6E-4B3B-84C6-7D519D584284}">
      <dgm:prSet/>
      <dgm:spPr/>
      <dgm:t>
        <a:bodyPr/>
        <a:lstStyle/>
        <a:p>
          <a:endParaRPr lang="en-GB"/>
        </a:p>
      </dgm:t>
    </dgm:pt>
    <dgm:pt modelId="{BC909FFF-03A3-4720-9B8A-43CB29EC44DB}">
      <dgm:prSet custT="1"/>
      <dgm:spPr/>
      <dgm:t>
        <a:bodyPr/>
        <a:lstStyle/>
        <a:p>
          <a:r>
            <a:rPr lang="en-GB" sz="2800">
              <a:solidFill>
                <a:schemeClr val="tx1"/>
              </a:solidFill>
              <a:latin typeface="Arial" panose="020B0604020202020204" pitchFamily="34" charset="0"/>
              <a:cs typeface="Arial" panose="020B0604020202020204" pitchFamily="34" charset="0"/>
            </a:rPr>
            <a:t>Missed Symptoms </a:t>
          </a:r>
        </a:p>
      </dgm:t>
    </dgm:pt>
    <dgm:pt modelId="{5D6FE7F0-7EC1-49B1-8C6B-D42BC4A1767B}" type="parTrans" cxnId="{9441A82D-02E9-4586-8D11-48404178E362}">
      <dgm:prSet/>
      <dgm:spPr/>
      <dgm:t>
        <a:bodyPr/>
        <a:lstStyle/>
        <a:p>
          <a:endParaRPr lang="en-GB"/>
        </a:p>
      </dgm:t>
    </dgm:pt>
    <dgm:pt modelId="{CFB30FB1-DE6A-4A5D-84F6-1D0C6CBCFA39}" type="sibTrans" cxnId="{9441A82D-02E9-4586-8D11-48404178E362}">
      <dgm:prSet/>
      <dgm:spPr/>
      <dgm:t>
        <a:bodyPr/>
        <a:lstStyle/>
        <a:p>
          <a:endParaRPr lang="en-GB"/>
        </a:p>
      </dgm:t>
    </dgm:pt>
    <dgm:pt modelId="{A8A3C6CD-F21E-4D91-B9F7-3B021364C513}">
      <dgm:prSet phldrT="[Text]" custT="1"/>
      <dgm:spPr/>
      <dgm:t>
        <a:bodyPr/>
        <a:lstStyle/>
        <a:p>
          <a:pPr>
            <a:buFont typeface="Arial" panose="020B0604020202020204" pitchFamily="34" charset="0"/>
            <a:buChar char="•"/>
          </a:pPr>
          <a:r>
            <a:rPr lang="en-US" sz="2800">
              <a:solidFill>
                <a:schemeClr val="tx1"/>
              </a:solidFill>
              <a:latin typeface="Arial" panose="020B0604020202020204" pitchFamily="34" charset="0"/>
              <a:cs typeface="Arial" panose="020B0604020202020204" pitchFamily="34" charset="0"/>
            </a:rPr>
            <a:t>Continuous Monitoring</a:t>
          </a:r>
          <a:endParaRPr lang="en-GB" sz="2800"/>
        </a:p>
      </dgm:t>
    </dgm:pt>
    <dgm:pt modelId="{5C926A18-7F7F-4CB2-980F-90C59F66202A}" type="parTrans" cxnId="{A15D073D-AB90-4961-9C3B-F6CB2D527620}">
      <dgm:prSet/>
      <dgm:spPr/>
      <dgm:t>
        <a:bodyPr/>
        <a:lstStyle/>
        <a:p>
          <a:endParaRPr lang="en-GB"/>
        </a:p>
      </dgm:t>
    </dgm:pt>
    <dgm:pt modelId="{E84F2A74-25E1-4EFA-9786-5B33E8D5A088}" type="sibTrans" cxnId="{A15D073D-AB90-4961-9C3B-F6CB2D527620}">
      <dgm:prSet/>
      <dgm:spPr/>
      <dgm:t>
        <a:bodyPr/>
        <a:lstStyle/>
        <a:p>
          <a:endParaRPr lang="en-GB"/>
        </a:p>
      </dgm:t>
    </dgm:pt>
    <dgm:pt modelId="{EDAFC264-6D58-4BA5-8490-D573D5FAC3E0}" type="pres">
      <dgm:prSet presAssocID="{4F250A1E-4C92-4E26-BFAD-D14988675504}" presName="Name0" presStyleCnt="0">
        <dgm:presLayoutVars>
          <dgm:dir/>
          <dgm:animLvl val="lvl"/>
          <dgm:resizeHandles val="exact"/>
        </dgm:presLayoutVars>
      </dgm:prSet>
      <dgm:spPr/>
    </dgm:pt>
    <dgm:pt modelId="{2F5C9DF5-B840-4391-893D-3C220811E38A}" type="pres">
      <dgm:prSet presAssocID="{04396130-37FD-4E42-A515-6C8D3C259340}" presName="linNode" presStyleCnt="0"/>
      <dgm:spPr/>
    </dgm:pt>
    <dgm:pt modelId="{037C1598-C98C-48B7-AA54-9CCECDCFB3D6}" type="pres">
      <dgm:prSet presAssocID="{04396130-37FD-4E42-A515-6C8D3C259340}" presName="parTx" presStyleLbl="revTx" presStyleIdx="0" presStyleCnt="2">
        <dgm:presLayoutVars>
          <dgm:chMax val="1"/>
          <dgm:bulletEnabled val="1"/>
        </dgm:presLayoutVars>
      </dgm:prSet>
      <dgm:spPr/>
    </dgm:pt>
    <dgm:pt modelId="{F520400F-A0D1-43BB-B815-D3AB9FDFF859}" type="pres">
      <dgm:prSet presAssocID="{04396130-37FD-4E42-A515-6C8D3C259340}" presName="bracket" presStyleLbl="parChTrans1D1" presStyleIdx="0" presStyleCnt="2"/>
      <dgm:spPr/>
    </dgm:pt>
    <dgm:pt modelId="{6649EE97-E4C2-4B6E-89E2-0ACACE6BC173}" type="pres">
      <dgm:prSet presAssocID="{04396130-37FD-4E42-A515-6C8D3C259340}" presName="spH" presStyleCnt="0"/>
      <dgm:spPr/>
    </dgm:pt>
    <dgm:pt modelId="{5CD4D49E-78D6-4127-969B-B49F690E0FF8}" type="pres">
      <dgm:prSet presAssocID="{04396130-37FD-4E42-A515-6C8D3C259340}" presName="desTx" presStyleLbl="node1" presStyleIdx="0" presStyleCnt="2">
        <dgm:presLayoutVars>
          <dgm:bulletEnabled val="1"/>
        </dgm:presLayoutVars>
      </dgm:prSet>
      <dgm:spPr/>
    </dgm:pt>
    <dgm:pt modelId="{A3B08D64-F5FE-4D00-AA59-78A8C5D2532C}" type="pres">
      <dgm:prSet presAssocID="{E88C3172-2631-4747-A054-8A65827D7B69}" presName="spV" presStyleCnt="0"/>
      <dgm:spPr/>
    </dgm:pt>
    <dgm:pt modelId="{0333C9F5-5F48-4E7F-9429-3BABA0232D5A}" type="pres">
      <dgm:prSet presAssocID="{107D482C-F4E8-4C1A-80F6-E01263EEF494}" presName="linNode" presStyleCnt="0"/>
      <dgm:spPr/>
    </dgm:pt>
    <dgm:pt modelId="{270F86FA-5970-4BB8-8FF9-4F6F88BFF192}" type="pres">
      <dgm:prSet presAssocID="{107D482C-F4E8-4C1A-80F6-E01263EEF494}" presName="parTx" presStyleLbl="revTx" presStyleIdx="1" presStyleCnt="2" custLinFactNeighborX="11834" custLinFactNeighborY="26688">
        <dgm:presLayoutVars>
          <dgm:chMax val="1"/>
          <dgm:bulletEnabled val="1"/>
        </dgm:presLayoutVars>
      </dgm:prSet>
      <dgm:spPr/>
    </dgm:pt>
    <dgm:pt modelId="{4F36757E-79A0-436F-A3B3-25969DF4AFD4}" type="pres">
      <dgm:prSet presAssocID="{107D482C-F4E8-4C1A-80F6-E01263EEF494}" presName="bracket" presStyleLbl="parChTrans1D1" presStyleIdx="1" presStyleCnt="2" custLinFactNeighborX="-7396" custLinFactNeighborY="12789"/>
      <dgm:spPr/>
    </dgm:pt>
    <dgm:pt modelId="{565D8386-357C-4836-BFC3-0C733AEC8F88}" type="pres">
      <dgm:prSet presAssocID="{107D482C-F4E8-4C1A-80F6-E01263EEF494}" presName="spH" presStyleCnt="0"/>
      <dgm:spPr/>
    </dgm:pt>
    <dgm:pt modelId="{9F6B5968-A420-40E8-9421-9175ACE1677D}" type="pres">
      <dgm:prSet presAssocID="{107D482C-F4E8-4C1A-80F6-E01263EEF494}" presName="desTx" presStyleLbl="node1" presStyleIdx="1" presStyleCnt="2" custLinFactNeighborX="27219" custLinFactNeighborY="10124">
        <dgm:presLayoutVars>
          <dgm:bulletEnabled val="1"/>
        </dgm:presLayoutVars>
      </dgm:prSet>
      <dgm:spPr/>
    </dgm:pt>
  </dgm:ptLst>
  <dgm:cxnLst>
    <dgm:cxn modelId="{59019200-1BE8-4835-8087-0A156EEE9D83}" srcId="{04396130-37FD-4E42-A515-6C8D3C259340}" destId="{71786A13-8922-4E03-B19B-CDBD1B3B9C43}" srcOrd="0" destOrd="0" parTransId="{81932BBA-A6DC-441A-84EE-2ED035F5DB38}" sibTransId="{F6E21665-7637-4D3F-A4B1-D6861B2E34AB}"/>
    <dgm:cxn modelId="{589AB721-643E-42E4-9FE4-1F1B31E2605E}" type="presOf" srcId="{49F56176-9403-417E-9FB6-1A0BC40C44EF}" destId="{9F6B5968-A420-40E8-9421-9175ACE1677D}" srcOrd="0" destOrd="3" presId="urn:diagrams.loki3.com/BracketList"/>
    <dgm:cxn modelId="{D1832329-1FCF-4FD5-8D27-20065FD288E7}" srcId="{04396130-37FD-4E42-A515-6C8D3C259340}" destId="{1B90BB5F-C6D1-495B-BB2D-81DD1C783CC7}" srcOrd="2" destOrd="0" parTransId="{8ECEE4DA-8A02-46ED-B22F-E3DE312E8F82}" sibTransId="{1DB75C6C-9715-41D7-BA3B-50CA84B2B788}"/>
    <dgm:cxn modelId="{9441A82D-02E9-4586-8D11-48404178E362}" srcId="{107D482C-F4E8-4C1A-80F6-E01263EEF494}" destId="{BC909FFF-03A3-4720-9B8A-43CB29EC44DB}" srcOrd="5" destOrd="0" parTransId="{5D6FE7F0-7EC1-49B1-8C6B-D42BC4A1767B}" sibTransId="{CFB30FB1-DE6A-4A5D-84F6-1D0C6CBCFA39}"/>
    <dgm:cxn modelId="{F5B3933B-AB6E-4B3B-84C6-7D519D584284}" srcId="{107D482C-F4E8-4C1A-80F6-E01263EEF494}" destId="{8349FFF9-0399-4FEE-8A3B-008A88963EA0}" srcOrd="4" destOrd="0" parTransId="{63F2FBE6-295E-47B4-9592-98BCAA44042C}" sibTransId="{B51782A3-5B29-45FB-BF9A-AC021FFD21DE}"/>
    <dgm:cxn modelId="{A15D073D-AB90-4961-9C3B-F6CB2D527620}" srcId="{04396130-37FD-4E42-A515-6C8D3C259340}" destId="{A8A3C6CD-F21E-4D91-B9F7-3B021364C513}" srcOrd="1" destOrd="0" parTransId="{5C926A18-7F7F-4CB2-980F-90C59F66202A}" sibTransId="{E84F2A74-25E1-4EFA-9786-5B33E8D5A088}"/>
    <dgm:cxn modelId="{7EF1EF60-0064-4593-BA98-42EE25053AA3}" srcId="{4F250A1E-4C92-4E26-BFAD-D14988675504}" destId="{04396130-37FD-4E42-A515-6C8D3C259340}" srcOrd="0" destOrd="0" parTransId="{A8C2C4BD-8133-49F2-8276-D702049C1802}" sibTransId="{E88C3172-2631-4747-A054-8A65827D7B69}"/>
    <dgm:cxn modelId="{2CEE1341-7002-403C-AEF4-FE39E24A394F}" srcId="{107D482C-F4E8-4C1A-80F6-E01263EEF494}" destId="{22D831DA-40CD-43B4-B82B-F9E25AFF8F09}" srcOrd="1" destOrd="0" parTransId="{4C7473BC-1F77-4EB2-80D8-3B61768E95C8}" sibTransId="{D1001351-811F-40AE-8DAF-35A087BE4D15}"/>
    <dgm:cxn modelId="{B129FF42-AE01-4EE2-A630-99068B5A40DF}" srcId="{107D482C-F4E8-4C1A-80F6-E01263EEF494}" destId="{49F56176-9403-417E-9FB6-1A0BC40C44EF}" srcOrd="3" destOrd="0" parTransId="{9562ED42-A8C3-4011-A7B5-53DD6572CD53}" sibTransId="{B0F413B7-280F-4970-935A-128E3A0BA87B}"/>
    <dgm:cxn modelId="{A6C05072-9DCB-41C1-8C1F-1F2B0CBD2141}" type="presOf" srcId="{81652343-A999-49F1-89D6-8DB2156A4D3F}" destId="{5CD4D49E-78D6-4127-969B-B49F690E0FF8}" srcOrd="0" destOrd="3" presId="urn:diagrams.loki3.com/BracketList"/>
    <dgm:cxn modelId="{460D3655-783B-4686-B210-244178C6403E}" type="presOf" srcId="{107D482C-F4E8-4C1A-80F6-E01263EEF494}" destId="{270F86FA-5970-4BB8-8FF9-4F6F88BFF192}" srcOrd="0" destOrd="0" presId="urn:diagrams.loki3.com/BracketList"/>
    <dgm:cxn modelId="{6D83C955-7DED-439B-AB83-262B5B6F4F08}" type="presOf" srcId="{04396130-37FD-4E42-A515-6C8D3C259340}" destId="{037C1598-C98C-48B7-AA54-9CCECDCFB3D6}" srcOrd="0" destOrd="0" presId="urn:diagrams.loki3.com/BracketList"/>
    <dgm:cxn modelId="{EFF80759-27C0-4E98-82B1-3A09682CC77B}" type="presOf" srcId="{A8A3C6CD-F21E-4D91-B9F7-3B021364C513}" destId="{5CD4D49E-78D6-4127-969B-B49F690E0FF8}" srcOrd="0" destOrd="1" presId="urn:diagrams.loki3.com/BracketList"/>
    <dgm:cxn modelId="{583BDD8E-6CDA-4281-9D85-FAC332FF0EE0}" srcId="{107D482C-F4E8-4C1A-80F6-E01263EEF494}" destId="{2D51ACE8-0BD4-49FB-AF08-1168BD97857B}" srcOrd="0" destOrd="0" parTransId="{0E5ADC12-B3A1-4F0B-8616-8E06173E8131}" sibTransId="{A9C06864-94CF-4341-B601-7EB4B1B99DFA}"/>
    <dgm:cxn modelId="{FCB21A93-B8BD-4225-BD9D-F29D128933B2}" type="presOf" srcId="{22D831DA-40CD-43B4-B82B-F9E25AFF8F09}" destId="{9F6B5968-A420-40E8-9421-9175ACE1677D}" srcOrd="0" destOrd="1" presId="urn:diagrams.loki3.com/BracketList"/>
    <dgm:cxn modelId="{F26EF497-E1CE-400B-ABDB-75A2209613ED}" srcId="{4F250A1E-4C92-4E26-BFAD-D14988675504}" destId="{107D482C-F4E8-4C1A-80F6-E01263EEF494}" srcOrd="1" destOrd="0" parTransId="{16D542E6-8A1F-4D41-9683-1C866191B2AF}" sibTransId="{272879F3-3100-4BF6-9212-1C9B9CB2CFBF}"/>
    <dgm:cxn modelId="{8462739A-6697-450E-B448-8E681E4E70DE}" type="presOf" srcId="{1B90BB5F-C6D1-495B-BB2D-81DD1C783CC7}" destId="{5CD4D49E-78D6-4127-969B-B49F690E0FF8}" srcOrd="0" destOrd="2" presId="urn:diagrams.loki3.com/BracketList"/>
    <dgm:cxn modelId="{B80F50A0-FFB2-4CED-8A96-309D4D2E2235}" type="presOf" srcId="{BC909FFF-03A3-4720-9B8A-43CB29EC44DB}" destId="{9F6B5968-A420-40E8-9421-9175ACE1677D}" srcOrd="0" destOrd="5" presId="urn:diagrams.loki3.com/BracketList"/>
    <dgm:cxn modelId="{0BF7F2AD-3226-4E57-A0A0-2C688FD4FBA4}" type="presOf" srcId="{B5B20ACC-1C55-4190-AE5C-1DBC29269B0C}" destId="{9F6B5968-A420-40E8-9421-9175ACE1677D}" srcOrd="0" destOrd="2" presId="urn:diagrams.loki3.com/BracketList"/>
    <dgm:cxn modelId="{C7C1DFAE-EC30-4AF6-9195-42BCDA255673}" type="presOf" srcId="{4F250A1E-4C92-4E26-BFAD-D14988675504}" destId="{EDAFC264-6D58-4BA5-8490-D573D5FAC3E0}" srcOrd="0" destOrd="0" presId="urn:diagrams.loki3.com/BracketList"/>
    <dgm:cxn modelId="{AFCADCB3-157F-4570-9372-EA941EDCAA46}" srcId="{04396130-37FD-4E42-A515-6C8D3C259340}" destId="{81652343-A999-49F1-89D6-8DB2156A4D3F}" srcOrd="3" destOrd="0" parTransId="{6ADD8C79-D711-4968-B651-C7BD758BB13F}" sibTransId="{CC03CA9E-C117-42E1-B540-0687022C68C2}"/>
    <dgm:cxn modelId="{000FCDB4-7657-4CB5-9942-2751E4B55305}" type="presOf" srcId="{2D51ACE8-0BD4-49FB-AF08-1168BD97857B}" destId="{9F6B5968-A420-40E8-9421-9175ACE1677D}" srcOrd="0" destOrd="0" presId="urn:diagrams.loki3.com/BracketList"/>
    <dgm:cxn modelId="{60562FDA-80D0-4199-B60D-41CB74C01E42}" type="presOf" srcId="{71786A13-8922-4E03-B19B-CDBD1B3B9C43}" destId="{5CD4D49E-78D6-4127-969B-B49F690E0FF8}" srcOrd="0" destOrd="0" presId="urn:diagrams.loki3.com/BracketList"/>
    <dgm:cxn modelId="{3A7118EC-2D9F-4285-84C4-C67BAC0746D0}" type="presOf" srcId="{8349FFF9-0399-4FEE-8A3B-008A88963EA0}" destId="{9F6B5968-A420-40E8-9421-9175ACE1677D}" srcOrd="0" destOrd="4" presId="urn:diagrams.loki3.com/BracketList"/>
    <dgm:cxn modelId="{5EC0F4EF-64F1-4422-B9B3-77038F71A390}" srcId="{107D482C-F4E8-4C1A-80F6-E01263EEF494}" destId="{B5B20ACC-1C55-4190-AE5C-1DBC29269B0C}" srcOrd="2" destOrd="0" parTransId="{259DF490-0F0F-4AF9-9D42-851FA1CF0D1A}" sibTransId="{CAF7E560-4E61-4A97-92C0-D5621DE3079A}"/>
    <dgm:cxn modelId="{49C28174-46CF-4967-83E5-0A2A1213CAA6}" type="presParOf" srcId="{EDAFC264-6D58-4BA5-8490-D573D5FAC3E0}" destId="{2F5C9DF5-B840-4391-893D-3C220811E38A}" srcOrd="0" destOrd="0" presId="urn:diagrams.loki3.com/BracketList"/>
    <dgm:cxn modelId="{D1B81C17-CD0F-45A7-AD31-9783F4B13B6A}" type="presParOf" srcId="{2F5C9DF5-B840-4391-893D-3C220811E38A}" destId="{037C1598-C98C-48B7-AA54-9CCECDCFB3D6}" srcOrd="0" destOrd="0" presId="urn:diagrams.loki3.com/BracketList"/>
    <dgm:cxn modelId="{A1BF906A-FC80-414D-A46D-A3A2990E6E64}" type="presParOf" srcId="{2F5C9DF5-B840-4391-893D-3C220811E38A}" destId="{F520400F-A0D1-43BB-B815-D3AB9FDFF859}" srcOrd="1" destOrd="0" presId="urn:diagrams.loki3.com/BracketList"/>
    <dgm:cxn modelId="{50A80B0D-2807-4F80-BC3F-BF7E405C786E}" type="presParOf" srcId="{2F5C9DF5-B840-4391-893D-3C220811E38A}" destId="{6649EE97-E4C2-4B6E-89E2-0ACACE6BC173}" srcOrd="2" destOrd="0" presId="urn:diagrams.loki3.com/BracketList"/>
    <dgm:cxn modelId="{AC1A8F8A-0A1F-4FCE-85AC-113E8A728B81}" type="presParOf" srcId="{2F5C9DF5-B840-4391-893D-3C220811E38A}" destId="{5CD4D49E-78D6-4127-969B-B49F690E0FF8}" srcOrd="3" destOrd="0" presId="urn:diagrams.loki3.com/BracketList"/>
    <dgm:cxn modelId="{C237494B-94FE-4A1B-83C1-840D487C6187}" type="presParOf" srcId="{EDAFC264-6D58-4BA5-8490-D573D5FAC3E0}" destId="{A3B08D64-F5FE-4D00-AA59-78A8C5D2532C}" srcOrd="1" destOrd="0" presId="urn:diagrams.loki3.com/BracketList"/>
    <dgm:cxn modelId="{F573713A-448D-4647-A2A8-0E432D9A8E4D}" type="presParOf" srcId="{EDAFC264-6D58-4BA5-8490-D573D5FAC3E0}" destId="{0333C9F5-5F48-4E7F-9429-3BABA0232D5A}" srcOrd="2" destOrd="0" presId="urn:diagrams.loki3.com/BracketList"/>
    <dgm:cxn modelId="{F271CC50-94BB-4EF7-927E-7E006280587E}" type="presParOf" srcId="{0333C9F5-5F48-4E7F-9429-3BABA0232D5A}" destId="{270F86FA-5970-4BB8-8FF9-4F6F88BFF192}" srcOrd="0" destOrd="0" presId="urn:diagrams.loki3.com/BracketList"/>
    <dgm:cxn modelId="{2B207A54-D45E-46FB-9F9E-56FE26AF98B8}" type="presParOf" srcId="{0333C9F5-5F48-4E7F-9429-3BABA0232D5A}" destId="{4F36757E-79A0-436F-A3B3-25969DF4AFD4}" srcOrd="1" destOrd="0" presId="urn:diagrams.loki3.com/BracketList"/>
    <dgm:cxn modelId="{4ABA0437-AE95-4A95-A485-7CEAA9A0F19D}" type="presParOf" srcId="{0333C9F5-5F48-4E7F-9429-3BABA0232D5A}" destId="{565D8386-357C-4836-BFC3-0C733AEC8F88}" srcOrd="2" destOrd="0" presId="urn:diagrams.loki3.com/BracketList"/>
    <dgm:cxn modelId="{B9861694-3490-4B88-B870-2075A6618826}" type="presParOf" srcId="{0333C9F5-5F48-4E7F-9429-3BABA0232D5A}" destId="{9F6B5968-A420-40E8-9421-9175ACE1677D}" srcOrd="3" destOrd="0" presId="urn:diagrams.loki3.com/Bracket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59F15-5CC0-4B15-8ADA-A37666F50CED}">
      <dsp:nvSpPr>
        <dsp:cNvPr id="0" name=""/>
        <dsp:cNvSpPr/>
      </dsp:nvSpPr>
      <dsp:spPr>
        <a:xfrm>
          <a:off x="1034872" y="3821"/>
          <a:ext cx="5328121" cy="319687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b="1" kern="1200">
              <a:latin typeface="Arial" panose="020B0604020202020204" pitchFamily="34" charset="0"/>
              <a:cs typeface="Arial" panose="020B0604020202020204" pitchFamily="34" charset="0"/>
            </a:rPr>
            <a:t>Equality Act (2010)</a:t>
          </a:r>
          <a:endParaRPr lang="en-GB" sz="4000" kern="1200">
            <a:latin typeface="Arial" panose="020B0604020202020204" pitchFamily="34" charset="0"/>
            <a:cs typeface="Arial" panose="020B0604020202020204" pitchFamily="34" charset="0"/>
          </a:endParaRPr>
        </a:p>
      </dsp:txBody>
      <dsp:txXfrm>
        <a:off x="1034872" y="3821"/>
        <a:ext cx="5328121" cy="3196872"/>
      </dsp:txXfrm>
    </dsp:sp>
    <dsp:sp modelId="{F024B2D8-CBB5-45E7-8AF5-7C073DED8FB8}">
      <dsp:nvSpPr>
        <dsp:cNvPr id="0" name=""/>
        <dsp:cNvSpPr/>
      </dsp:nvSpPr>
      <dsp:spPr>
        <a:xfrm>
          <a:off x="6895806" y="3821"/>
          <a:ext cx="5328121" cy="319687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b="1" kern="1200">
              <a:latin typeface="Arial" panose="020B0604020202020204" pitchFamily="34" charset="0"/>
              <a:cs typeface="Arial" panose="020B0604020202020204" pitchFamily="34" charset="0"/>
            </a:rPr>
            <a:t>The Health and Social Care Act (2012)</a:t>
          </a:r>
          <a:endParaRPr lang="en-GB" sz="4000" kern="1200"/>
        </a:p>
      </dsp:txBody>
      <dsp:txXfrm>
        <a:off x="6895806" y="3821"/>
        <a:ext cx="5328121" cy="3196872"/>
      </dsp:txXfrm>
    </dsp:sp>
    <dsp:sp modelId="{7843C80C-5B94-42D4-A4E6-B2D7D9D52943}">
      <dsp:nvSpPr>
        <dsp:cNvPr id="0" name=""/>
        <dsp:cNvSpPr/>
      </dsp:nvSpPr>
      <dsp:spPr>
        <a:xfrm>
          <a:off x="1036923" y="3733506"/>
          <a:ext cx="5328121" cy="319687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b="1" kern="1200">
              <a:latin typeface="Arial" panose="020B0604020202020204" pitchFamily="34" charset="0"/>
              <a:cs typeface="Arial" panose="020B0604020202020204" pitchFamily="34" charset="0"/>
            </a:rPr>
            <a:t>The Care Act (2014) </a:t>
          </a:r>
          <a:endParaRPr lang="en-GB" sz="4000" kern="1200"/>
        </a:p>
      </dsp:txBody>
      <dsp:txXfrm>
        <a:off x="1036923" y="3733506"/>
        <a:ext cx="5328121" cy="3196872"/>
      </dsp:txXfrm>
    </dsp:sp>
    <dsp:sp modelId="{638F0D8D-FED0-48FC-B255-5BC89EF79BCA}">
      <dsp:nvSpPr>
        <dsp:cNvPr id="0" name=""/>
        <dsp:cNvSpPr/>
      </dsp:nvSpPr>
      <dsp:spPr>
        <a:xfrm>
          <a:off x="6897857" y="3733506"/>
          <a:ext cx="5324018" cy="3196872"/>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Font typeface="Arial" panose="020B0604020202020204" pitchFamily="34" charset="0"/>
            <a:buNone/>
          </a:pPr>
          <a:r>
            <a:rPr lang="en-US" sz="4000" b="1" kern="1200">
              <a:latin typeface="Arial" panose="020B0604020202020204" pitchFamily="34" charset="0"/>
              <a:ea typeface="Gotham"/>
              <a:cs typeface="Arial" panose="020B0604020202020204" pitchFamily="34" charset="0"/>
              <a:sym typeface="Gotham"/>
            </a:rPr>
            <a:t>Policy:</a:t>
          </a:r>
        </a:p>
        <a:p>
          <a:pPr marL="0" lvl="0" indent="0" algn="ctr" defTabSz="1778000">
            <a:lnSpc>
              <a:spcPct val="90000"/>
            </a:lnSpc>
            <a:spcBef>
              <a:spcPct val="0"/>
            </a:spcBef>
            <a:spcAft>
              <a:spcPct val="35000"/>
            </a:spcAft>
            <a:buFont typeface="Arial" panose="020B0604020202020204" pitchFamily="34" charset="0"/>
            <a:buNone/>
          </a:pPr>
          <a:r>
            <a:rPr lang="en-US" sz="3600" kern="1200">
              <a:latin typeface="Arial" panose="020B0604020202020204" pitchFamily="34" charset="0"/>
              <a:ea typeface="Gotham"/>
              <a:cs typeface="Arial" panose="020B0604020202020204" pitchFamily="34" charset="0"/>
              <a:sym typeface="Gotham"/>
            </a:rPr>
            <a:t>NHS Long term Plan</a:t>
          </a:r>
        </a:p>
        <a:p>
          <a:pPr marL="0" lvl="0" indent="0" algn="ctr" defTabSz="1778000">
            <a:lnSpc>
              <a:spcPct val="90000"/>
            </a:lnSpc>
            <a:spcBef>
              <a:spcPct val="0"/>
            </a:spcBef>
            <a:spcAft>
              <a:spcPct val="35000"/>
            </a:spcAft>
            <a:buFont typeface="Arial" panose="020B0604020202020204" pitchFamily="34" charset="0"/>
            <a:buNone/>
          </a:pPr>
          <a:r>
            <a:rPr kumimoji="0" lang="en-US" altLang="en-US" sz="3600" b="0" i="0" u="none" strike="noStrike" kern="1200" cap="none" normalizeH="0" baseline="0">
              <a:ln>
                <a:noFill/>
              </a:ln>
              <a:solidFill>
                <a:schemeClr val="bg1"/>
              </a:solidFill>
              <a:effectLst/>
              <a:latin typeface="Arial" panose="020B0604020202020204" pitchFamily="34" charset="0"/>
            </a:rPr>
            <a:t>The Domiciliary Care Regulation</a:t>
          </a:r>
        </a:p>
        <a:p>
          <a:pPr marL="0" lvl="0" indent="0" algn="ctr" defTabSz="1778000">
            <a:lnSpc>
              <a:spcPct val="90000"/>
            </a:lnSpc>
            <a:spcBef>
              <a:spcPct val="0"/>
            </a:spcBef>
            <a:spcAft>
              <a:spcPct val="35000"/>
            </a:spcAft>
            <a:buFont typeface="Arial" panose="020B0604020202020204" pitchFamily="34" charset="0"/>
            <a:buNone/>
          </a:pPr>
          <a:r>
            <a:rPr kumimoji="0" lang="en-US" altLang="en-US" sz="3600" b="0" i="0" u="none" strike="noStrike" kern="1200" cap="none" normalizeH="0" baseline="0">
              <a:ln>
                <a:noFill/>
              </a:ln>
              <a:solidFill>
                <a:schemeClr val="bg1"/>
              </a:solidFill>
              <a:effectLst/>
              <a:latin typeface="Arial" panose="020B0604020202020204" pitchFamily="34" charset="0"/>
            </a:rPr>
            <a:t>NICE Guidelines </a:t>
          </a:r>
          <a:endParaRPr lang="en-GB" sz="3600" kern="1200">
            <a:solidFill>
              <a:schemeClr val="bg1"/>
            </a:solidFill>
            <a:latin typeface="Arial" panose="020B0604020202020204" pitchFamily="34" charset="0"/>
            <a:cs typeface="Arial" panose="020B0604020202020204" pitchFamily="34" charset="0"/>
          </a:endParaRPr>
        </a:p>
      </dsp:txBody>
      <dsp:txXfrm>
        <a:off x="6897857" y="3733506"/>
        <a:ext cx="5324018" cy="3196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DEB301-5EB1-4F79-B60D-57F255721F05}">
      <dsp:nvSpPr>
        <dsp:cNvPr id="0" name=""/>
        <dsp:cNvSpPr/>
      </dsp:nvSpPr>
      <dsp:spPr>
        <a:xfrm>
          <a:off x="-9713374" y="-1482637"/>
          <a:ext cx="11553864" cy="11553864"/>
        </a:xfrm>
        <a:prstGeom prst="blockArc">
          <a:avLst>
            <a:gd name="adj1" fmla="val 18900000"/>
            <a:gd name="adj2" fmla="val 2700000"/>
            <a:gd name="adj3" fmla="val 187"/>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785DD27-70C4-4376-B865-F5355750BD51}">
      <dsp:nvSpPr>
        <dsp:cNvPr id="0" name=""/>
        <dsp:cNvSpPr/>
      </dsp:nvSpPr>
      <dsp:spPr>
        <a:xfrm>
          <a:off x="802637" y="536615"/>
          <a:ext cx="13091514" cy="1073917"/>
        </a:xfrm>
        <a:prstGeom prst="rect">
          <a:avLst/>
        </a:prstGeom>
        <a:solidFill>
          <a:schemeClr val="tx2"/>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2422" tIns="81280" rIns="81280" bIns="81280" numCol="1" spcCol="1270" anchor="ctr" anchorCtr="0">
          <a:noAutofit/>
        </a:bodyPr>
        <a:lstStyle/>
        <a:p>
          <a:pPr marL="0" lvl="0" indent="0" algn="l" defTabSz="1422400">
            <a:lnSpc>
              <a:spcPct val="90000"/>
            </a:lnSpc>
            <a:spcBef>
              <a:spcPct val="0"/>
            </a:spcBef>
            <a:spcAft>
              <a:spcPct val="35000"/>
            </a:spcAft>
            <a:buNone/>
          </a:pPr>
          <a:r>
            <a:rPr lang="en-US" sz="3200" u="sng" kern="1200">
              <a:latin typeface="Arial" panose="020B0604020202020204" pitchFamily="34" charset="0"/>
              <a:cs typeface="Arial" panose="020B0604020202020204" pitchFamily="34" charset="0"/>
            </a:rPr>
            <a:t>Health Services</a:t>
          </a:r>
          <a:r>
            <a:rPr lang="en-US" sz="3200" kern="1200">
              <a:latin typeface="Arial" panose="020B0604020202020204" pitchFamily="34" charset="0"/>
              <a:cs typeface="Arial" panose="020B0604020202020204" pitchFamily="34" charset="0"/>
            </a:rPr>
            <a:t>: NHS (Primary Care, Hospital services, Dementia Support, Medical and Mental Health) </a:t>
          </a:r>
          <a:r>
            <a:rPr kumimoji="0" lang="en-US" altLang="en-US" sz="3200" b="0" i="0" u="none" strike="noStrike" kern="1200" cap="none" normalizeH="0" baseline="0">
              <a:ln>
                <a:noFill/>
              </a:ln>
              <a:solidFill>
                <a:schemeClr val="bg1"/>
              </a:solidFill>
              <a:effectLst/>
              <a:latin typeface="Arial" panose="020B0604020202020204" pitchFamily="34" charset="0"/>
              <a:cs typeface="Arial" panose="020B0604020202020204" pitchFamily="34" charset="0"/>
            </a:rPr>
            <a:t>(NHS England, 2025).</a:t>
          </a:r>
          <a:endParaRPr lang="en-GB" sz="3200" kern="1200">
            <a:solidFill>
              <a:schemeClr val="bg1"/>
            </a:solidFill>
            <a:latin typeface="Arial" panose="020B0604020202020204" pitchFamily="34" charset="0"/>
            <a:cs typeface="Arial" panose="020B0604020202020204" pitchFamily="34" charset="0"/>
          </a:endParaRPr>
        </a:p>
      </dsp:txBody>
      <dsp:txXfrm>
        <a:off x="802637" y="536615"/>
        <a:ext cx="13091514" cy="1073917"/>
      </dsp:txXfrm>
    </dsp:sp>
    <dsp:sp modelId="{31957C2C-63D6-4164-A8E7-C134F36A970C}">
      <dsp:nvSpPr>
        <dsp:cNvPr id="0" name=""/>
        <dsp:cNvSpPr/>
      </dsp:nvSpPr>
      <dsp:spPr>
        <a:xfrm>
          <a:off x="131439" y="402375"/>
          <a:ext cx="1342396" cy="134239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3D17AE9-B797-4DCE-BF89-EFA53D49AF24}">
      <dsp:nvSpPr>
        <dsp:cNvPr id="0" name=""/>
        <dsp:cNvSpPr/>
      </dsp:nvSpPr>
      <dsp:spPr>
        <a:xfrm>
          <a:off x="1572175" y="2146975"/>
          <a:ext cx="12321976" cy="1073917"/>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2422" tIns="81280" rIns="81280" bIns="81280" numCol="1" spcCol="1270" anchor="ctr" anchorCtr="0">
          <a:noAutofit/>
        </a:bodyPr>
        <a:lstStyle/>
        <a:p>
          <a:pPr marL="0" lvl="0" indent="0" algn="l" defTabSz="1422400">
            <a:lnSpc>
              <a:spcPct val="90000"/>
            </a:lnSpc>
            <a:spcBef>
              <a:spcPct val="0"/>
            </a:spcBef>
            <a:spcAft>
              <a:spcPct val="35000"/>
            </a:spcAft>
            <a:buNone/>
          </a:pPr>
          <a:r>
            <a:rPr lang="en-US" sz="3200" u="sng" kern="1200">
              <a:latin typeface="Arial" panose="020B0604020202020204" pitchFamily="34" charset="0"/>
              <a:cs typeface="Arial" panose="020B0604020202020204" pitchFamily="34" charset="0"/>
            </a:rPr>
            <a:t>Social Services</a:t>
          </a:r>
          <a:r>
            <a:rPr lang="en-US" sz="3200" kern="1200">
              <a:latin typeface="Arial" panose="020B0604020202020204" pitchFamily="34" charset="0"/>
              <a:cs typeface="Arial" panose="020B0604020202020204" pitchFamily="34" charset="0"/>
            </a:rPr>
            <a:t>: In Home Support, Assessments, Rehabilitation </a:t>
          </a:r>
          <a:r>
            <a:rPr kumimoji="0" lang="en-US" altLang="en-US" sz="3200" b="0" i="0" u="none" strike="noStrike" kern="1200" cap="none" normalizeH="0" baseline="0">
              <a:ln>
                <a:noFill/>
              </a:ln>
              <a:solidFill>
                <a:schemeClr val="bg1"/>
              </a:solidFill>
              <a:effectLst/>
              <a:latin typeface="Arial" panose="020B0604020202020204" pitchFamily="34" charset="0"/>
              <a:cs typeface="Arial" panose="020B0604020202020204" pitchFamily="34" charset="0"/>
            </a:rPr>
            <a:t>(NHS INFORM, 2023). </a:t>
          </a:r>
          <a:endParaRPr lang="en-GB" sz="3200" kern="1200">
            <a:solidFill>
              <a:schemeClr val="bg1"/>
            </a:solidFill>
            <a:latin typeface="Arial" panose="020B0604020202020204" pitchFamily="34" charset="0"/>
            <a:cs typeface="Arial" panose="020B0604020202020204" pitchFamily="34" charset="0"/>
          </a:endParaRPr>
        </a:p>
      </dsp:txBody>
      <dsp:txXfrm>
        <a:off x="1572175" y="2146975"/>
        <a:ext cx="12321976" cy="1073917"/>
      </dsp:txXfrm>
    </dsp:sp>
    <dsp:sp modelId="{CA72327D-5EC8-44CB-9949-13B22638FCB0}">
      <dsp:nvSpPr>
        <dsp:cNvPr id="0" name=""/>
        <dsp:cNvSpPr/>
      </dsp:nvSpPr>
      <dsp:spPr>
        <a:xfrm>
          <a:off x="900977" y="2012736"/>
          <a:ext cx="1342396" cy="134239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C921FA-72F9-4430-8DFA-89287DB20F6A}">
      <dsp:nvSpPr>
        <dsp:cNvPr id="0" name=""/>
        <dsp:cNvSpPr/>
      </dsp:nvSpPr>
      <dsp:spPr>
        <a:xfrm>
          <a:off x="1808361" y="3757336"/>
          <a:ext cx="12085790" cy="1073917"/>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2422" tIns="71120" rIns="71120" bIns="71120" numCol="1" spcCol="1270" anchor="ctr" anchorCtr="0">
          <a:noAutofit/>
        </a:bodyPr>
        <a:lstStyle/>
        <a:p>
          <a:pPr marL="0" lvl="0" indent="0" algn="l" defTabSz="1244600">
            <a:lnSpc>
              <a:spcPct val="90000"/>
            </a:lnSpc>
            <a:spcBef>
              <a:spcPct val="0"/>
            </a:spcBef>
            <a:spcAft>
              <a:spcPct val="35000"/>
            </a:spcAft>
            <a:buNone/>
          </a:pPr>
          <a:r>
            <a:rPr lang="en-US" sz="2800" u="sng" kern="1200">
              <a:latin typeface="Arial" panose="020B0604020202020204" pitchFamily="34" charset="0"/>
              <a:cs typeface="Arial" panose="020B0604020202020204" pitchFamily="34" charset="0"/>
            </a:rPr>
            <a:t>Charitable and Third Sector Organisations</a:t>
          </a:r>
          <a:r>
            <a:rPr lang="en-US" sz="2800" kern="1200"/>
            <a:t>: </a:t>
          </a:r>
          <a:r>
            <a:rPr lang="en-US" sz="2800" b="0" kern="1200">
              <a:solidFill>
                <a:schemeClr val="bg1"/>
              </a:solidFill>
              <a:latin typeface="Arial" panose="020B0604020202020204" pitchFamily="34" charset="0"/>
              <a:cs typeface="Arial" panose="020B0604020202020204" pitchFamily="34" charset="0"/>
            </a:rPr>
            <a:t>Age Uk , Hourglass,</a:t>
          </a:r>
          <a:r>
            <a:rPr kumimoji="0" lang="en-US" altLang="en-US" sz="2800" b="0" i="0" u="none" strike="noStrike" kern="1200" cap="none" normalizeH="0" baseline="0">
              <a:ln>
                <a:noFill/>
              </a:ln>
              <a:solidFill>
                <a:schemeClr val="bg1"/>
              </a:solidFill>
              <a:effectLst/>
              <a:latin typeface="Arial" panose="020B0604020202020204" pitchFamily="34" charset="0"/>
              <a:cs typeface="Arial" panose="020B0604020202020204" pitchFamily="34" charset="0"/>
            </a:rPr>
            <a:t>The Silver Line, and </a:t>
          </a:r>
          <a:r>
            <a:rPr lang="en-US" altLang="en-US" sz="2800" b="0" kern="1200">
              <a:solidFill>
                <a:schemeClr val="bg1"/>
              </a:solidFill>
              <a:latin typeface="Arial" panose="020B0604020202020204" pitchFamily="34" charset="0"/>
              <a:cs typeface="Arial" panose="020B0604020202020204" pitchFamily="34" charset="0"/>
            </a:rPr>
            <a:t>Dying Matters </a:t>
          </a:r>
          <a:r>
            <a:rPr lang="en-US" sz="2800" b="0" kern="1200">
              <a:solidFill>
                <a:schemeClr val="bg1"/>
              </a:solidFill>
              <a:latin typeface="Arial" panose="020B0604020202020204" pitchFamily="34" charset="0"/>
              <a:cs typeface="Arial" panose="020B0604020202020204" pitchFamily="34" charset="0"/>
            </a:rPr>
            <a:t> </a:t>
          </a:r>
          <a:r>
            <a:rPr kumimoji="0" lang="en-US" altLang="en-US" sz="2800" b="0" i="0" u="none" strike="noStrike" kern="1200" cap="none" normalizeH="0" baseline="0">
              <a:ln>
                <a:noFill/>
              </a:ln>
              <a:solidFill>
                <a:schemeClr val="bg1"/>
              </a:solidFill>
              <a:effectLst/>
              <a:latin typeface="Arial" panose="020B0604020202020204" pitchFamily="34" charset="0"/>
              <a:cs typeface="Arial" panose="020B0604020202020204" pitchFamily="34" charset="0"/>
            </a:rPr>
            <a:t>(Age UK, 2018; </a:t>
          </a:r>
          <a:r>
            <a:rPr lang="en-US" altLang="en-US" sz="2800" kern="1200">
              <a:solidFill>
                <a:schemeClr val="bg1"/>
              </a:solidFill>
              <a:latin typeface="Arial" panose="020B0604020202020204" pitchFamily="34" charset="0"/>
              <a:cs typeface="Arial" panose="020B0604020202020204" pitchFamily="34" charset="0"/>
            </a:rPr>
            <a:t>Hospice UK, 2022</a:t>
          </a:r>
          <a:r>
            <a:rPr kumimoji="0" lang="en-US" altLang="en-US" sz="2800" b="0" i="0" u="none" strike="noStrike" kern="1200" cap="none" normalizeH="0" baseline="0">
              <a:ln>
                <a:noFill/>
              </a:ln>
              <a:solidFill>
                <a:schemeClr val="bg1"/>
              </a:solidFill>
              <a:effectLst/>
              <a:latin typeface="Arial" panose="020B0604020202020204" pitchFamily="34" charset="0"/>
              <a:cs typeface="Arial" panose="020B0604020202020204" pitchFamily="34" charset="0"/>
            </a:rPr>
            <a:t>). </a:t>
          </a:r>
          <a:endParaRPr lang="en-GB" sz="2800" b="0" kern="1200">
            <a:solidFill>
              <a:schemeClr val="bg1"/>
            </a:solidFill>
            <a:latin typeface="Arial" panose="020B0604020202020204" pitchFamily="34" charset="0"/>
            <a:cs typeface="Arial" panose="020B0604020202020204" pitchFamily="34" charset="0"/>
          </a:endParaRPr>
        </a:p>
      </dsp:txBody>
      <dsp:txXfrm>
        <a:off x="1808361" y="3757336"/>
        <a:ext cx="12085790" cy="1073917"/>
      </dsp:txXfrm>
    </dsp:sp>
    <dsp:sp modelId="{3F6DB16C-D24E-4298-9795-41364004D828}">
      <dsp:nvSpPr>
        <dsp:cNvPr id="0" name=""/>
        <dsp:cNvSpPr/>
      </dsp:nvSpPr>
      <dsp:spPr>
        <a:xfrm>
          <a:off x="1137163" y="3623096"/>
          <a:ext cx="1342396" cy="134239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03557C2-D4F6-44E1-BC97-A548B757DD7B}">
      <dsp:nvSpPr>
        <dsp:cNvPr id="0" name=""/>
        <dsp:cNvSpPr/>
      </dsp:nvSpPr>
      <dsp:spPr>
        <a:xfrm>
          <a:off x="1572175" y="5367696"/>
          <a:ext cx="12321976" cy="1073917"/>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2422" tIns="81280" rIns="81280" bIns="81280" numCol="1" spcCol="1270" anchor="ctr" anchorCtr="0">
          <a:noAutofit/>
        </a:bodyPr>
        <a:lstStyle/>
        <a:p>
          <a:pPr marL="0" lvl="0" indent="0" algn="l" defTabSz="1422400">
            <a:lnSpc>
              <a:spcPct val="90000"/>
            </a:lnSpc>
            <a:spcBef>
              <a:spcPct val="0"/>
            </a:spcBef>
            <a:spcAft>
              <a:spcPct val="35000"/>
            </a:spcAft>
            <a:buNone/>
          </a:pPr>
          <a:r>
            <a:rPr lang="en-US" sz="3200" u="sng" kern="1200">
              <a:latin typeface="Arial" panose="020B0604020202020204" pitchFamily="34" charset="0"/>
              <a:cs typeface="Arial" panose="020B0604020202020204" pitchFamily="34" charset="0"/>
            </a:rPr>
            <a:t>Community Resources: </a:t>
          </a:r>
          <a:r>
            <a:rPr lang="en-US" sz="3200" kern="1200">
              <a:latin typeface="Arial" panose="020B0604020202020204" pitchFamily="34" charset="0"/>
              <a:cs typeface="Arial" panose="020B0604020202020204" pitchFamily="34" charset="0"/>
            </a:rPr>
            <a:t>Local Clubs, Libraries, Activity Centers</a:t>
          </a:r>
          <a:endParaRPr lang="en-GB" sz="3200" kern="1200">
            <a:latin typeface="Arial" panose="020B0604020202020204" pitchFamily="34" charset="0"/>
            <a:cs typeface="Arial" panose="020B0604020202020204" pitchFamily="34" charset="0"/>
          </a:endParaRPr>
        </a:p>
      </dsp:txBody>
      <dsp:txXfrm>
        <a:off x="1572175" y="5367696"/>
        <a:ext cx="12321976" cy="1073917"/>
      </dsp:txXfrm>
    </dsp:sp>
    <dsp:sp modelId="{FBDF8E9E-9D55-4D58-8EE4-A6872B4F8780}">
      <dsp:nvSpPr>
        <dsp:cNvPr id="0" name=""/>
        <dsp:cNvSpPr/>
      </dsp:nvSpPr>
      <dsp:spPr>
        <a:xfrm>
          <a:off x="900977" y="5233457"/>
          <a:ext cx="1342396" cy="134239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6A60CB-AA21-4A13-A842-DCB597298612}">
      <dsp:nvSpPr>
        <dsp:cNvPr id="0" name=""/>
        <dsp:cNvSpPr/>
      </dsp:nvSpPr>
      <dsp:spPr>
        <a:xfrm>
          <a:off x="802637" y="6978057"/>
          <a:ext cx="13091514" cy="1073917"/>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2422" tIns="71120" rIns="71120" bIns="71120" numCol="1" spcCol="1270" anchor="ctr" anchorCtr="0">
          <a:noAutofit/>
        </a:bodyPr>
        <a:lstStyle/>
        <a:p>
          <a:pPr marL="0" lvl="0" indent="0" algn="l" defTabSz="1244600">
            <a:lnSpc>
              <a:spcPct val="90000"/>
            </a:lnSpc>
            <a:spcBef>
              <a:spcPct val="0"/>
            </a:spcBef>
            <a:spcAft>
              <a:spcPct val="35000"/>
            </a:spcAft>
            <a:buNone/>
          </a:pPr>
          <a:r>
            <a:rPr lang="en-US" sz="2800" u="sng" kern="1200">
              <a:latin typeface="Arial" panose="020B0604020202020204" pitchFamily="34" charset="0"/>
              <a:cs typeface="Arial" panose="020B0604020202020204" pitchFamily="34" charset="0"/>
            </a:rPr>
            <a:t>Policy and Legislative Frameworks</a:t>
          </a:r>
          <a:r>
            <a:rPr lang="en-US" sz="2800" kern="1200">
              <a:latin typeface="Arial" panose="020B0604020202020204" pitchFamily="34" charset="0"/>
              <a:cs typeface="Arial" panose="020B0604020202020204" pitchFamily="34" charset="0"/>
            </a:rPr>
            <a:t>:</a:t>
          </a:r>
          <a:r>
            <a:rPr lang="en-US" sz="2000" kern="1200">
              <a:latin typeface="Arial" panose="020B0604020202020204" pitchFamily="34" charset="0"/>
              <a:cs typeface="Arial" panose="020B0604020202020204" pitchFamily="34" charset="0"/>
            </a:rPr>
            <a:t> Care Act 2014, Human Rights Act 1998, NHS Continuing Healthcare (CHC), Adult Social Care Outcomes Framework (ASCOF). </a:t>
          </a:r>
          <a:r>
            <a:rPr kumimoji="0" lang="en-US" altLang="en-US" sz="2000" b="0" i="0" u="none" strike="noStrike" kern="1200" cap="none" normalizeH="0" baseline="0">
              <a:ln>
                <a:noFill/>
              </a:ln>
              <a:solidFill>
                <a:schemeClr val="bg1"/>
              </a:solidFill>
              <a:effectLst/>
              <a:latin typeface="Arial" panose="020B0604020202020204" pitchFamily="34" charset="0"/>
              <a:cs typeface="Arial" panose="020B0604020202020204" pitchFamily="34" charset="0"/>
            </a:rPr>
            <a:t>The </a:t>
          </a:r>
          <a:r>
            <a:rPr kumimoji="0" lang="en-US" altLang="en-US" sz="2000" b="1" i="0" u="none" strike="noStrike" kern="1200" cap="none" normalizeH="0" baseline="0">
              <a:ln>
                <a:noFill/>
              </a:ln>
              <a:solidFill>
                <a:schemeClr val="bg1"/>
              </a:solidFill>
              <a:effectLst/>
              <a:latin typeface="Arial" panose="020B0604020202020204" pitchFamily="34" charset="0"/>
              <a:cs typeface="Arial" panose="020B0604020202020204" pitchFamily="34" charset="0"/>
            </a:rPr>
            <a:t>CQC and NICE  guidelines for </a:t>
          </a:r>
          <a:r>
            <a:rPr kumimoji="0" lang="en-US" altLang="en-US" sz="2000" b="0" i="0" u="none" strike="noStrike" kern="1200" cap="none" normalizeH="0" baseline="0">
              <a:ln>
                <a:noFill/>
              </a:ln>
              <a:solidFill>
                <a:schemeClr val="bg1"/>
              </a:solidFill>
              <a:effectLst/>
              <a:latin typeface="Arial" panose="020B0604020202020204" pitchFamily="34" charset="0"/>
              <a:cs typeface="Arial" panose="020B0604020202020204" pitchFamily="34" charset="0"/>
            </a:rPr>
            <a:t>facilities to prevent elder abuse, neglect, and damage (Age UK, 2023). </a:t>
          </a:r>
          <a:endParaRPr lang="en-GB" sz="2000" kern="1200">
            <a:solidFill>
              <a:schemeClr val="bg1"/>
            </a:solidFill>
            <a:latin typeface="Arial" panose="020B0604020202020204" pitchFamily="34" charset="0"/>
            <a:cs typeface="Arial" panose="020B0604020202020204" pitchFamily="34" charset="0"/>
          </a:endParaRPr>
        </a:p>
      </dsp:txBody>
      <dsp:txXfrm>
        <a:off x="802637" y="6978057"/>
        <a:ext cx="13091514" cy="1073917"/>
      </dsp:txXfrm>
    </dsp:sp>
    <dsp:sp modelId="{D2904F8E-B1DC-4909-B008-A0E093B9E6F2}">
      <dsp:nvSpPr>
        <dsp:cNvPr id="0" name=""/>
        <dsp:cNvSpPr/>
      </dsp:nvSpPr>
      <dsp:spPr>
        <a:xfrm>
          <a:off x="131439" y="6843817"/>
          <a:ext cx="1342396" cy="134239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463A6-7BA5-4C7C-93B7-5EA652ADE079}">
      <dsp:nvSpPr>
        <dsp:cNvPr id="0" name=""/>
        <dsp:cNvSpPr/>
      </dsp:nvSpPr>
      <dsp:spPr>
        <a:xfrm>
          <a:off x="0" y="410351"/>
          <a:ext cx="15240000" cy="1063125"/>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2793" tIns="520700" rIns="1182793" bIns="177800" numCol="1" spcCol="1270" anchor="t" anchorCtr="0">
          <a:noAutofit/>
        </a:bodyPr>
        <a:lstStyle/>
        <a:p>
          <a:pPr marL="228600" lvl="1" indent="-228600" algn="l" defTabSz="1111250">
            <a:lnSpc>
              <a:spcPct val="90000"/>
            </a:lnSpc>
            <a:spcBef>
              <a:spcPct val="0"/>
            </a:spcBef>
            <a:spcAft>
              <a:spcPct val="15000"/>
            </a:spcAft>
            <a:buChar char="•"/>
          </a:pPr>
          <a:r>
            <a:rPr lang="en-US" sz="2500" kern="1200"/>
            <a:t> King’s Fund (Bottery, 2018).</a:t>
          </a:r>
          <a:endParaRPr lang="en-GB" sz="2500" kern="1200"/>
        </a:p>
      </dsp:txBody>
      <dsp:txXfrm>
        <a:off x="0" y="410351"/>
        <a:ext cx="15240000" cy="1063125"/>
      </dsp:txXfrm>
    </dsp:sp>
    <dsp:sp modelId="{AFECE347-0EAE-4D5E-B1BD-C9C46AEBF500}">
      <dsp:nvSpPr>
        <dsp:cNvPr id="0" name=""/>
        <dsp:cNvSpPr/>
      </dsp:nvSpPr>
      <dsp:spPr>
        <a:xfrm>
          <a:off x="762000" y="36499"/>
          <a:ext cx="10668000" cy="7380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l" defTabSz="1111250">
            <a:lnSpc>
              <a:spcPct val="90000"/>
            </a:lnSpc>
            <a:spcBef>
              <a:spcPct val="0"/>
            </a:spcBef>
            <a:spcAft>
              <a:spcPct val="35000"/>
            </a:spcAft>
            <a:buNone/>
          </a:pPr>
          <a:r>
            <a:rPr lang="en-US" altLang="en-US" sz="2500" kern="1200">
              <a:latin typeface="Arial" panose="020B0604020202020204" pitchFamily="34" charset="0"/>
            </a:rPr>
            <a:t>Recruitment and Retention of employees</a:t>
          </a:r>
          <a:endParaRPr lang="en-GB" sz="2500" kern="1200"/>
        </a:p>
      </dsp:txBody>
      <dsp:txXfrm>
        <a:off x="798026" y="72525"/>
        <a:ext cx="10595948" cy="665948"/>
      </dsp:txXfrm>
    </dsp:sp>
    <dsp:sp modelId="{2BB280B3-3272-4496-BD50-4AE1FCFC0A5F}">
      <dsp:nvSpPr>
        <dsp:cNvPr id="0" name=""/>
        <dsp:cNvSpPr/>
      </dsp:nvSpPr>
      <dsp:spPr>
        <a:xfrm>
          <a:off x="0" y="1972625"/>
          <a:ext cx="15240000" cy="1063125"/>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2793" tIns="520700" rIns="1182793" bIns="177800" numCol="1" spcCol="1270" anchor="t" anchorCtr="0">
          <a:noAutofit/>
        </a:bodyPr>
        <a:lstStyle/>
        <a:p>
          <a:pPr marL="228600" lvl="1" indent="-228600" algn="l" defTabSz="1111250">
            <a:lnSpc>
              <a:spcPct val="90000"/>
            </a:lnSpc>
            <a:spcBef>
              <a:spcPct val="0"/>
            </a:spcBef>
            <a:spcAft>
              <a:spcPct val="15000"/>
            </a:spcAft>
            <a:buFont typeface="Arial" panose="020B0604020202020204" pitchFamily="34" charset="0"/>
            <a:buChar char="•"/>
          </a:pPr>
          <a:r>
            <a:rPr lang="en-GB" sz="2500" kern="1200"/>
            <a:t>(Hampstead , 2024); </a:t>
          </a:r>
          <a:r>
            <a:rPr lang="en-GB" sz="2500" kern="1200">
              <a:solidFill>
                <a:schemeClr val="tx1"/>
              </a:solidFill>
              <a:effectLst/>
              <a:latin typeface="+mn-lt"/>
              <a:ea typeface="+mn-ea"/>
              <a:cs typeface="+mn-cs"/>
            </a:rPr>
            <a:t>(Galligan, 2025).</a:t>
          </a:r>
          <a:endParaRPr lang="en-GB" sz="2500" kern="1200"/>
        </a:p>
      </dsp:txBody>
      <dsp:txXfrm>
        <a:off x="0" y="1972625"/>
        <a:ext cx="15240000" cy="1063125"/>
      </dsp:txXfrm>
    </dsp:sp>
    <dsp:sp modelId="{ACFD88BD-853F-46AC-88E1-AFE9D171A547}">
      <dsp:nvSpPr>
        <dsp:cNvPr id="0" name=""/>
        <dsp:cNvSpPr/>
      </dsp:nvSpPr>
      <dsp:spPr>
        <a:xfrm>
          <a:off x="762000" y="1603624"/>
          <a:ext cx="10668000" cy="7380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l" defTabSz="1111250">
            <a:lnSpc>
              <a:spcPct val="90000"/>
            </a:lnSpc>
            <a:spcBef>
              <a:spcPct val="0"/>
            </a:spcBef>
            <a:spcAft>
              <a:spcPct val="35000"/>
            </a:spcAft>
            <a:buNone/>
          </a:pPr>
          <a:r>
            <a:rPr lang="en-US" altLang="en-US" sz="2500" kern="1200">
              <a:latin typeface="Arial" panose="020B0604020202020204" pitchFamily="34" charset="0"/>
            </a:rPr>
            <a:t>Funding</a:t>
          </a:r>
        </a:p>
      </dsp:txBody>
      <dsp:txXfrm>
        <a:off x="798026" y="1639650"/>
        <a:ext cx="10595948" cy="665948"/>
      </dsp:txXfrm>
    </dsp:sp>
    <dsp:sp modelId="{B6BFECAA-0763-40CD-89E5-85B846C00939}">
      <dsp:nvSpPr>
        <dsp:cNvPr id="0" name=""/>
        <dsp:cNvSpPr/>
      </dsp:nvSpPr>
      <dsp:spPr>
        <a:xfrm>
          <a:off x="0" y="3539750"/>
          <a:ext cx="15240000" cy="1063125"/>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2793" tIns="520700" rIns="1182793" bIns="177800" numCol="1" spcCol="1270" anchor="t" anchorCtr="0">
          <a:noAutofit/>
        </a:bodyPr>
        <a:lstStyle/>
        <a:p>
          <a:pPr marL="228600" lvl="1" indent="-228600" algn="l" defTabSz="1111250">
            <a:lnSpc>
              <a:spcPct val="90000"/>
            </a:lnSpc>
            <a:spcBef>
              <a:spcPct val="0"/>
            </a:spcBef>
            <a:spcAft>
              <a:spcPct val="15000"/>
            </a:spcAft>
            <a:buFont typeface="Arial" panose="020B0604020202020204" pitchFamily="34" charset="0"/>
            <a:buChar char="•"/>
          </a:pPr>
          <a:r>
            <a:rPr lang="en-GB" sz="2500" kern="1200"/>
            <a:t>(Age UK, 2023)</a:t>
          </a:r>
        </a:p>
      </dsp:txBody>
      <dsp:txXfrm>
        <a:off x="0" y="3539750"/>
        <a:ext cx="15240000" cy="1063125"/>
      </dsp:txXfrm>
    </dsp:sp>
    <dsp:sp modelId="{E379BAC1-8FE7-4E7D-A3C5-6E636DD3D869}">
      <dsp:nvSpPr>
        <dsp:cNvPr id="0" name=""/>
        <dsp:cNvSpPr/>
      </dsp:nvSpPr>
      <dsp:spPr>
        <a:xfrm>
          <a:off x="762000" y="3170750"/>
          <a:ext cx="10668000" cy="7380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l" defTabSz="1111250">
            <a:lnSpc>
              <a:spcPct val="90000"/>
            </a:lnSpc>
            <a:spcBef>
              <a:spcPct val="0"/>
            </a:spcBef>
            <a:spcAft>
              <a:spcPct val="35000"/>
            </a:spcAft>
            <a:buNone/>
          </a:pPr>
          <a:r>
            <a:rPr lang="en-US" altLang="en-US" sz="2500" kern="1200">
              <a:latin typeface="Arial" panose="020B0604020202020204" pitchFamily="34" charset="0"/>
            </a:rPr>
            <a:t>Safety and Compliance</a:t>
          </a:r>
          <a:endParaRPr lang="en-GB" sz="2500" kern="1200"/>
        </a:p>
      </dsp:txBody>
      <dsp:txXfrm>
        <a:off x="798026" y="3206776"/>
        <a:ext cx="10595948" cy="665948"/>
      </dsp:txXfrm>
    </dsp:sp>
    <dsp:sp modelId="{1B57C445-4B22-469F-A0F7-A61CF7E5D19A}">
      <dsp:nvSpPr>
        <dsp:cNvPr id="0" name=""/>
        <dsp:cNvSpPr/>
      </dsp:nvSpPr>
      <dsp:spPr>
        <a:xfrm>
          <a:off x="0" y="5106875"/>
          <a:ext cx="15240000" cy="14175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2793" tIns="520700" rIns="1182793" bIns="177800" numCol="1" spcCol="1270" anchor="t" anchorCtr="0">
          <a:noAutofit/>
        </a:bodyPr>
        <a:lstStyle/>
        <a:p>
          <a:pPr marL="228600" lvl="1" indent="-228600" algn="l" defTabSz="1111250">
            <a:lnSpc>
              <a:spcPct val="90000"/>
            </a:lnSpc>
            <a:spcBef>
              <a:spcPct val="0"/>
            </a:spcBef>
            <a:spcAft>
              <a:spcPct val="15000"/>
            </a:spcAft>
            <a:buFont typeface="Arial" panose="020B0604020202020204" pitchFamily="34" charset="0"/>
            <a:buChar char="•"/>
          </a:pPr>
          <a:r>
            <a:rPr lang="en-US" sz="2500" b="1" kern="1200"/>
            <a:t>Socioemotional Selectivity Theory (1999) </a:t>
          </a:r>
          <a:r>
            <a:rPr lang="en-US" sz="2500" kern="1200"/>
            <a:t>Loneliness Strategy (DCMS), Care Quality Commission (CQC) guidance on well-being, volunteer companion programs.</a:t>
          </a:r>
          <a:endParaRPr lang="en-GB" sz="2500" kern="1200"/>
        </a:p>
      </dsp:txBody>
      <dsp:txXfrm>
        <a:off x="0" y="5106875"/>
        <a:ext cx="15240000" cy="1417500"/>
      </dsp:txXfrm>
    </dsp:sp>
    <dsp:sp modelId="{88079764-AEC0-4E83-8FBF-5894391413BA}">
      <dsp:nvSpPr>
        <dsp:cNvPr id="0" name=""/>
        <dsp:cNvSpPr/>
      </dsp:nvSpPr>
      <dsp:spPr>
        <a:xfrm>
          <a:off x="762000" y="4737875"/>
          <a:ext cx="10668000" cy="7380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l" defTabSz="1111250">
            <a:lnSpc>
              <a:spcPct val="90000"/>
            </a:lnSpc>
            <a:spcBef>
              <a:spcPct val="0"/>
            </a:spcBef>
            <a:spcAft>
              <a:spcPct val="35000"/>
            </a:spcAft>
            <a:buNone/>
          </a:pPr>
          <a:r>
            <a:rPr lang="en-US" altLang="en-US" sz="2500" kern="1200">
              <a:latin typeface="Arial" panose="020B0604020202020204" pitchFamily="34" charset="0"/>
            </a:rPr>
            <a:t>Social Isolation</a:t>
          </a:r>
          <a:endParaRPr lang="en-GB" sz="2500" kern="1200"/>
        </a:p>
      </dsp:txBody>
      <dsp:txXfrm>
        <a:off x="798026" y="4773901"/>
        <a:ext cx="10595948" cy="665948"/>
      </dsp:txXfrm>
    </dsp:sp>
    <dsp:sp modelId="{0EAE0299-FF32-4881-B22C-0A4135122609}">
      <dsp:nvSpPr>
        <dsp:cNvPr id="0" name=""/>
        <dsp:cNvSpPr/>
      </dsp:nvSpPr>
      <dsp:spPr>
        <a:xfrm>
          <a:off x="0" y="7028375"/>
          <a:ext cx="15240000" cy="1063125"/>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2793" tIns="520700" rIns="1182793" bIns="177800" numCol="1" spcCol="1270" anchor="t" anchorCtr="0">
          <a:noAutofit/>
        </a:bodyPr>
        <a:lstStyle/>
        <a:p>
          <a:pPr marL="228600" lvl="1" indent="-228600" algn="l" defTabSz="1111250">
            <a:lnSpc>
              <a:spcPct val="90000"/>
            </a:lnSpc>
            <a:spcBef>
              <a:spcPct val="0"/>
            </a:spcBef>
            <a:spcAft>
              <a:spcPct val="15000"/>
            </a:spcAft>
            <a:buFont typeface="Arial" panose="020B0604020202020204" pitchFamily="34" charset="0"/>
            <a:buChar char="•"/>
          </a:pPr>
          <a:r>
            <a:rPr lang="en-GB" sz="2500" kern="1200"/>
            <a:t>(Hourglass, 2023)</a:t>
          </a:r>
        </a:p>
      </dsp:txBody>
      <dsp:txXfrm>
        <a:off x="0" y="7028375"/>
        <a:ext cx="15240000" cy="1063125"/>
      </dsp:txXfrm>
    </dsp:sp>
    <dsp:sp modelId="{D3DF7059-241B-4B15-B6BB-9F3B1DFF4802}">
      <dsp:nvSpPr>
        <dsp:cNvPr id="0" name=""/>
        <dsp:cNvSpPr/>
      </dsp:nvSpPr>
      <dsp:spPr>
        <a:xfrm>
          <a:off x="762000" y="6659375"/>
          <a:ext cx="10668000" cy="7380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225" tIns="0" rIns="403225" bIns="0" numCol="1" spcCol="1270" anchor="ctr" anchorCtr="0">
          <a:noAutofit/>
        </a:bodyPr>
        <a:lstStyle/>
        <a:p>
          <a:pPr marL="0" lvl="0" indent="0" algn="l" defTabSz="1111250">
            <a:lnSpc>
              <a:spcPct val="90000"/>
            </a:lnSpc>
            <a:spcBef>
              <a:spcPct val="0"/>
            </a:spcBef>
            <a:spcAft>
              <a:spcPct val="35000"/>
            </a:spcAft>
            <a:buNone/>
          </a:pPr>
          <a:r>
            <a:rPr lang="en-US" sz="2500" kern="1200"/>
            <a:t>Adult Abuse and Neglect</a:t>
          </a:r>
          <a:endParaRPr lang="en-GB" sz="2500" kern="1200"/>
        </a:p>
      </dsp:txBody>
      <dsp:txXfrm>
        <a:off x="798026" y="6695401"/>
        <a:ext cx="10595948" cy="665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C1598-C98C-48B7-AA54-9CCECDCFB3D6}">
      <dsp:nvSpPr>
        <dsp:cNvPr id="0" name=""/>
        <dsp:cNvSpPr/>
      </dsp:nvSpPr>
      <dsp:spPr>
        <a:xfrm>
          <a:off x="0" y="2131137"/>
          <a:ext cx="3219449" cy="91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7152" tIns="116840" rIns="327152" bIns="116840" numCol="1" spcCol="1270" anchor="ctr" anchorCtr="0">
          <a:noAutofit/>
        </a:bodyPr>
        <a:lstStyle/>
        <a:p>
          <a:pPr marL="0" lvl="0" indent="0" algn="r" defTabSz="2044700">
            <a:lnSpc>
              <a:spcPct val="90000"/>
            </a:lnSpc>
            <a:spcBef>
              <a:spcPct val="0"/>
            </a:spcBef>
            <a:spcAft>
              <a:spcPct val="35000"/>
            </a:spcAft>
            <a:buNone/>
          </a:pPr>
          <a:r>
            <a:rPr lang="en-US" sz="4600" kern="1200"/>
            <a:t>Benefits</a:t>
          </a:r>
          <a:endParaRPr lang="en-GB" sz="4600" kern="1200"/>
        </a:p>
      </dsp:txBody>
      <dsp:txXfrm>
        <a:off x="0" y="2131137"/>
        <a:ext cx="3219449" cy="910800"/>
      </dsp:txXfrm>
    </dsp:sp>
    <dsp:sp modelId="{F520400F-A0D1-43BB-B815-D3AB9FDFF859}">
      <dsp:nvSpPr>
        <dsp:cNvPr id="0" name=""/>
        <dsp:cNvSpPr/>
      </dsp:nvSpPr>
      <dsp:spPr>
        <a:xfrm>
          <a:off x="3219449" y="1618812"/>
          <a:ext cx="643890" cy="1935450"/>
        </a:xfrm>
        <a:prstGeom prst="leftBrace">
          <a:avLst>
            <a:gd name="adj1" fmla="val 35000"/>
            <a:gd name="adj2" fmla="val 5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CD4D49E-78D6-4127-969B-B49F690E0FF8}">
      <dsp:nvSpPr>
        <dsp:cNvPr id="0" name=""/>
        <dsp:cNvSpPr/>
      </dsp:nvSpPr>
      <dsp:spPr>
        <a:xfrm>
          <a:off x="4120895" y="1618812"/>
          <a:ext cx="8756904" cy="19354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285750" lvl="1" indent="-285750" algn="l" defTabSz="1244600">
            <a:lnSpc>
              <a:spcPct val="90000"/>
            </a:lnSpc>
            <a:spcBef>
              <a:spcPct val="0"/>
            </a:spcBef>
            <a:spcAft>
              <a:spcPct val="15000"/>
            </a:spcAft>
            <a:buFont typeface="Arial" panose="020B0604020202020204" pitchFamily="34" charset="0"/>
            <a:buChar char="•"/>
          </a:pPr>
          <a:r>
            <a:rPr lang="en-US" sz="2800" kern="1200">
              <a:solidFill>
                <a:schemeClr val="tx1"/>
              </a:solidFill>
              <a:latin typeface="Arial" panose="020B0604020202020204" pitchFamily="34" charset="0"/>
              <a:cs typeface="Arial" panose="020B0604020202020204" pitchFamily="34" charset="0"/>
            </a:rPr>
            <a:t>Accessibility</a:t>
          </a:r>
          <a:endParaRPr lang="en-GB" sz="2800" kern="1200"/>
        </a:p>
        <a:p>
          <a:pPr marL="285750" lvl="1" indent="-285750" algn="l" defTabSz="1244600">
            <a:lnSpc>
              <a:spcPct val="90000"/>
            </a:lnSpc>
            <a:spcBef>
              <a:spcPct val="0"/>
            </a:spcBef>
            <a:spcAft>
              <a:spcPct val="15000"/>
            </a:spcAft>
            <a:buFont typeface="Arial" panose="020B0604020202020204" pitchFamily="34" charset="0"/>
            <a:buChar char="•"/>
          </a:pPr>
          <a:r>
            <a:rPr lang="en-US" sz="2800" kern="1200">
              <a:solidFill>
                <a:schemeClr val="tx1"/>
              </a:solidFill>
              <a:latin typeface="Arial" panose="020B0604020202020204" pitchFamily="34" charset="0"/>
              <a:cs typeface="Arial" panose="020B0604020202020204" pitchFamily="34" charset="0"/>
            </a:rPr>
            <a:t>Continuous Monitoring</a:t>
          </a:r>
          <a:endParaRPr lang="en-GB" sz="2800" kern="1200"/>
        </a:p>
        <a:p>
          <a:pPr marL="285750" lvl="1" indent="-285750" algn="l" defTabSz="1244600">
            <a:lnSpc>
              <a:spcPct val="90000"/>
            </a:lnSpc>
            <a:spcBef>
              <a:spcPct val="0"/>
            </a:spcBef>
            <a:spcAft>
              <a:spcPct val="15000"/>
            </a:spcAft>
            <a:buChar char="•"/>
          </a:pPr>
          <a:r>
            <a:rPr lang="en-GB" sz="2800" kern="1200">
              <a:solidFill>
                <a:schemeClr val="tx1"/>
              </a:solidFill>
              <a:latin typeface="Arial" panose="020B0604020202020204" pitchFamily="34" charset="0"/>
              <a:cs typeface="Arial" panose="020B0604020202020204" pitchFamily="34" charset="0"/>
            </a:rPr>
            <a:t>Enhanced Engagement</a:t>
          </a:r>
        </a:p>
        <a:p>
          <a:pPr marL="285750" lvl="1" indent="-285750" algn="l" defTabSz="1244600">
            <a:lnSpc>
              <a:spcPct val="90000"/>
            </a:lnSpc>
            <a:spcBef>
              <a:spcPct val="0"/>
            </a:spcBef>
            <a:spcAft>
              <a:spcPct val="15000"/>
            </a:spcAft>
            <a:buChar char="•"/>
          </a:pPr>
          <a:r>
            <a:rPr lang="en-US" sz="2800" kern="1200">
              <a:solidFill>
                <a:schemeClr val="tx1"/>
              </a:solidFill>
              <a:latin typeface="Arial" panose="020B0604020202020204" pitchFamily="34" charset="0"/>
              <a:cs typeface="Arial" panose="020B0604020202020204" pitchFamily="34" charset="0"/>
            </a:rPr>
            <a:t>Cost Saving</a:t>
          </a:r>
          <a:endParaRPr lang="en-GB" sz="2800" kern="1200">
            <a:solidFill>
              <a:schemeClr val="tx1"/>
            </a:solidFill>
            <a:latin typeface="Arial" panose="020B0604020202020204" pitchFamily="34" charset="0"/>
            <a:cs typeface="Arial" panose="020B0604020202020204" pitchFamily="34" charset="0"/>
          </a:endParaRPr>
        </a:p>
      </dsp:txBody>
      <dsp:txXfrm>
        <a:off x="4120895" y="1618812"/>
        <a:ext cx="8756904" cy="1935450"/>
      </dsp:txXfrm>
    </dsp:sp>
    <dsp:sp modelId="{270F86FA-5970-4BB8-8FF9-4F6F88BFF192}">
      <dsp:nvSpPr>
        <dsp:cNvPr id="0" name=""/>
        <dsp:cNvSpPr/>
      </dsp:nvSpPr>
      <dsp:spPr>
        <a:xfrm>
          <a:off x="76197" y="4902199"/>
          <a:ext cx="3219449" cy="91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7152" tIns="116840" rIns="327152" bIns="116840" numCol="1" spcCol="1270" anchor="ctr" anchorCtr="0">
          <a:noAutofit/>
        </a:bodyPr>
        <a:lstStyle/>
        <a:p>
          <a:pPr marL="0" lvl="0" indent="0" algn="r" defTabSz="2044700">
            <a:lnSpc>
              <a:spcPct val="90000"/>
            </a:lnSpc>
            <a:spcBef>
              <a:spcPct val="0"/>
            </a:spcBef>
            <a:spcAft>
              <a:spcPct val="35000"/>
            </a:spcAft>
            <a:buNone/>
          </a:pPr>
          <a:r>
            <a:rPr lang="en-US" sz="4600" kern="1200"/>
            <a:t>Challenges</a:t>
          </a:r>
          <a:endParaRPr lang="en-GB" sz="4600" kern="1200"/>
        </a:p>
      </dsp:txBody>
      <dsp:txXfrm>
        <a:off x="76197" y="4902199"/>
        <a:ext cx="3219449" cy="910800"/>
      </dsp:txXfrm>
    </dsp:sp>
    <dsp:sp modelId="{4F36757E-79A0-436F-A3B3-25969DF4AFD4}">
      <dsp:nvSpPr>
        <dsp:cNvPr id="0" name=""/>
        <dsp:cNvSpPr/>
      </dsp:nvSpPr>
      <dsp:spPr>
        <a:xfrm>
          <a:off x="3200401" y="4076589"/>
          <a:ext cx="643890" cy="2789325"/>
        </a:xfrm>
        <a:prstGeom prst="leftBrace">
          <a:avLst>
            <a:gd name="adj1" fmla="val 35000"/>
            <a:gd name="adj2" fmla="val 5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F6B5968-A420-40E8-9421-9175ACE1677D}">
      <dsp:nvSpPr>
        <dsp:cNvPr id="0" name=""/>
        <dsp:cNvSpPr/>
      </dsp:nvSpPr>
      <dsp:spPr>
        <a:xfrm>
          <a:off x="4120895" y="4002253"/>
          <a:ext cx="8756904" cy="278932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285750" lvl="1" indent="-285750" algn="l" defTabSz="1244600">
            <a:lnSpc>
              <a:spcPct val="90000"/>
            </a:lnSpc>
            <a:spcBef>
              <a:spcPct val="0"/>
            </a:spcBef>
            <a:spcAft>
              <a:spcPct val="15000"/>
            </a:spcAft>
            <a:buChar char="•"/>
          </a:pPr>
          <a:r>
            <a:rPr lang="en-US" sz="2800" kern="1200">
              <a:solidFill>
                <a:schemeClr val="tx1"/>
              </a:solidFill>
              <a:latin typeface="Arial" panose="020B0604020202020204" pitchFamily="34" charset="0"/>
              <a:cs typeface="Arial" panose="020B0604020202020204" pitchFamily="34" charset="0"/>
            </a:rPr>
            <a:t>Resistance to Change</a:t>
          </a:r>
          <a:endParaRPr lang="en-GB" sz="2800" kern="1200">
            <a:solidFill>
              <a:schemeClr val="tx1"/>
            </a:solidFill>
          </a:endParaRPr>
        </a:p>
        <a:p>
          <a:pPr marL="285750" lvl="1" indent="-285750" algn="l" defTabSz="1244600">
            <a:lnSpc>
              <a:spcPct val="90000"/>
            </a:lnSpc>
            <a:spcBef>
              <a:spcPct val="0"/>
            </a:spcBef>
            <a:spcAft>
              <a:spcPct val="15000"/>
            </a:spcAft>
            <a:buChar char="•"/>
          </a:pPr>
          <a:r>
            <a:rPr lang="en-GB" sz="2800" kern="1200">
              <a:solidFill>
                <a:schemeClr val="tx1"/>
              </a:solidFill>
              <a:latin typeface="Arial" panose="020B0604020202020204" pitchFamily="34" charset="0"/>
              <a:cs typeface="Arial" panose="020B0604020202020204" pitchFamily="34" charset="0"/>
            </a:rPr>
            <a:t>Loneliness</a:t>
          </a:r>
        </a:p>
        <a:p>
          <a:pPr marL="285750" lvl="1" indent="-285750" algn="l" defTabSz="1244600">
            <a:lnSpc>
              <a:spcPct val="90000"/>
            </a:lnSpc>
            <a:spcBef>
              <a:spcPct val="0"/>
            </a:spcBef>
            <a:spcAft>
              <a:spcPct val="15000"/>
            </a:spcAft>
            <a:buChar char="•"/>
          </a:pPr>
          <a:r>
            <a:rPr lang="en-GB" sz="2800" kern="1200">
              <a:solidFill>
                <a:schemeClr val="tx1"/>
              </a:solidFill>
              <a:latin typeface="Arial" panose="020B0604020202020204" pitchFamily="34" charset="0"/>
              <a:cs typeface="Arial" panose="020B0604020202020204" pitchFamily="34" charset="0"/>
            </a:rPr>
            <a:t>Privacy Concerns</a:t>
          </a:r>
        </a:p>
        <a:p>
          <a:pPr marL="285750" lvl="1" indent="-285750" algn="l" defTabSz="1244600">
            <a:lnSpc>
              <a:spcPct val="90000"/>
            </a:lnSpc>
            <a:spcBef>
              <a:spcPct val="0"/>
            </a:spcBef>
            <a:spcAft>
              <a:spcPct val="15000"/>
            </a:spcAft>
            <a:buChar char="•"/>
          </a:pPr>
          <a:r>
            <a:rPr lang="en-GB" sz="2800" kern="1200">
              <a:solidFill>
                <a:schemeClr val="tx1"/>
              </a:solidFill>
              <a:latin typeface="Arial" panose="020B0604020202020204" pitchFamily="34" charset="0"/>
              <a:cs typeface="Arial" panose="020B0604020202020204" pitchFamily="34" charset="0"/>
            </a:rPr>
            <a:t>High Initial Cost</a:t>
          </a:r>
        </a:p>
        <a:p>
          <a:pPr marL="285750" lvl="1" indent="-285750" algn="l" defTabSz="1244600">
            <a:lnSpc>
              <a:spcPct val="90000"/>
            </a:lnSpc>
            <a:spcBef>
              <a:spcPct val="0"/>
            </a:spcBef>
            <a:spcAft>
              <a:spcPct val="15000"/>
            </a:spcAft>
            <a:buChar char="•"/>
          </a:pPr>
          <a:r>
            <a:rPr lang="en-GB" sz="2800" kern="1200">
              <a:solidFill>
                <a:schemeClr val="tx1"/>
              </a:solidFill>
              <a:latin typeface="Arial" panose="020B0604020202020204" pitchFamily="34" charset="0"/>
              <a:cs typeface="Arial" panose="020B0604020202020204" pitchFamily="34" charset="0"/>
            </a:rPr>
            <a:t>Cognitive Barriers</a:t>
          </a:r>
        </a:p>
        <a:p>
          <a:pPr marL="285750" lvl="1" indent="-285750" algn="l" defTabSz="1244600">
            <a:lnSpc>
              <a:spcPct val="90000"/>
            </a:lnSpc>
            <a:spcBef>
              <a:spcPct val="0"/>
            </a:spcBef>
            <a:spcAft>
              <a:spcPct val="15000"/>
            </a:spcAft>
            <a:buChar char="•"/>
          </a:pPr>
          <a:r>
            <a:rPr lang="en-GB" sz="2800" kern="1200">
              <a:solidFill>
                <a:schemeClr val="tx1"/>
              </a:solidFill>
              <a:latin typeface="Arial" panose="020B0604020202020204" pitchFamily="34" charset="0"/>
              <a:cs typeface="Arial" panose="020B0604020202020204" pitchFamily="34" charset="0"/>
            </a:rPr>
            <a:t>Missed Symptoms </a:t>
          </a:r>
        </a:p>
      </dsp:txBody>
      <dsp:txXfrm>
        <a:off x="4120895" y="4002253"/>
        <a:ext cx="8756904" cy="278932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02F9D0-CD2B-4588-B0CD-1213D005687B}" type="datetimeFigureOut">
              <a:rPr lang="en-GB" smtClean="0"/>
              <a:t>17/02/2026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31B046-419D-4867-86BA-5FBD235D9F6A}" type="slidenum">
              <a:rPr lang="en-GB" smtClean="0"/>
              <a:t>‹#›</a:t>
            </a:fld>
            <a:endParaRPr lang="en-GB"/>
          </a:p>
        </p:txBody>
      </p:sp>
    </p:spTree>
    <p:extLst>
      <p:ext uri="{BB962C8B-B14F-4D97-AF65-F5344CB8AC3E}">
        <p14:creationId xmlns:p14="http://schemas.microsoft.com/office/powerpoint/2010/main" val="3343750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31B046-419D-4867-86BA-5FBD235D9F6A}" type="slidenum">
              <a:rPr lang="en-GB" smtClean="0"/>
              <a:t>1</a:t>
            </a:fld>
            <a:endParaRPr lang="en-GB"/>
          </a:p>
        </p:txBody>
      </p:sp>
    </p:spTree>
    <p:extLst>
      <p:ext uri="{BB962C8B-B14F-4D97-AF65-F5344CB8AC3E}">
        <p14:creationId xmlns:p14="http://schemas.microsoft.com/office/powerpoint/2010/main" val="862746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According to the National Institute for Healthcare Excellence (NICE) standards, local authorities and service providers should be aware of the impact that poor mental wellbeing and lack of independence can have on an older person's physical and mental health as well as their social contacts. NICE underlines that service providers should specifically target those who have been identified as being particularly at risk of a decrease in their mental health and independence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Stevenson and Mutebi, 2024).</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The Equality Act (2010) • This Act protects individuals from discrimination based on characteristics such as age. The Health and Social Care Act (2012) • This legislation emphasises the importance of non-discriminatory access to health and social care services, aiming to eliminate age-based disparities in healthcare.</a:t>
            </a:r>
          </a:p>
          <a:p>
            <a:r>
              <a:rPr lang="en-US" b="1"/>
              <a:t>Limitations:</a:t>
            </a:r>
          </a:p>
          <a:p>
            <a:r>
              <a:rPr lang="en-US"/>
              <a:t>Equality Act (2010) • Age discrimination can be hard to prove, especially in recruitment. • Many individuals are unaware of their rights or how to take action. Health and Social Care Act (2012) • Older adults may still receive unequal treatment due to age-based assumptions. • Implementation and access to services can vary across regions. Care Act (2014) • Underfunding limits the ability of local authorities to provide adequate care. • Inconsistent support across regions leads to unequal outcomes for older adults.</a:t>
            </a:r>
            <a:endParaRPr lang="en-GB"/>
          </a:p>
        </p:txBody>
      </p:sp>
      <p:sp>
        <p:nvSpPr>
          <p:cNvPr id="4" name="Slide Number Placeholder 3"/>
          <p:cNvSpPr>
            <a:spLocks noGrp="1"/>
          </p:cNvSpPr>
          <p:nvPr>
            <p:ph type="sldNum" sz="quarter" idx="5"/>
          </p:nvPr>
        </p:nvSpPr>
        <p:spPr/>
        <p:txBody>
          <a:bodyPr/>
          <a:lstStyle/>
          <a:p>
            <a:fld id="{2F31B046-419D-4867-86BA-5FBD235D9F6A}" type="slidenum">
              <a:rPr lang="en-GB" smtClean="0"/>
              <a:t>3</a:t>
            </a:fld>
            <a:endParaRPr lang="en-GB"/>
          </a:p>
        </p:txBody>
      </p:sp>
    </p:spTree>
    <p:extLst>
      <p:ext uri="{BB962C8B-B14F-4D97-AF65-F5344CB8AC3E}">
        <p14:creationId xmlns:p14="http://schemas.microsoft.com/office/powerpoint/2010/main" val="2478547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ts val="3948"/>
              </a:lnSpc>
            </a:pPr>
            <a:r>
              <a:rPr lang="en-US" altLang="en-US" sz="1200">
                <a:latin typeface="Arial" panose="020B0604020202020204" pitchFamily="34" charset="0"/>
              </a:rPr>
              <a:t>According to Robert Atchley's (1989) </a:t>
            </a:r>
            <a:r>
              <a:rPr lang="en-US" altLang="en-US" sz="1200" b="1">
                <a:latin typeface="Arial" panose="020B0604020202020204" pitchFamily="34" charset="0"/>
              </a:rPr>
              <a:t>Continuity Theory</a:t>
            </a:r>
            <a:r>
              <a:rPr lang="en-US" altLang="en-US" sz="1200">
                <a:latin typeface="Arial" panose="020B0604020202020204" pitchFamily="34" charset="0"/>
              </a:rPr>
              <a:t>, older adults maintain as much of their early-developed habits, personalities, and lifestyle as possible (Wang, 2012). </a:t>
            </a:r>
          </a:p>
          <a:p>
            <a:pPr algn="just">
              <a:lnSpc>
                <a:spcPts val="3948"/>
              </a:lnSpc>
            </a:pPr>
            <a:r>
              <a:rPr lang="en-US" altLang="en-US" sz="1200">
                <a:latin typeface="Arial" panose="020B0604020202020204" pitchFamily="34" charset="0"/>
              </a:rPr>
              <a:t>According to the </a:t>
            </a:r>
            <a:r>
              <a:rPr lang="en-US" altLang="en-US" sz="1200" b="1">
                <a:latin typeface="Arial" panose="020B0604020202020204" pitchFamily="34" charset="0"/>
              </a:rPr>
              <a:t>psychosocial continuity theory</a:t>
            </a:r>
            <a:r>
              <a:rPr lang="en-US" altLang="en-US" sz="1200">
                <a:latin typeface="Arial" panose="020B0604020202020204" pitchFamily="34" charset="0"/>
              </a:rPr>
              <a:t>, older adults’ experiences, choices, and behaviours will continue to influence their current and future choices and behaviours as they adjust to the changes that come with ageing naturally.  By holding on familiar aspects of identity older people can better manage the changes (</a:t>
            </a:r>
            <a:r>
              <a:rPr lang="en-US" altLang="en-US" sz="1200">
                <a:latin typeface="Arial" panose="020B0604020202020204" pitchFamily="34" charset="0"/>
                <a:cs typeface="Arial" panose="020B0604020202020204" pitchFamily="34" charset="0"/>
              </a:rPr>
              <a:t>Diggs, 2019).</a:t>
            </a:r>
            <a:endParaRPr lang="en-US" altLang="en-US" sz="1200">
              <a:latin typeface="Arial" panose="020B0604020202020204" pitchFamily="34" charset="0"/>
            </a:endParaRPr>
          </a:p>
          <a:p>
            <a:pPr algn="just">
              <a:lnSpc>
                <a:spcPts val="3948"/>
              </a:lnSpc>
            </a:pPr>
            <a:r>
              <a:rPr lang="en-US" altLang="en-US" sz="1200" b="1">
                <a:latin typeface="Arial" panose="020B0604020202020204" pitchFamily="34" charset="0"/>
              </a:rPr>
              <a:t>Continuity Theory may be useful to carers </a:t>
            </a:r>
            <a:r>
              <a:rPr lang="en-US" altLang="en-US" sz="1200">
                <a:latin typeface="Arial" panose="020B0604020202020204" pitchFamily="34" charset="0"/>
              </a:rPr>
              <a:t>who work with older patients in any environment because it allows them to evaluate their experiences holistically and from a life course perspective. </a:t>
            </a:r>
          </a:p>
          <a:p>
            <a:r>
              <a:rPr lang="en-GB" sz="1200" kern="1200">
                <a:solidFill>
                  <a:schemeClr val="tx1"/>
                </a:solidFill>
                <a:effectLst/>
                <a:latin typeface="+mn-lt"/>
                <a:ea typeface="+mn-ea"/>
                <a:cs typeface="+mn-cs"/>
              </a:rPr>
              <a:t>Developed by Cumming and Henry in 1961, </a:t>
            </a:r>
            <a:r>
              <a:rPr lang="en-GB" sz="1200" b="1" kern="1200">
                <a:solidFill>
                  <a:schemeClr val="tx1"/>
                </a:solidFill>
                <a:effectLst/>
                <a:latin typeface="+mn-lt"/>
                <a:ea typeface="+mn-ea"/>
                <a:cs typeface="+mn-cs"/>
              </a:rPr>
              <a:t>the Disengagement Theory</a:t>
            </a:r>
            <a:r>
              <a:rPr lang="en-GB" sz="1200" kern="1200">
                <a:solidFill>
                  <a:schemeClr val="tx1"/>
                </a:solidFill>
                <a:effectLst/>
                <a:latin typeface="+mn-lt"/>
                <a:ea typeface="+mn-ea"/>
                <a:cs typeface="+mn-cs"/>
              </a:rPr>
              <a:t> posits that ageing is a natural and inevitable process involving mutual withdrawal between older individuals and society.</a:t>
            </a:r>
          </a:p>
          <a:p>
            <a:pPr lvl="0"/>
            <a:r>
              <a:rPr lang="en-GB" sz="1200" kern="1200">
                <a:solidFill>
                  <a:schemeClr val="tx1"/>
                </a:solidFill>
                <a:effectLst/>
                <a:latin typeface="+mn-lt"/>
                <a:ea typeface="+mn-ea"/>
                <a:cs typeface="+mn-cs"/>
              </a:rPr>
              <a:t>Older individuals gradually disengage from societal roles and responsibilities and society gradually withdraws from them</a:t>
            </a:r>
          </a:p>
          <a:p>
            <a:pPr lvl="0"/>
            <a:r>
              <a:rPr lang="en-GB" sz="1200" kern="1200">
                <a:solidFill>
                  <a:schemeClr val="tx1"/>
                </a:solidFill>
                <a:effectLst/>
                <a:latin typeface="+mn-lt"/>
                <a:ea typeface="+mn-ea"/>
                <a:cs typeface="+mn-cs"/>
              </a:rPr>
              <a:t>This withdrawal is beneficial for both the individual and society, allowing for a smoother transition of power and resources.</a:t>
            </a:r>
          </a:p>
          <a:p>
            <a:r>
              <a:rPr lang="en-GB" sz="1200" kern="1200">
                <a:solidFill>
                  <a:schemeClr val="tx1"/>
                </a:solidFill>
                <a:effectLst/>
                <a:latin typeface="+mn-lt"/>
                <a:ea typeface="+mn-ea"/>
                <a:cs typeface="+mn-cs"/>
              </a:rPr>
              <a:t>In health and social care, this theory encourages professionals to respect and support the autonomy of older individuals who may prefer a more withdrawn lifestyle. </a:t>
            </a:r>
            <a:r>
              <a:rPr lang="en-GB" sz="1200" b="1" kern="1200">
                <a:solidFill>
                  <a:schemeClr val="tx1"/>
                </a:solidFill>
                <a:effectLst/>
                <a:latin typeface="+mn-lt"/>
                <a:ea typeface="+mn-ea"/>
                <a:cs typeface="+mn-cs"/>
              </a:rPr>
              <a:t>Limitations:</a:t>
            </a:r>
            <a:endParaRPr lang="en-GB"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Cultural Variability:</a:t>
            </a:r>
            <a:r>
              <a:rPr lang="en-GB" sz="1200" kern="1200">
                <a:solidFill>
                  <a:schemeClr val="tx1"/>
                </a:solidFill>
                <a:effectLst/>
                <a:latin typeface="+mn-lt"/>
                <a:ea typeface="+mn-ea"/>
                <a:cs typeface="+mn-cs"/>
              </a:rPr>
              <a:t> The theory may not consider cultural differences in expectations regarding the role of older individuals. Some cultures value active engagement of seniors in family and community life.</a:t>
            </a:r>
          </a:p>
          <a:p>
            <a:r>
              <a:rPr lang="en-GB" sz="1200" kern="1200">
                <a:solidFill>
                  <a:schemeClr val="tx1"/>
                </a:solidFill>
                <a:effectLst/>
                <a:latin typeface="+mn-lt"/>
                <a:ea typeface="+mn-ea"/>
                <a:cs typeface="+mn-cs"/>
              </a:rPr>
              <a:t>Proposed by Havighurst, Neugarten, and Tobin in 1963, </a:t>
            </a:r>
            <a:r>
              <a:rPr lang="en-GB" sz="1200" b="1" kern="1200">
                <a:solidFill>
                  <a:schemeClr val="tx1"/>
                </a:solidFill>
                <a:effectLst/>
                <a:latin typeface="+mn-lt"/>
                <a:ea typeface="+mn-ea"/>
                <a:cs typeface="+mn-cs"/>
              </a:rPr>
              <a:t>the Activity Theory suggests </a:t>
            </a:r>
            <a:r>
              <a:rPr lang="en-GB" sz="1200" kern="1200">
                <a:solidFill>
                  <a:schemeClr val="tx1"/>
                </a:solidFill>
                <a:effectLst/>
                <a:latin typeface="+mn-lt"/>
                <a:ea typeface="+mn-ea"/>
                <a:cs typeface="+mn-cs"/>
              </a:rPr>
              <a:t>that a higher level of activity leads to greater life satisfaction in old age. This was formulated in response to the disengagement theory.</a:t>
            </a:r>
          </a:p>
          <a:p>
            <a:r>
              <a:rPr lang="en-GB" sz="1200" b="1" kern="1200">
                <a:solidFill>
                  <a:schemeClr val="tx1"/>
                </a:solidFill>
                <a:effectLst/>
                <a:latin typeface="+mn-lt"/>
                <a:ea typeface="+mn-ea"/>
                <a:cs typeface="+mn-cs"/>
              </a:rPr>
              <a:t>Key Points:</a:t>
            </a:r>
            <a:endParaRPr lang="en-GB" sz="1200" kern="1200">
              <a:solidFill>
                <a:schemeClr val="tx1"/>
              </a:solidFill>
              <a:effectLst/>
              <a:latin typeface="+mn-lt"/>
              <a:ea typeface="+mn-ea"/>
              <a:cs typeface="+mn-cs"/>
            </a:endParaRPr>
          </a:p>
          <a:p>
            <a:pPr lvl="0"/>
            <a:r>
              <a:rPr lang="en-GB" sz="1200" kern="1200">
                <a:solidFill>
                  <a:schemeClr val="tx1"/>
                </a:solidFill>
                <a:effectLst/>
                <a:latin typeface="+mn-lt"/>
                <a:ea typeface="+mn-ea"/>
                <a:cs typeface="+mn-cs"/>
              </a:rPr>
              <a:t>Active engagement in physical, social, and mental activities is essential for successful ageing.</a:t>
            </a:r>
          </a:p>
          <a:p>
            <a:r>
              <a:rPr lang="en-GB" sz="1200" b="1" kern="1200">
                <a:solidFill>
                  <a:schemeClr val="tx1"/>
                </a:solidFill>
                <a:effectLst/>
                <a:latin typeface="+mn-lt"/>
                <a:ea typeface="+mn-ea"/>
                <a:cs typeface="+mn-cs"/>
              </a:rPr>
              <a:t>Relevance Today:</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Health and social care services can incorporate activities and social programs to enhance the overall well-being of older individuals.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Limitations:</a:t>
            </a:r>
            <a:endParaRPr lang="en-GB" sz="1200" kern="1200">
              <a:solidFill>
                <a:schemeClr val="tx1"/>
              </a:solidFill>
              <a:effectLst/>
              <a:latin typeface="+mn-lt"/>
              <a:ea typeface="+mn-ea"/>
              <a:cs typeface="+mn-cs"/>
            </a:endParaRPr>
          </a:p>
          <a:p>
            <a:r>
              <a:rPr lang="en-GB" sz="1200" b="1" kern="1200">
                <a:solidFill>
                  <a:schemeClr val="tx1"/>
                </a:solidFill>
                <a:effectLst/>
                <a:latin typeface="+mn-lt"/>
                <a:ea typeface="+mn-ea"/>
                <a:cs typeface="+mn-cs"/>
              </a:rPr>
              <a:t>Individual Differences: </a:t>
            </a:r>
            <a:r>
              <a:rPr lang="en-GB" sz="1200" kern="1200">
                <a:solidFill>
                  <a:schemeClr val="tx1"/>
                </a:solidFill>
                <a:effectLst/>
                <a:latin typeface="+mn-lt"/>
                <a:ea typeface="+mn-ea"/>
                <a:cs typeface="+mn-cs"/>
              </a:rPr>
              <a:t>Not all older individuals may desire or be capable of maintaining high levels of activity. The theory may not adequately address variations in health status, preferences, or abilities.</a:t>
            </a:r>
          </a:p>
          <a:p>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F31B046-419D-4867-86BA-5FBD235D9F6A}" type="slidenum">
              <a:rPr lang="en-GB" smtClean="0"/>
              <a:t>4</a:t>
            </a:fld>
            <a:endParaRPr lang="en-GB"/>
          </a:p>
        </p:txBody>
      </p:sp>
    </p:spTree>
    <p:extLst>
      <p:ext uri="{BB962C8B-B14F-4D97-AF65-F5344CB8AC3E}">
        <p14:creationId xmlns:p14="http://schemas.microsoft.com/office/powerpoint/2010/main" val="3298827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Equality Act (2010) • This Act protects individuals from discrimination based on characteristics such as age. It applies to employment, education, and access to services, ensuring that individuals are treated fairly regardless of their age. The Health and Social Care Act (2012) • This legislation emphasises the importance of non-discriminatory access to health and social care services, aiming to eliminate age-based disparities in healthcare. The Care Act (2014) • The Care Act outlines the responsibility of local authorities to ensure fair access to care services for older adults, emphasising the need for equality and prevention of age-related discrimination in service delivery. </a:t>
            </a:r>
          </a:p>
          <a:p>
            <a:r>
              <a:rPr lang="en-US"/>
              <a:t>Equality Act (2010) • Age discrimination can be hard to prove, especially in recruitment. • Many individuals are unaware of their rights or how to take action. Health and Social Care Act (2012) • Older adults may still receive unequal treatment due to age-based assumptions. • Implementation and access to services can vary across regions. Care Act (2014) • Underfunding limits the ability of local authorities to provide adequate care. • Inconsistent support across regions leads to unequal outcomes for older adults.</a:t>
            </a:r>
          </a:p>
          <a:p>
            <a:r>
              <a:rPr lang="en-US" b="1"/>
              <a:t>Policy:</a:t>
            </a:r>
          </a:p>
          <a:p>
            <a:r>
              <a:rPr lang="en-US"/>
              <a:t>promoting healthy behaviour messages as part of "making every contact count" (MECC) to assist people's health and wellbeing as well as those of their carers.</a:t>
            </a:r>
            <a:br>
              <a:rPr lang="en-US"/>
            </a:br>
            <a:r>
              <a:rPr lang="en-US"/>
              <a:t>NICE guidelines</a:t>
            </a:r>
            <a:br>
              <a:rPr lang="en-US"/>
            </a:br>
            <a:r>
              <a:rPr lang="en-US"/>
              <a:t>The goal of mid-life therapies to delay or avoid onset of disability, dementia, and frailty in later life (NG16) is to extend the period that individuals can remain independent, healthy, and active in later life. </a:t>
            </a:r>
            <a:br>
              <a:rPr lang="en-US"/>
            </a:br>
            <a:r>
              <a:rPr lang="en-US"/>
              <a:t>Optimising care for individuals with multimorbidity by lowering treatment burden and unplanned care is covered in Multimorbidity: Clinical Assessment and Management (NG56).For people 70 years of age and older, the NHS offers a useful guide to healthy ageing. Numerous free resources and assistance are available on the NHS's Better Health website to help people adopt healthier lifestyles (GOV.UK, 2022).</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Beveridge Report (1942) laid the foundation for the modern Welfare State, shaping UK social policy (Peden, 2017).</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The Domiciliary Care Regulation outlines standards to prevent neglect and abuse of older adults (GOV.UK, 2025).</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The regulation requires caregivers to:</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(a) Recognize and respect service users’ desires and emotions.</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(b) Provide information and options for personal care.</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(c) Empower individuals to make informed choices (GOV.UK, 2025).</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The policy enhances awareness and understanding of ageing issues (Lloyd, Tse &amp; Deane, 2006).</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The Hospice CARE Act aims to control fraud, waste, and abuse in hospice services (W. Kwok, 2024).</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The Equality Act 2010 protects older adults from discrimination and ageism in services and associations (UK Parliament, 2024).</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The Care Act 2014 promotes wellbeing and rights of vulnerable adults (GOV.UK, 2025).</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The NHS Long Term Plan (2019) ensures integrated and personalised care for older adults in both home and end-of-life settings (NHS, 2025).</a:t>
            </a:r>
          </a:p>
          <a:p>
            <a:endParaRPr lang="en-GB"/>
          </a:p>
        </p:txBody>
      </p:sp>
      <p:sp>
        <p:nvSpPr>
          <p:cNvPr id="4" name="Slide Number Placeholder 3"/>
          <p:cNvSpPr>
            <a:spLocks noGrp="1"/>
          </p:cNvSpPr>
          <p:nvPr>
            <p:ph type="sldNum" sz="quarter" idx="5"/>
          </p:nvPr>
        </p:nvSpPr>
        <p:spPr/>
        <p:txBody>
          <a:bodyPr/>
          <a:lstStyle/>
          <a:p>
            <a:fld id="{2F31B046-419D-4867-86BA-5FBD235D9F6A}" type="slidenum">
              <a:rPr lang="en-GB" smtClean="0"/>
              <a:t>5</a:t>
            </a:fld>
            <a:endParaRPr lang="en-GB"/>
          </a:p>
        </p:txBody>
      </p:sp>
    </p:spTree>
    <p:extLst>
      <p:ext uri="{BB962C8B-B14F-4D97-AF65-F5344CB8AC3E}">
        <p14:creationId xmlns:p14="http://schemas.microsoft.com/office/powerpoint/2010/main" val="846737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1200">
                <a:latin typeface="Arial" panose="020B0604020202020204" pitchFamily="34" charset="0"/>
              </a:rPr>
              <a:t>N</a:t>
            </a:r>
            <a:r>
              <a:rPr kumimoji="0" lang="en-US" altLang="en-US" sz="1200" b="0" i="0" u="none" strike="noStrike" cap="none" normalizeH="0" baseline="0">
                <a:ln>
                  <a:noFill/>
                </a:ln>
                <a:solidFill>
                  <a:schemeClr val="tx1"/>
                </a:solidFill>
                <a:effectLst/>
                <a:latin typeface="Arial" panose="020B0604020202020204" pitchFamily="34" charset="0"/>
              </a:rPr>
              <a:t>HS, along with private care services provide home care services with all the additional information and listing of care services on its website (NHS INFORM, 2023).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Medical and mental health services are provided by the </a:t>
            </a:r>
            <a:r>
              <a:rPr kumimoji="0" lang="en-US" altLang="en-US" sz="1200" b="1" i="0" u="none" strike="noStrike" cap="none" normalizeH="0" baseline="0">
                <a:ln>
                  <a:noFill/>
                </a:ln>
                <a:solidFill>
                  <a:schemeClr val="tx1"/>
                </a:solidFill>
                <a:effectLst/>
                <a:latin typeface="Arial" panose="020B0604020202020204" pitchFamily="34" charset="0"/>
              </a:rPr>
              <a:t>NHS.</a:t>
            </a:r>
            <a:r>
              <a:rPr kumimoji="0" lang="en-US" altLang="en-US" sz="1200" b="0" i="0" u="none" strike="noStrike" cap="none" normalizeH="0" baseline="0">
                <a:ln>
                  <a:noFill/>
                </a:ln>
                <a:solidFill>
                  <a:schemeClr val="tx1"/>
                </a:solidFill>
                <a:effectLst/>
                <a:latin typeface="Arial" panose="020B0604020202020204" pitchFamily="34" charset="0"/>
              </a:rPr>
              <a:t>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Hospital stays, rehabilitation, routine examinations, and special care (such as for dementia).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a:ln>
                  <a:noFill/>
                </a:ln>
                <a:solidFill>
                  <a:schemeClr val="tx1"/>
                </a:solidFill>
                <a:effectLst/>
                <a:latin typeface="Arial" panose="020B0604020202020204" pitchFamily="34" charset="0"/>
              </a:rPr>
              <a:t>NHS collaborates with community organisations and social services to ensure treatment continuity (NHS England, 2025).</a:t>
            </a:r>
          </a:p>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1200">
                <a:latin typeface="Arial" panose="020B0604020202020204" pitchFamily="34" charset="0"/>
              </a:rPr>
              <a:t>C</a:t>
            </a:r>
            <a:r>
              <a:rPr kumimoji="0" lang="en-US" altLang="en-US" sz="1200" b="0" i="0" u="none" strike="noStrike" cap="none" normalizeH="0" baseline="0">
                <a:ln>
                  <a:noFill/>
                </a:ln>
                <a:solidFill>
                  <a:schemeClr val="tx1"/>
                </a:solidFill>
                <a:effectLst/>
                <a:latin typeface="Arial" panose="020B0604020202020204" pitchFamily="34" charset="0"/>
              </a:rPr>
              <a:t>haritable groups and campaigns like </a:t>
            </a:r>
            <a:r>
              <a:rPr kumimoji="0" lang="en-US" altLang="en-US" sz="1200" b="1" i="0" u="none" strike="noStrike" cap="none" normalizeH="0" baseline="0">
                <a:ln>
                  <a:noFill/>
                </a:ln>
                <a:solidFill>
                  <a:schemeClr val="tx1"/>
                </a:solidFill>
                <a:effectLst/>
                <a:latin typeface="Arial" panose="020B0604020202020204" pitchFamily="34" charset="0"/>
              </a:rPr>
              <a:t>Age UK</a:t>
            </a:r>
            <a:r>
              <a:rPr kumimoji="0" lang="en-US" altLang="en-US" sz="1200" b="0" i="0" u="none" strike="noStrike" cap="none" normalizeH="0" baseline="0">
                <a:ln>
                  <a:noFill/>
                </a:ln>
                <a:solidFill>
                  <a:schemeClr val="tx1"/>
                </a:solidFill>
                <a:effectLst/>
                <a:latin typeface="Arial" panose="020B0604020202020204" pitchFamily="34" charset="0"/>
              </a:rPr>
              <a:t>, </a:t>
            </a:r>
            <a:r>
              <a:rPr kumimoji="0" lang="en-US" altLang="en-US" sz="1200" b="1" i="0" u="none" strike="noStrike" cap="none" normalizeH="0" baseline="0">
                <a:ln>
                  <a:noFill/>
                </a:ln>
                <a:solidFill>
                  <a:schemeClr val="tx1"/>
                </a:solidFill>
                <a:effectLst/>
                <a:latin typeface="Arial" panose="020B0604020202020204" pitchFamily="34" charset="0"/>
              </a:rPr>
              <a:t>The Silver Line</a:t>
            </a:r>
            <a:r>
              <a:rPr kumimoji="0" lang="en-US" altLang="en-US" sz="1200" b="0" i="0" u="none" strike="noStrike" cap="none" normalizeH="0" baseline="0">
                <a:ln>
                  <a:noFill/>
                </a:ln>
                <a:solidFill>
                  <a:schemeClr val="tx1"/>
                </a:solidFill>
                <a:effectLst/>
                <a:latin typeface="Arial" panose="020B0604020202020204" pitchFamily="34" charset="0"/>
              </a:rPr>
              <a:t>, and </a:t>
            </a:r>
            <a:r>
              <a:rPr kumimoji="0" lang="en-US" altLang="en-US" sz="1200" b="1" i="0" u="none" strike="noStrike" cap="none" normalizeH="0" baseline="0">
                <a:ln>
                  <a:noFill/>
                </a:ln>
                <a:solidFill>
                  <a:schemeClr val="tx1"/>
                </a:solidFill>
                <a:effectLst/>
                <a:latin typeface="Arial" panose="020B0604020202020204" pitchFamily="34" charset="0"/>
              </a:rPr>
              <a:t>Hourglass</a:t>
            </a:r>
            <a:r>
              <a:rPr lang="en-US" altLang="en-US" sz="1200">
                <a:latin typeface="Arial" panose="020B0604020202020204" pitchFamily="34" charset="0"/>
              </a:rPr>
              <a:t>, </a:t>
            </a:r>
            <a:r>
              <a:rPr lang="en-US" altLang="en-US" sz="1200" b="1">
                <a:latin typeface="Arial" panose="020B0604020202020204" pitchFamily="34" charset="0"/>
              </a:rPr>
              <a:t>Dying Matters </a:t>
            </a:r>
            <a:r>
              <a:rPr kumimoji="0" lang="en-US" altLang="en-US" sz="1200" b="0" i="0" u="none" strike="noStrike" cap="none" normalizeH="0" baseline="0">
                <a:ln>
                  <a:noFill/>
                </a:ln>
                <a:solidFill>
                  <a:schemeClr val="tx1"/>
                </a:solidFill>
                <a:effectLst/>
                <a:latin typeface="Arial" panose="020B0604020202020204" pitchFamily="34" charset="0"/>
              </a:rPr>
              <a:t>offers resources regarding care quality and guidelines, social activities, legal aid, and information about alternative forms of care (Age UK, 2018; </a:t>
            </a:r>
            <a:r>
              <a:rPr lang="en-US" altLang="en-US" sz="1200">
                <a:latin typeface="Arial" panose="020B0604020202020204" pitchFamily="34" charset="0"/>
                <a:cs typeface="Arial" panose="020B0604020202020204" pitchFamily="34" charset="0"/>
              </a:rPr>
              <a:t>Hospice UK, 2022</a:t>
            </a:r>
            <a:r>
              <a:rPr kumimoji="0" lang="en-US" altLang="en-US" sz="1200" b="0" i="0" u="none" strike="noStrike" cap="none" normalizeH="0" baseline="0">
                <a:ln>
                  <a:noFill/>
                </a:ln>
                <a:solidFill>
                  <a:schemeClr val="tx1"/>
                </a:solidFill>
                <a:effectLst/>
                <a:latin typeface="Arial" panose="020B0604020202020204" pitchFamily="34" charset="0"/>
              </a:rPr>
              <a:t>).  </a:t>
            </a:r>
          </a:p>
          <a:p>
            <a:pPr marL="342900" indent="-342900" algn="just" eaLnBrk="0" fontAlgn="base" hangingPunct="0">
              <a:lnSpc>
                <a:spcPct val="150000"/>
              </a:lnSpc>
              <a:spcBef>
                <a:spcPct val="0"/>
              </a:spcBef>
              <a:spcAft>
                <a:spcPct val="0"/>
              </a:spcAft>
              <a:buFont typeface="Arial" panose="020B0604020202020204" pitchFamily="34" charset="0"/>
              <a:buChar char="•"/>
            </a:pPr>
            <a:r>
              <a:rPr kumimoji="0" lang="en-US" altLang="en-US" sz="1200" b="0" i="0" u="none" strike="noStrike" cap="none" normalizeH="0" baseline="0">
                <a:ln>
                  <a:noFill/>
                </a:ln>
                <a:solidFill>
                  <a:schemeClr val="tx1"/>
                </a:solidFill>
                <a:effectLst/>
                <a:latin typeface="Arial" panose="020B0604020202020204" pitchFamily="34" charset="0"/>
              </a:rPr>
              <a:t>The </a:t>
            </a:r>
            <a:r>
              <a:rPr kumimoji="0" lang="en-US" altLang="en-US" sz="1200" b="1" i="0" u="none" strike="noStrike" cap="none" normalizeH="0" baseline="0">
                <a:ln>
                  <a:noFill/>
                </a:ln>
                <a:solidFill>
                  <a:schemeClr val="tx1"/>
                </a:solidFill>
                <a:effectLst/>
                <a:latin typeface="Arial" panose="020B0604020202020204" pitchFamily="34" charset="0"/>
              </a:rPr>
              <a:t>CQC and NICE </a:t>
            </a:r>
            <a:r>
              <a:rPr kumimoji="0" lang="en-US" altLang="en-US" sz="1200" b="0" i="0" u="none" strike="noStrike" cap="none" normalizeH="0" baseline="0">
                <a:ln>
                  <a:noFill/>
                </a:ln>
                <a:solidFill>
                  <a:schemeClr val="tx1"/>
                </a:solidFill>
                <a:effectLst/>
                <a:latin typeface="Arial" panose="020B0604020202020204" pitchFamily="34" charset="0"/>
              </a:rPr>
              <a:t>gives care facilities guidelines to prevent elder abuse, neglect, and damage (Age UK, 2023).</a:t>
            </a:r>
          </a:p>
          <a:p>
            <a:pPr marL="342900" indent="-342900" algn="just" eaLnBrk="0" fontAlgn="base" hangingPunct="0">
              <a:lnSpc>
                <a:spcPct val="150000"/>
              </a:lnSpc>
              <a:spcBef>
                <a:spcPct val="0"/>
              </a:spcBef>
              <a:spcAft>
                <a:spcPct val="0"/>
              </a:spcAft>
              <a:buFont typeface="Arial" panose="020B0604020202020204" pitchFamily="34" charset="0"/>
              <a:buChar char="•"/>
            </a:pPr>
            <a:r>
              <a:rPr kumimoji="0" lang="en-US" altLang="en-US" sz="1200" b="1" i="0" u="none" strike="noStrike" cap="none" normalizeH="0" baseline="0">
                <a:ln>
                  <a:noFill/>
                </a:ln>
                <a:solidFill>
                  <a:schemeClr val="tx1"/>
                </a:solidFill>
                <a:effectLst/>
                <a:latin typeface="Arial" panose="020B0604020202020204" pitchFamily="34" charset="0"/>
              </a:rPr>
              <a:t>Strengths:</a:t>
            </a:r>
            <a:r>
              <a:rPr kumimoji="0" lang="en-US" altLang="en-US" sz="1200" b="0" i="0" u="none" strike="noStrike" cap="none" normalizeH="0" baseline="0">
                <a:ln>
                  <a:noFill/>
                </a:ln>
                <a:solidFill>
                  <a:schemeClr val="tx1"/>
                </a:solidFill>
                <a:effectLst/>
                <a:latin typeface="Arial" panose="020B0604020202020204" pitchFamily="34" charset="0"/>
              </a:rPr>
              <a:t> NHS free access, increased privatisation, and oversight by the Care Quality Commission.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1" i="0" u="none" strike="noStrike" cap="none" normalizeH="0" baseline="0">
                <a:ln>
                  <a:noFill/>
                </a:ln>
                <a:solidFill>
                  <a:schemeClr val="tx1"/>
                </a:solidFill>
                <a:effectLst/>
                <a:latin typeface="Arial" panose="020B0604020202020204" pitchFamily="34" charset="0"/>
              </a:rPr>
              <a:t>Challenges: </a:t>
            </a:r>
            <a:r>
              <a:rPr kumimoji="0" lang="en-US" altLang="en-US" sz="1200" b="0" i="0" u="none" strike="noStrike" cap="none" normalizeH="0" baseline="0">
                <a:ln>
                  <a:noFill/>
                </a:ln>
                <a:solidFill>
                  <a:schemeClr val="tx1"/>
                </a:solidFill>
                <a:effectLst/>
                <a:latin typeface="Arial" panose="020B0604020202020204" pitchFamily="34" charset="0"/>
              </a:rPr>
              <a:t>Long waiting lists, social inequities, lack of staff, and inadequate funding.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1" i="0" u="none" strike="noStrike" cap="none" normalizeH="0" baseline="0">
                <a:ln>
                  <a:noFill/>
                </a:ln>
                <a:solidFill>
                  <a:schemeClr val="tx1"/>
                </a:solidFill>
                <a:effectLst/>
                <a:latin typeface="Arial" panose="020B0604020202020204" pitchFamily="34" charset="0"/>
              </a:rPr>
              <a:t>Solution: </a:t>
            </a:r>
            <a:r>
              <a:rPr kumimoji="0" lang="en-US" altLang="en-US" sz="1200" b="0" i="0" u="none" strike="noStrike" cap="none" normalizeH="0" baseline="0">
                <a:ln>
                  <a:noFill/>
                </a:ln>
                <a:solidFill>
                  <a:schemeClr val="tx1"/>
                </a:solidFill>
                <a:effectLst/>
                <a:latin typeface="Arial" panose="020B0604020202020204" pitchFamily="34" charset="0"/>
              </a:rPr>
              <a:t>Tech-driven, personalised, and varied solutions are the answer (Bardaro, Antonini, and Motta, 2021).</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200" b="1" i="0" u="none" strike="noStrike" cap="none" normalizeH="0" baseline="0">
              <a:ln>
                <a:noFill/>
              </a:ln>
              <a:solidFill>
                <a:schemeClr val="tx1"/>
              </a:solidFill>
              <a:effectLst/>
              <a:latin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2F31B046-419D-4867-86BA-5FBD235D9F6A}" type="slidenum">
              <a:rPr lang="en-GB" smtClean="0"/>
              <a:t>6</a:t>
            </a:fld>
            <a:endParaRPr lang="en-GB"/>
          </a:p>
        </p:txBody>
      </p:sp>
    </p:spTree>
    <p:extLst>
      <p:ext uri="{BB962C8B-B14F-4D97-AF65-F5344CB8AC3E}">
        <p14:creationId xmlns:p14="http://schemas.microsoft.com/office/powerpoint/2010/main" val="38993995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lang="en-GB"/>
          </a:p>
        </p:txBody>
      </p:sp>
      <p:sp>
        <p:nvSpPr>
          <p:cNvPr id="4" name="Slide Number Placeholder 3"/>
          <p:cNvSpPr>
            <a:spLocks noGrp="1"/>
          </p:cNvSpPr>
          <p:nvPr>
            <p:ph type="sldNum" sz="quarter" idx="5"/>
          </p:nvPr>
        </p:nvSpPr>
        <p:spPr/>
        <p:txBody>
          <a:bodyPr/>
          <a:lstStyle/>
          <a:p>
            <a:fld id="{2F31B046-419D-4867-86BA-5FBD235D9F6A}" type="slidenum">
              <a:rPr lang="en-GB" smtClean="0"/>
              <a:t>7</a:t>
            </a:fld>
            <a:endParaRPr lang="en-GB"/>
          </a:p>
        </p:txBody>
      </p:sp>
    </p:spTree>
    <p:extLst>
      <p:ext uri="{BB962C8B-B14F-4D97-AF65-F5344CB8AC3E}">
        <p14:creationId xmlns:p14="http://schemas.microsoft.com/office/powerpoint/2010/main" val="2905620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Strengths: Increased Options- More service providers in the private sector for domiciliary and residential care. • Safeguarding Framework- Policies like the Care Act set guidelines to protect older adults.</a:t>
            </a:r>
          </a:p>
          <a:p>
            <a:r>
              <a:rPr lang="en-US"/>
              <a:t>Challenges • Quality Variation- Privatisation can lead to inconsistent care standards. • Financial Barriers- Means testing may limit access for those who cannot afford out-of pocket payments but are not eligible for full funding. Without addressing the structural issues in recruitment and retention such as wage increases, improved training, and better working conditions the workforce. An example of low funding and  staffing is the Marie Curie Hospice in Liverpool, which was permanently closed due to these issues. The challenges in financing palliative care in the UK, is having a detrimental impact on patients and their families. According to a 2024 King's College London survey, 65% of adults said they were concerned about getting hospice services </a:t>
            </a:r>
            <a:r>
              <a:rPr lang="en-GB" sz="1200" kern="1200">
                <a:solidFill>
                  <a:schemeClr val="tx1"/>
                </a:solidFill>
                <a:effectLst/>
                <a:latin typeface="+mn-lt"/>
                <a:ea typeface="+mn-ea"/>
                <a:cs typeface="+mn-cs"/>
              </a:rPr>
              <a:t>(Galligan, 2025)</a:t>
            </a:r>
            <a:endParaRPr lang="en-US"/>
          </a:p>
          <a:p>
            <a:r>
              <a:rPr lang="en-US"/>
              <a:t>Recruitment and Retention: Driven by the low status of caregiving, which is linked to low income and unstable employment. Certain segments of the home care sector pay less than the legally mandated minimum wage. Staff availability was more challenging in rural places, where expenses were also greater due to workers' longer commutes (Bottery, 2018).</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Funding: Domiciliary care services often operate on tight budgets, influenced by government funding and individual contributions. The struggle to balance quality care with financial constraints can lead to compromises in service delivery, affecting both caregivers and those in need of care.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Safety and Compliance: Compliance is essential to ensure the safety and well-being of service users, but keeping up with evolving regulations can be demanding.</a:t>
            </a:r>
          </a:p>
          <a:p>
            <a:r>
              <a:rPr lang="en-US"/>
              <a:t> In England, health and social care services are governed by the Care Quality Commission (CQC). All health and social care providers are required by CQC guidelines to adopt a "zero tolerance" policy on abuse and neglect. The needs and wants of service users must be taken into consideration when providing care and treatment. </a:t>
            </a:r>
            <a:br>
              <a:rPr lang="en-US"/>
            </a:br>
            <a:r>
              <a:rPr lang="en-US"/>
              <a:t>Care and treatment must only be given with consent, and service users must be treated with respect and dignity </a:t>
            </a:r>
            <a:r>
              <a:rPr lang="en-GB" sz="1200" kern="1200">
                <a:solidFill>
                  <a:schemeClr val="tx1"/>
                </a:solidFill>
                <a:effectLst/>
                <a:latin typeface="+mn-lt"/>
                <a:ea typeface="+mn-ea"/>
                <a:cs typeface="+mn-cs"/>
              </a:rPr>
              <a:t>(Age UK, 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Isolation: </a:t>
            </a:r>
            <a:r>
              <a:rPr lang="en-US"/>
              <a:t>Service users receiving domiciliary care often face social isolation, contributing to mental health concerns. Caregivers, too, may experience feelings of isolation due to the nature of their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Abuse and Neglect: </a:t>
            </a:r>
            <a:r>
              <a:rPr lang="en-US"/>
              <a:t>Around 2,7 million older people (over 65) are estimated to experience abuse, sometimes multiple types Health and Care Act 2022 strengthens protections against elder abuse by enhancing integration, safeguarding, accountability, and quality standards across health and social care services. • Care Act 2014- Safeguarding adults at risk. Hourglass (formerly Action on Elder Abuse) is campaigning for a change in laws, saying that ‘the criminal justice system must try harder to support the older people and make safer ageing possible’ (Hourglass, 2023). Specialist Safeguarding Teams • Dedicated teams in healthcare settings work with social services to investigate and respond to abuse cases.</a:t>
            </a:r>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t> Solution: New models of home care looked at models such as Shared Lives, in which individuals are supported in a paid carer’s home, and others such as local area co-ordination, which aim to harness a person’s own resources and those of their family and community to support them more effectively. Other alternatives to existing home care models look to exploit technological innovation to improve or even replace current services like remote monitoring and telehealth. More funding is needed. ( Kings Fund).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GB"/>
          </a:p>
        </p:txBody>
      </p:sp>
      <p:sp>
        <p:nvSpPr>
          <p:cNvPr id="4" name="Slide Number Placeholder 3"/>
          <p:cNvSpPr>
            <a:spLocks noGrp="1"/>
          </p:cNvSpPr>
          <p:nvPr>
            <p:ph type="sldNum" sz="quarter" idx="5"/>
          </p:nvPr>
        </p:nvSpPr>
        <p:spPr/>
        <p:txBody>
          <a:bodyPr/>
          <a:lstStyle/>
          <a:p>
            <a:fld id="{2F31B046-419D-4867-86BA-5FBD235D9F6A}" type="slidenum">
              <a:rPr lang="en-GB" smtClean="0"/>
              <a:t>8</a:t>
            </a:fld>
            <a:endParaRPr lang="en-GB"/>
          </a:p>
        </p:txBody>
      </p:sp>
    </p:spTree>
    <p:extLst>
      <p:ext uri="{BB962C8B-B14F-4D97-AF65-F5344CB8AC3E}">
        <p14:creationId xmlns:p14="http://schemas.microsoft.com/office/powerpoint/2010/main" val="858934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Technological innovations greatly benefit elderly care by improving independence, safety, and social connection—like assistive devices and telepresence robots, which help seniors live more autonomously and reduce caregiver burden. However, there are significant limitations. Many older adults face digital exclusion due to lack of digital literacy or access, which can increase feelings of isolation and frustration. The high costs of technology and resistance to change also pose barriers, alongside ethical concerns such as privacy and autonomy. Therefore, while these technologies hold promise, their success depends on addressing issues of accessibility, affordability, and user acceptance to ensure equitable benefits for all older adults.</a:t>
            </a:r>
          </a:p>
          <a:p>
            <a:endParaRPr lang="en-GB"/>
          </a:p>
        </p:txBody>
      </p:sp>
      <p:sp>
        <p:nvSpPr>
          <p:cNvPr id="4" name="Slide Number Placeholder 3"/>
          <p:cNvSpPr>
            <a:spLocks noGrp="1"/>
          </p:cNvSpPr>
          <p:nvPr>
            <p:ph type="sldNum" sz="quarter" idx="5"/>
          </p:nvPr>
        </p:nvSpPr>
        <p:spPr/>
        <p:txBody>
          <a:bodyPr/>
          <a:lstStyle/>
          <a:p>
            <a:fld id="{2F31B046-419D-4867-86BA-5FBD235D9F6A}" type="slidenum">
              <a:rPr lang="en-GB" smtClean="0"/>
              <a:t>9</a:t>
            </a:fld>
            <a:endParaRPr lang="en-GB"/>
          </a:p>
        </p:txBody>
      </p:sp>
    </p:spTree>
    <p:extLst>
      <p:ext uri="{BB962C8B-B14F-4D97-AF65-F5344CB8AC3E}">
        <p14:creationId xmlns:p14="http://schemas.microsoft.com/office/powerpoint/2010/main" val="979960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a:ln>
                  <a:noFill/>
                </a:ln>
                <a:solidFill>
                  <a:schemeClr val="tx1"/>
                </a:solidFill>
                <a:effectLst/>
                <a:latin typeface="Arial" panose="020B0604020202020204" pitchFamily="34" charset="0"/>
              </a:rPr>
              <a:t>The test bed has demonstrated how technology may greatly help both staff and patients with the correct support. When putting technology into practice, it's critical to ensure that it satisfies the needs of the staff, patients, and service users as well as to identify any potential problems and their remedies. Addressing digital marginalisation is the main goal. To assist those who did not speak English as their first language, one of the apps included voiceovers in several languages and used advocates from the medical staff.</a:t>
            </a:r>
          </a:p>
          <a:p>
            <a:endParaRPr lang="en-GB"/>
          </a:p>
        </p:txBody>
      </p:sp>
      <p:sp>
        <p:nvSpPr>
          <p:cNvPr id="4" name="Slide Number Placeholder 3"/>
          <p:cNvSpPr>
            <a:spLocks noGrp="1"/>
          </p:cNvSpPr>
          <p:nvPr>
            <p:ph type="sldNum" sz="quarter" idx="5"/>
          </p:nvPr>
        </p:nvSpPr>
        <p:spPr/>
        <p:txBody>
          <a:bodyPr/>
          <a:lstStyle/>
          <a:p>
            <a:fld id="{2F31B046-419D-4867-86BA-5FBD235D9F6A}" type="slidenum">
              <a:rPr lang="en-GB" smtClean="0"/>
              <a:t>11</a:t>
            </a:fld>
            <a:endParaRPr lang="en-GB"/>
          </a:p>
        </p:txBody>
      </p:sp>
    </p:spTree>
    <p:extLst>
      <p:ext uri="{BB962C8B-B14F-4D97-AF65-F5344CB8AC3E}">
        <p14:creationId xmlns:p14="http://schemas.microsoft.com/office/powerpoint/2010/main" val="2867485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a:latin typeface="Arial" panose="020B0604020202020204" pitchFamily="34" charset="0"/>
                <a:cs typeface="Arial" panose="020B0604020202020204" pitchFamily="34" charset="0"/>
              </a:rPr>
              <a:t>It is commonly acknowledged that there is an urgent need to change the social care funding system. Local governments are finding it difficult to satisfy the rising demand for care due to declining funding, which is a result of both an ageing population and more complicated needs (British Geriatrics Society, 2018). </a:t>
            </a:r>
            <a:endParaRPr lang="en-GB"/>
          </a:p>
        </p:txBody>
      </p:sp>
      <p:sp>
        <p:nvSpPr>
          <p:cNvPr id="4" name="Slide Number Placeholder 3"/>
          <p:cNvSpPr>
            <a:spLocks noGrp="1"/>
          </p:cNvSpPr>
          <p:nvPr>
            <p:ph type="sldNum" sz="quarter" idx="5"/>
          </p:nvPr>
        </p:nvSpPr>
        <p:spPr/>
        <p:txBody>
          <a:bodyPr/>
          <a:lstStyle/>
          <a:p>
            <a:fld id="{2F31B046-419D-4867-86BA-5FBD235D9F6A}" type="slidenum">
              <a:rPr lang="en-GB" smtClean="0"/>
              <a:t>12</a:t>
            </a:fld>
            <a:endParaRPr lang="en-GB"/>
          </a:p>
        </p:txBody>
      </p:sp>
    </p:spTree>
    <p:extLst>
      <p:ext uri="{BB962C8B-B14F-4D97-AF65-F5344CB8AC3E}">
        <p14:creationId xmlns:p14="http://schemas.microsoft.com/office/powerpoint/2010/main" val="2236270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hyperlink" Target="https://creativecommons.org/licenses/by-sa/3.0/" TargetMode="External"/><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hyperlink" Target="https://blog.dnevnik.hr/hrvatskanizozemska/2016/04/index.html" TargetMode="External"/><Relationship Id="rId2" Type="http://schemas.openxmlformats.org/officeDocument/2006/relationships/audio" Target="../media/media1.m4a"/><Relationship Id="rId16" Type="http://schemas.openxmlformats.org/officeDocument/2006/relationships/image" Target="../media/image9.png"/><Relationship Id="rId1" Type="http://schemas.microsoft.com/office/2007/relationships/media" Target="../media/media1.m4a"/><Relationship Id="rId6" Type="http://schemas.openxmlformats.org/officeDocument/2006/relationships/image" Target="../media/image2.svg"/><Relationship Id="rId11" Type="http://schemas.openxmlformats.org/officeDocument/2006/relationships/image" Target="../media/image7.jpeg"/><Relationship Id="rId5" Type="http://schemas.openxmlformats.org/officeDocument/2006/relationships/image" Target="../media/image1.png"/><Relationship Id="rId15" Type="http://schemas.openxmlformats.org/officeDocument/2006/relationships/hyperlink" Target="https://www.pikist.com/free-photo-vjngd" TargetMode="External"/><Relationship Id="rId10" Type="http://schemas.openxmlformats.org/officeDocument/2006/relationships/image" Target="../media/image6.svg"/><Relationship Id="rId4" Type="http://schemas.openxmlformats.org/officeDocument/2006/relationships/notesSlide" Target="../notesSlides/notesSlide1.xml"/><Relationship Id="rId9" Type="http://schemas.openxmlformats.org/officeDocument/2006/relationships/image" Target="../media/image5.png"/><Relationship Id="rId14"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2.jpeg"/><Relationship Id="rId5" Type="http://schemas.openxmlformats.org/officeDocument/2006/relationships/image" Target="../media/image11.svg"/><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9.png"/><Relationship Id="rId5" Type="http://schemas.openxmlformats.org/officeDocument/2006/relationships/image" Target="../media/image13.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1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notesSlide" Target="../notesSlides/notesSlide3.xml"/><Relationship Id="rId9" Type="http://schemas.openxmlformats.org/officeDocument/2006/relationships/image" Target="../media/image6.sv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9.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7.xml"/><Relationship Id="rId7" Type="http://schemas.openxmlformats.org/officeDocument/2006/relationships/diagramLayout" Target="../diagrams/layout2.xml"/><Relationship Id="rId12" Type="http://schemas.openxmlformats.org/officeDocument/2006/relationships/image" Target="../media/image9.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Data" Target="../diagrams/data2.xml"/><Relationship Id="rId11" Type="http://schemas.openxmlformats.org/officeDocument/2006/relationships/image" Target="../media/image18.jpeg"/><Relationship Id="rId5" Type="http://schemas.openxmlformats.org/officeDocument/2006/relationships/image" Target="../media/image17.png"/><Relationship Id="rId10" Type="http://schemas.microsoft.com/office/2007/relationships/diagramDrawing" Target="../diagrams/drawing2.xml"/><Relationship Id="rId4" Type="http://schemas.openxmlformats.org/officeDocument/2006/relationships/notesSlide" Target="../notesSlides/notesSlide5.xml"/><Relationship Id="rId9" Type="http://schemas.openxmlformats.org/officeDocument/2006/relationships/diagramColors" Target="../diagrams/colors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9.png"/><Relationship Id="rId4" Type="http://schemas.openxmlformats.org/officeDocument/2006/relationships/notesSlide" Target="../notesSlides/notesSlide7.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audio" Target="../media/media9.m4a"/><Relationship Id="rId1" Type="http://schemas.microsoft.com/office/2007/relationships/media" Target="../media/media9.m4a"/><Relationship Id="rId6" Type="http://schemas.microsoft.com/office/2007/relationships/hdphoto" Target="../media/hdphoto1.wdp"/><Relationship Id="rId5" Type="http://schemas.openxmlformats.org/officeDocument/2006/relationships/image" Target="../media/image19.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7.xml"/><Relationship Id="rId7" Type="http://schemas.openxmlformats.org/officeDocument/2006/relationships/diagramQuickStyle" Target="../diagrams/quickStyle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9.png"/><Relationship Id="rId4" Type="http://schemas.openxmlformats.org/officeDocument/2006/relationships/image" Target="../media/image20.png"/><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13" Type="http://schemas.openxmlformats.org/officeDocument/2006/relationships/hyperlink" Target="https://www.gov.uk/government/publications/healthy-ageing/healthy-ageing-applying-all-our-health#core-principals-for-health-and-care-professionals" TargetMode="External"/><Relationship Id="rId18" Type="http://schemas.openxmlformats.org/officeDocument/2006/relationships/hyperlink" Target="https://www.homewatchcaregivers.com/potomac/about-us/blog/home-care-in-the-post-pandemic-world/" TargetMode="External"/><Relationship Id="rId26" Type="http://schemas.openxmlformats.org/officeDocument/2006/relationships/hyperlink" Target="https://www.hantsiow.icb.nhs.uk/your-health/schemes-and-projects/telemedicine-clinical-support-care-homes" TargetMode="External"/><Relationship Id="rId39" Type="http://schemas.openxmlformats.org/officeDocument/2006/relationships/hyperlink" Target="https://www.who.int/news-room/fact-sheets/detail/assistive-technology" TargetMode="External"/><Relationship Id="rId21" Type="http://schemas.openxmlformats.org/officeDocument/2006/relationships/hyperlink" Target="https://pmc.ncbi.nlm.nih.gov/articles/PMC2995895/" TargetMode="External"/><Relationship Id="rId34" Type="http://schemas.openxmlformats.org/officeDocument/2006/relationships/hyperlink" Target="https://post.parliament.uk/healthy-ageing-and-care-for-older-populations/#_edn10" TargetMode="External"/><Relationship Id="rId7" Type="http://schemas.openxmlformats.org/officeDocument/2006/relationships/hyperlink" Target="https://www.kingsfund.org.uk/insight-and-analysis/reports/home-care-england" TargetMode="External"/><Relationship Id="rId12" Type="http://schemas.openxmlformats.org/officeDocument/2006/relationships/hyperlink" Target="https://www.rcn.org.uk/news-and-events/Blogs/the-challenges-facing-palliative-care-funding-across-the-uk-040725" TargetMode="External"/><Relationship Id="rId17" Type="http://schemas.openxmlformats.org/officeDocument/2006/relationships/hyperlink" Target="https://doi.org/10.37829/hf-2020-q16" TargetMode="External"/><Relationship Id="rId25" Type="http://schemas.openxmlformats.org/officeDocument/2006/relationships/hyperlink" Target="https://resonance.ltd.uk/impact/impact-stories/ned-care" TargetMode="External"/><Relationship Id="rId33" Type="http://schemas.openxmlformats.org/officeDocument/2006/relationships/hyperlink" Target="https://www.nuffieldtrust.org.uk/research/10-practical-lessons-for-implementing-digital-innovations-learning-from-the-care-city-test-bed" TargetMode="External"/><Relationship Id="rId38" Type="http://schemas.openxmlformats.org/officeDocument/2006/relationships/hyperlink" Target="https://www.who.int/news-room/fact-sheets/detail/ageing-and-health" TargetMode="External"/><Relationship Id="rId2" Type="http://schemas.openxmlformats.org/officeDocument/2006/relationships/hyperlink" Target="https://www.ageuk.org.uk/information-advice/care/housing-options/adapting-home/telecare/" TargetMode="External"/><Relationship Id="rId16" Type="http://schemas.openxmlformats.org/officeDocument/2006/relationships/hyperlink" Target="https://www.hospiceuk.org/latest-from-hospice-uk/tech-hospice-care-game-changer-we-never-knew-we-needed" TargetMode="External"/><Relationship Id="rId20" Type="http://schemas.openxmlformats.org/officeDocument/2006/relationships/hyperlink" Target="https://www.nuffieldtrust.org.uk/news-item/implementing-technology-in-health-and-social-care-lessons-from-the-care-city-test-bed" TargetMode="External"/><Relationship Id="rId29" Type="http://schemas.openxmlformats.org/officeDocument/2006/relationships/hyperlink" Target="https://www.nice.org.uk/guidance/ng22/evidence/full-guideline-552742669" TargetMode="External"/><Relationship Id="rId1" Type="http://schemas.openxmlformats.org/officeDocument/2006/relationships/slideLayout" Target="../slideLayouts/slideLayout7.xml"/><Relationship Id="rId6" Type="http://schemas.openxmlformats.org/officeDocument/2006/relationships/hyperlink" Target="https://fiveable.me/intro-to-sociology/unit-13/4-theoretical-perspectives-aging/study-guide/eJRkCVxoRIuFYTUc" TargetMode="External"/><Relationship Id="rId11" Type="http://schemas.openxmlformats.org/officeDocument/2006/relationships/hyperlink" Target="https://www.gov.uk/government/publications/the-future-of-healthcare-our-vision-for-digital-data-and-technology-in-health-and-care/the-future-of-healthcare-our-vision-for-digital-data-and-technology-in-health-and-care" TargetMode="External"/><Relationship Id="rId24" Type="http://schemas.openxmlformats.org/officeDocument/2006/relationships/hyperlink" Target="https://forschungsnetzwerk.ams.at/dam/jcr:6f068ad8-fdcc-4360-b85a" TargetMode="External"/><Relationship Id="rId32" Type="http://schemas.openxmlformats.org/officeDocument/2006/relationships/hyperlink" Target="https://www.nuffieldtrust.org.uk/sites/default/files/2021-09/implementing-technology-in-domiciliary-care-final.pdf" TargetMode="External"/><Relationship Id="rId37" Type="http://schemas.openxmlformats.org/officeDocument/2006/relationships/hyperlink" Target="https://cpdonline.co.uk/knowledge-base/care/assistive-technology/" TargetMode="External"/><Relationship Id="rId40" Type="http://schemas.openxmlformats.org/officeDocument/2006/relationships/hyperlink" Target="https://www.who.int/health-topics/ageing#tab=tab_2" TargetMode="External"/><Relationship Id="rId5" Type="http://schemas.openxmlformats.org/officeDocument/2006/relationships/hyperlink" Target="https://www.ageuk.org.uk/siteassets/documents/reports-and-publications/reports-and-briefings/care--support/rb_apr14_services-what_works_spreads.pdf" TargetMode="External"/><Relationship Id="rId15" Type="http://schemas.openxmlformats.org/officeDocument/2006/relationships/hyperlink" Target="https://hampsteadcaregroup.co.uk/services/f/challenges-in-domiciliary-care-services" TargetMode="External"/><Relationship Id="rId23" Type="http://schemas.openxmlformats.org/officeDocument/2006/relationships/hyperlink" Target="https://www.kingsfund.org.uk/insight-and-analysis/reports/approaches-social-care-funding" TargetMode="External"/><Relationship Id="rId28" Type="http://schemas.openxmlformats.org/officeDocument/2006/relationships/hyperlink" Target="https://www.england.nhs.uk/ourwork/clinical-policy/older-people/improving-care-for-older-people/" TargetMode="External"/><Relationship Id="rId36" Type="http://schemas.openxmlformats.org/officeDocument/2006/relationships/hyperlink" Target="https://www.theaccessgroup.com/en-gb/blog/hsc-the-challenges-facing-the-domiciliary-care-market/" TargetMode="External"/><Relationship Id="rId10" Type="http://schemas.openxmlformats.org/officeDocument/2006/relationships/hyperlink" Target="https://www.gov.uk/government/publications/care-act-statutory-guidance/care-and-support-statutory-guidance" TargetMode="External"/><Relationship Id="rId19" Type="http://schemas.openxmlformats.org/officeDocument/2006/relationships/hyperlink" Target="https://wearehourglass.org/who-we-are" TargetMode="External"/><Relationship Id="rId31" Type="http://schemas.openxmlformats.org/officeDocument/2006/relationships/hyperlink" Target="https://doi.org/10.1093/acprof:oso/9780190676681.003.0003" TargetMode="External"/><Relationship Id="rId4" Type="http://schemas.openxmlformats.org/officeDocument/2006/relationships/hyperlink" Target="https://www.ageuk.org.uk/discover/2024/september/state-of-health-and-care-of-older-people-in-england-2024/" TargetMode="External"/><Relationship Id="rId9" Type="http://schemas.openxmlformats.org/officeDocument/2006/relationships/hyperlink" Target="https://ageing-better.org.uk/blogs/how-social-model-disability-can-help-us-add-life-years" TargetMode="External"/><Relationship Id="rId14" Type="http://schemas.openxmlformats.org/officeDocument/2006/relationships/hyperlink" Target="https://assets.publishing.service.gov.uk/media/5d273adce5274a5862768ff9/future-of-an-ageing-population.pdf" TargetMode="External"/><Relationship Id="rId22" Type="http://schemas.openxmlformats.org/officeDocument/2006/relationships/hyperlink" Target="https://doi.org/10.1007/978-1-59259-715-4_1" TargetMode="External"/><Relationship Id="rId27" Type="http://schemas.openxmlformats.org/officeDocument/2006/relationships/hyperlink" Target="https://www.england.nhs.uk/mental-health/adults/older-people/" TargetMode="External"/><Relationship Id="rId30" Type="http://schemas.openxmlformats.org/officeDocument/2006/relationships/hyperlink" Target="https://www.endocrinology.org/endocrinologist/136-summer20/features/an-ageing-population-the-nature-of-healthcare-and-our-need-to-adapt/" TargetMode="External"/><Relationship Id="rId35" Type="http://schemas.openxmlformats.org/officeDocument/2006/relationships/hyperlink" Target="https://ageing-better.org.uk/sites/default/files/2020-03/Exploring-representations-of-old-age.pdf" TargetMode="External"/><Relationship Id="rId8" Type="http://schemas.openxmlformats.org/officeDocument/2006/relationships/hyperlink" Target="https://ageing-better.org.uk/our-ageing-population-state-ageing-2025" TargetMode="External"/><Relationship Id="rId3" Type="http://schemas.openxmlformats.org/officeDocument/2006/relationships/hyperlink" Target="https://www.ageuk.org.uk/siteassets/documents/factsheets/fs78_safeguarding_older_people_from_abuse_fc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11588418">
            <a:off x="9588631" y="2189468"/>
            <a:ext cx="2107634" cy="4619284"/>
          </a:xfrm>
          <a:custGeom>
            <a:avLst/>
            <a:gdLst/>
            <a:ahLst/>
            <a:cxnLst/>
            <a:rect l="l" t="t" r="r" b="b"/>
            <a:pathLst>
              <a:path w="3721250" h="6002016">
                <a:moveTo>
                  <a:pt x="0" y="0"/>
                </a:moveTo>
                <a:lnTo>
                  <a:pt x="3721250" y="0"/>
                </a:lnTo>
                <a:lnTo>
                  <a:pt x="3721250" y="6002016"/>
                </a:lnTo>
                <a:lnTo>
                  <a:pt x="0" y="600201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4"/>
          <p:cNvGrpSpPr/>
          <p:nvPr/>
        </p:nvGrpSpPr>
        <p:grpSpPr>
          <a:xfrm>
            <a:off x="13850995" y="32113"/>
            <a:ext cx="4309657" cy="4219434"/>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23880">
                    <a:alpha val="100000"/>
                  </a:srgbClr>
                </a:gs>
                <a:gs pos="100000">
                  <a:srgbClr val="D6D1E3">
                    <a:alpha val="33500"/>
                  </a:srgbClr>
                </a:gs>
              </a:gsLst>
              <a:lin ang="0"/>
            </a:gra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flipH="1">
            <a:off x="11193517" y="6172200"/>
            <a:ext cx="7094483" cy="4114800"/>
          </a:xfrm>
          <a:custGeom>
            <a:avLst/>
            <a:gdLst/>
            <a:ahLst/>
            <a:cxnLst/>
            <a:rect l="l" t="t" r="r" b="b"/>
            <a:pathLst>
              <a:path w="7094483" h="4114800">
                <a:moveTo>
                  <a:pt x="7094483" y="0"/>
                </a:moveTo>
                <a:lnTo>
                  <a:pt x="0" y="0"/>
                </a:lnTo>
                <a:lnTo>
                  <a:pt x="0" y="4114800"/>
                </a:lnTo>
                <a:lnTo>
                  <a:pt x="7094483" y="4114800"/>
                </a:lnTo>
                <a:lnTo>
                  <a:pt x="7094483"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Freeform 13"/>
          <p:cNvSpPr/>
          <p:nvPr/>
        </p:nvSpPr>
        <p:spPr>
          <a:xfrm>
            <a:off x="15148063" y="5977481"/>
            <a:ext cx="3012589" cy="3101425"/>
          </a:xfrm>
          <a:custGeom>
            <a:avLst/>
            <a:gdLst/>
            <a:ahLst/>
            <a:cxnLst/>
            <a:rect l="l" t="t" r="r" b="b"/>
            <a:pathLst>
              <a:path w="4700702" h="4735140">
                <a:moveTo>
                  <a:pt x="0" y="0"/>
                </a:moveTo>
                <a:lnTo>
                  <a:pt x="4700703" y="0"/>
                </a:lnTo>
                <a:lnTo>
                  <a:pt x="4700703" y="4735140"/>
                </a:lnTo>
                <a:lnTo>
                  <a:pt x="0" y="4735140"/>
                </a:lnTo>
                <a:lnTo>
                  <a:pt x="0" y="0"/>
                </a:lnTo>
                <a:close/>
              </a:path>
            </a:pathLst>
          </a:custGeom>
          <a:blipFill>
            <a:blip r:embed="rId9">
              <a:alphaModFix amt="20999"/>
              <a:extLst>
                <a:ext uri="{96DAC541-7B7A-43D3-8B79-37D633B846F1}">
                  <asvg:svgBlip xmlns:asvg="http://schemas.microsoft.com/office/drawing/2016/SVG/main" r:embed="rId10"/>
                </a:ext>
              </a:extLst>
            </a:blip>
            <a:stretch>
              <a:fillRect/>
            </a:stretch>
          </a:blipFill>
        </p:spPr>
        <p:txBody>
          <a:bodyPr/>
          <a:lstStyle/>
          <a:p>
            <a:endParaRPr lang="en-GB"/>
          </a:p>
        </p:txBody>
      </p:sp>
      <p:pic>
        <p:nvPicPr>
          <p:cNvPr id="19" name="Picture 18">
            <a:extLst>
              <a:ext uri="{FF2B5EF4-FFF2-40B4-BE49-F238E27FC236}">
                <a16:creationId xmlns:a16="http://schemas.microsoft.com/office/drawing/2014/main" id="{F572E5EA-5B0A-54A5-7B46-607955373C6E}"/>
              </a:ext>
            </a:extLst>
          </p:cNvPr>
          <p:cNvPicPr>
            <a:picLocks noChangeAspect="1"/>
          </p:cNvPicPr>
          <p:nvPr/>
        </p:nvPicPr>
        <p:blipFill>
          <a:blip r:embed="rId11" cstate="print">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14043088" y="229899"/>
            <a:ext cx="3925469" cy="379575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0" name="TextBox 19">
            <a:extLst>
              <a:ext uri="{FF2B5EF4-FFF2-40B4-BE49-F238E27FC236}">
                <a16:creationId xmlns:a16="http://schemas.microsoft.com/office/drawing/2014/main" id="{F14F73E4-EF17-7822-3BF5-D04A840932E8}"/>
              </a:ext>
            </a:extLst>
          </p:cNvPr>
          <p:cNvSpPr txBox="1"/>
          <p:nvPr/>
        </p:nvSpPr>
        <p:spPr>
          <a:xfrm>
            <a:off x="10676989" y="8770009"/>
            <a:ext cx="3174006" cy="230832"/>
          </a:xfrm>
          <a:prstGeom prst="rect">
            <a:avLst/>
          </a:prstGeom>
          <a:noFill/>
        </p:spPr>
        <p:txBody>
          <a:bodyPr wrap="square" rtlCol="0">
            <a:spAutoFit/>
          </a:bodyPr>
          <a:lstStyle/>
          <a:p>
            <a:r>
              <a:rPr lang="en-GB" sz="900">
                <a:hlinkClick r:id="rId12" tooltip="https://blog.dnevnik.hr/hrvatskanizozemska/2016/04/index.html"/>
              </a:rPr>
              <a:t>This Photo</a:t>
            </a:r>
            <a:r>
              <a:rPr lang="en-GB" sz="900"/>
              <a:t> by Unknown Author is licensed under </a:t>
            </a:r>
            <a:r>
              <a:rPr lang="en-GB" sz="900">
                <a:hlinkClick r:id="rId13" tooltip="https://creativecommons.org/licenses/by-sa/3.0/"/>
              </a:rPr>
              <a:t>CC BY-SA</a:t>
            </a:r>
            <a:endParaRPr lang="en-GB" sz="900"/>
          </a:p>
        </p:txBody>
      </p:sp>
      <p:pic>
        <p:nvPicPr>
          <p:cNvPr id="22" name="Picture 21">
            <a:extLst>
              <a:ext uri="{FF2B5EF4-FFF2-40B4-BE49-F238E27FC236}">
                <a16:creationId xmlns:a16="http://schemas.microsoft.com/office/drawing/2014/main" id="{D390CC4A-4DDD-40A6-0AB7-BBE55BF0B4CF}"/>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9874621" y="3152846"/>
            <a:ext cx="5645055" cy="557696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4" name="TextBox 23">
            <a:extLst>
              <a:ext uri="{FF2B5EF4-FFF2-40B4-BE49-F238E27FC236}">
                <a16:creationId xmlns:a16="http://schemas.microsoft.com/office/drawing/2014/main" id="{B60843DD-2AE3-4C37-6002-A2B51C31471F}"/>
              </a:ext>
            </a:extLst>
          </p:cNvPr>
          <p:cNvSpPr txBox="1"/>
          <p:nvPr/>
        </p:nvSpPr>
        <p:spPr>
          <a:xfrm>
            <a:off x="226917" y="4662974"/>
            <a:ext cx="9166256" cy="3244158"/>
          </a:xfrm>
          <a:prstGeom prst="rect">
            <a:avLst/>
          </a:prstGeom>
          <a:noFill/>
        </p:spPr>
        <p:txBody>
          <a:bodyPr wrap="square">
            <a:spAutoFit/>
          </a:bodyPr>
          <a:lstStyle/>
          <a:p>
            <a:pPr algn="ctr">
              <a:lnSpc>
                <a:spcPct val="150000"/>
              </a:lnSpc>
            </a:pPr>
            <a:r>
              <a:rPr lang="en-GB" sz="2800" b="1">
                <a:effectLst/>
                <a:latin typeface="Arial" panose="020B0604020202020204" pitchFamily="34" charset="0"/>
                <a:ea typeface="Times New Roman" panose="02020603050405020304" pitchFamily="18" charset="0"/>
                <a:cs typeface="Arial" panose="020B0604020202020204" pitchFamily="34" charset="0"/>
              </a:rPr>
              <a:t>Module: Empowering the Older Person</a:t>
            </a:r>
          </a:p>
          <a:p>
            <a:pPr algn="ctr">
              <a:lnSpc>
                <a:spcPct val="150000"/>
              </a:lnSpc>
            </a:pPr>
            <a:r>
              <a:rPr lang="en-GB" sz="2800" b="1">
                <a:latin typeface="Arial" panose="020B0604020202020204" pitchFamily="34" charset="0"/>
                <a:cs typeface="Arial" panose="020B0604020202020204" pitchFamily="34" charset="0"/>
              </a:rPr>
              <a:t>Module Code: BMHP6027</a:t>
            </a:r>
          </a:p>
          <a:p>
            <a:pPr algn="ctr">
              <a:lnSpc>
                <a:spcPct val="150000"/>
              </a:lnSpc>
            </a:pPr>
            <a:r>
              <a:rPr lang="en-GB" sz="2800" b="1">
                <a:latin typeface="Arial" panose="020B0604020202020204" pitchFamily="34" charset="0"/>
                <a:cs typeface="Arial" panose="020B0604020202020204" pitchFamily="34" charset="0"/>
              </a:rPr>
              <a:t> Component 1: Individual  Presentation</a:t>
            </a:r>
          </a:p>
          <a:p>
            <a:pPr algn="ctr">
              <a:lnSpc>
                <a:spcPct val="150000"/>
              </a:lnSpc>
            </a:pPr>
            <a:r>
              <a:rPr lang="en-GB" sz="2800" b="1">
                <a:latin typeface="Arial" panose="020B0604020202020204" pitchFamily="34" charset="0"/>
                <a:cs typeface="Arial" panose="020B0604020202020204" pitchFamily="34" charset="0"/>
              </a:rPr>
              <a:t>Student Name: Nasreen Akhtar</a:t>
            </a:r>
          </a:p>
          <a:p>
            <a:pPr algn="ctr">
              <a:lnSpc>
                <a:spcPct val="150000"/>
              </a:lnSpc>
            </a:pPr>
            <a:r>
              <a:rPr lang="en-GB" sz="2800" b="1">
                <a:latin typeface="Arial" panose="020B0604020202020204" pitchFamily="34" charset="0"/>
                <a:cs typeface="Arial" panose="020B0604020202020204" pitchFamily="34" charset="0"/>
              </a:rPr>
              <a:t>Student ID: 2316030</a:t>
            </a:r>
          </a:p>
        </p:txBody>
      </p:sp>
      <p:sp>
        <p:nvSpPr>
          <p:cNvPr id="26" name="TextBox 25">
            <a:extLst>
              <a:ext uri="{FF2B5EF4-FFF2-40B4-BE49-F238E27FC236}">
                <a16:creationId xmlns:a16="http://schemas.microsoft.com/office/drawing/2014/main" id="{424D7744-6E3A-88BA-0403-006091FCCFC8}"/>
              </a:ext>
            </a:extLst>
          </p:cNvPr>
          <p:cNvSpPr txBox="1"/>
          <p:nvPr/>
        </p:nvSpPr>
        <p:spPr>
          <a:xfrm>
            <a:off x="2448989" y="1639373"/>
            <a:ext cx="11382163" cy="741998"/>
          </a:xfrm>
          <a:prstGeom prst="rect">
            <a:avLst/>
          </a:prstGeom>
          <a:noFill/>
        </p:spPr>
        <p:txBody>
          <a:bodyPr wrap="square">
            <a:spAutoFit/>
          </a:bodyPr>
          <a:lstStyle/>
          <a:p>
            <a:pPr marL="0" marR="0" algn="ctr">
              <a:lnSpc>
                <a:spcPct val="150000"/>
              </a:lnSpc>
              <a:buNone/>
            </a:pPr>
            <a:r>
              <a:rPr lang="en-GB" sz="3200" b="1">
                <a:effectLst/>
                <a:latin typeface="Arial" panose="020B0604020202020204" pitchFamily="34" charset="0"/>
                <a:ea typeface="Times New Roman" panose="02020603050405020304" pitchFamily="18" charset="0"/>
              </a:rPr>
              <a:t>Evaluating The Care And Support Needs Of Older People. </a:t>
            </a:r>
            <a:endParaRPr lang="en-GB" sz="3200">
              <a:effectLst/>
              <a:latin typeface="Times New Roman" panose="02020603050405020304" pitchFamily="18" charset="0"/>
              <a:ea typeface="Times New Roman" panose="02020603050405020304" pitchFamily="18" charset="0"/>
            </a:endParaRPr>
          </a:p>
        </p:txBody>
      </p:sp>
      <p:pic>
        <p:nvPicPr>
          <p:cNvPr id="2" name="recording2026-02-10 19-32-06">
            <a:hlinkClick r:id="" action="ppaction://media"/>
            <a:extLst>
              <a:ext uri="{FF2B5EF4-FFF2-40B4-BE49-F238E27FC236}">
                <a16:creationId xmlns:a16="http://schemas.microsoft.com/office/drawing/2014/main" id="{8A4E452A-A0FD-65CB-9326-8DF89331FA00}"/>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492125" y="349250"/>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0" y="8225198"/>
            <a:ext cx="18288000" cy="2061802"/>
          </a:xfrm>
          <a:custGeom>
            <a:avLst/>
            <a:gdLst/>
            <a:ahLst/>
            <a:cxnLst/>
            <a:rect l="l" t="t" r="r" b="b"/>
            <a:pathLst>
              <a:path w="18288000" h="7019734">
                <a:moveTo>
                  <a:pt x="0" y="0"/>
                </a:moveTo>
                <a:lnTo>
                  <a:pt x="18288000" y="0"/>
                </a:lnTo>
                <a:lnTo>
                  <a:pt x="18288000" y="7019734"/>
                </a:lnTo>
                <a:lnTo>
                  <a:pt x="0" y="701973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TextBox 17"/>
          <p:cNvSpPr txBox="1"/>
          <p:nvPr/>
        </p:nvSpPr>
        <p:spPr>
          <a:xfrm>
            <a:off x="6096000" y="273793"/>
            <a:ext cx="5391146" cy="418097"/>
          </a:xfrm>
          <a:prstGeom prst="horizontalScroll">
            <a:avLst/>
          </a:prstGeom>
          <a:noFill/>
        </p:spPr>
        <p:txBody>
          <a:bodyPr wrap="square" lIns="0" tIns="0" rIns="0" bIns="0" rtlCol="0" anchor="t">
            <a:spAutoFit/>
          </a:bodyPr>
          <a:lstStyle/>
          <a:p>
            <a:pPr algn="ctr">
              <a:lnSpc>
                <a:spcPts val="2295"/>
              </a:lnSpc>
            </a:pPr>
            <a:r>
              <a:rPr lang="en-US" sz="3200" b="1">
                <a:solidFill>
                  <a:srgbClr val="000000"/>
                </a:solidFill>
                <a:latin typeface="Arial"/>
                <a:ea typeface="Arial"/>
                <a:cs typeface="Arial"/>
                <a:sym typeface="Arial"/>
              </a:rPr>
              <a:t>Introduction</a:t>
            </a:r>
          </a:p>
        </p:txBody>
      </p:sp>
      <p:sp>
        <p:nvSpPr>
          <p:cNvPr id="21" name="TextBox 20">
            <a:extLst>
              <a:ext uri="{FF2B5EF4-FFF2-40B4-BE49-F238E27FC236}">
                <a16:creationId xmlns:a16="http://schemas.microsoft.com/office/drawing/2014/main" id="{D14E5BCE-DBAD-AD3F-F2FE-FEFC6F74448E}"/>
              </a:ext>
            </a:extLst>
          </p:cNvPr>
          <p:cNvSpPr txBox="1"/>
          <p:nvPr/>
        </p:nvSpPr>
        <p:spPr>
          <a:xfrm>
            <a:off x="277092" y="4668982"/>
            <a:ext cx="7550727" cy="3901837"/>
          </a:xfrm>
          <a:prstGeom prst="rect">
            <a:avLst/>
          </a:prstGeom>
          <a:noFill/>
        </p:spPr>
        <p:txBody>
          <a:bodyPr wrap="square" rtlCol="0">
            <a:spAutoFit/>
          </a:bodyPr>
          <a:lstStyle/>
          <a:p>
            <a:pPr algn="ctr">
              <a:lnSpc>
                <a:spcPct val="150000"/>
              </a:lnSpc>
            </a:pPr>
            <a:r>
              <a:rPr lang="en-US" sz="2400" b="1">
                <a:latin typeface="Arial" panose="020B0604020202020204" pitchFamily="34" charset="0"/>
                <a:cs typeface="Arial" panose="020B0604020202020204" pitchFamily="34" charset="0"/>
              </a:rPr>
              <a:t>Purpose</a:t>
            </a:r>
          </a:p>
          <a:p>
            <a:pPr marL="457200" indent="-457200">
              <a:lnSpc>
                <a:spcPct val="150000"/>
              </a:lnSpc>
              <a:buFont typeface="Arial" panose="020B0604020202020204" pitchFamily="34" charset="0"/>
              <a:buChar char="•"/>
            </a:pPr>
            <a:r>
              <a:rPr lang="en-US" altLang="en-US" sz="2400">
                <a:latin typeface="Arial" panose="020B0604020202020204" pitchFamily="34" charset="0"/>
              </a:rPr>
              <a:t>Ageing will raise the need for long-term care and primary healthcare.</a:t>
            </a:r>
          </a:p>
          <a:p>
            <a:pPr marL="457200" indent="-457200">
              <a:lnSpc>
                <a:spcPct val="150000"/>
              </a:lnSpc>
              <a:buFont typeface="Arial" panose="020B0604020202020204" pitchFamily="34" charset="0"/>
              <a:buChar char="•"/>
            </a:pPr>
            <a:r>
              <a:rPr lang="en-US" altLang="en-US" sz="2400">
                <a:latin typeface="Arial" panose="020B0604020202020204" pitchFamily="34" charset="0"/>
              </a:rPr>
              <a:t>Increased need to create more age-friendly social and physical environments.</a:t>
            </a:r>
          </a:p>
          <a:p>
            <a:pPr marL="457200" indent="-457200">
              <a:lnSpc>
                <a:spcPct val="150000"/>
              </a:lnSpc>
              <a:buFont typeface="Arial" panose="020B0604020202020204" pitchFamily="34" charset="0"/>
              <a:buChar char="•"/>
            </a:pPr>
            <a:r>
              <a:rPr lang="en-US" altLang="en-US" sz="2400">
                <a:latin typeface="Arial" panose="020B0604020202020204" pitchFamily="34" charset="0"/>
              </a:rPr>
              <a:t>Demands that everyone fight ageism in all domains of life </a:t>
            </a:r>
            <a:r>
              <a:rPr lang="en-US" altLang="en-US" sz="2400">
                <a:latin typeface="Arial" panose="020B0604020202020204" pitchFamily="34" charset="0"/>
                <a:cs typeface="Arial" panose="020B0604020202020204" pitchFamily="34" charset="0"/>
              </a:rPr>
              <a:t>(World Health Organization, 2024).</a:t>
            </a:r>
            <a:endParaRPr lang="en-US" sz="2400" b="1">
              <a:latin typeface="Arial" panose="020B0604020202020204" pitchFamily="34" charset="0"/>
              <a:cs typeface="Arial" panose="020B0604020202020204" pitchFamily="34" charset="0"/>
            </a:endParaRPr>
          </a:p>
        </p:txBody>
      </p:sp>
      <p:pic>
        <p:nvPicPr>
          <p:cNvPr id="1026" name="Picture 2" descr="Ageing: Types, Stages, Causes, Signs, Health Problems and Solutions -  Public Health Notes">
            <a:extLst>
              <a:ext uri="{FF2B5EF4-FFF2-40B4-BE49-F238E27FC236}">
                <a16:creationId xmlns:a16="http://schemas.microsoft.com/office/drawing/2014/main" id="{E09EABA5-EC17-787C-AED8-85FB599F201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6691"/>
          <a:stretch>
            <a:fillRect/>
          </a:stretch>
        </p:blipFill>
        <p:spPr bwMode="auto">
          <a:xfrm>
            <a:off x="7883234" y="4607038"/>
            <a:ext cx="5237017" cy="40692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4" name="TextBox 23">
            <a:extLst>
              <a:ext uri="{FF2B5EF4-FFF2-40B4-BE49-F238E27FC236}">
                <a16:creationId xmlns:a16="http://schemas.microsoft.com/office/drawing/2014/main" id="{1F6564C1-FECF-0FA1-1750-7F07DEB2CAFC}"/>
              </a:ext>
            </a:extLst>
          </p:cNvPr>
          <p:cNvSpPr txBox="1"/>
          <p:nvPr/>
        </p:nvSpPr>
        <p:spPr>
          <a:xfrm>
            <a:off x="297874" y="691890"/>
            <a:ext cx="17678399" cy="3356688"/>
          </a:xfrm>
          <a:prstGeom prst="rect">
            <a:avLst/>
          </a:prstGeom>
          <a:solidFill>
            <a:schemeClr val="tx2">
              <a:lumMod val="40000"/>
              <a:lumOff val="60000"/>
            </a:schemeClr>
          </a:solidFill>
        </p:spPr>
        <p:txBody>
          <a:bodyPr wrap="square">
            <a:spAutoFit/>
          </a:bodyPr>
          <a:lstStyle/>
          <a:p>
            <a:pPr marL="342900" indent="-342900" algn="just">
              <a:lnSpc>
                <a:spcPct val="150000"/>
              </a:lnSpc>
              <a:buFont typeface="Arial" panose="020B0604020202020204" pitchFamily="34" charset="0"/>
              <a:buChar char="•"/>
            </a:pPr>
            <a:r>
              <a:rPr lang="en-US" altLang="en-US" sz="2400">
                <a:latin typeface="Arial" panose="020B0604020202020204" pitchFamily="34" charset="0"/>
              </a:rPr>
              <a:t>According to </a:t>
            </a:r>
            <a:r>
              <a:rPr lang="en-US" altLang="en-US" sz="2400" b="1">
                <a:latin typeface="Arial" panose="020B0604020202020204" pitchFamily="34" charset="0"/>
              </a:rPr>
              <a:t>Wear And Tear Theory </a:t>
            </a:r>
            <a:r>
              <a:rPr lang="en-US" altLang="en-US" sz="2400">
                <a:latin typeface="Arial" panose="020B0604020202020204" pitchFamily="34" charset="0"/>
              </a:rPr>
              <a:t>of Dr. August Weismann(1882), ageing is like parts of a car deteriorated over time due to use (Jin, 2010). </a:t>
            </a:r>
          </a:p>
          <a:p>
            <a:pPr marL="342900" indent="-342900" algn="just">
              <a:lnSpc>
                <a:spcPct val="150000"/>
              </a:lnSpc>
              <a:buFont typeface="Arial" panose="020B0604020202020204" pitchFamily="34" charset="0"/>
              <a:buChar char="•"/>
            </a:pPr>
            <a:r>
              <a:rPr kumimoji="0" lang="en-US" altLang="en-US" sz="2400" b="0" i="0" u="none" strike="noStrike" cap="none" normalizeH="0" baseline="0">
                <a:ln>
                  <a:noFill/>
                </a:ln>
                <a:solidFill>
                  <a:schemeClr val="tx1"/>
                </a:solidFill>
                <a:effectLst/>
                <a:latin typeface="Arial" panose="020B0604020202020204" pitchFamily="34" charset="0"/>
              </a:rPr>
              <a:t>Ageing is an </a:t>
            </a:r>
            <a:r>
              <a:rPr kumimoji="0" lang="en-US" altLang="en-US" sz="2400" b="1" i="0" u="none" strike="noStrike" cap="none" normalizeH="0" baseline="0">
                <a:ln>
                  <a:noFill/>
                </a:ln>
                <a:solidFill>
                  <a:schemeClr val="tx1"/>
                </a:solidFill>
                <a:effectLst/>
                <a:latin typeface="Arial" panose="020B0604020202020204" pitchFamily="34" charset="0"/>
              </a:rPr>
              <a:t>irreversible</a:t>
            </a:r>
            <a:r>
              <a:rPr kumimoji="0" lang="en-US" altLang="en-US" sz="2400" b="0" i="0" u="none" strike="noStrike" cap="none" normalizeH="0" baseline="0">
                <a:ln>
                  <a:noFill/>
                </a:ln>
                <a:solidFill>
                  <a:schemeClr val="tx1"/>
                </a:solidFill>
                <a:effectLst/>
                <a:latin typeface="Arial" panose="020B0604020202020204" pitchFamily="34" charset="0"/>
              </a:rPr>
              <a:t>, </a:t>
            </a:r>
            <a:r>
              <a:rPr kumimoji="0" lang="en-US" altLang="en-US" sz="2400" i="0" u="none" strike="noStrike" cap="none" normalizeH="0" baseline="0">
                <a:ln>
                  <a:noFill/>
                </a:ln>
                <a:solidFill>
                  <a:schemeClr val="tx1"/>
                </a:solidFill>
                <a:effectLst/>
                <a:latin typeface="Arial" panose="020B0604020202020204" pitchFamily="34" charset="0"/>
              </a:rPr>
              <a:t>time-dependent</a:t>
            </a:r>
            <a:r>
              <a:rPr kumimoji="0" lang="en-US" altLang="en-US" sz="2400" b="0" i="0" u="none" strike="noStrike" cap="none" normalizeH="0" baseline="0">
                <a:ln>
                  <a:noFill/>
                </a:ln>
                <a:solidFill>
                  <a:schemeClr val="tx1"/>
                </a:solidFill>
                <a:effectLst/>
                <a:latin typeface="Arial" panose="020B0604020202020204" pitchFamily="34" charset="0"/>
              </a:rPr>
              <a:t> </a:t>
            </a:r>
            <a:r>
              <a:rPr kumimoji="0" lang="en-US" altLang="en-US" sz="2400" b="1" i="0" u="none" strike="noStrike" cap="none" normalizeH="0" baseline="0">
                <a:ln>
                  <a:noFill/>
                </a:ln>
                <a:solidFill>
                  <a:schemeClr val="tx1"/>
                </a:solidFill>
                <a:effectLst/>
                <a:latin typeface="Arial" panose="020B0604020202020204" pitchFamily="34" charset="0"/>
              </a:rPr>
              <a:t>functional decline </a:t>
            </a:r>
            <a:r>
              <a:rPr kumimoji="0" lang="en-US" altLang="en-US" sz="2400" b="0" i="0" u="none" strike="noStrike" cap="none" normalizeH="0" baseline="0">
                <a:ln>
                  <a:noFill/>
                </a:ln>
                <a:solidFill>
                  <a:schemeClr val="tx1"/>
                </a:solidFill>
                <a:effectLst/>
                <a:latin typeface="Arial" panose="020B0604020202020204" pitchFamily="34" charset="0"/>
              </a:rPr>
              <a:t>with </a:t>
            </a:r>
            <a:r>
              <a:rPr kumimoji="0" lang="en-US" altLang="en-US" sz="2400" b="1" i="0" u="none" strike="noStrike" cap="none" normalizeH="0" baseline="0">
                <a:ln>
                  <a:noFill/>
                </a:ln>
                <a:solidFill>
                  <a:schemeClr val="tx1"/>
                </a:solidFill>
                <a:effectLst/>
                <a:latin typeface="Arial" panose="020B0604020202020204" pitchFamily="34" charset="0"/>
              </a:rPr>
              <a:t>diminished ability </a:t>
            </a:r>
            <a:r>
              <a:rPr kumimoji="0" lang="en-US" altLang="en-US" sz="2400" b="0" i="0" u="none" strike="noStrike" cap="none" normalizeH="0" baseline="0">
                <a:ln>
                  <a:noFill/>
                </a:ln>
                <a:solidFill>
                  <a:schemeClr val="tx1"/>
                </a:solidFill>
                <a:effectLst/>
                <a:latin typeface="Arial" panose="020B0604020202020204" pitchFamily="34" charset="0"/>
              </a:rPr>
              <a:t>to cope with daily stressors and </a:t>
            </a:r>
            <a:r>
              <a:rPr kumimoji="0" lang="en-US" altLang="en-US" sz="2400" b="1" i="0" u="none" strike="noStrike" cap="none" normalizeH="0" baseline="0">
                <a:ln>
                  <a:noFill/>
                </a:ln>
                <a:solidFill>
                  <a:schemeClr val="tx1"/>
                </a:solidFill>
                <a:effectLst/>
                <a:latin typeface="Arial" panose="020B0604020202020204" pitchFamily="34" charset="0"/>
              </a:rPr>
              <a:t>increased susceptibility </a:t>
            </a:r>
            <a:r>
              <a:rPr kumimoji="0" lang="en-US" altLang="en-US" sz="2400" b="0" i="0" u="none" strike="noStrike" cap="none" normalizeH="0" baseline="0">
                <a:ln>
                  <a:noFill/>
                </a:ln>
                <a:solidFill>
                  <a:schemeClr val="tx1"/>
                </a:solidFill>
                <a:effectLst/>
                <a:latin typeface="Arial" panose="020B0604020202020204" pitchFamily="34" charset="0"/>
              </a:rPr>
              <a:t>to most diseases and mortality </a:t>
            </a:r>
            <a:r>
              <a:rPr lang="en-US" altLang="en-US" sz="2400">
                <a:latin typeface="Arial" panose="020B0604020202020204" pitchFamily="34" charset="0"/>
                <a:cs typeface="Arial" panose="020B0604020202020204" pitchFamily="34" charset="0"/>
              </a:rPr>
              <a:t>(Kamel, Mooradian and Mir, 2000).</a:t>
            </a:r>
            <a:r>
              <a:rPr lang="en-US" altLang="en-US" sz="2400">
                <a:latin typeface="Arial" panose="020B0604020202020204" pitchFamily="34" charset="0"/>
              </a:rPr>
              <a:t> </a:t>
            </a:r>
          </a:p>
          <a:p>
            <a:pPr marL="342900" indent="-342900" algn="just">
              <a:lnSpc>
                <a:spcPct val="150000"/>
              </a:lnSpc>
              <a:buFont typeface="Arial" panose="020B0604020202020204" pitchFamily="34" charset="0"/>
              <a:buChar char="•"/>
            </a:pPr>
            <a:r>
              <a:rPr kumimoji="0" lang="en-US" altLang="en-US" sz="2400" b="0" i="0" u="none" strike="noStrike" cap="none" normalizeH="0" baseline="0">
                <a:ln>
                  <a:noFill/>
                </a:ln>
                <a:solidFill>
                  <a:schemeClr val="tx1"/>
                </a:solidFill>
                <a:effectLst/>
                <a:latin typeface="Arial" panose="020B0604020202020204" pitchFamily="34" charset="0"/>
              </a:rPr>
              <a:t>Ageing at the biological level is caused by numerous types of </a:t>
            </a:r>
            <a:r>
              <a:rPr kumimoji="0" lang="en-US" altLang="en-US" sz="2400" b="1" i="0" u="none" strike="noStrike" cap="none" normalizeH="0" baseline="0">
                <a:ln>
                  <a:noFill/>
                </a:ln>
                <a:solidFill>
                  <a:schemeClr val="tx1"/>
                </a:solidFill>
                <a:effectLst/>
                <a:latin typeface="Arial" panose="020B0604020202020204" pitchFamily="34" charset="0"/>
              </a:rPr>
              <a:t>cellular and molecular damage </a:t>
            </a:r>
            <a:r>
              <a:rPr kumimoji="0" lang="en-US" altLang="en-US" sz="2400" b="0" i="0" u="none" strike="noStrike" cap="none" normalizeH="0" baseline="0">
                <a:ln>
                  <a:noFill/>
                </a:ln>
                <a:solidFill>
                  <a:schemeClr val="tx1"/>
                </a:solidFill>
                <a:effectLst/>
                <a:latin typeface="Arial" panose="020B0604020202020204" pitchFamily="34" charset="0"/>
              </a:rPr>
              <a:t>over time.  </a:t>
            </a:r>
          </a:p>
          <a:p>
            <a:pPr marL="342900" indent="-342900" algn="just">
              <a:lnSpc>
                <a:spcPct val="150000"/>
              </a:lnSpc>
              <a:buFont typeface="Arial" panose="020B0604020202020204" pitchFamily="34" charset="0"/>
              <a:buChar char="•"/>
            </a:pPr>
            <a:r>
              <a:rPr kumimoji="0" lang="en-US" altLang="en-US" sz="2400" b="0" i="0" u="none" strike="noStrike" cap="none" normalizeH="0" baseline="0">
                <a:ln>
                  <a:noFill/>
                </a:ln>
                <a:solidFill>
                  <a:schemeClr val="tx1"/>
                </a:solidFill>
                <a:effectLst/>
                <a:latin typeface="Arial" panose="020B0604020202020204" pitchFamily="34" charset="0"/>
              </a:rPr>
              <a:t>One in six individuals will be 60 years of age or older by 2030 </a:t>
            </a:r>
            <a:r>
              <a:rPr lang="en-US" altLang="en-US" sz="2400">
                <a:latin typeface="Arial" panose="020B0604020202020204" pitchFamily="34" charset="0"/>
                <a:cs typeface="Arial" panose="020B0604020202020204" pitchFamily="34" charset="0"/>
              </a:rPr>
              <a:t>(World Health Organization, 2026). </a:t>
            </a:r>
            <a:endParaRPr lang="en-GB" sz="2400"/>
          </a:p>
        </p:txBody>
      </p:sp>
      <p:sp>
        <p:nvSpPr>
          <p:cNvPr id="28" name="TextBox 27">
            <a:extLst>
              <a:ext uri="{FF2B5EF4-FFF2-40B4-BE49-F238E27FC236}">
                <a16:creationId xmlns:a16="http://schemas.microsoft.com/office/drawing/2014/main" id="{A8C7E6AA-A012-C37F-2FF6-F54244D20413}"/>
              </a:ext>
            </a:extLst>
          </p:cNvPr>
          <p:cNvSpPr txBox="1"/>
          <p:nvPr/>
        </p:nvSpPr>
        <p:spPr>
          <a:xfrm>
            <a:off x="13425052" y="4622274"/>
            <a:ext cx="4585855" cy="3910686"/>
          </a:xfrm>
          <a:prstGeom prst="rect">
            <a:avLst/>
          </a:prstGeom>
          <a:noFill/>
        </p:spPr>
        <p:txBody>
          <a:bodyPr wrap="square">
            <a:spAutoFit/>
          </a:bodyPr>
          <a:lstStyle/>
          <a:p>
            <a:pPr algn="ctr">
              <a:lnSpc>
                <a:spcPct val="150000"/>
              </a:lnSpc>
            </a:pPr>
            <a:r>
              <a:rPr lang="en-US" sz="2400" b="1">
                <a:latin typeface="Arial" panose="020B0604020202020204" pitchFamily="34" charset="0"/>
                <a:cs typeface="Arial" panose="020B0604020202020204" pitchFamily="34" charset="0"/>
              </a:rPr>
              <a:t>Key Themes</a:t>
            </a:r>
          </a:p>
          <a:p>
            <a:pPr marL="342900" indent="-342900">
              <a:lnSpc>
                <a:spcPct val="150000"/>
              </a:lnSpc>
              <a:buFont typeface="Wingdings" panose="05000000000000000000" pitchFamily="2" charset="2"/>
              <a:buChar char="Ø"/>
            </a:pPr>
            <a:r>
              <a:rPr lang="en-US" altLang="en-US" sz="2400">
                <a:latin typeface="Arial" panose="020B0604020202020204" pitchFamily="34" charset="0"/>
              </a:rPr>
              <a:t>Evaluation of care, </a:t>
            </a:r>
          </a:p>
          <a:p>
            <a:pPr marL="342900" indent="-342900">
              <a:lnSpc>
                <a:spcPct val="150000"/>
              </a:lnSpc>
              <a:buFont typeface="Wingdings" panose="05000000000000000000" pitchFamily="2" charset="2"/>
              <a:buChar char="Ø"/>
            </a:pPr>
            <a:r>
              <a:rPr lang="en-US" altLang="en-US" sz="2400">
                <a:latin typeface="Arial" panose="020B0604020202020204" pitchFamily="34" charset="0"/>
              </a:rPr>
              <a:t>Theories of ageing, </a:t>
            </a:r>
          </a:p>
          <a:p>
            <a:pPr marL="342900" indent="-342900">
              <a:lnSpc>
                <a:spcPct val="150000"/>
              </a:lnSpc>
              <a:buFont typeface="Wingdings" panose="05000000000000000000" pitchFamily="2" charset="2"/>
              <a:buChar char="Ø"/>
            </a:pPr>
            <a:r>
              <a:rPr lang="en-US" altLang="en-US" sz="2400">
                <a:latin typeface="Arial" panose="020B0604020202020204" pitchFamily="34" charset="0"/>
              </a:rPr>
              <a:t>Legislation and policies, </a:t>
            </a:r>
          </a:p>
          <a:p>
            <a:pPr marL="342900" indent="-342900">
              <a:lnSpc>
                <a:spcPct val="150000"/>
              </a:lnSpc>
              <a:buFont typeface="Wingdings" panose="05000000000000000000" pitchFamily="2" charset="2"/>
              <a:buChar char="Ø"/>
            </a:pPr>
            <a:r>
              <a:rPr lang="en-US" altLang="en-US" sz="2400">
                <a:latin typeface="Arial" panose="020B0604020202020204" pitchFamily="34" charset="0"/>
              </a:rPr>
              <a:t>Technology advancements, </a:t>
            </a:r>
          </a:p>
          <a:p>
            <a:pPr marL="342900" indent="-342900">
              <a:lnSpc>
                <a:spcPct val="150000"/>
              </a:lnSpc>
              <a:buFont typeface="Wingdings" panose="05000000000000000000" pitchFamily="2" charset="2"/>
              <a:buChar char="Ø"/>
            </a:pPr>
            <a:r>
              <a:rPr lang="en-US" altLang="en-US" sz="2400">
                <a:latin typeface="Arial" panose="020B0604020202020204" pitchFamily="34" charset="0"/>
              </a:rPr>
              <a:t>Case studies, </a:t>
            </a:r>
          </a:p>
          <a:p>
            <a:pPr marL="342900" indent="-342900">
              <a:lnSpc>
                <a:spcPct val="150000"/>
              </a:lnSpc>
              <a:buFont typeface="Wingdings" panose="05000000000000000000" pitchFamily="2" charset="2"/>
              <a:buChar char="Ø"/>
            </a:pPr>
            <a:r>
              <a:rPr lang="en-US" sz="2400">
                <a:latin typeface="Arial" panose="020B0604020202020204" pitchFamily="34" charset="0"/>
                <a:cs typeface="Arial" panose="020B0604020202020204" pitchFamily="34" charset="0"/>
              </a:rPr>
              <a:t>Recommendations</a:t>
            </a:r>
            <a:endParaRPr lang="en-GB" sz="2400"/>
          </a:p>
        </p:txBody>
      </p:sp>
      <p:pic>
        <p:nvPicPr>
          <p:cNvPr id="2" name="recording2026-02-10 20-04-37">
            <a:hlinkClick r:id="" action="ppaction://media"/>
            <a:extLst>
              <a:ext uri="{FF2B5EF4-FFF2-40B4-BE49-F238E27FC236}">
                <a16:creationId xmlns:a16="http://schemas.microsoft.com/office/drawing/2014/main" id="{2F52FDA6-CAEA-5151-9B24-526B2F5E660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92125" y="106362"/>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A6368E2B-A081-3959-EB8E-3765B6B48466}"/>
              </a:ext>
            </a:extLst>
          </p:cNvPr>
          <p:cNvSpPr txBox="1"/>
          <p:nvPr/>
        </p:nvSpPr>
        <p:spPr>
          <a:xfrm>
            <a:off x="6629400" y="1948888"/>
            <a:ext cx="11506200" cy="5563831"/>
          </a:xfrm>
          <a:prstGeom prst="rect">
            <a:avLst/>
          </a:prstGeom>
          <a:noFill/>
        </p:spPr>
        <p:txBody>
          <a:bodyPr wrap="square">
            <a:spAutoFit/>
          </a:bodyPr>
          <a:lstStyle/>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400" b="1">
                <a:latin typeface="Arial" panose="020B0604020202020204" pitchFamily="34" charset="0"/>
              </a:rPr>
              <a:t>In UK, one in seven </a:t>
            </a:r>
            <a:r>
              <a:rPr lang="en-US" altLang="en-US" sz="2400">
                <a:latin typeface="Arial" panose="020B0604020202020204" pitchFamily="34" charset="0"/>
              </a:rPr>
              <a:t>people would be </a:t>
            </a:r>
            <a:r>
              <a:rPr lang="en-US" altLang="en-US" sz="2400" b="1">
                <a:latin typeface="Arial" panose="020B0604020202020204" pitchFamily="34" charset="0"/>
              </a:rPr>
              <a:t>over 75 by 2040. </a:t>
            </a:r>
          </a:p>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400">
                <a:latin typeface="Arial" panose="020B0604020202020204" pitchFamily="34" charset="0"/>
              </a:rPr>
              <a:t>It will impact on all government departments and the planning of public services. </a:t>
            </a:r>
          </a:p>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400">
                <a:latin typeface="Arial" panose="020B0604020202020204" pitchFamily="34" charset="0"/>
              </a:rPr>
              <a:t>The prevalence of </a:t>
            </a:r>
            <a:r>
              <a:rPr lang="en-US" altLang="en-US" sz="2400" b="1">
                <a:latin typeface="Arial" panose="020B0604020202020204" pitchFamily="34" charset="0"/>
              </a:rPr>
              <a:t>multimorbidity</a:t>
            </a:r>
            <a:r>
              <a:rPr lang="en-US" altLang="en-US" sz="2400">
                <a:latin typeface="Arial" panose="020B0604020202020204" pitchFamily="34" charset="0"/>
              </a:rPr>
              <a:t>, </a:t>
            </a:r>
            <a:r>
              <a:rPr lang="en-US" altLang="en-US" sz="2400" b="1">
                <a:latin typeface="Arial" panose="020B0604020202020204" pitchFamily="34" charset="0"/>
              </a:rPr>
              <a:t>chronic illnesses</a:t>
            </a:r>
            <a:r>
              <a:rPr lang="en-US" altLang="en-US" sz="2400">
                <a:latin typeface="Arial" panose="020B0604020202020204" pitchFamily="34" charset="0"/>
              </a:rPr>
              <a:t>, and </a:t>
            </a:r>
            <a:r>
              <a:rPr lang="en-US" altLang="en-US" sz="2400" b="1">
                <a:latin typeface="Arial" panose="020B0604020202020204" pitchFamily="34" charset="0"/>
              </a:rPr>
              <a:t>cognitive impairments </a:t>
            </a:r>
            <a:r>
              <a:rPr lang="en-US" altLang="en-US" sz="2400">
                <a:latin typeface="Arial" panose="020B0604020202020204" pitchFamily="34" charset="0"/>
              </a:rPr>
              <a:t>will rise </a:t>
            </a:r>
            <a:r>
              <a:rPr lang="en-US" altLang="en-US" sz="2400">
                <a:latin typeface="Arial" panose="020B0604020202020204" pitchFamily="34" charset="0"/>
                <a:cs typeface="Arial" panose="020B0604020202020204" pitchFamily="34" charset="0"/>
              </a:rPr>
              <a:t>(Government Office for Science, 2025). </a:t>
            </a:r>
          </a:p>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400">
                <a:latin typeface="Arial" panose="020B0604020202020204" pitchFamily="34" charset="0"/>
              </a:rPr>
              <a:t>F</a:t>
            </a:r>
            <a:r>
              <a:rPr kumimoji="0" lang="en-US" altLang="en-US" sz="2400" b="0" i="0" u="none" strike="noStrike" cap="none" normalizeH="0" baseline="0">
                <a:ln>
                  <a:noFill/>
                </a:ln>
                <a:solidFill>
                  <a:schemeClr val="tx1"/>
                </a:solidFill>
                <a:effectLst/>
                <a:latin typeface="Arial" panose="020B0604020202020204" pitchFamily="34" charset="0"/>
              </a:rPr>
              <a:t>ewer people may be able to work, pay taxes, and care for those in need. </a:t>
            </a:r>
            <a:endParaRPr lang="en-US" altLang="en-US" sz="2400">
              <a:latin typeface="Arial" panose="020B0604020202020204" pitchFamily="34" charset="0"/>
            </a:endParaRPr>
          </a:p>
          <a:p>
            <a:pPr marL="342900" indent="-342900" algn="just" eaLnBrk="0" fontAlgn="base" hangingPunct="0">
              <a:lnSpc>
                <a:spcPct val="150000"/>
              </a:lnSpc>
              <a:spcBef>
                <a:spcPct val="0"/>
              </a:spcBef>
              <a:spcAft>
                <a:spcPct val="0"/>
              </a:spcAft>
              <a:buFont typeface="Arial" panose="020B0604020202020204" pitchFamily="34" charset="0"/>
              <a:buChar char="•"/>
            </a:pPr>
            <a:r>
              <a:rPr kumimoji="0" lang="en-US" altLang="en-US" sz="2400" b="0" i="0" u="none" strike="noStrike" cap="none" normalizeH="0" baseline="0">
                <a:ln>
                  <a:noFill/>
                </a:ln>
                <a:solidFill>
                  <a:schemeClr val="tx1"/>
                </a:solidFill>
                <a:effectLst/>
                <a:latin typeface="Arial" panose="020B0604020202020204" pitchFamily="34" charset="0"/>
              </a:rPr>
              <a:t>The goal of </a:t>
            </a:r>
            <a:r>
              <a:rPr kumimoji="0" lang="en-US" altLang="en-US" sz="2400" b="1" i="0" u="none" strike="noStrike" cap="none" normalizeH="0" baseline="0">
                <a:ln>
                  <a:noFill/>
                </a:ln>
                <a:solidFill>
                  <a:schemeClr val="tx1"/>
                </a:solidFill>
                <a:effectLst/>
                <a:latin typeface="Arial" panose="020B0604020202020204" pitchFamily="34" charset="0"/>
              </a:rPr>
              <a:t>Active and Healthy Ageing (WHO) </a:t>
            </a:r>
            <a:r>
              <a:rPr kumimoji="0" lang="en-US" altLang="en-US" sz="2400" b="0" i="0" u="none" strike="noStrike" cap="none" normalizeH="0" baseline="0">
                <a:ln>
                  <a:noFill/>
                </a:ln>
                <a:solidFill>
                  <a:schemeClr val="tx1"/>
                </a:solidFill>
                <a:effectLst/>
                <a:latin typeface="Arial" panose="020B0604020202020204" pitchFamily="34" charset="0"/>
              </a:rPr>
              <a:t>is to improve quality of life as people age.</a:t>
            </a:r>
          </a:p>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400">
                <a:latin typeface="Arial" panose="020B0604020202020204" pitchFamily="34" charset="0"/>
              </a:rPr>
              <a:t>In UK, policy initiatives are focused to promote </a:t>
            </a:r>
            <a:r>
              <a:rPr lang="en-US" altLang="en-US" sz="2400" b="1">
                <a:latin typeface="Arial" panose="020B0604020202020204" pitchFamily="34" charset="0"/>
              </a:rPr>
              <a:t>active and disease-free ageing</a:t>
            </a:r>
            <a:r>
              <a:rPr lang="en-US" altLang="en-US" sz="2400">
                <a:latin typeface="Arial" panose="020B0604020202020204" pitchFamily="34" charset="0"/>
              </a:rPr>
              <a:t>, leads towards </a:t>
            </a:r>
            <a:r>
              <a:rPr lang="en-US" altLang="en-US" sz="2400" b="1">
                <a:latin typeface="Arial" panose="020B0604020202020204" pitchFamily="34" charset="0"/>
              </a:rPr>
              <a:t>independence</a:t>
            </a:r>
            <a:r>
              <a:rPr lang="en-US" altLang="en-US" sz="2400">
                <a:latin typeface="Arial" panose="020B0604020202020204" pitchFamily="34" charset="0"/>
              </a:rPr>
              <a:t>, preserve </a:t>
            </a:r>
            <a:r>
              <a:rPr lang="en-US" altLang="en-US" sz="2400" b="1">
                <a:latin typeface="Arial" panose="020B0604020202020204" pitchFamily="34" charset="0"/>
              </a:rPr>
              <a:t>cognitive function</a:t>
            </a:r>
            <a:r>
              <a:rPr lang="en-US" altLang="en-US" sz="2400">
                <a:latin typeface="Arial" panose="020B0604020202020204" pitchFamily="34" charset="0"/>
              </a:rPr>
              <a:t>, and </a:t>
            </a:r>
            <a:r>
              <a:rPr lang="en-US" altLang="en-US" sz="2400" b="1">
                <a:latin typeface="Arial" panose="020B0604020202020204" pitchFamily="34" charset="0"/>
              </a:rPr>
              <a:t>lessen social isolation </a:t>
            </a:r>
            <a:r>
              <a:rPr lang="en-US" altLang="en-US" sz="2400">
                <a:latin typeface="Arial" panose="020B0604020202020204" pitchFamily="34" charset="0"/>
              </a:rPr>
              <a:t>(</a:t>
            </a:r>
            <a:r>
              <a:rPr lang="en-US" altLang="en-US" sz="2400">
                <a:latin typeface="Arial" panose="020B0604020202020204" pitchFamily="34" charset="0"/>
                <a:cs typeface="Arial" panose="020B0604020202020204" pitchFamily="34" charset="0"/>
              </a:rPr>
              <a:t>Stevenson and Mutebi, 2024).</a:t>
            </a:r>
            <a:r>
              <a:rPr lang="en-US" altLang="en-US" sz="2400">
                <a:latin typeface="Arial" panose="020B0604020202020204" pitchFamily="34" charset="0"/>
              </a:rPr>
              <a:t> </a:t>
            </a:r>
            <a:endParaRPr kumimoji="0" lang="en-US" altLang="en-US" sz="2400" b="0" i="0" u="none" strike="noStrike" cap="none" normalizeH="0" baseline="0">
              <a:ln>
                <a:noFill/>
              </a:ln>
              <a:solidFill>
                <a:schemeClr val="tx1"/>
              </a:solidFill>
              <a:effectLst/>
              <a:latin typeface="Arial" panose="020B0604020202020204" pitchFamily="34" charset="0"/>
            </a:endParaRPr>
          </a:p>
        </p:txBody>
      </p:sp>
      <p:pic>
        <p:nvPicPr>
          <p:cNvPr id="3080" name="Picture 8" descr="State of Health and Care of Older People in England 2024">
            <a:extLst>
              <a:ext uri="{FF2B5EF4-FFF2-40B4-BE49-F238E27FC236}">
                <a16:creationId xmlns:a16="http://schemas.microsoft.com/office/drawing/2014/main" id="{9A8B80EC-4ED5-2BED-F744-21E42A5289B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1487" y="2019300"/>
            <a:ext cx="6156434" cy="51816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DD891303-0F3D-B068-6EEB-7966D65CB106}"/>
              </a:ext>
            </a:extLst>
          </p:cNvPr>
          <p:cNvSpPr txBox="1"/>
          <p:nvPr/>
        </p:nvSpPr>
        <p:spPr>
          <a:xfrm>
            <a:off x="2465304" y="7270075"/>
            <a:ext cx="18288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rPr>
              <a:t>(Age UK, 2024)</a:t>
            </a:r>
            <a:endParaRPr kumimoji="0" lang="en-US" altLang="en-US" sz="2800" b="0" i="0" u="none" strike="noStrike" cap="none" normalizeH="0" baseline="0">
              <a:ln>
                <a:noFill/>
              </a:ln>
              <a:solidFill>
                <a:schemeClr val="tx1"/>
              </a:solidFill>
              <a:effectLst/>
              <a:latin typeface="Arial" panose="020B0604020202020204" pitchFamily="34" charset="0"/>
            </a:endParaRPr>
          </a:p>
        </p:txBody>
      </p:sp>
      <p:sp>
        <p:nvSpPr>
          <p:cNvPr id="3" name="Rectangle 2">
            <a:extLst>
              <a:ext uri="{FF2B5EF4-FFF2-40B4-BE49-F238E27FC236}">
                <a16:creationId xmlns:a16="http://schemas.microsoft.com/office/drawing/2014/main" id="{9793A92F-B46B-AE49-0E61-30FF8681EE24}"/>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056056F3-0F52-48B0-6420-15FC0285551B}"/>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 name="TextBox 1">
            <a:extLst>
              <a:ext uri="{FF2B5EF4-FFF2-40B4-BE49-F238E27FC236}">
                <a16:creationId xmlns:a16="http://schemas.microsoft.com/office/drawing/2014/main" id="{BC5A7398-B7CE-E919-729C-EC433311AC5C}"/>
              </a:ext>
            </a:extLst>
          </p:cNvPr>
          <p:cNvSpPr txBox="1"/>
          <p:nvPr/>
        </p:nvSpPr>
        <p:spPr>
          <a:xfrm>
            <a:off x="301487" y="184666"/>
            <a:ext cx="17685025" cy="1396127"/>
          </a:xfrm>
          <a:prstGeom prst="flowChartAlternateProcess">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800" b="1">
                <a:latin typeface="Arial" panose="020B0604020202020204" pitchFamily="34" charset="0"/>
                <a:ea typeface="Calibri" panose="020F0502020204030204" pitchFamily="34" charset="0"/>
              </a:rPr>
              <a:t>The Ageing Population</a:t>
            </a:r>
          </a:p>
          <a:p>
            <a:pPr algn="ctr"/>
            <a:r>
              <a:rPr lang="en-US" altLang="en-US" sz="2400">
                <a:latin typeface="Arial" panose="020B0604020202020204" pitchFamily="34" charset="0"/>
              </a:rPr>
              <a:t>Growing old in a society that is ageing is different from growing old in a place where the majority is young </a:t>
            </a:r>
          </a:p>
          <a:p>
            <a:pPr algn="ctr"/>
            <a:r>
              <a:rPr lang="en-US" altLang="en-US" sz="2400">
                <a:latin typeface="Arial" panose="020B0604020202020204" pitchFamily="34" charset="0"/>
                <a:cs typeface="Arial" panose="020B0604020202020204" pitchFamily="34" charset="0"/>
              </a:rPr>
              <a:t>(Government Office for Science, 2025). </a:t>
            </a:r>
          </a:p>
        </p:txBody>
      </p:sp>
      <p:sp>
        <p:nvSpPr>
          <p:cNvPr id="6" name="TextBox 5">
            <a:extLst>
              <a:ext uri="{FF2B5EF4-FFF2-40B4-BE49-F238E27FC236}">
                <a16:creationId xmlns:a16="http://schemas.microsoft.com/office/drawing/2014/main" id="{82A5DE91-9469-F017-0CAD-062272FEABF2}"/>
              </a:ext>
            </a:extLst>
          </p:cNvPr>
          <p:cNvSpPr txBox="1"/>
          <p:nvPr/>
        </p:nvSpPr>
        <p:spPr>
          <a:xfrm>
            <a:off x="450574" y="7844268"/>
            <a:ext cx="17685025" cy="2239844"/>
          </a:xfrm>
          <a:prstGeom prst="rect">
            <a:avLst/>
          </a:prstGeom>
          <a:noFill/>
        </p:spPr>
        <p:txBody>
          <a:bodyPr wrap="square">
            <a:spAutoFit/>
          </a:bodyPr>
          <a:lstStyle/>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400">
                <a:latin typeface="Arial" panose="020B0604020202020204" pitchFamily="34" charset="0"/>
              </a:rPr>
              <a:t>In Uk, </a:t>
            </a:r>
            <a:r>
              <a:rPr lang="en-US" sz="2400" b="1">
                <a:latin typeface="Arial" panose="020B0604020202020204" pitchFamily="34" charset="0"/>
                <a:cs typeface="Arial" panose="020B0604020202020204" pitchFamily="34" charset="0"/>
              </a:rPr>
              <a:t>The Equality Act (2010)</a:t>
            </a:r>
            <a:r>
              <a:rPr lang="en-US" sz="2400">
                <a:latin typeface="Arial" panose="020B0604020202020204" pitchFamily="34" charset="0"/>
                <a:cs typeface="Arial" panose="020B0604020202020204" pitchFamily="34" charset="0"/>
              </a:rPr>
              <a:t>, </a:t>
            </a:r>
            <a:r>
              <a:rPr lang="en-US" sz="2400" b="1">
                <a:latin typeface="Arial" panose="020B0604020202020204" pitchFamily="34" charset="0"/>
                <a:cs typeface="Arial" panose="020B0604020202020204" pitchFamily="34" charset="0"/>
              </a:rPr>
              <a:t>The Health And Social Care Act (2012) </a:t>
            </a:r>
            <a:r>
              <a:rPr lang="en-US" sz="2400">
                <a:latin typeface="Arial" panose="020B0604020202020204" pitchFamily="34" charset="0"/>
                <a:cs typeface="Arial" panose="020B0604020202020204" pitchFamily="34" charset="0"/>
              </a:rPr>
              <a:t>and </a:t>
            </a:r>
            <a:r>
              <a:rPr lang="en-US" altLang="en-US" sz="2400">
                <a:latin typeface="Arial" panose="020B0604020202020204" pitchFamily="34" charset="0"/>
                <a:cs typeface="Arial" panose="020B0604020202020204" pitchFamily="34" charset="0"/>
              </a:rPr>
              <a:t> </a:t>
            </a:r>
            <a:r>
              <a:rPr lang="en-US" altLang="en-US" sz="2400" b="1">
                <a:latin typeface="Arial" panose="020B0604020202020204" pitchFamily="34" charset="0"/>
                <a:cs typeface="Arial" panose="020B0604020202020204" pitchFamily="34" charset="0"/>
              </a:rPr>
              <a:t>The Care Act Of 2014</a:t>
            </a:r>
            <a:r>
              <a:rPr lang="en-US" altLang="en-US" sz="2400">
                <a:latin typeface="Arial" panose="020B0604020202020204" pitchFamily="34" charset="0"/>
              </a:rPr>
              <a:t>, aimed at reducing </a:t>
            </a:r>
            <a:r>
              <a:rPr lang="en-US" altLang="en-US" sz="2400" b="1">
                <a:latin typeface="Arial" panose="020B0604020202020204" pitchFamily="34" charset="0"/>
              </a:rPr>
              <a:t>age discrimination </a:t>
            </a:r>
            <a:r>
              <a:rPr lang="en-US" altLang="en-US" sz="2400">
                <a:latin typeface="Arial" panose="020B0604020202020204" pitchFamily="34" charset="0"/>
              </a:rPr>
              <a:t>(</a:t>
            </a:r>
            <a:r>
              <a:rPr lang="en-US" altLang="en-US" sz="2400">
                <a:latin typeface="Arial" panose="020B0604020202020204" pitchFamily="34" charset="0"/>
                <a:cs typeface="Arial" panose="020B0604020202020204" pitchFamily="34" charset="0"/>
              </a:rPr>
              <a:t>NICE, 2015).</a:t>
            </a:r>
          </a:p>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400">
                <a:latin typeface="Arial" panose="020B0604020202020204" pitchFamily="34" charset="0"/>
              </a:rPr>
              <a:t>The NHS will guarantee continuous access to mental health care and physical health needs for older persons, according to the </a:t>
            </a:r>
            <a:r>
              <a:rPr lang="en-US" altLang="en-US" sz="2400" b="1">
                <a:latin typeface="Arial" panose="020B0604020202020204" pitchFamily="34" charset="0"/>
              </a:rPr>
              <a:t>NHS Long Term Plan </a:t>
            </a:r>
            <a:r>
              <a:rPr lang="en-US" altLang="en-US" sz="2400">
                <a:latin typeface="Arial" panose="020B0604020202020204" pitchFamily="34" charset="0"/>
              </a:rPr>
              <a:t>and </a:t>
            </a:r>
            <a:r>
              <a:rPr lang="en-US" altLang="en-US" sz="2400" b="1">
                <a:latin typeface="Arial" panose="020B0604020202020204" pitchFamily="34" charset="0"/>
              </a:rPr>
              <a:t>NHS Mental Health Implementation Plan 2019/20–2023/24</a:t>
            </a:r>
            <a:r>
              <a:rPr lang="en-US" altLang="en-US" sz="2400">
                <a:latin typeface="Arial" panose="020B0604020202020204" pitchFamily="34" charset="0"/>
              </a:rPr>
              <a:t> (NHS England, 2019).</a:t>
            </a:r>
          </a:p>
        </p:txBody>
      </p:sp>
      <p:pic>
        <p:nvPicPr>
          <p:cNvPr id="5" name="recording2026-02-13 16-00-47">
            <a:hlinkClick r:id="" action="ppaction://media"/>
            <a:extLst>
              <a:ext uri="{FF2B5EF4-FFF2-40B4-BE49-F238E27FC236}">
                <a16:creationId xmlns:a16="http://schemas.microsoft.com/office/drawing/2014/main" id="{803E11F9-8209-84C1-9BDC-15CDC4BD31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49262" y="506412"/>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3949648" flipH="1">
            <a:off x="1354837" y="-1412981"/>
            <a:ext cx="4694072" cy="5737199"/>
          </a:xfrm>
          <a:custGeom>
            <a:avLst/>
            <a:gdLst/>
            <a:ahLst/>
            <a:cxnLst/>
            <a:rect l="l" t="t" r="r" b="b"/>
            <a:pathLst>
              <a:path w="4694072" h="5737199">
                <a:moveTo>
                  <a:pt x="4694072" y="0"/>
                </a:moveTo>
                <a:lnTo>
                  <a:pt x="0" y="0"/>
                </a:lnTo>
                <a:lnTo>
                  <a:pt x="0" y="5737200"/>
                </a:lnTo>
                <a:lnTo>
                  <a:pt x="4694072" y="5737200"/>
                </a:lnTo>
                <a:lnTo>
                  <a:pt x="4694072"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TextBox 17"/>
          <p:cNvSpPr txBox="1"/>
          <p:nvPr/>
        </p:nvSpPr>
        <p:spPr>
          <a:xfrm>
            <a:off x="6019800" y="-386622"/>
            <a:ext cx="6806047" cy="1101264"/>
          </a:xfrm>
          <a:prstGeom prst="rect">
            <a:avLst/>
          </a:prstGeom>
        </p:spPr>
        <p:txBody>
          <a:bodyPr lIns="0" tIns="0" rIns="0" bIns="0" rtlCol="0" anchor="t">
            <a:spAutoFit/>
          </a:bodyPr>
          <a:lstStyle/>
          <a:p>
            <a:pPr algn="l">
              <a:lnSpc>
                <a:spcPts val="10559"/>
              </a:lnSpc>
            </a:pPr>
            <a:r>
              <a:rPr lang="en-US" sz="2800" b="1">
                <a:solidFill>
                  <a:srgbClr val="000000"/>
                </a:solidFill>
                <a:latin typeface="Arial"/>
                <a:ea typeface="Arial"/>
                <a:cs typeface="Arial"/>
                <a:sym typeface="Arial"/>
              </a:rPr>
              <a:t>Theoretical Framework</a:t>
            </a:r>
          </a:p>
        </p:txBody>
      </p:sp>
      <p:sp>
        <p:nvSpPr>
          <p:cNvPr id="23" name="TextBox 22">
            <a:extLst>
              <a:ext uri="{FF2B5EF4-FFF2-40B4-BE49-F238E27FC236}">
                <a16:creationId xmlns:a16="http://schemas.microsoft.com/office/drawing/2014/main" id="{81D8C259-ACA9-5240-96AC-F707124010EE}"/>
              </a:ext>
            </a:extLst>
          </p:cNvPr>
          <p:cNvSpPr txBox="1"/>
          <p:nvPr/>
        </p:nvSpPr>
        <p:spPr>
          <a:xfrm>
            <a:off x="1248109" y="2200002"/>
            <a:ext cx="9759871" cy="5886996"/>
          </a:xfrm>
          <a:prstGeom prst="rect">
            <a:avLst/>
          </a:prstGeom>
          <a:noFill/>
        </p:spPr>
        <p:txBody>
          <a:bodyPr wrap="square">
            <a:spAutoFit/>
          </a:bodyPr>
          <a:lstStyle/>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a:ln>
                  <a:noFill/>
                </a:ln>
                <a:solidFill>
                  <a:schemeClr val="tx1"/>
                </a:solidFill>
                <a:effectLst/>
                <a:latin typeface="Arial" panose="020B0604020202020204" pitchFamily="34" charset="0"/>
              </a:rPr>
              <a:t>Theories serve as a framework for understanding the world around us and are based on observations, data, and study.</a:t>
            </a:r>
          </a:p>
          <a:p>
            <a:pPr marL="342900" marR="0" lvl="0" indent="-342900" algn="just" defTabSz="914400" rtl="0" eaLnBrk="0" fontAlgn="base" latinLnBrk="0" hangingPunct="0">
              <a:lnSpc>
                <a:spcPct val="2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a:ln>
                  <a:noFill/>
                </a:ln>
                <a:solidFill>
                  <a:schemeClr val="tx1"/>
                </a:solidFill>
                <a:effectLst/>
                <a:latin typeface="Arial" panose="020B0604020202020204" pitchFamily="34" charset="0"/>
              </a:rPr>
              <a:t> Psychosocial theories concentrate on how older persons engage with society, how they view themselves, and how their roles and relationships evolve with time. </a:t>
            </a:r>
          </a:p>
          <a:p>
            <a:pPr marL="457200" marR="0" lvl="0" indent="-457200" algn="just"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400" b="0" i="0" u="none" strike="noStrike" cap="none" normalizeH="0" baseline="0">
                <a:ln>
                  <a:noFill/>
                </a:ln>
                <a:solidFill>
                  <a:schemeClr val="tx1"/>
                </a:solidFill>
                <a:effectLst/>
                <a:latin typeface="Arial" panose="020B0604020202020204" pitchFamily="34" charset="0"/>
              </a:rPr>
              <a:t>The Theory of Disengagement (1961) </a:t>
            </a:r>
          </a:p>
          <a:p>
            <a:pPr marL="457200" marR="0" lvl="0" indent="-457200" algn="just"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400" b="0" i="0" u="none" strike="noStrike" cap="none" normalizeH="0" baseline="0">
                <a:ln>
                  <a:noFill/>
                </a:ln>
                <a:solidFill>
                  <a:schemeClr val="tx1"/>
                </a:solidFill>
                <a:effectLst/>
                <a:latin typeface="Arial" panose="020B0604020202020204" pitchFamily="34" charset="0"/>
              </a:rPr>
              <a:t>Continuity Theory (1968) </a:t>
            </a:r>
            <a:endParaRPr lang="en-US" altLang="en-US" sz="2400">
              <a:latin typeface="Arial" panose="020B0604020202020204" pitchFamily="34" charset="0"/>
            </a:endParaRPr>
          </a:p>
          <a:p>
            <a:pPr marL="457200" marR="0" lvl="0" indent="-457200" algn="just" defTabSz="914400" rtl="0" eaLnBrk="0" fontAlgn="base" latinLnBrk="0" hangingPunct="0">
              <a:lnSpc>
                <a:spcPct val="200000"/>
              </a:lnSpc>
              <a:spcBef>
                <a:spcPct val="0"/>
              </a:spcBef>
              <a:spcAft>
                <a:spcPct val="0"/>
              </a:spcAft>
              <a:buClrTx/>
              <a:buSzTx/>
              <a:buFont typeface="+mj-lt"/>
              <a:buAutoNum type="arabicPeriod"/>
              <a:tabLst/>
            </a:pPr>
            <a:r>
              <a:rPr kumimoji="0" lang="en-US" altLang="en-US" sz="2400" b="0" i="0" u="none" strike="noStrike" cap="none" normalizeH="0" baseline="0">
                <a:ln>
                  <a:noFill/>
                </a:ln>
                <a:solidFill>
                  <a:schemeClr val="tx1"/>
                </a:solidFill>
                <a:effectLst/>
                <a:latin typeface="Arial" panose="020B0604020202020204" pitchFamily="34" charset="0"/>
              </a:rPr>
              <a:t>Activity Theory (1963)</a:t>
            </a:r>
          </a:p>
        </p:txBody>
      </p:sp>
      <p:pic>
        <p:nvPicPr>
          <p:cNvPr id="7172" name="Picture 4" descr="Theoretical Perspectives on Aging | Intro to Sociology Class Notes">
            <a:extLst>
              <a:ext uri="{FF2B5EF4-FFF2-40B4-BE49-F238E27FC236}">
                <a16:creationId xmlns:a16="http://schemas.microsoft.com/office/drawing/2014/main" id="{FEEA0512-8AE6-BB47-F2D0-CB2032AE09D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377539" y="1884917"/>
            <a:ext cx="6709441" cy="642910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931E2B7-302A-4563-856A-D13F824FD5E4}"/>
              </a:ext>
            </a:extLst>
          </p:cNvPr>
          <p:cNvSpPr txBox="1"/>
          <p:nvPr/>
        </p:nvSpPr>
        <p:spPr>
          <a:xfrm>
            <a:off x="15392400" y="8801100"/>
            <a:ext cx="1905000" cy="369332"/>
          </a:xfrm>
          <a:prstGeom prst="rect">
            <a:avLst/>
          </a:prstGeom>
          <a:noFill/>
        </p:spPr>
        <p:txBody>
          <a:bodyPr wrap="square">
            <a:spAutoFit/>
          </a:bodyPr>
          <a:lstStyle/>
          <a:p>
            <a:r>
              <a:rPr kumimoji="0"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rPr>
              <a:t>(Aging, 2025)</a:t>
            </a:r>
            <a:endParaRPr lang="en-GB"/>
          </a:p>
        </p:txBody>
      </p:sp>
      <p:sp>
        <p:nvSpPr>
          <p:cNvPr id="6" name="Freeform 13">
            <a:extLst>
              <a:ext uri="{FF2B5EF4-FFF2-40B4-BE49-F238E27FC236}">
                <a16:creationId xmlns:a16="http://schemas.microsoft.com/office/drawing/2014/main" id="{0F3DADF9-26FB-D317-1079-2134938CBF8E}"/>
              </a:ext>
            </a:extLst>
          </p:cNvPr>
          <p:cNvSpPr/>
          <p:nvPr/>
        </p:nvSpPr>
        <p:spPr>
          <a:xfrm>
            <a:off x="5562601" y="7048501"/>
            <a:ext cx="2971800" cy="2895600"/>
          </a:xfrm>
          <a:custGeom>
            <a:avLst/>
            <a:gdLst/>
            <a:ahLst/>
            <a:cxnLst/>
            <a:rect l="l" t="t" r="r" b="b"/>
            <a:pathLst>
              <a:path w="4700702" h="4735140">
                <a:moveTo>
                  <a:pt x="0" y="0"/>
                </a:moveTo>
                <a:lnTo>
                  <a:pt x="4700703" y="0"/>
                </a:lnTo>
                <a:lnTo>
                  <a:pt x="4700703" y="4735140"/>
                </a:lnTo>
                <a:lnTo>
                  <a:pt x="0" y="4735140"/>
                </a:lnTo>
                <a:lnTo>
                  <a:pt x="0" y="0"/>
                </a:lnTo>
                <a:close/>
              </a:path>
            </a:pathLst>
          </a:custGeom>
          <a:blipFill>
            <a:blip r:embed="rId8">
              <a:alphaModFix amt="20999"/>
              <a:extLst>
                <a:ext uri="{96DAC541-7B7A-43D3-8B79-37D633B846F1}">
                  <asvg:svgBlip xmlns:asvg="http://schemas.microsoft.com/office/drawing/2016/SVG/main" r:embed="rId9"/>
                </a:ext>
              </a:extLst>
            </a:blip>
            <a:stretch>
              <a:fillRect/>
            </a:stretch>
          </a:blipFill>
        </p:spPr>
        <p:txBody>
          <a:bodyPr/>
          <a:lstStyle/>
          <a:p>
            <a:endParaRPr lang="en-GB"/>
          </a:p>
        </p:txBody>
      </p:sp>
      <p:pic>
        <p:nvPicPr>
          <p:cNvPr id="2" name="recording2026-02-13 18-36-46">
            <a:hlinkClick r:id="" action="ppaction://media"/>
            <a:extLst>
              <a:ext uri="{FF2B5EF4-FFF2-40B4-BE49-F238E27FC236}">
                <a16:creationId xmlns:a16="http://schemas.microsoft.com/office/drawing/2014/main" id="{23F4EF03-EC93-AD78-E344-5BD993C333A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06412" y="1277937"/>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BA98BAE-7FCA-9981-C111-862262326C89}"/>
              </a:ext>
            </a:extLst>
          </p:cNvPr>
          <p:cNvGraphicFramePr/>
          <p:nvPr>
            <p:extLst>
              <p:ext uri="{D42A27DB-BD31-4B8C-83A1-F6EECF244321}">
                <p14:modId xmlns:p14="http://schemas.microsoft.com/office/powerpoint/2010/main" val="3344417515"/>
              </p:ext>
            </p:extLst>
          </p:nvPr>
        </p:nvGraphicFramePr>
        <p:xfrm>
          <a:off x="2514600" y="3009900"/>
          <a:ext cx="13258800" cy="69342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1FE7C5A0-7C2D-5D05-CF55-804668042560}"/>
              </a:ext>
            </a:extLst>
          </p:cNvPr>
          <p:cNvSpPr txBox="1"/>
          <p:nvPr/>
        </p:nvSpPr>
        <p:spPr>
          <a:xfrm>
            <a:off x="304800" y="291548"/>
            <a:ext cx="17602200" cy="211673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2800" b="1">
                <a:solidFill>
                  <a:srgbClr val="000000"/>
                </a:solidFill>
                <a:latin typeface="Arial"/>
                <a:ea typeface="Arial"/>
                <a:cs typeface="Arial"/>
                <a:sym typeface="Arial"/>
              </a:rPr>
              <a:t>Policy And Legislation</a:t>
            </a:r>
          </a:p>
          <a:p>
            <a:pPr algn="ctr">
              <a:lnSpc>
                <a:spcPct val="150000"/>
              </a:lnSpc>
            </a:pPr>
            <a:r>
              <a:rPr lang="en-US" altLang="en-US" sz="2400">
                <a:latin typeface="Arial" panose="020B0604020202020204" pitchFamily="34" charset="0"/>
              </a:rPr>
              <a:t>The World Health Organization emphasises on active and healthy ageing that motivates senior citizens to take an active role in maintaining productivity, security, social engagement, and health </a:t>
            </a:r>
            <a:r>
              <a:rPr lang="en-US" altLang="en-US" sz="2400">
                <a:latin typeface="Arial" panose="020B0604020202020204" pitchFamily="34" charset="0"/>
                <a:cs typeface="Arial" panose="020B0604020202020204" pitchFamily="34" charset="0"/>
              </a:rPr>
              <a:t>(Swift and Steeden, 2020).</a:t>
            </a:r>
          </a:p>
          <a:p>
            <a:pPr algn="ctr">
              <a:lnSpc>
                <a:spcPct val="150000"/>
              </a:lnSpc>
            </a:pPr>
            <a:r>
              <a:rPr lang="en-US" altLang="en-US" sz="2400">
                <a:latin typeface="Arial" panose="020B0604020202020204" pitchFamily="34" charset="0"/>
              </a:rPr>
              <a:t>Beveridge Report (1942) laid the foundation for the modern Welfare State, shaping UK social policy (Peden, 2017).</a:t>
            </a:r>
          </a:p>
        </p:txBody>
      </p:sp>
      <p:pic>
        <p:nvPicPr>
          <p:cNvPr id="9" name="recording2026-02-13 18-43-25">
            <a:hlinkClick r:id="" action="ppaction://media"/>
            <a:extLst>
              <a:ext uri="{FF2B5EF4-FFF2-40B4-BE49-F238E27FC236}">
                <a16:creationId xmlns:a16="http://schemas.microsoft.com/office/drawing/2014/main" id="{FA9E681D-9148-B4FD-3570-A4BA5B14D36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49275" y="2849562"/>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nextCondLst>
                <p:cond evt="onClick" delay="0">
                  <p:tgtEl>
                    <p:spTgt spid="9"/>
                  </p:tgtEl>
                </p:cond>
              </p:nextCondLst>
            </p:seq>
            <p:audio>
              <p:cMediaNode>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Freeform 21"/>
          <p:cNvSpPr/>
          <p:nvPr/>
        </p:nvSpPr>
        <p:spPr>
          <a:xfrm flipH="1">
            <a:off x="0" y="7613221"/>
            <a:ext cx="4813283" cy="2673779"/>
          </a:xfrm>
          <a:custGeom>
            <a:avLst/>
            <a:gdLst/>
            <a:ahLst/>
            <a:cxnLst/>
            <a:rect l="l" t="t" r="r" b="b"/>
            <a:pathLst>
              <a:path w="4813283" h="2673779">
                <a:moveTo>
                  <a:pt x="4813284" y="0"/>
                </a:moveTo>
                <a:lnTo>
                  <a:pt x="0" y="0"/>
                </a:lnTo>
                <a:lnTo>
                  <a:pt x="0" y="2673779"/>
                </a:lnTo>
                <a:lnTo>
                  <a:pt x="4813284" y="2673779"/>
                </a:lnTo>
                <a:lnTo>
                  <a:pt x="4813284" y="0"/>
                </a:lnTo>
                <a:close/>
              </a:path>
            </a:pathLst>
          </a:custGeom>
          <a:blipFill>
            <a:blip r:embed="rId5"/>
            <a:stretch>
              <a:fillRect l="-10493" t="-18847"/>
            </a:stretch>
          </a:blipFill>
        </p:spPr>
        <p:txBody>
          <a:bodyPr/>
          <a:lstStyle/>
          <a:p>
            <a:endParaRPr lang="en-GB"/>
          </a:p>
        </p:txBody>
      </p:sp>
      <p:sp>
        <p:nvSpPr>
          <p:cNvPr id="22" name="TextBox 22"/>
          <p:cNvSpPr txBox="1"/>
          <p:nvPr/>
        </p:nvSpPr>
        <p:spPr>
          <a:xfrm>
            <a:off x="3752850" y="-266700"/>
            <a:ext cx="10782300" cy="937757"/>
          </a:xfrm>
          <a:prstGeom prst="rect">
            <a:avLst/>
          </a:prstGeom>
        </p:spPr>
        <p:txBody>
          <a:bodyPr wrap="square" lIns="0" tIns="0" rIns="0" bIns="0" rtlCol="0" anchor="t">
            <a:spAutoFit/>
          </a:bodyPr>
          <a:lstStyle/>
          <a:p>
            <a:pPr algn="ctr">
              <a:lnSpc>
                <a:spcPts val="8937"/>
              </a:lnSpc>
            </a:pPr>
            <a:r>
              <a:rPr lang="en-GB" sz="2800" b="1">
                <a:latin typeface="Arial" panose="020B0604020202020204" pitchFamily="34" charset="0"/>
                <a:cs typeface="Arial" panose="020B0604020202020204" pitchFamily="34" charset="0"/>
              </a:rPr>
              <a:t>Elderly Care/Support In the UK- A Brief Overview</a:t>
            </a:r>
            <a:endParaRPr lang="en-GB" sz="2800">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88CA119F-B8DE-8AD0-0018-B1997A2A65D9}"/>
              </a:ext>
            </a:extLst>
          </p:cNvPr>
          <p:cNvGraphicFramePr/>
          <p:nvPr>
            <p:extLst>
              <p:ext uri="{D42A27DB-BD31-4B8C-83A1-F6EECF244321}">
                <p14:modId xmlns:p14="http://schemas.microsoft.com/office/powerpoint/2010/main" val="2106599210"/>
              </p:ext>
            </p:extLst>
          </p:nvPr>
        </p:nvGraphicFramePr>
        <p:xfrm>
          <a:off x="3752850" y="849205"/>
          <a:ext cx="14020800" cy="858859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026" name="Picture 2" descr="Ways to Know When Elders in Family Need Old Age Care Support">
            <a:extLst>
              <a:ext uri="{FF2B5EF4-FFF2-40B4-BE49-F238E27FC236}">
                <a16:creationId xmlns:a16="http://schemas.microsoft.com/office/drawing/2014/main" id="{E7727B0D-092D-4F72-7089-665233667C2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88758" y="2969013"/>
            <a:ext cx="4508483" cy="434897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BF7A0FE-F14B-5E7C-4B22-D882B29E5DB4}"/>
              </a:ext>
            </a:extLst>
          </p:cNvPr>
          <p:cNvSpPr txBox="1"/>
          <p:nvPr/>
        </p:nvSpPr>
        <p:spPr>
          <a:xfrm>
            <a:off x="828499" y="7380931"/>
            <a:ext cx="34290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rPr>
              <a:t>(Centre for Ageing Better, 2025)</a:t>
            </a:r>
            <a:endParaRPr kumimoji="0" lang="en-US" altLang="en-US" sz="2800" b="0" i="0" u="none" strike="noStrike" cap="none" normalizeH="0" baseline="0">
              <a:ln>
                <a:noFill/>
              </a:ln>
              <a:solidFill>
                <a:schemeClr val="tx1"/>
              </a:solidFill>
              <a:effectLst/>
              <a:latin typeface="Arial" panose="020B0604020202020204" pitchFamily="34" charset="0"/>
            </a:endParaRPr>
          </a:p>
        </p:txBody>
      </p:sp>
      <p:pic>
        <p:nvPicPr>
          <p:cNvPr id="16" name="recording2026-02-13 18-58-41">
            <a:hlinkClick r:id="" action="ppaction://media"/>
            <a:extLst>
              <a:ext uri="{FF2B5EF4-FFF2-40B4-BE49-F238E27FC236}">
                <a16:creationId xmlns:a16="http://schemas.microsoft.com/office/drawing/2014/main" id="{DB60C419-4918-D736-A553-9077BCF594F3}"/>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649287" y="1335087"/>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nextCondLst>
                <p:cond evt="onClick" delay="0">
                  <p:tgtEl>
                    <p:spTgt spid="16"/>
                  </p:tgtEl>
                </p:cond>
              </p:nextCondLst>
            </p:seq>
            <p:audio>
              <p:cMediaNode>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7"/>
          <p:cNvSpPr txBox="1"/>
          <p:nvPr/>
        </p:nvSpPr>
        <p:spPr>
          <a:xfrm>
            <a:off x="2031388" y="266700"/>
            <a:ext cx="14225223" cy="430887"/>
          </a:xfrm>
          <a:prstGeom prst="rect">
            <a:avLst/>
          </a:prstGeom>
        </p:spPr>
        <p:style>
          <a:lnRef idx="2">
            <a:schemeClr val="accent1"/>
          </a:lnRef>
          <a:fillRef idx="1">
            <a:schemeClr val="lt1"/>
          </a:fillRef>
          <a:effectRef idx="0">
            <a:schemeClr val="accent1"/>
          </a:effectRef>
          <a:fontRef idx="minor">
            <a:schemeClr val="dk1"/>
          </a:fontRef>
        </p:style>
        <p:txBody>
          <a:bodyPr wrap="square" lIns="0" tIns="0" rIns="0" bIns="0" rtlCol="0" anchor="t">
            <a:spAutoFit/>
          </a:bodyPr>
          <a:lstStyle/>
          <a:p>
            <a:pPr algn="ctr"/>
            <a:r>
              <a:rPr lang="en-US" sz="2800" b="1">
                <a:solidFill>
                  <a:srgbClr val="000000"/>
                </a:solidFill>
                <a:latin typeface="Arial Bold"/>
                <a:ea typeface="Arial Bold"/>
                <a:cs typeface="Arial Bold"/>
                <a:sym typeface="Arial Bold"/>
              </a:rPr>
              <a:t>Elder Current Care Provisions In Uk : Domiciliary Care, Hospice Care</a:t>
            </a:r>
            <a:endParaRPr lang="en-US" sz="2800">
              <a:solidFill>
                <a:srgbClr val="000000"/>
              </a:solidFill>
              <a:latin typeface="Arial"/>
              <a:ea typeface="Arial"/>
              <a:cs typeface="Arial"/>
              <a:sym typeface="Arial"/>
            </a:endParaRPr>
          </a:p>
        </p:txBody>
      </p:sp>
      <p:sp>
        <p:nvSpPr>
          <p:cNvPr id="28" name="TextBox 27">
            <a:extLst>
              <a:ext uri="{FF2B5EF4-FFF2-40B4-BE49-F238E27FC236}">
                <a16:creationId xmlns:a16="http://schemas.microsoft.com/office/drawing/2014/main" id="{86271601-521A-23E9-1524-58E9D2E0088A}"/>
              </a:ext>
            </a:extLst>
          </p:cNvPr>
          <p:cNvSpPr txBox="1"/>
          <p:nvPr/>
        </p:nvSpPr>
        <p:spPr>
          <a:xfrm>
            <a:off x="338136" y="882477"/>
            <a:ext cx="17611725" cy="9137823"/>
          </a:xfrm>
          <a:prstGeom prst="rect">
            <a:avLst/>
          </a:prstGeom>
          <a:noFill/>
        </p:spPr>
        <p:txBody>
          <a:bodyPr wrap="square">
            <a:spAutoFit/>
          </a:bodyPr>
          <a:lstStyle/>
          <a:p>
            <a:pPr lvl="0" algn="ctr">
              <a:lnSpc>
                <a:spcPct val="150000"/>
              </a:lnSpc>
            </a:pPr>
            <a:r>
              <a:rPr lang="en-US" altLang="en-US" sz="2800" b="1">
                <a:latin typeface="Arial" panose="020B0604020202020204" pitchFamily="34" charset="0"/>
                <a:cs typeface="Arial" panose="020B0604020202020204" pitchFamily="34" charset="0"/>
              </a:rPr>
              <a:t>Domiciliary Care</a:t>
            </a:r>
          </a:p>
          <a:p>
            <a:pPr marL="342900" lvl="0" indent="-342900">
              <a:lnSpc>
                <a:spcPct val="200000"/>
              </a:lnSpc>
              <a:buFont typeface="Arial" panose="020B0604020202020204" pitchFamily="34" charset="0"/>
              <a:buChar char="•"/>
            </a:pPr>
            <a:r>
              <a:rPr lang="en-US" altLang="en-US" sz="2000">
                <a:latin typeface="Arial" panose="020B0604020202020204" pitchFamily="34" charset="0"/>
                <a:cs typeface="Arial" panose="020B0604020202020204" pitchFamily="34" charset="0"/>
              </a:rPr>
              <a:t>It assists old people live independently in their own homes (Department of Health, 2015). </a:t>
            </a:r>
            <a:r>
              <a:rPr lang="en-US" altLang="en-US" sz="2000" b="1">
                <a:latin typeface="Arial" panose="020B0604020202020204" pitchFamily="34" charset="0"/>
                <a:cs typeface="Arial" panose="020B0604020202020204" pitchFamily="34" charset="0"/>
              </a:rPr>
              <a:t> </a:t>
            </a:r>
          </a:p>
          <a:p>
            <a:pPr marL="342900" lvl="0" indent="-342900">
              <a:lnSpc>
                <a:spcPct val="200000"/>
              </a:lnSpc>
              <a:buFont typeface="Arial" panose="020B0604020202020204" pitchFamily="34" charset="0"/>
              <a:buChar char="•"/>
            </a:pPr>
            <a:r>
              <a:rPr lang="en-US" altLang="en-US" sz="2400" b="1">
                <a:latin typeface="Arial" panose="020B0604020202020204" pitchFamily="34" charset="0"/>
                <a:cs typeface="Arial" panose="020B0604020202020204" pitchFamily="34" charset="0"/>
              </a:rPr>
              <a:t>Services:</a:t>
            </a:r>
            <a:r>
              <a:rPr lang="en-US" altLang="en-US" sz="2400">
                <a:latin typeface="Arial" panose="020B0604020202020204" pitchFamily="34" charset="0"/>
                <a:cs typeface="Arial" panose="020B0604020202020204" pitchFamily="34" charset="0"/>
              </a:rPr>
              <a:t> </a:t>
            </a:r>
            <a:r>
              <a:rPr lang="en-US" altLang="en-US" sz="2000">
                <a:latin typeface="Arial" panose="020B0604020202020204" pitchFamily="34" charset="0"/>
                <a:cs typeface="Arial" panose="020B0604020202020204" pitchFamily="34" charset="0"/>
              </a:rPr>
              <a:t>Health care, meal preparation and personal support funded by local authorities(Department of Health, 2015). </a:t>
            </a:r>
            <a:endParaRPr lang="en-GB" sz="2000">
              <a:latin typeface="Arial" panose="020B0604020202020204" pitchFamily="34" charset="0"/>
              <a:cs typeface="Arial" panose="020B0604020202020204" pitchFamily="34" charset="0"/>
            </a:endParaRPr>
          </a:p>
          <a:p>
            <a:pPr marL="342900" lvl="0" indent="-342900">
              <a:lnSpc>
                <a:spcPct val="200000"/>
              </a:lnSpc>
              <a:buFont typeface="Arial" panose="020B0604020202020204" pitchFamily="34" charset="0"/>
              <a:buChar char="•"/>
            </a:pPr>
            <a:r>
              <a:rPr lang="en-US" altLang="en-US" sz="2400" b="1">
                <a:latin typeface="Arial" panose="020B0604020202020204" pitchFamily="34" charset="0"/>
                <a:cs typeface="Arial" panose="020B0604020202020204" pitchFamily="34" charset="0"/>
              </a:rPr>
              <a:t>Recipients:</a:t>
            </a:r>
            <a:r>
              <a:rPr lang="en-US" altLang="en-US" sz="2400">
                <a:latin typeface="Arial" panose="020B0604020202020204" pitchFamily="34" charset="0"/>
                <a:cs typeface="Arial" panose="020B0604020202020204" pitchFamily="34" charset="0"/>
              </a:rPr>
              <a:t> </a:t>
            </a:r>
            <a:r>
              <a:rPr lang="en-US" altLang="en-US" sz="2000">
                <a:latin typeface="Arial" panose="020B0604020202020204" pitchFamily="34" charset="0"/>
                <a:cs typeface="Arial" panose="020B0604020202020204" pitchFamily="34" charset="0"/>
              </a:rPr>
              <a:t>Older adults, individuals with chronic conditions, recovering patients, and those recently discharged from hospitals (Williams, 2024).</a:t>
            </a:r>
          </a:p>
          <a:p>
            <a:pPr marL="342900" indent="-342900">
              <a:lnSpc>
                <a:spcPct val="200000"/>
              </a:lnSpc>
              <a:buFont typeface="Arial" panose="020B0604020202020204" pitchFamily="34" charset="0"/>
              <a:buChar char="•"/>
            </a:pPr>
            <a:r>
              <a:rPr lang="en-US" altLang="en-US" sz="2000">
                <a:latin typeface="Arial" panose="020B0604020202020204" pitchFamily="34" charset="0"/>
              </a:rPr>
              <a:t>Over </a:t>
            </a:r>
            <a:r>
              <a:rPr lang="en-US" altLang="en-US" sz="2000" b="1">
                <a:latin typeface="Arial" panose="020B0604020202020204" pitchFamily="34" charset="0"/>
              </a:rPr>
              <a:t>810,000</a:t>
            </a:r>
            <a:r>
              <a:rPr lang="en-US" altLang="en-US" sz="2000">
                <a:latin typeface="Arial" panose="020B0604020202020204" pitchFamily="34" charset="0"/>
              </a:rPr>
              <a:t> people in the UK were receiving homecare in </a:t>
            </a:r>
            <a:r>
              <a:rPr lang="en-US" altLang="en-US" sz="2000" b="1">
                <a:latin typeface="Arial" panose="020B0604020202020204" pitchFamily="34" charset="0"/>
              </a:rPr>
              <a:t>2020.</a:t>
            </a:r>
            <a:r>
              <a:rPr lang="en-US" altLang="en-US" sz="2000">
                <a:latin typeface="Arial" panose="020B0604020202020204" pitchFamily="34" charset="0"/>
              </a:rPr>
              <a:t> According to the Department of Health and Social Care, </a:t>
            </a:r>
            <a:r>
              <a:rPr lang="en-US" altLang="en-US" sz="2000" b="1">
                <a:latin typeface="Arial" panose="020B0604020202020204" pitchFamily="34" charset="0"/>
              </a:rPr>
              <a:t>57% more </a:t>
            </a:r>
            <a:r>
              <a:rPr lang="en-US" altLang="en-US" sz="2000">
                <a:latin typeface="Arial" panose="020B0604020202020204" pitchFamily="34" charset="0"/>
              </a:rPr>
              <a:t>people in England 65 years of age or older would need homecare in </a:t>
            </a:r>
            <a:r>
              <a:rPr lang="en-US" altLang="en-US" sz="2000" b="1">
                <a:latin typeface="Arial" panose="020B0604020202020204" pitchFamily="34" charset="0"/>
              </a:rPr>
              <a:t>2038</a:t>
            </a:r>
            <a:r>
              <a:rPr lang="en-US" altLang="en-US" sz="2000">
                <a:latin typeface="Arial" panose="020B0604020202020204" pitchFamily="34" charset="0"/>
              </a:rPr>
              <a:t> </a:t>
            </a:r>
            <a:r>
              <a:rPr lang="en-US" altLang="en-US" sz="2000">
                <a:latin typeface="Arial" panose="020B0604020202020204" pitchFamily="34" charset="0"/>
                <a:cs typeface="Arial" panose="020B0604020202020204" pitchFamily="34" charset="0"/>
              </a:rPr>
              <a:t>(Wardle, 2024).</a:t>
            </a:r>
            <a:r>
              <a:rPr lang="en-US" altLang="en-US" sz="2000">
                <a:latin typeface="Arial" panose="020B0604020202020204" pitchFamily="34" charset="0"/>
              </a:rPr>
              <a:t> </a:t>
            </a:r>
            <a:endParaRPr lang="en-GB" sz="2000">
              <a:latin typeface="Arial" panose="020B0604020202020204" pitchFamily="34" charset="0"/>
              <a:cs typeface="Arial" panose="020B0604020202020204" pitchFamily="34" charset="0"/>
            </a:endParaRPr>
          </a:p>
          <a:p>
            <a:pPr marL="342900" lvl="0" indent="-342900">
              <a:lnSpc>
                <a:spcPct val="200000"/>
              </a:lnSpc>
              <a:buFont typeface="Arial" panose="020B0604020202020204" pitchFamily="34" charset="0"/>
              <a:buChar char="•"/>
            </a:pPr>
            <a:r>
              <a:rPr lang="en-US" altLang="en-US" sz="2000">
                <a:latin typeface="Arial" panose="020B0604020202020204" pitchFamily="34" charset="0"/>
                <a:cs typeface="Arial" panose="020B0604020202020204" pitchFamily="34" charset="0"/>
              </a:rPr>
              <a:t>About </a:t>
            </a:r>
            <a:r>
              <a:rPr lang="en-US" altLang="en-US" sz="2000" b="1">
                <a:latin typeface="Arial" panose="020B0604020202020204" pitchFamily="34" charset="0"/>
                <a:cs typeface="Arial" panose="020B0604020202020204" pitchFamily="34" charset="0"/>
              </a:rPr>
              <a:t>23.5% of people self-fund their domiciliary care</a:t>
            </a:r>
            <a:r>
              <a:rPr lang="en-US" altLang="en-US" sz="2000">
                <a:latin typeface="Arial" panose="020B0604020202020204" pitchFamily="34" charset="0"/>
                <a:cs typeface="Arial" panose="020B0604020202020204" pitchFamily="34" charset="0"/>
              </a:rPr>
              <a:t>, while most receive support through local authority funding (Williams, 2024).</a:t>
            </a:r>
          </a:p>
          <a:p>
            <a:pPr marL="342900" lvl="0" indent="-342900">
              <a:lnSpc>
                <a:spcPct val="200000"/>
              </a:lnSpc>
              <a:buFont typeface="Arial" panose="020B0604020202020204" pitchFamily="34" charset="0"/>
              <a:buChar char="•"/>
            </a:pPr>
            <a:r>
              <a:rPr lang="en-US" sz="2000">
                <a:latin typeface="Arial" panose="020B0604020202020204" pitchFamily="34" charset="0"/>
                <a:cs typeface="Arial" panose="020B0604020202020204" pitchFamily="34" charset="0"/>
              </a:rPr>
              <a:t>Care Act 2014: promotes person-centred care and support to remain at home where possible shows relevance to </a:t>
            </a:r>
            <a:r>
              <a:rPr lang="en-US" sz="2000" b="1">
                <a:latin typeface="Arial" panose="020B0604020202020204" pitchFamily="34" charset="0"/>
                <a:cs typeface="Arial" panose="020B0604020202020204" pitchFamily="34" charset="0"/>
              </a:rPr>
              <a:t>Continuity Theory (1968).</a:t>
            </a:r>
            <a:endParaRPr lang="en-US" altLang="en-US" sz="2000">
              <a:latin typeface="Arial" panose="020B0604020202020204" pitchFamily="34" charset="0"/>
              <a:cs typeface="Arial" panose="020B0604020202020204" pitchFamily="34" charset="0"/>
            </a:endParaRPr>
          </a:p>
          <a:p>
            <a:pPr lvl="0" algn="ctr">
              <a:lnSpc>
                <a:spcPct val="200000"/>
              </a:lnSpc>
            </a:pPr>
            <a:r>
              <a:rPr lang="en-US" altLang="en-US" sz="2800" b="1">
                <a:latin typeface="Arial" panose="020B0604020202020204" pitchFamily="34" charset="0"/>
                <a:cs typeface="Arial" panose="020B0604020202020204" pitchFamily="34" charset="0"/>
              </a:rPr>
              <a:t>Hospice Care </a:t>
            </a:r>
          </a:p>
          <a:p>
            <a:pPr marL="457200" lvl="0" indent="-457200">
              <a:lnSpc>
                <a:spcPct val="200000"/>
              </a:lnSpc>
              <a:buFont typeface="Arial" panose="020B0604020202020204" pitchFamily="34" charset="0"/>
              <a:buChar char="•"/>
            </a:pPr>
            <a:r>
              <a:rPr lang="en-US" altLang="en-US" sz="2000">
                <a:latin typeface="Arial" panose="020B0604020202020204" pitchFamily="34" charset="0"/>
                <a:cs typeface="Arial" panose="020B0604020202020204" pitchFamily="34" charset="0"/>
              </a:rPr>
              <a:t>It supports patients from diagnosis of a terminal illness until death (NHS, 2023).</a:t>
            </a:r>
          </a:p>
          <a:p>
            <a:pPr marL="457200" lvl="0" indent="-457200">
              <a:lnSpc>
                <a:spcPct val="200000"/>
              </a:lnSpc>
              <a:buFont typeface="Arial" panose="020B0604020202020204" pitchFamily="34" charset="0"/>
              <a:buChar char="•"/>
            </a:pPr>
            <a:r>
              <a:rPr lang="en-US" altLang="en-US" sz="2000">
                <a:latin typeface="Arial" panose="020B0604020202020204" pitchFamily="34" charset="0"/>
                <a:cs typeface="Arial" panose="020B0604020202020204" pitchFamily="34" charset="0"/>
              </a:rPr>
              <a:t>It is provided free of charge, funded through a mix of public donations and NHS support (NHS, 2023).</a:t>
            </a:r>
            <a:endParaRPr lang="en-GB" altLang="en-US" sz="2000">
              <a:latin typeface="Arial" panose="020B0604020202020204" pitchFamily="34" charset="0"/>
              <a:cs typeface="Arial" panose="020B0604020202020204" pitchFamily="34" charset="0"/>
            </a:endParaRPr>
          </a:p>
          <a:p>
            <a:pPr marL="457200" lvl="0" indent="-457200">
              <a:lnSpc>
                <a:spcPct val="200000"/>
              </a:lnSpc>
              <a:buFont typeface="Arial" panose="020B0604020202020204" pitchFamily="34" charset="0"/>
              <a:buChar char="•"/>
            </a:pPr>
            <a:r>
              <a:rPr lang="en-US" altLang="en-US" sz="2000">
                <a:latin typeface="Arial" panose="020B0604020202020204" pitchFamily="34" charset="0"/>
                <a:cs typeface="Arial" panose="020B0604020202020204" pitchFamily="34" charset="0"/>
              </a:rPr>
              <a:t>In 2023–2024, approximately </a:t>
            </a:r>
            <a:r>
              <a:rPr lang="en-US" altLang="en-US" sz="2000" b="1">
                <a:latin typeface="Arial" panose="020B0604020202020204" pitchFamily="34" charset="0"/>
                <a:cs typeface="Arial" panose="020B0604020202020204" pitchFamily="34" charset="0"/>
              </a:rPr>
              <a:t>310,000 people </a:t>
            </a:r>
            <a:r>
              <a:rPr lang="en-US" altLang="en-US" sz="2000">
                <a:latin typeface="Arial" panose="020B0604020202020204" pitchFamily="34" charset="0"/>
                <a:cs typeface="Arial" panose="020B0604020202020204" pitchFamily="34" charset="0"/>
              </a:rPr>
              <a:t>in the UK received palliative and end-of-life care through hospices (Hospice UK, 2024).</a:t>
            </a:r>
          </a:p>
          <a:p>
            <a:pPr marL="457200" lvl="0" indent="-457200">
              <a:lnSpc>
                <a:spcPct val="200000"/>
              </a:lnSpc>
              <a:buFont typeface="Arial" panose="020B0604020202020204" pitchFamily="34" charset="0"/>
              <a:buChar char="•"/>
            </a:pPr>
            <a:r>
              <a:rPr lang="en-US" sz="2000">
                <a:latin typeface="Arial" panose="020B0604020202020204" pitchFamily="34" charset="0"/>
                <a:cs typeface="Arial" panose="020B0604020202020204" pitchFamily="34" charset="0"/>
              </a:rPr>
              <a:t>NHS palliative care guidelines, hospice services, End of Life Care Strategy shows relevance with </a:t>
            </a:r>
            <a:r>
              <a:rPr lang="en-US" sz="2000" b="1">
                <a:latin typeface="Arial" panose="020B0604020202020204" pitchFamily="34" charset="0"/>
                <a:cs typeface="Arial" panose="020B0604020202020204" pitchFamily="34" charset="0"/>
              </a:rPr>
              <a:t>Erikson’s Psychosocial Theory – Final Stage (1950). </a:t>
            </a:r>
            <a:endParaRPr lang="en-GB" sz="2000">
              <a:latin typeface="Arial" panose="020B0604020202020204" pitchFamily="34" charset="0"/>
              <a:cs typeface="Arial" panose="020B0604020202020204" pitchFamily="34" charset="0"/>
            </a:endParaRPr>
          </a:p>
        </p:txBody>
      </p:sp>
      <p:pic>
        <p:nvPicPr>
          <p:cNvPr id="2" name="recording2026-02-13 19-02-18">
            <a:hlinkClick r:id="" action="ppaction://media"/>
            <a:extLst>
              <a:ext uri="{FF2B5EF4-FFF2-40B4-BE49-F238E27FC236}">
                <a16:creationId xmlns:a16="http://schemas.microsoft.com/office/drawing/2014/main" id="{7740DC86-ABE5-1BC0-C144-965011BEAD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77837" y="877887"/>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94007590-B0BB-B09B-07C2-9BF83AAFD3EE}"/>
              </a:ext>
            </a:extLst>
          </p:cNvPr>
          <p:cNvGraphicFramePr/>
          <p:nvPr>
            <p:extLst>
              <p:ext uri="{D42A27DB-BD31-4B8C-83A1-F6EECF244321}">
                <p14:modId xmlns:p14="http://schemas.microsoft.com/office/powerpoint/2010/main" val="609013518"/>
              </p:ext>
            </p:extLst>
          </p:nvPr>
        </p:nvGraphicFramePr>
        <p:xfrm>
          <a:off x="1295400" y="1562100"/>
          <a:ext cx="15240000" cy="812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TextBox 7">
            <a:extLst>
              <a:ext uri="{FF2B5EF4-FFF2-40B4-BE49-F238E27FC236}">
                <a16:creationId xmlns:a16="http://schemas.microsoft.com/office/drawing/2014/main" id="{6C969503-2086-BB95-2F0B-758AAF505D0B}"/>
              </a:ext>
            </a:extLst>
          </p:cNvPr>
          <p:cNvSpPr txBox="1"/>
          <p:nvPr/>
        </p:nvSpPr>
        <p:spPr>
          <a:xfrm>
            <a:off x="5334000" y="494725"/>
            <a:ext cx="6553200" cy="584775"/>
          </a:xfrm>
          <a:prstGeom prst="rect">
            <a:avLst/>
          </a:prstGeom>
          <a:noFill/>
        </p:spPr>
        <p:txBody>
          <a:bodyPr wrap="square" rtlCol="0">
            <a:spAutoFit/>
          </a:bodyPr>
          <a:lstStyle/>
          <a:p>
            <a:pPr algn="ctr"/>
            <a:r>
              <a:rPr lang="en-US" sz="3200" b="1">
                <a:latin typeface="Arial" panose="020B0604020202020204" pitchFamily="34" charset="0"/>
                <a:cs typeface="Arial" panose="020B0604020202020204" pitchFamily="34" charset="0"/>
              </a:rPr>
              <a:t>Challenges</a:t>
            </a:r>
            <a:endParaRPr lang="en-GB" sz="3200" b="1">
              <a:latin typeface="Arial" panose="020B0604020202020204" pitchFamily="34" charset="0"/>
              <a:cs typeface="Arial" panose="020B0604020202020204" pitchFamily="34" charset="0"/>
            </a:endParaRPr>
          </a:p>
        </p:txBody>
      </p:sp>
      <p:pic>
        <p:nvPicPr>
          <p:cNvPr id="15" name="recording2026-02-13 19-12-15">
            <a:hlinkClick r:id="" action="ppaction://media"/>
            <a:extLst>
              <a:ext uri="{FF2B5EF4-FFF2-40B4-BE49-F238E27FC236}">
                <a16:creationId xmlns:a16="http://schemas.microsoft.com/office/drawing/2014/main" id="{8FDE9774-7004-DDA0-4465-2BCB4A6DC02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92100" y="706437"/>
            <a:ext cx="730250" cy="730250"/>
          </a:xfrm>
          <a:prstGeom prst="rect">
            <a:avLst/>
          </a:prstGeom>
        </p:spPr>
      </p:pic>
    </p:spTree>
    <p:extLst>
      <p:ext uri="{BB962C8B-B14F-4D97-AF65-F5344CB8AC3E}">
        <p14:creationId xmlns:p14="http://schemas.microsoft.com/office/powerpoint/2010/main" val="23961174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5"/>
                                        </p:tgtEl>
                                      </p:cBhvr>
                                    </p:cmd>
                                  </p:childTnLst>
                                </p:cTn>
                              </p:par>
                            </p:childTnLst>
                          </p:cTn>
                        </p:par>
                      </p:childTnLst>
                    </p:cTn>
                  </p:par>
                </p:childTnLst>
              </p:cTn>
              <p:nextCondLst>
                <p:cond evt="onClick" delay="0">
                  <p:tgtEl>
                    <p:spTgt spid="15"/>
                  </p:tgtEl>
                </p:cond>
              </p:nextCondLst>
            </p:seq>
            <p:audio>
              <p:cMediaNode>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9"/>
          <p:cNvSpPr txBox="1"/>
          <p:nvPr/>
        </p:nvSpPr>
        <p:spPr>
          <a:xfrm>
            <a:off x="5867400" y="206202"/>
            <a:ext cx="5835070" cy="492443"/>
          </a:xfrm>
          <a:prstGeom prst="rect">
            <a:avLst/>
          </a:prstGeom>
        </p:spPr>
        <p:txBody>
          <a:bodyPr wrap="square" lIns="0" tIns="0" rIns="0" bIns="0" rtlCol="0" anchor="t">
            <a:spAutoFit/>
          </a:bodyPr>
          <a:lstStyle/>
          <a:p>
            <a:pPr algn="ctr"/>
            <a:r>
              <a:rPr lang="en-US" sz="3200" b="1">
                <a:solidFill>
                  <a:srgbClr val="000000"/>
                </a:solidFill>
                <a:latin typeface="Arial"/>
                <a:ea typeface="Arial"/>
                <a:cs typeface="Arial"/>
                <a:sym typeface="Arial"/>
              </a:rPr>
              <a:t>Technological Innovation</a:t>
            </a:r>
          </a:p>
        </p:txBody>
      </p:sp>
      <p:sp>
        <p:nvSpPr>
          <p:cNvPr id="23" name="TextBox 22">
            <a:extLst>
              <a:ext uri="{FF2B5EF4-FFF2-40B4-BE49-F238E27FC236}">
                <a16:creationId xmlns:a16="http://schemas.microsoft.com/office/drawing/2014/main" id="{155E849B-2252-5D18-CC20-3434CB173133}"/>
              </a:ext>
            </a:extLst>
          </p:cNvPr>
          <p:cNvSpPr txBox="1"/>
          <p:nvPr/>
        </p:nvSpPr>
        <p:spPr>
          <a:xfrm>
            <a:off x="685800" y="5524500"/>
            <a:ext cx="15485165" cy="4373057"/>
          </a:xfrm>
          <a:prstGeom prst="rect">
            <a:avLst/>
          </a:prstGeom>
          <a:noFill/>
        </p:spPr>
        <p:txBody>
          <a:bodyPr wrap="square">
            <a:spAutoFit/>
          </a:bodyPr>
          <a:lstStyle/>
          <a:p>
            <a:pPr marL="342900" marR="0" lvl="0" indent="-342900"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1" i="0" u="none" strike="noStrike" cap="none" normalizeH="0" baseline="0">
                <a:ln>
                  <a:noFill/>
                </a:ln>
                <a:solidFill>
                  <a:schemeClr val="tx1"/>
                </a:solidFill>
                <a:effectLst/>
                <a:latin typeface="Arial" panose="020B0604020202020204" pitchFamily="34" charset="0"/>
              </a:rPr>
              <a:t>Examples: </a:t>
            </a:r>
            <a:br>
              <a:rPr kumimoji="0" lang="en-US" altLang="en-US" sz="2000" b="0" i="0" u="none" strike="noStrike" cap="none" normalizeH="0" baseline="0">
                <a:ln>
                  <a:noFill/>
                </a:ln>
                <a:solidFill>
                  <a:schemeClr val="tx1"/>
                </a:solidFill>
                <a:effectLst/>
                <a:latin typeface="Arial" panose="020B0604020202020204" pitchFamily="34" charset="0"/>
              </a:rPr>
            </a:br>
            <a:r>
              <a:rPr kumimoji="0" lang="en-US" altLang="en-US" sz="2000" b="0" i="0" u="none" strike="noStrike" cap="none" normalizeH="0" baseline="0">
                <a:ln>
                  <a:noFill/>
                </a:ln>
                <a:solidFill>
                  <a:schemeClr val="tx1"/>
                </a:solidFill>
                <a:effectLst/>
                <a:latin typeface="Arial" panose="020B0604020202020204" pitchFamily="34" charset="0"/>
              </a:rPr>
              <a:t>Mobility support </a:t>
            </a:r>
            <a:br>
              <a:rPr kumimoji="0" lang="en-US" altLang="en-US" sz="2000" b="0" i="0" u="none" strike="noStrike" cap="none" normalizeH="0" baseline="0">
                <a:ln>
                  <a:noFill/>
                </a:ln>
                <a:solidFill>
                  <a:schemeClr val="tx1"/>
                </a:solidFill>
                <a:effectLst/>
                <a:latin typeface="Arial" panose="020B0604020202020204" pitchFamily="34" charset="0"/>
              </a:rPr>
            </a:br>
            <a:r>
              <a:rPr kumimoji="0" lang="en-US" altLang="en-US" sz="2000" b="0" i="0" u="none" strike="noStrike" cap="none" normalizeH="0" baseline="0">
                <a:ln>
                  <a:noFill/>
                </a:ln>
                <a:solidFill>
                  <a:schemeClr val="tx1"/>
                </a:solidFill>
                <a:effectLst/>
                <a:latin typeface="Arial" panose="020B0604020202020204" pitchFamily="34" charset="0"/>
              </a:rPr>
              <a:t>Home Modifications </a:t>
            </a:r>
            <a:br>
              <a:rPr kumimoji="0" lang="en-US" altLang="en-US" sz="2000" b="0" i="0" u="none" strike="noStrike" cap="none" normalizeH="0" baseline="0">
                <a:ln>
                  <a:noFill/>
                </a:ln>
                <a:solidFill>
                  <a:schemeClr val="tx1"/>
                </a:solidFill>
                <a:effectLst/>
                <a:latin typeface="Arial" panose="020B0604020202020204" pitchFamily="34" charset="0"/>
              </a:rPr>
            </a:br>
            <a:r>
              <a:rPr kumimoji="0" lang="en-US" altLang="en-US" sz="2000" b="0" i="0" u="none" strike="noStrike" cap="none" normalizeH="0" baseline="0">
                <a:ln>
                  <a:noFill/>
                </a:ln>
                <a:solidFill>
                  <a:schemeClr val="tx1"/>
                </a:solidFill>
                <a:effectLst/>
                <a:latin typeface="Arial" panose="020B0604020202020204" pitchFamily="34" charset="0"/>
              </a:rPr>
              <a:t>Wearable Technology (GOV.UK, 2025).</a:t>
            </a:r>
          </a:p>
          <a:p>
            <a:pPr>
              <a:lnSpc>
                <a:spcPts val="3916"/>
              </a:lnSpc>
              <a:spcBef>
                <a:spcPct val="0"/>
              </a:spcBef>
            </a:pPr>
            <a:r>
              <a:rPr lang="en-US" sz="2000" b="1">
                <a:solidFill>
                  <a:srgbClr val="000000"/>
                </a:solidFill>
                <a:latin typeface="Arial"/>
                <a:ea typeface="Arial"/>
                <a:cs typeface="Arial"/>
                <a:sym typeface="Arial"/>
              </a:rPr>
              <a:t>Limitations:</a:t>
            </a:r>
            <a:r>
              <a:rPr lang="en-US" sz="2000">
                <a:solidFill>
                  <a:srgbClr val="000000"/>
                </a:solidFill>
                <a:latin typeface="Arial"/>
                <a:ea typeface="Arial"/>
                <a:cs typeface="Arial"/>
                <a:sym typeface="Arial"/>
              </a:rPr>
              <a:t> </a:t>
            </a:r>
          </a:p>
          <a:p>
            <a:pPr marL="457200" indent="-457200">
              <a:lnSpc>
                <a:spcPts val="3916"/>
              </a:lnSpc>
              <a:spcBef>
                <a:spcPct val="0"/>
              </a:spcBef>
              <a:buFont typeface="Arial" panose="020B0604020202020204" pitchFamily="34" charset="0"/>
              <a:buChar char="•"/>
            </a:pPr>
            <a:r>
              <a:rPr lang="en-US" sz="2000">
                <a:solidFill>
                  <a:srgbClr val="000000"/>
                </a:solidFill>
                <a:latin typeface="Arial"/>
                <a:ea typeface="Arial"/>
                <a:cs typeface="Arial"/>
                <a:sym typeface="Arial"/>
              </a:rPr>
              <a:t>Digital tools cannot replace the personalised, empathetic care that human caregivers provide.</a:t>
            </a:r>
          </a:p>
          <a:p>
            <a:pPr marL="457200" indent="-457200">
              <a:lnSpc>
                <a:spcPts val="3916"/>
              </a:lnSpc>
              <a:spcBef>
                <a:spcPct val="0"/>
              </a:spcBef>
              <a:buFont typeface="Arial" panose="020B0604020202020204" pitchFamily="34" charset="0"/>
              <a:buChar char="•"/>
            </a:pPr>
            <a:r>
              <a:rPr lang="en-US" sz="2000">
                <a:solidFill>
                  <a:srgbClr val="000000"/>
                </a:solidFill>
                <a:latin typeface="Arial"/>
                <a:ea typeface="Arial"/>
                <a:cs typeface="Arial"/>
                <a:sym typeface="Arial"/>
              </a:rPr>
              <a:t>Over-reliance on technology might reduce human interactions, affecting the quality of emotional and social support for older adults. </a:t>
            </a:r>
          </a:p>
          <a:p>
            <a:pPr marL="457200" indent="-457200">
              <a:lnSpc>
                <a:spcPts val="3916"/>
              </a:lnSpc>
              <a:spcBef>
                <a:spcPct val="0"/>
              </a:spcBef>
              <a:buFont typeface="Arial" panose="020B0604020202020204" pitchFamily="34" charset="0"/>
              <a:buChar char="•"/>
            </a:pPr>
            <a:r>
              <a:rPr lang="en-US" sz="2000">
                <a:solidFill>
                  <a:srgbClr val="000000"/>
                </a:solidFill>
                <a:latin typeface="Arial"/>
                <a:ea typeface="Arial"/>
                <a:cs typeface="Arial"/>
                <a:sym typeface="Arial"/>
              </a:rPr>
              <a:t>Digital divide</a:t>
            </a:r>
          </a:p>
          <a:p>
            <a:pPr marL="457200" indent="-457200">
              <a:lnSpc>
                <a:spcPts val="3916"/>
              </a:lnSpc>
              <a:spcBef>
                <a:spcPct val="0"/>
              </a:spcBef>
              <a:buFont typeface="Arial" panose="020B0604020202020204" pitchFamily="34" charset="0"/>
              <a:buChar char="•"/>
            </a:pPr>
            <a:r>
              <a:rPr lang="en-US" sz="2000">
                <a:solidFill>
                  <a:srgbClr val="000000"/>
                </a:solidFill>
                <a:latin typeface="Arial"/>
                <a:ea typeface="Arial"/>
                <a:cs typeface="Arial"/>
                <a:sym typeface="Arial"/>
              </a:rPr>
              <a:t>Ethical Considerations: Privacy and autonomy </a:t>
            </a:r>
            <a:r>
              <a:rPr lang="en-US" altLang="en-US" sz="2000">
                <a:latin typeface="Arial" panose="020B0604020202020204" pitchFamily="34" charset="0"/>
                <a:cs typeface="Arial" panose="020B0604020202020204" pitchFamily="34" charset="0"/>
              </a:rPr>
              <a:t>(Woffindin, 2024; World Health Organization, 2024b)</a:t>
            </a:r>
            <a:endParaRPr lang="en-GB" sz="200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5C34A68-7602-CB4A-CF4F-57F0726B778E}"/>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05CF8131-9BAC-9F50-9939-5DE4B6508B25}"/>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29" name="Picture 5" descr="The Impact Of Emerging Technology In Aged Care - YourLife">
            <a:extLst>
              <a:ext uri="{FF2B5EF4-FFF2-40B4-BE49-F238E27FC236}">
                <a16:creationId xmlns:a16="http://schemas.microsoft.com/office/drawing/2014/main" id="{B3E04122-103A-EABA-1BF0-911D954977FB}"/>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colorTemperature colorTemp="4700"/>
                    </a14:imgEffect>
                  </a14:imgLayer>
                </a14:imgProps>
              </a:ext>
              <a:ext uri="{28A0092B-C50C-407E-A947-70E740481C1C}">
                <a14:useLocalDpi xmlns:a14="http://schemas.microsoft.com/office/drawing/2010/main" val="0"/>
              </a:ext>
            </a:extLst>
          </a:blip>
          <a:srcRect l="4528" t="9748" r="3402" b="11521"/>
          <a:stretch>
            <a:fillRect/>
          </a:stretch>
        </p:blipFill>
        <p:spPr bwMode="auto">
          <a:xfrm>
            <a:off x="10121348" y="1866900"/>
            <a:ext cx="7924800" cy="552947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0E83D8F-F8CF-907B-0878-DB7D4CCAB9FB}"/>
              </a:ext>
            </a:extLst>
          </p:cNvPr>
          <p:cNvSpPr txBox="1"/>
          <p:nvPr/>
        </p:nvSpPr>
        <p:spPr>
          <a:xfrm>
            <a:off x="762000" y="952500"/>
            <a:ext cx="8806870" cy="4190314"/>
          </a:xfrm>
          <a:prstGeom prst="rect">
            <a:avLst/>
          </a:prstGeom>
          <a:noFill/>
        </p:spPr>
        <p:txBody>
          <a:bodyPr wrap="square">
            <a:spAutoFit/>
          </a:bodyPr>
          <a:lstStyle/>
          <a:p>
            <a:pPr marR="0" lvl="0" algn="just" defTabSz="914400" rtl="0" eaLnBrk="0" fontAlgn="base" latinLnBrk="0" hangingPunct="0">
              <a:lnSpc>
                <a:spcPct val="150000"/>
              </a:lnSpc>
              <a:spcBef>
                <a:spcPct val="0"/>
              </a:spcBef>
              <a:spcAft>
                <a:spcPct val="0"/>
              </a:spcAft>
              <a:buClrTx/>
              <a:buSzTx/>
              <a:tabLst/>
            </a:pPr>
            <a:r>
              <a:rPr lang="en-US" altLang="en-US" sz="2000" b="1">
                <a:latin typeface="Arial" panose="020B0604020202020204" pitchFamily="34" charset="0"/>
              </a:rPr>
              <a:t>Technology can</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a:ln>
                  <a:noFill/>
                </a:ln>
                <a:solidFill>
                  <a:schemeClr val="tx1"/>
                </a:solidFill>
                <a:effectLst/>
                <a:latin typeface="Arial" panose="020B0604020202020204" pitchFamily="34" charset="0"/>
              </a:rPr>
              <a:t> </a:t>
            </a:r>
            <a:r>
              <a:rPr lang="en-US" altLang="en-US" sz="2000">
                <a:latin typeface="Arial" panose="020B0604020202020204" pitchFamily="34" charset="0"/>
              </a:rPr>
              <a:t>P</a:t>
            </a:r>
            <a:r>
              <a:rPr kumimoji="0" lang="en-US" altLang="en-US" sz="2000" b="0" i="0" u="none" strike="noStrike" cap="none" normalizeH="0" baseline="0">
                <a:ln>
                  <a:noFill/>
                </a:ln>
                <a:solidFill>
                  <a:schemeClr val="tx1"/>
                </a:solidFill>
                <a:effectLst/>
                <a:latin typeface="Arial" panose="020B0604020202020204" pitchFamily="34" charset="0"/>
              </a:rPr>
              <a:t>romote independence and reduce reliance on care givers</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a:ln>
                  <a:noFill/>
                </a:ln>
                <a:solidFill>
                  <a:schemeClr val="tx1"/>
                </a:solidFill>
                <a:effectLst/>
                <a:latin typeface="Arial" panose="020B0604020202020204" pitchFamily="34" charset="0"/>
              </a:rPr>
              <a:t> Lessen the strain on healthcare institutions, </a:t>
            </a:r>
          </a:p>
          <a:p>
            <a:pPr marL="342900" indent="-342900" algn="just" eaLnBrk="0" fontAlgn="base" hangingPunct="0">
              <a:lnSpc>
                <a:spcPct val="150000"/>
              </a:lnSpc>
              <a:spcBef>
                <a:spcPct val="0"/>
              </a:spcBef>
              <a:spcAft>
                <a:spcPct val="0"/>
              </a:spcAft>
              <a:buFont typeface="Arial" panose="020B0604020202020204" pitchFamily="34" charset="0"/>
              <a:buChar char="•"/>
            </a:pPr>
            <a:r>
              <a:rPr kumimoji="0" lang="en-US" altLang="en-US" sz="2000" b="0" i="0" u="none" strike="noStrike" cap="none" normalizeH="0" baseline="0">
                <a:ln>
                  <a:noFill/>
                </a:ln>
                <a:solidFill>
                  <a:schemeClr val="tx1"/>
                </a:solidFill>
                <a:effectLst/>
                <a:latin typeface="Arial" panose="020B0604020202020204" pitchFamily="34" charset="0"/>
              </a:rPr>
              <a:t> Improve the quality of care for old people for e.g.</a:t>
            </a:r>
            <a:r>
              <a:rPr lang="en-US" altLang="en-US" sz="2000">
                <a:latin typeface="Arial" panose="020B0604020202020204" pitchFamily="34" charset="0"/>
              </a:rPr>
              <a:t> telepresence robots and emergency alert systems enable seniors to maintain autonomy while ensuring safety, which can lead to improved physical and emotional well-being.</a:t>
            </a:r>
            <a:endParaRPr kumimoji="0" lang="en-US" altLang="en-US" sz="2000" b="0" i="0" u="none" strike="noStrike" cap="none" normalizeH="0" baseline="0">
              <a:ln>
                <a:noFill/>
              </a:ln>
              <a:solidFill>
                <a:schemeClr val="tx1"/>
              </a:solidFill>
              <a:effectLst/>
              <a:latin typeface="Arial" panose="020B0604020202020204" pitchFamily="34" charset="0"/>
            </a:endParaRPr>
          </a:p>
          <a:p>
            <a:pPr marL="342900" lvl="0" indent="-342900" algn="just" eaLnBrk="0" fontAlgn="base" hangingPunct="0">
              <a:lnSpc>
                <a:spcPct val="150000"/>
              </a:lnSpc>
              <a:spcBef>
                <a:spcPct val="0"/>
              </a:spcBef>
              <a:spcAft>
                <a:spcPct val="0"/>
              </a:spcAft>
              <a:buFont typeface="Arial" panose="020B0604020202020204" pitchFamily="34" charset="0"/>
              <a:buChar char="•"/>
            </a:pPr>
            <a:r>
              <a:rPr kumimoji="0" lang="en-US" altLang="en-US" sz="2000" b="0" i="0" u="none" strike="noStrike" cap="none" normalizeH="0" baseline="0">
                <a:ln>
                  <a:noFill/>
                </a:ln>
                <a:solidFill>
                  <a:schemeClr val="tx1"/>
                </a:solidFill>
                <a:effectLst/>
                <a:latin typeface="Arial" panose="020B0604020202020204" pitchFamily="34" charset="0"/>
              </a:rPr>
              <a:t>With the use of assistive technologies, </a:t>
            </a:r>
            <a:r>
              <a:rPr lang="en-US" altLang="en-US" sz="2000">
                <a:latin typeface="Arial" panose="020B0604020202020204" pitchFamily="34" charset="0"/>
              </a:rPr>
              <a:t>frailty and </a:t>
            </a:r>
            <a:r>
              <a:rPr kumimoji="0" lang="en-US" altLang="en-US" sz="2000" b="0" i="0" u="none" strike="noStrike" cap="none" normalizeH="0" baseline="0">
                <a:ln>
                  <a:noFill/>
                </a:ln>
                <a:solidFill>
                  <a:schemeClr val="tx1"/>
                </a:solidFill>
                <a:effectLst/>
                <a:latin typeface="Arial" panose="020B0604020202020204" pitchFamily="34" charset="0"/>
              </a:rPr>
              <a:t>disabilities can be managed </a:t>
            </a:r>
            <a:r>
              <a:rPr lang="en-US" altLang="en-US" sz="2000">
                <a:latin typeface="Arial" panose="020B0604020202020204" pitchFamily="34" charset="0"/>
                <a:cs typeface="Arial" panose="020B0604020202020204" pitchFamily="34" charset="0"/>
              </a:rPr>
              <a:t>(Woffindin, 2024).</a:t>
            </a:r>
            <a:endParaRPr kumimoji="0" lang="en-US" altLang="en-US" sz="2000" b="0" i="0" u="none" strike="noStrike" cap="none" normalizeH="0" baseline="0">
              <a:ln>
                <a:noFill/>
              </a:ln>
              <a:solidFill>
                <a:schemeClr val="tx1"/>
              </a:solidFill>
              <a:effectLst/>
              <a:latin typeface="Arial" panose="020B0604020202020204" pitchFamily="34" charset="0"/>
            </a:endParaRPr>
          </a:p>
        </p:txBody>
      </p:sp>
      <p:pic>
        <p:nvPicPr>
          <p:cNvPr id="2" name="recording2026-02-13 19-18-49">
            <a:hlinkClick r:id="" action="ppaction://media"/>
            <a:extLst>
              <a:ext uri="{FF2B5EF4-FFF2-40B4-BE49-F238E27FC236}">
                <a16:creationId xmlns:a16="http://schemas.microsoft.com/office/drawing/2014/main" id="{97D8AF46-99C5-337E-5DEE-722383FFAC1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92087" y="334962"/>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EFFF47-75FA-B294-F443-0792DB046AFA}"/>
              </a:ext>
            </a:extLst>
          </p:cNvPr>
          <p:cNvSpPr txBox="1"/>
          <p:nvPr/>
        </p:nvSpPr>
        <p:spPr>
          <a:xfrm>
            <a:off x="6096000" y="562849"/>
            <a:ext cx="5410200" cy="523220"/>
          </a:xfrm>
          <a:prstGeom prst="rect">
            <a:avLst/>
          </a:prstGeom>
          <a:noFill/>
        </p:spPr>
        <p:txBody>
          <a:bodyPr wrap="square" rtlCol="0">
            <a:spAutoFit/>
          </a:bodyPr>
          <a:lstStyle/>
          <a:p>
            <a:pPr algn="ctr"/>
            <a:r>
              <a:rPr lang="en-US" sz="2800" b="1">
                <a:latin typeface="Arial" panose="020B0604020202020204" pitchFamily="34" charset="0"/>
                <a:cs typeface="Arial" panose="020B0604020202020204" pitchFamily="34" charset="0"/>
              </a:rPr>
              <a:t>Telehealth in </a:t>
            </a:r>
            <a:r>
              <a:rPr lang="en-US" altLang="en-US" sz="2800" b="1">
                <a:latin typeface="Arial" panose="020B0604020202020204" pitchFamily="34" charset="0"/>
                <a:cs typeface="Arial" panose="020B0604020202020204" pitchFamily="34" charset="0"/>
              </a:rPr>
              <a:t>Domiciliary Care</a:t>
            </a:r>
            <a:r>
              <a:rPr lang="en-US" sz="2800" b="1">
                <a:latin typeface="Arial" panose="020B0604020202020204" pitchFamily="34" charset="0"/>
                <a:cs typeface="Arial" panose="020B0604020202020204" pitchFamily="34" charset="0"/>
              </a:rPr>
              <a:t> </a:t>
            </a:r>
            <a:endParaRPr lang="en-GB" sz="2800" b="1">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A5FC3AC-098F-DE6E-A751-86CB4A41CC32}"/>
              </a:ext>
            </a:extLst>
          </p:cNvPr>
          <p:cNvSpPr txBox="1"/>
          <p:nvPr/>
        </p:nvSpPr>
        <p:spPr>
          <a:xfrm>
            <a:off x="6567054" y="8115300"/>
            <a:ext cx="3124200" cy="369332"/>
          </a:xfrm>
          <a:prstGeom prst="rect">
            <a:avLst/>
          </a:prstGeom>
          <a:noFill/>
        </p:spPr>
        <p:txBody>
          <a:bodyPr wrap="square">
            <a:spAutoFit/>
          </a:bodyPr>
          <a:lstStyle/>
          <a:p>
            <a:pPr lvl="0" eaLnBrk="0" fontAlgn="base" hangingPunct="0">
              <a:spcBef>
                <a:spcPct val="0"/>
              </a:spcBef>
              <a:spcAft>
                <a:spcPct val="0"/>
              </a:spcAft>
            </a:pPr>
            <a:r>
              <a:rPr kumimoji="0"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rPr>
              <a:t>(NHS, 2020</a:t>
            </a:r>
            <a:r>
              <a:rPr lang="en-US" altLang="en-US">
                <a:latin typeface="Arial" panose="020B0604020202020204" pitchFamily="34" charset="0"/>
                <a:cs typeface="Arial" panose="020B0604020202020204" pitchFamily="34" charset="0"/>
              </a:rPr>
              <a:t>; Age UK, 2019</a:t>
            </a:r>
            <a:r>
              <a:rPr kumimoji="0"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rPr>
              <a:t>)</a:t>
            </a:r>
            <a:endParaRPr kumimoji="0" lang="en-US" altLang="en-US" sz="2800" b="0" i="0" u="none" strike="noStrike" cap="none" normalizeH="0" baseline="0">
              <a:ln>
                <a:noFill/>
              </a:ln>
              <a:solidFill>
                <a:schemeClr val="tx1"/>
              </a:solidFill>
              <a:effectLst/>
              <a:latin typeface="Arial" panose="020B0604020202020204" pitchFamily="34" charset="0"/>
            </a:endParaRPr>
          </a:p>
        </p:txBody>
      </p:sp>
      <p:pic>
        <p:nvPicPr>
          <p:cNvPr id="2052" name="Picture 4" descr="Home Care in the Post-Pandemic World">
            <a:extLst>
              <a:ext uri="{FF2B5EF4-FFF2-40B4-BE49-F238E27FC236}">
                <a16:creationId xmlns:a16="http://schemas.microsoft.com/office/drawing/2014/main" id="{9CF18BE4-E9A4-5D51-02FE-E3CBA81439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4570" y="2942130"/>
            <a:ext cx="4765259" cy="440274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474B5DE-036C-A4BD-E37B-3FE193CA7DDD}"/>
              </a:ext>
            </a:extLst>
          </p:cNvPr>
          <p:cNvSpPr txBox="1"/>
          <p:nvPr/>
        </p:nvSpPr>
        <p:spPr>
          <a:xfrm>
            <a:off x="15575973" y="7355261"/>
            <a:ext cx="2590800" cy="369332"/>
          </a:xfrm>
          <a:prstGeom prst="rect">
            <a:avLst/>
          </a:prstGeom>
          <a:noFill/>
        </p:spPr>
        <p:txBody>
          <a:bodyPr wrap="square">
            <a:spAutoFit/>
          </a:bodyPr>
          <a:lstStyle/>
          <a:p>
            <a:r>
              <a:rPr kumimoji="0"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rPr>
              <a:t>(HomeWatch, 2025)</a:t>
            </a:r>
            <a:endParaRPr lang="en-GB"/>
          </a:p>
        </p:txBody>
      </p:sp>
      <p:graphicFrame>
        <p:nvGraphicFramePr>
          <p:cNvPr id="15" name="Diagram 14">
            <a:extLst>
              <a:ext uri="{FF2B5EF4-FFF2-40B4-BE49-F238E27FC236}">
                <a16:creationId xmlns:a16="http://schemas.microsoft.com/office/drawing/2014/main" id="{69CA9E6E-E972-05CE-2699-AE72A76D81FB}"/>
              </a:ext>
            </a:extLst>
          </p:cNvPr>
          <p:cNvGraphicFramePr/>
          <p:nvPr>
            <p:extLst>
              <p:ext uri="{D42A27DB-BD31-4B8C-83A1-F6EECF244321}">
                <p14:modId xmlns:p14="http://schemas.microsoft.com/office/powerpoint/2010/main" val="2089769328"/>
              </p:ext>
            </p:extLst>
          </p:nvPr>
        </p:nvGraphicFramePr>
        <p:xfrm>
          <a:off x="121227" y="1086069"/>
          <a:ext cx="12877800" cy="812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 name="recording2026-02-13 19-26-59">
            <a:hlinkClick r:id="" action="ppaction://media"/>
            <a:extLst>
              <a:ext uri="{FF2B5EF4-FFF2-40B4-BE49-F238E27FC236}">
                <a16:creationId xmlns:a16="http://schemas.microsoft.com/office/drawing/2014/main" id="{0FC3230B-103A-F1E6-F7E2-DFF83DD94F1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20750" y="1092200"/>
            <a:ext cx="730250" cy="730250"/>
          </a:xfrm>
          <a:prstGeom prst="rect">
            <a:avLst/>
          </a:prstGeom>
        </p:spPr>
      </p:pic>
    </p:spTree>
    <p:extLst>
      <p:ext uri="{BB962C8B-B14F-4D97-AF65-F5344CB8AC3E}">
        <p14:creationId xmlns:p14="http://schemas.microsoft.com/office/powerpoint/2010/main" val="3065067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nextCondLst>
                <p:cond evt="onClick" delay="0">
                  <p:tgtEl>
                    <p:spTgt spid="13"/>
                  </p:tgtEl>
                </p:cond>
              </p:nextCondLst>
            </p:seq>
            <p:audio>
              <p:cMediaNode>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B2111-D9E9-AE45-3571-43B15FD752FE}"/>
              </a:ext>
            </a:extLst>
          </p:cNvPr>
          <p:cNvSpPr>
            <a:spLocks noGrp="1"/>
          </p:cNvSpPr>
          <p:nvPr>
            <p:ph type="title"/>
          </p:nvPr>
        </p:nvSpPr>
        <p:spPr>
          <a:xfrm>
            <a:off x="304800" y="266700"/>
            <a:ext cx="17754600" cy="1143000"/>
          </a:xfrm>
        </p:spPr>
        <p:txBody>
          <a:bodyPr>
            <a:noAutofit/>
          </a:bodyPr>
          <a:lstStyle/>
          <a:p>
            <a:r>
              <a:rPr lang="en-US" sz="2400" b="1">
                <a:latin typeface="Arial" panose="020B0604020202020204" pitchFamily="34" charset="0"/>
                <a:cs typeface="Arial" panose="020B0604020202020204" pitchFamily="34" charset="0"/>
              </a:rPr>
              <a:t>Case Study: </a:t>
            </a:r>
            <a:r>
              <a:rPr lang="en-US" altLang="en-US" sz="2400" b="1">
                <a:latin typeface="Arial" panose="020B0604020202020204" pitchFamily="34" charset="0"/>
              </a:rPr>
              <a:t>The Care City Test Bed, October 2018.</a:t>
            </a:r>
            <a:br>
              <a:rPr lang="en-US" altLang="en-US" sz="2400" b="1">
                <a:latin typeface="Arial" panose="020B0604020202020204" pitchFamily="34" charset="0"/>
              </a:rPr>
            </a:br>
            <a:r>
              <a:rPr lang="en-US" altLang="en-US" sz="2400">
                <a:latin typeface="Arial" panose="020B0604020202020204" pitchFamily="34" charset="0"/>
              </a:rPr>
              <a:t>The East London-based NHS-funded pilot project sought to explore digital improvements in In-home care refers to health examinations carried out by paid carers to keep an eye on individuals with chronic illnesses in their own homes (</a:t>
            </a:r>
            <a:r>
              <a:rPr lang="en-US" altLang="en-US" sz="2400">
                <a:latin typeface="Arial" panose="020B0604020202020204" pitchFamily="34" charset="0"/>
                <a:cs typeface="Arial" panose="020B0604020202020204" pitchFamily="34" charset="0"/>
              </a:rPr>
              <a:t>Hutchings, 2021).</a:t>
            </a:r>
            <a:endParaRPr lang="en-GB" sz="2400"/>
          </a:p>
        </p:txBody>
      </p:sp>
      <p:sp>
        <p:nvSpPr>
          <p:cNvPr id="8" name="TextBox 7">
            <a:extLst>
              <a:ext uri="{FF2B5EF4-FFF2-40B4-BE49-F238E27FC236}">
                <a16:creationId xmlns:a16="http://schemas.microsoft.com/office/drawing/2014/main" id="{7D6D05BA-EAFD-0E27-8988-D167E6023505}"/>
              </a:ext>
            </a:extLst>
          </p:cNvPr>
          <p:cNvSpPr txBox="1"/>
          <p:nvPr/>
        </p:nvSpPr>
        <p:spPr>
          <a:xfrm>
            <a:off x="228600" y="1675002"/>
            <a:ext cx="17907000" cy="8345298"/>
          </a:xfrm>
          <a:prstGeom prst="rect">
            <a:avLst/>
          </a:prstGeom>
          <a:noFill/>
        </p:spPr>
        <p:txBody>
          <a:bodyPr wrap="square">
            <a:spAutoFit/>
          </a:bodyPr>
          <a:lstStyle/>
          <a:p>
            <a:pPr marL="0" indent="0" algn="just">
              <a:lnSpc>
                <a:spcPct val="150000"/>
              </a:lnSpc>
              <a:buNone/>
            </a:pPr>
            <a:r>
              <a:rPr lang="en-US" sz="2000" b="1">
                <a:latin typeface="Arial" panose="020B0604020202020204" pitchFamily="34" charset="0"/>
                <a:cs typeface="Arial" panose="020B0604020202020204" pitchFamily="34" charset="0"/>
              </a:rPr>
              <a:t>Background:</a:t>
            </a:r>
          </a:p>
          <a:p>
            <a:pPr marL="285750" indent="-285750" algn="just">
              <a:lnSpc>
                <a:spcPct val="150000"/>
              </a:lnSpc>
              <a:buFont typeface="Arial" panose="020B0604020202020204" pitchFamily="34" charset="0"/>
              <a:buChar char="•"/>
            </a:pPr>
            <a:r>
              <a:rPr lang="en-US" altLang="en-US" sz="2000">
                <a:latin typeface="Arial" panose="020B0604020202020204" pitchFamily="34" charset="0"/>
              </a:rPr>
              <a:t>In the UK, health and social care policy strategically prioritises digital technology and innovation (Department of Health &amp; Social Care, 2018).</a:t>
            </a:r>
          </a:p>
          <a:p>
            <a:pPr marL="285750" indent="-285750" algn="just">
              <a:lnSpc>
                <a:spcPct val="150000"/>
              </a:lnSpc>
              <a:buFont typeface="Arial" panose="020B0604020202020204" pitchFamily="34" charset="0"/>
              <a:buChar char="•"/>
            </a:pPr>
            <a:r>
              <a:rPr lang="en-US" altLang="en-US" sz="2000">
                <a:latin typeface="Arial" panose="020B0604020202020204" pitchFamily="34" charset="0"/>
              </a:rPr>
              <a:t>The use of digital technologies to improve care delivery has potential benefits for the social care sector. </a:t>
            </a:r>
          </a:p>
          <a:p>
            <a:pPr marL="285750" indent="-285750" algn="just">
              <a:lnSpc>
                <a:spcPct val="150000"/>
              </a:lnSpc>
              <a:buFont typeface="Arial" panose="020B0604020202020204" pitchFamily="34" charset="0"/>
              <a:buChar char="•"/>
            </a:pPr>
            <a:r>
              <a:rPr lang="en-US" altLang="en-US" sz="2000">
                <a:latin typeface="Arial" panose="020B0604020202020204" pitchFamily="34" charset="0"/>
              </a:rPr>
              <a:t>However, due to decades of structural underfunding, social care frequently lags behind the NHS in implementing novel solutions (Rolewicz </a:t>
            </a:r>
            <a:r>
              <a:rPr lang="en-US" altLang="en-US" sz="2000" i="1">
                <a:latin typeface="Arial" panose="020B0604020202020204" pitchFamily="34" charset="0"/>
              </a:rPr>
              <a:t>et al</a:t>
            </a:r>
            <a:r>
              <a:rPr lang="en-US" altLang="en-US" sz="2000">
                <a:latin typeface="Arial" panose="020B0604020202020204" pitchFamily="34" charset="0"/>
              </a:rPr>
              <a:t>., 2021).</a:t>
            </a:r>
            <a:endParaRPr lang="en-US" sz="2000" b="1">
              <a:latin typeface="Arial" panose="020B0604020202020204" pitchFamily="34" charset="0"/>
              <a:cs typeface="Arial" panose="020B0604020202020204" pitchFamily="34" charset="0"/>
            </a:endParaRPr>
          </a:p>
          <a:p>
            <a:pPr marL="0" indent="0" algn="just">
              <a:lnSpc>
                <a:spcPct val="150000"/>
              </a:lnSpc>
              <a:buNone/>
            </a:pPr>
            <a:r>
              <a:rPr lang="en-US" sz="2000" b="1">
                <a:latin typeface="Arial" panose="020B0604020202020204" pitchFamily="34" charset="0"/>
                <a:cs typeface="Arial" panose="020B0604020202020204" pitchFamily="34" charset="0"/>
              </a:rPr>
              <a:t>Problem:</a:t>
            </a:r>
          </a:p>
          <a:p>
            <a:pPr marL="285750" indent="-285750" algn="just">
              <a:lnSpc>
                <a:spcPct val="150000"/>
              </a:lnSpc>
              <a:buFont typeface="Arial" panose="020B0604020202020204" pitchFamily="34" charset="0"/>
              <a:buChar char="•"/>
            </a:pPr>
            <a:r>
              <a:rPr lang="en-US" altLang="en-US" sz="2000">
                <a:latin typeface="Arial" panose="020B0604020202020204" pitchFamily="34" charset="0"/>
                <a:cs typeface="Arial" panose="020B0604020202020204" pitchFamily="34" charset="0"/>
              </a:rPr>
              <a:t>In the social care sector, severe </a:t>
            </a:r>
            <a:r>
              <a:rPr lang="en-US" altLang="en-US" sz="2000" b="1">
                <a:latin typeface="Arial" panose="020B0604020202020204" pitchFamily="34" charset="0"/>
                <a:cs typeface="Arial" panose="020B0604020202020204" pitchFamily="34" charset="0"/>
              </a:rPr>
              <a:t>workforce shortages,</a:t>
            </a:r>
            <a:r>
              <a:rPr lang="en-US" altLang="en-US" sz="2000">
                <a:latin typeface="Arial" panose="020B0604020202020204" pitchFamily="34" charset="0"/>
                <a:cs typeface="Arial" panose="020B0604020202020204" pitchFamily="34" charset="0"/>
              </a:rPr>
              <a:t> severe </a:t>
            </a:r>
            <a:r>
              <a:rPr lang="en-US" altLang="en-US" sz="2000" b="1">
                <a:latin typeface="Arial" panose="020B0604020202020204" pitchFamily="34" charset="0"/>
                <a:cs typeface="Arial" panose="020B0604020202020204" pitchFamily="34" charset="0"/>
              </a:rPr>
              <a:t>financial strains</a:t>
            </a:r>
            <a:r>
              <a:rPr lang="en-US" altLang="en-US" sz="2000">
                <a:latin typeface="Arial" panose="020B0604020202020204" pitchFamily="34" charset="0"/>
                <a:cs typeface="Arial" panose="020B0604020202020204" pitchFamily="34" charset="0"/>
              </a:rPr>
              <a:t>, and a </a:t>
            </a:r>
            <a:r>
              <a:rPr lang="en-US" altLang="en-US" sz="2000" b="1">
                <a:latin typeface="Arial" panose="020B0604020202020204" pitchFamily="34" charset="0"/>
                <a:cs typeface="Arial" panose="020B0604020202020204" pitchFamily="34" charset="0"/>
              </a:rPr>
              <a:t>lack of reliable, centralised data</a:t>
            </a:r>
            <a:r>
              <a:rPr lang="en-US" altLang="en-US" sz="2000">
                <a:latin typeface="Arial" panose="020B0604020202020204" pitchFamily="34" charset="0"/>
                <a:cs typeface="Arial" panose="020B0604020202020204" pitchFamily="34" charset="0"/>
              </a:rPr>
              <a:t> (Hodgson </a:t>
            </a:r>
            <a:r>
              <a:rPr lang="en-US" altLang="en-US" sz="2000" i="1">
                <a:latin typeface="Arial" panose="020B0604020202020204" pitchFamily="34" charset="0"/>
                <a:cs typeface="Arial" panose="020B0604020202020204" pitchFamily="34" charset="0"/>
              </a:rPr>
              <a:t>et al.</a:t>
            </a:r>
            <a:r>
              <a:rPr lang="en-US" altLang="en-US" sz="2000">
                <a:latin typeface="Arial" panose="020B0604020202020204" pitchFamily="34" charset="0"/>
                <a:cs typeface="Arial" panose="020B0604020202020204" pitchFamily="34" charset="0"/>
              </a:rPr>
              <a:t>, 2020).</a:t>
            </a:r>
            <a:r>
              <a:rPr lang="en-US" sz="2000">
                <a:latin typeface="Arial" panose="020B0604020202020204" pitchFamily="34" charset="0"/>
                <a:cs typeface="Arial" panose="020B0604020202020204" pitchFamily="34" charset="0"/>
              </a:rPr>
              <a:t> </a:t>
            </a:r>
          </a:p>
          <a:p>
            <a:pPr marL="0" indent="0" algn="just">
              <a:lnSpc>
                <a:spcPct val="150000"/>
              </a:lnSpc>
              <a:buNone/>
            </a:pPr>
            <a:r>
              <a:rPr lang="en-US" sz="2000" b="1">
                <a:latin typeface="Arial" panose="020B0604020202020204" pitchFamily="34" charset="0"/>
                <a:cs typeface="Arial" panose="020B0604020202020204" pitchFamily="34" charset="0"/>
              </a:rPr>
              <a:t>Solution:</a:t>
            </a:r>
          </a:p>
          <a:p>
            <a:pPr marL="285750" indent="-285750" algn="just">
              <a:lnSpc>
                <a:spcPct val="150000"/>
              </a:lnSpc>
              <a:buFont typeface="Arial" panose="020B0604020202020204" pitchFamily="34" charset="0"/>
              <a:buChar char="•"/>
            </a:pPr>
            <a:r>
              <a:rPr lang="en-US" altLang="en-US" sz="2000" b="1">
                <a:latin typeface="Arial" panose="020B0604020202020204" pitchFamily="34" charset="0"/>
                <a:cs typeface="Arial" panose="020B0604020202020204" pitchFamily="34" charset="0"/>
              </a:rPr>
              <a:t>Four domiciliary care facilities </a:t>
            </a:r>
            <a:r>
              <a:rPr lang="en-US" altLang="en-US" sz="2000">
                <a:latin typeface="Arial" panose="020B0604020202020204" pitchFamily="34" charset="0"/>
                <a:cs typeface="Arial" panose="020B0604020202020204" pitchFamily="34" charset="0"/>
              </a:rPr>
              <a:t>were used to evaluate digital improvements. </a:t>
            </a:r>
          </a:p>
          <a:p>
            <a:pPr marL="285750" indent="-285750" algn="just">
              <a:lnSpc>
                <a:spcPct val="150000"/>
              </a:lnSpc>
              <a:buFont typeface="Arial" panose="020B0604020202020204" pitchFamily="34" charset="0"/>
              <a:buChar char="•"/>
            </a:pPr>
            <a:r>
              <a:rPr lang="en-US" altLang="en-US" sz="2000">
                <a:latin typeface="Arial" panose="020B0604020202020204" pitchFamily="34" charset="0"/>
                <a:cs typeface="Arial" panose="020B0604020202020204" pitchFamily="34" charset="0"/>
              </a:rPr>
              <a:t>The innovations were designed to manage chronic health issues with routine examinations.</a:t>
            </a:r>
          </a:p>
          <a:p>
            <a:pPr marL="285750" indent="-285750" algn="just">
              <a:lnSpc>
                <a:spcPct val="150000"/>
              </a:lnSpc>
              <a:buFont typeface="Arial" panose="020B0604020202020204" pitchFamily="34" charset="0"/>
              <a:buChar char="•"/>
            </a:pPr>
            <a:r>
              <a:rPr lang="en-US" altLang="en-US" sz="2000">
                <a:latin typeface="Arial" panose="020B0604020202020204" pitchFamily="34" charset="0"/>
                <a:cs typeface="Arial" panose="020B0604020202020204" pitchFamily="34" charset="0"/>
              </a:rPr>
              <a:t>Bluetooth-connected devices to measure </a:t>
            </a:r>
            <a:r>
              <a:rPr lang="en-US" altLang="en-US" sz="2000" b="1">
                <a:latin typeface="Arial" panose="020B0604020202020204" pitchFamily="34" charset="0"/>
                <a:cs typeface="Arial" panose="020B0604020202020204" pitchFamily="34" charset="0"/>
              </a:rPr>
              <a:t>vital indicators</a:t>
            </a:r>
            <a:r>
              <a:rPr lang="en-US" altLang="en-US" sz="2000">
                <a:latin typeface="Arial" panose="020B0604020202020204" pitchFamily="34" charset="0"/>
                <a:cs typeface="Arial" panose="020B0604020202020204" pitchFamily="34" charset="0"/>
              </a:rPr>
              <a:t>, including </a:t>
            </a:r>
            <a:r>
              <a:rPr lang="en-US" altLang="en-US" sz="2000" b="1">
                <a:latin typeface="Arial" panose="020B0604020202020204" pitchFamily="34" charset="0"/>
                <a:cs typeface="Arial" panose="020B0604020202020204" pitchFamily="34" charset="0"/>
              </a:rPr>
              <a:t>heart rate</a:t>
            </a:r>
            <a:r>
              <a:rPr lang="en-US" altLang="en-US" sz="2000">
                <a:latin typeface="Arial" panose="020B0604020202020204" pitchFamily="34" charset="0"/>
                <a:cs typeface="Arial" panose="020B0604020202020204" pitchFamily="34" charset="0"/>
              </a:rPr>
              <a:t>, </a:t>
            </a:r>
            <a:r>
              <a:rPr lang="en-US" altLang="en-US" sz="2000" b="1">
                <a:latin typeface="Arial" panose="020B0604020202020204" pitchFamily="34" charset="0"/>
                <a:cs typeface="Arial" panose="020B0604020202020204" pitchFamily="34" charset="0"/>
              </a:rPr>
              <a:t>systolic blood pressure</a:t>
            </a:r>
            <a:r>
              <a:rPr lang="en-US" altLang="en-US" sz="2000">
                <a:latin typeface="Arial" panose="020B0604020202020204" pitchFamily="34" charset="0"/>
                <a:cs typeface="Arial" panose="020B0604020202020204" pitchFamily="34" charset="0"/>
              </a:rPr>
              <a:t>, </a:t>
            </a:r>
            <a:r>
              <a:rPr lang="en-US" altLang="en-US" sz="2000" b="1">
                <a:latin typeface="Arial" panose="020B0604020202020204" pitchFamily="34" charset="0"/>
                <a:cs typeface="Arial" panose="020B0604020202020204" pitchFamily="34" charset="0"/>
              </a:rPr>
              <a:t>oxygen saturation</a:t>
            </a:r>
            <a:r>
              <a:rPr lang="en-US" altLang="en-US" sz="2000">
                <a:latin typeface="Arial" panose="020B0604020202020204" pitchFamily="34" charset="0"/>
                <a:cs typeface="Arial" panose="020B0604020202020204" pitchFamily="34" charset="0"/>
              </a:rPr>
              <a:t>, </a:t>
            </a:r>
            <a:r>
              <a:rPr lang="en-US" altLang="en-US" sz="2000" b="1">
                <a:latin typeface="Arial" panose="020B0604020202020204" pitchFamily="34" charset="0"/>
                <a:cs typeface="Arial" panose="020B0604020202020204" pitchFamily="34" charset="0"/>
              </a:rPr>
              <a:t>breathing rate</a:t>
            </a:r>
            <a:r>
              <a:rPr lang="en-US" altLang="en-US" sz="2000">
                <a:latin typeface="Arial" panose="020B0604020202020204" pitchFamily="34" charset="0"/>
                <a:cs typeface="Arial" panose="020B0604020202020204" pitchFamily="34" charset="0"/>
              </a:rPr>
              <a:t>, </a:t>
            </a:r>
            <a:r>
              <a:rPr lang="en-US" altLang="en-US" sz="2000" b="1">
                <a:latin typeface="Arial" panose="020B0604020202020204" pitchFamily="34" charset="0"/>
                <a:cs typeface="Arial" panose="020B0604020202020204" pitchFamily="34" charset="0"/>
              </a:rPr>
              <a:t>temperature</a:t>
            </a:r>
            <a:r>
              <a:rPr lang="en-US" altLang="en-US" sz="2000">
                <a:latin typeface="Arial" panose="020B0604020202020204" pitchFamily="34" charset="0"/>
                <a:cs typeface="Arial" panose="020B0604020202020204" pitchFamily="34" charset="0"/>
              </a:rPr>
              <a:t>, and </a:t>
            </a:r>
            <a:r>
              <a:rPr lang="en-US" altLang="en-US" sz="2000" b="1">
                <a:latin typeface="Arial" panose="020B0604020202020204" pitchFamily="34" charset="0"/>
                <a:cs typeface="Arial" panose="020B0604020202020204" pitchFamily="34" charset="0"/>
              </a:rPr>
              <a:t>level of consciousness</a:t>
            </a:r>
            <a:r>
              <a:rPr lang="en-US" altLang="en-US" sz="2000">
                <a:latin typeface="Arial" panose="020B0604020202020204" pitchFamily="34" charset="0"/>
                <a:cs typeface="Arial" panose="020B0604020202020204" pitchFamily="34" charset="0"/>
              </a:rPr>
              <a:t>. </a:t>
            </a:r>
          </a:p>
          <a:p>
            <a:pPr marL="285750" indent="-285750" algn="just">
              <a:lnSpc>
                <a:spcPct val="150000"/>
              </a:lnSpc>
              <a:buFont typeface="Arial" panose="020B0604020202020204" pitchFamily="34" charset="0"/>
              <a:buChar char="•"/>
            </a:pPr>
            <a:r>
              <a:rPr lang="en-US" altLang="en-US" sz="2000">
                <a:latin typeface="Arial" panose="020B0604020202020204" pitchFamily="34" charset="0"/>
                <a:cs typeface="Arial" panose="020B0604020202020204" pitchFamily="34" charset="0"/>
              </a:rPr>
              <a:t>It produced the National Early Warning Score (NEWS), based on these findings (Sherlaw-Johnson et al., 2021).</a:t>
            </a:r>
          </a:p>
          <a:p>
            <a:pPr marL="0" indent="0" algn="just">
              <a:lnSpc>
                <a:spcPct val="150000"/>
              </a:lnSpc>
              <a:buNone/>
            </a:pPr>
            <a:r>
              <a:rPr lang="en-US" sz="2000" b="1">
                <a:latin typeface="Arial" panose="020B0604020202020204" pitchFamily="34" charset="0"/>
                <a:cs typeface="Arial" panose="020B0604020202020204" pitchFamily="34" charset="0"/>
              </a:rPr>
              <a:t>Impact:</a:t>
            </a:r>
          </a:p>
          <a:p>
            <a:pPr marL="285750" indent="-285750" algn="just">
              <a:lnSpc>
                <a:spcPct val="150000"/>
              </a:lnSpc>
              <a:buFont typeface="Arial" panose="020B0604020202020204" pitchFamily="34" charset="0"/>
              <a:buChar char="•"/>
            </a:pPr>
            <a:r>
              <a:rPr lang="en-US" altLang="en-US" sz="2000">
                <a:latin typeface="Arial" panose="020B0604020202020204" pitchFamily="34" charset="0"/>
              </a:rPr>
              <a:t>Domiciliary care workers saw the advantages of technology as a tool that assisted with early health problem diagnosis and enhanced communication with health experts, boosted carers' confidence, and the number of persons receiving domiciliary care expanded.</a:t>
            </a:r>
          </a:p>
          <a:p>
            <a:pPr marL="0" indent="0" algn="just">
              <a:lnSpc>
                <a:spcPct val="150000"/>
              </a:lnSpc>
              <a:buNone/>
            </a:pPr>
            <a:r>
              <a:rPr lang="en-US" sz="2000" b="1">
                <a:latin typeface="Arial" panose="020B0604020202020204" pitchFamily="34" charset="0"/>
                <a:cs typeface="Arial" panose="020B0604020202020204" pitchFamily="34" charset="0"/>
              </a:rPr>
              <a:t>Relevance:</a:t>
            </a:r>
          </a:p>
          <a:p>
            <a:pPr marL="285750" indent="-285750" algn="just">
              <a:lnSpc>
                <a:spcPct val="150000"/>
              </a:lnSpc>
              <a:buFont typeface="Arial" panose="020B0604020202020204" pitchFamily="34" charset="0"/>
              <a:buChar char="•"/>
            </a:pPr>
            <a:r>
              <a:rPr lang="en-US" altLang="en-US" sz="2000">
                <a:latin typeface="Arial" panose="020B0604020202020204" pitchFamily="34" charset="0"/>
              </a:rPr>
              <a:t>Significance of resource implications for the use of technologies in care pathways.</a:t>
            </a:r>
          </a:p>
          <a:p>
            <a:pPr marL="285750" indent="-285750" algn="just">
              <a:lnSpc>
                <a:spcPct val="150000"/>
              </a:lnSpc>
              <a:buFont typeface="Arial" panose="020B0604020202020204" pitchFamily="34" charset="0"/>
              <a:buChar char="•"/>
            </a:pPr>
            <a:r>
              <a:rPr lang="en-US" altLang="en-US" sz="2000">
                <a:latin typeface="Arial" panose="020B0604020202020204" pitchFamily="34" charset="0"/>
              </a:rPr>
              <a:t>Beneficial for implementing keeping in view the unique characteristics of domiciliary care agencies for future interventions in this field. </a:t>
            </a:r>
          </a:p>
        </p:txBody>
      </p:sp>
      <p:pic>
        <p:nvPicPr>
          <p:cNvPr id="3" name="recording2026-02-13 19-36-48">
            <a:hlinkClick r:id="" action="ppaction://media"/>
            <a:extLst>
              <a:ext uri="{FF2B5EF4-FFF2-40B4-BE49-F238E27FC236}">
                <a16:creationId xmlns:a16="http://schemas.microsoft.com/office/drawing/2014/main" id="{7B573CB2-879B-8C3F-0E4D-DBDA887DF4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34950" y="263525"/>
            <a:ext cx="730250" cy="730250"/>
          </a:xfrm>
          <a:prstGeom prst="rect">
            <a:avLst/>
          </a:prstGeom>
        </p:spPr>
      </p:pic>
    </p:spTree>
    <p:extLst>
      <p:ext uri="{BB962C8B-B14F-4D97-AF65-F5344CB8AC3E}">
        <p14:creationId xmlns:p14="http://schemas.microsoft.com/office/powerpoint/2010/main" val="25744287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7D491D-AB8D-B7FC-B592-1EB30A3DCE25}"/>
              </a:ext>
            </a:extLst>
          </p:cNvPr>
          <p:cNvSpPr txBox="1"/>
          <p:nvPr/>
        </p:nvSpPr>
        <p:spPr>
          <a:xfrm>
            <a:off x="5067300" y="388556"/>
            <a:ext cx="8153400" cy="523220"/>
          </a:xfrm>
          <a:prstGeom prst="rect">
            <a:avLst/>
          </a:prstGeom>
          <a:noFill/>
        </p:spPr>
        <p:txBody>
          <a:bodyPr wrap="square" rtlCol="0">
            <a:spAutoFit/>
          </a:bodyPr>
          <a:lstStyle/>
          <a:p>
            <a:pPr algn="ctr"/>
            <a:r>
              <a:rPr lang="en-GB" sz="2800" b="1">
                <a:latin typeface="Arial" panose="020B0604020202020204" pitchFamily="34" charset="0"/>
                <a:cs typeface="Arial" panose="020B0604020202020204" pitchFamily="34" charset="0"/>
              </a:rPr>
              <a:t>Recommendations for Improvement</a:t>
            </a:r>
            <a:endParaRPr lang="en-GB" sz="28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0F3F79A-697C-15E2-F383-6DE9D31B3A96}"/>
              </a:ext>
            </a:extLst>
          </p:cNvPr>
          <p:cNvSpPr txBox="1"/>
          <p:nvPr/>
        </p:nvSpPr>
        <p:spPr>
          <a:xfrm>
            <a:off x="184731" y="1333500"/>
            <a:ext cx="17754600" cy="7883633"/>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Implement </a:t>
            </a:r>
            <a:r>
              <a:rPr lang="en-US" sz="2000" b="1">
                <a:latin typeface="Arial" panose="020B0604020202020204" pitchFamily="34" charset="0"/>
                <a:cs typeface="Arial" panose="020B0604020202020204" pitchFamily="34" charset="0"/>
              </a:rPr>
              <a:t>integrated care pathways  </a:t>
            </a:r>
            <a:r>
              <a:rPr lang="en-US" sz="2000">
                <a:latin typeface="Arial" panose="020B0604020202020204" pitchFamily="34" charset="0"/>
                <a:cs typeface="Arial" panose="020B0604020202020204" pitchFamily="34" charset="0"/>
              </a:rPr>
              <a:t>and shared </a:t>
            </a:r>
            <a:r>
              <a:rPr lang="en-US" sz="2000" b="1">
                <a:latin typeface="Arial" panose="020B0604020202020204" pitchFamily="34" charset="0"/>
                <a:cs typeface="Arial" panose="020B0604020202020204" pitchFamily="34" charset="0"/>
              </a:rPr>
              <a:t>digital records </a:t>
            </a:r>
            <a:r>
              <a:rPr lang="en-US" sz="2000">
                <a:latin typeface="Arial" panose="020B0604020202020204" pitchFamily="34" charset="0"/>
                <a:cs typeface="Arial" panose="020B0604020202020204" pitchFamily="34" charset="0"/>
              </a:rPr>
              <a:t>to</a:t>
            </a:r>
            <a:r>
              <a:rPr lang="en-US" sz="2000" b="1">
                <a:latin typeface="Arial" panose="020B0604020202020204" pitchFamily="34" charset="0"/>
                <a:cs typeface="Arial" panose="020B0604020202020204" pitchFamily="34" charset="0"/>
              </a:rPr>
              <a:t> reduce fragmentation </a:t>
            </a:r>
            <a:r>
              <a:rPr lang="en-US" sz="2000">
                <a:latin typeface="Arial" panose="020B0604020202020204" pitchFamily="34" charset="0"/>
                <a:cs typeface="Arial" panose="020B0604020202020204" pitchFamily="34" charset="0"/>
              </a:rPr>
              <a:t>and </a:t>
            </a:r>
            <a:r>
              <a:rPr lang="en-US" sz="2000" b="1">
                <a:latin typeface="Arial" panose="020B0604020202020204" pitchFamily="34" charset="0"/>
                <a:cs typeface="Arial" panose="020B0604020202020204" pitchFamily="34" charset="0"/>
              </a:rPr>
              <a:t>use of resources efficiently</a:t>
            </a:r>
            <a:r>
              <a:rPr lang="en-US" sz="2000">
                <a:latin typeface="Arial" panose="020B0604020202020204" pitchFamily="34" charset="0"/>
                <a:cs typeface="Arial" panose="020B0604020202020204" pitchFamily="34" charset="0"/>
              </a:rPr>
              <a:t>.</a:t>
            </a:r>
            <a:r>
              <a:rPr lang="en-US" sz="2000" b="1">
                <a:latin typeface="Arial" panose="020B0604020202020204" pitchFamily="34" charset="0"/>
                <a:cs typeface="Arial" panose="020B0604020202020204" pitchFamily="34" charset="0"/>
              </a:rPr>
              <a:t> </a:t>
            </a:r>
            <a:r>
              <a:rPr lang="en-US" altLang="en-US" sz="2000">
                <a:latin typeface="Arial" panose="020B0604020202020204" pitchFamily="34" charset="0"/>
              </a:rPr>
              <a:t>Almost half (46%) of over 65s are concerned about their ability to access their GP. </a:t>
            </a:r>
          </a:p>
          <a:p>
            <a:pPr marL="342900" indent="-342900">
              <a:lnSpc>
                <a:spcPct val="150000"/>
              </a:lnSpc>
              <a:buFont typeface="Arial" panose="020B0604020202020204" pitchFamily="34" charset="0"/>
              <a:buChar char="•"/>
            </a:pPr>
            <a:r>
              <a:rPr lang="en-US" altLang="en-US" sz="2000">
                <a:latin typeface="Arial" panose="020B0604020202020204" pitchFamily="34" charset="0"/>
              </a:rPr>
              <a:t>Both technology and the workforce require investment</a:t>
            </a:r>
            <a:r>
              <a:rPr lang="en-US" altLang="en-US" sz="2000">
                <a:latin typeface="Arial" panose="020B0604020202020204" pitchFamily="34" charset="0"/>
                <a:cs typeface="Arial" panose="020B0604020202020204" pitchFamily="34" charset="0"/>
              </a:rPr>
              <a:t>(AGE UK, 2025). </a:t>
            </a:r>
            <a:endParaRPr lang="en-US" sz="2000" b="1">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altLang="en-US" sz="2000">
                <a:latin typeface="Arial" panose="020B0604020202020204" pitchFamily="34" charset="0"/>
                <a:cs typeface="Arial" panose="020B0604020202020204" pitchFamily="34" charset="0"/>
              </a:rPr>
              <a:t>The development of more integrated care may be aided by a </a:t>
            </a:r>
            <a:r>
              <a:rPr lang="en-US" altLang="en-US" sz="2000" b="1">
                <a:latin typeface="Arial" panose="020B0604020202020204" pitchFamily="34" charset="0"/>
                <a:cs typeface="Arial" panose="020B0604020202020204" pitchFamily="34" charset="0"/>
              </a:rPr>
              <a:t>combined budget for health and social services </a:t>
            </a:r>
            <a:r>
              <a:rPr lang="en-US" altLang="en-US" sz="2000">
                <a:latin typeface="Arial" panose="020B0604020202020204" pitchFamily="34" charset="0"/>
                <a:cs typeface="Arial" panose="020B0604020202020204" pitchFamily="34" charset="0"/>
              </a:rPr>
              <a:t>(King's Fund, 2018).</a:t>
            </a:r>
          </a:p>
          <a:p>
            <a:pPr marL="342900" indent="-342900">
              <a:lnSpc>
                <a:spcPct val="150000"/>
              </a:lnSpc>
              <a:buFont typeface="Arial" panose="020B0604020202020204" pitchFamily="34" charset="0"/>
              <a:buChar char="•"/>
            </a:pPr>
            <a:r>
              <a:rPr lang="en-US" altLang="en-US" sz="2000">
                <a:latin typeface="Arial" panose="020B0604020202020204" pitchFamily="34" charset="0"/>
              </a:rPr>
              <a:t>To target all public services, such as the NHS, council services, and other nationally supplied public services, the government should incorporate a </a:t>
            </a:r>
            <a:r>
              <a:rPr lang="en-US" altLang="en-US" sz="2000" b="1">
                <a:latin typeface="Arial" panose="020B0604020202020204" pitchFamily="34" charset="0"/>
              </a:rPr>
              <a:t>digital inclusive strategy</a:t>
            </a:r>
            <a:r>
              <a:rPr lang="en-US" altLang="en-US" sz="2000">
                <a:latin typeface="Arial" panose="020B0604020202020204" pitchFamily="34" charset="0"/>
              </a:rPr>
              <a:t> that establishes and promotes an affordable, accessible offline manner of contacting and using them.</a:t>
            </a:r>
          </a:p>
          <a:p>
            <a:pPr marL="342900" indent="-342900">
              <a:lnSpc>
                <a:spcPct val="150000"/>
              </a:lnSpc>
              <a:buFont typeface="Arial" panose="020B0604020202020204" pitchFamily="34" charset="0"/>
              <a:buChar char="•"/>
            </a:pPr>
            <a:r>
              <a:rPr lang="en-US" altLang="en-US" sz="2000" b="1">
                <a:latin typeface="Arial" panose="020B0604020202020204" pitchFamily="34" charset="0"/>
              </a:rPr>
              <a:t>Identify preventative measures </a:t>
            </a:r>
            <a:r>
              <a:rPr lang="en-US" altLang="en-US" sz="2000">
                <a:latin typeface="Arial" panose="020B0604020202020204" pitchFamily="34" charset="0"/>
              </a:rPr>
              <a:t>for people who are most likely to age with several chronic illnesses. For instance, the </a:t>
            </a:r>
            <a:r>
              <a:rPr lang="en-US" altLang="en-US" sz="2000" b="1">
                <a:latin typeface="Arial" panose="020B0604020202020204" pitchFamily="34" charset="0"/>
              </a:rPr>
              <a:t>Toolkit for General Practice </a:t>
            </a:r>
            <a:r>
              <a:rPr lang="en-US" altLang="en-US" sz="2000">
                <a:latin typeface="Arial" panose="020B0604020202020204" pitchFamily="34" charset="0"/>
              </a:rPr>
              <a:t>in Supporting Older persons with Frailty to help with case discovery, assessment, and case management of older persons with frailty </a:t>
            </a:r>
            <a:r>
              <a:rPr lang="en-US" altLang="en-US" sz="2000">
                <a:latin typeface="Arial" panose="020B0604020202020204" pitchFamily="34" charset="0"/>
                <a:cs typeface="Arial" panose="020B0604020202020204" pitchFamily="34" charset="0"/>
              </a:rPr>
              <a:t>(NHS England, 2025)</a:t>
            </a:r>
            <a:r>
              <a:rPr lang="en-US" altLang="en-US" sz="2000">
                <a:latin typeface="Arial" panose="020B0604020202020204" pitchFamily="34" charset="0"/>
              </a:rPr>
              <a:t>.</a:t>
            </a:r>
            <a:endParaRPr lang="en-US" altLang="en-US" sz="20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sz="2000" b="1">
                <a:latin typeface="Arial" panose="020B0604020202020204" pitchFamily="34" charset="0"/>
                <a:cs typeface="Arial" panose="020B0604020202020204" pitchFamily="34" charset="0"/>
              </a:rPr>
              <a:t>Target Loneliness </a:t>
            </a:r>
            <a:r>
              <a:rPr lang="en-US" sz="2000">
                <a:latin typeface="Arial" panose="020B0604020202020204" pitchFamily="34" charset="0"/>
                <a:cs typeface="Arial" panose="020B0604020202020204" pitchFamily="34" charset="0"/>
              </a:rPr>
              <a:t>as Social isolation and loneliness impact on quality of life and wellbeing, with demonstrable negative health effects. </a:t>
            </a:r>
          </a:p>
          <a:p>
            <a:pPr marL="342900" indent="-342900">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Applying the </a:t>
            </a:r>
            <a:r>
              <a:rPr lang="en-GB" sz="2000" b="1">
                <a:latin typeface="Arial" panose="020B0604020202020204" pitchFamily="34" charset="0"/>
                <a:cs typeface="Arial" panose="020B0604020202020204" pitchFamily="34" charset="0"/>
              </a:rPr>
              <a:t>social model</a:t>
            </a:r>
            <a:r>
              <a:rPr lang="en-GB" sz="2000">
                <a:latin typeface="Arial" panose="020B0604020202020204" pitchFamily="34" charset="0"/>
                <a:cs typeface="Arial" panose="020B0604020202020204" pitchFamily="34" charset="0"/>
              </a:rPr>
              <a:t> to older people as they age allows us to confront common assumptions and see that some of the challenging aspects of ageing are environmental </a:t>
            </a:r>
            <a:r>
              <a:rPr lang="en-US" altLang="en-US" sz="2000">
                <a:latin typeface="Arial" panose="020B0604020202020204" pitchFamily="34" charset="0"/>
                <a:cs typeface="Arial" panose="020B0604020202020204" pitchFamily="34" charset="0"/>
              </a:rPr>
              <a:t>(Centre for Ageing Better , 2021).</a:t>
            </a:r>
            <a:endParaRPr lang="en-GB" altLang="en-US" sz="20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sz="2000" b="1">
                <a:latin typeface="Arial" panose="020B0604020202020204" pitchFamily="34" charset="0"/>
                <a:cs typeface="Arial" panose="020B0604020202020204" pitchFamily="34" charset="0"/>
              </a:rPr>
              <a:t>Community Navigator schemes </a:t>
            </a:r>
            <a:r>
              <a:rPr lang="en-US" sz="2000">
                <a:latin typeface="Arial" panose="020B0604020202020204" pitchFamily="34" charset="0"/>
                <a:cs typeface="Arial" panose="020B0604020202020204" pitchFamily="34" charset="0"/>
              </a:rPr>
              <a:t>are good at identifying older people at risk of loneliness. </a:t>
            </a:r>
          </a:p>
          <a:p>
            <a:pPr marL="342900" indent="-342900">
              <a:lnSpc>
                <a:spcPct val="150000"/>
              </a:lnSpc>
              <a:buFont typeface="Arial" panose="020B0604020202020204" pitchFamily="34" charset="0"/>
              <a:buChar char="•"/>
            </a:pPr>
            <a:r>
              <a:rPr lang="en-US" sz="2000" b="1">
                <a:latin typeface="Arial" panose="020B0604020202020204" pitchFamily="34" charset="0"/>
                <a:cs typeface="Arial" panose="020B0604020202020204" pitchFamily="34" charset="0"/>
              </a:rPr>
              <a:t>Befriending services </a:t>
            </a:r>
            <a:r>
              <a:rPr lang="en-US" sz="2000">
                <a:latin typeface="Arial" panose="020B0604020202020204" pitchFamily="34" charset="0"/>
                <a:cs typeface="Arial" panose="020B0604020202020204" pitchFamily="34" charset="0"/>
              </a:rPr>
              <a:t>can be a cost-effective way to reduce loneliness and depression. </a:t>
            </a:r>
          </a:p>
          <a:p>
            <a:pPr marL="342900" indent="-342900">
              <a:lnSpc>
                <a:spcPct val="150000"/>
              </a:lnSpc>
              <a:buFont typeface="Arial" panose="020B0604020202020204" pitchFamily="34" charset="0"/>
              <a:buChar char="•"/>
            </a:pPr>
            <a:r>
              <a:rPr lang="en-US" sz="2000" b="1">
                <a:latin typeface="Arial" panose="020B0604020202020204" pitchFamily="34" charset="0"/>
                <a:cs typeface="Arial" panose="020B0604020202020204" pitchFamily="34" charset="0"/>
              </a:rPr>
              <a:t>Wider community engagement</a:t>
            </a:r>
            <a:r>
              <a:rPr lang="en-US" sz="2000">
                <a:latin typeface="Arial" panose="020B0604020202020204" pitchFamily="34" charset="0"/>
                <a:cs typeface="Arial" panose="020B0604020202020204" pitchFamily="34" charset="0"/>
              </a:rPr>
              <a:t>, which includes programmes that encourage people to increase participation in existing activities and services such as sport or libraries (</a:t>
            </a:r>
            <a:r>
              <a:rPr lang="en-US" altLang="en-US" sz="2000">
                <a:latin typeface="Arial" panose="020B0604020202020204" pitchFamily="34" charset="0"/>
                <a:cs typeface="Arial" panose="020B0604020202020204" pitchFamily="34" charset="0"/>
              </a:rPr>
              <a:t>Age UK , 2014).</a:t>
            </a:r>
            <a:r>
              <a:rPr lang="en-US" sz="2000">
                <a:latin typeface="Arial" panose="020B0604020202020204" pitchFamily="34" charset="0"/>
                <a:cs typeface="Arial" panose="020B0604020202020204" pitchFamily="34" charset="0"/>
              </a:rPr>
              <a:t>  </a:t>
            </a:r>
          </a:p>
          <a:p>
            <a:pPr marL="342900" indent="-342900">
              <a:lnSpc>
                <a:spcPct val="150000"/>
              </a:lnSpc>
              <a:buFont typeface="Arial" panose="020B0604020202020204" pitchFamily="34" charset="0"/>
              <a:buChar char="•"/>
            </a:pPr>
            <a:r>
              <a:rPr lang="en-GB" sz="2000" b="1">
                <a:latin typeface="Arial" panose="020B0604020202020204" pitchFamily="34" charset="0"/>
                <a:cs typeface="Arial" panose="020B0604020202020204" pitchFamily="34" charset="0"/>
              </a:rPr>
              <a:t>Promoting lifelong learning </a:t>
            </a:r>
            <a:r>
              <a:rPr lang="en-GB" sz="2000">
                <a:latin typeface="Arial" panose="020B0604020202020204" pitchFamily="34" charset="0"/>
                <a:cs typeface="Arial" panose="020B0604020202020204" pitchFamily="34" charset="0"/>
              </a:rPr>
              <a:t>and participation in community events can support the principles of the </a:t>
            </a:r>
            <a:r>
              <a:rPr lang="en-US" sz="2000">
                <a:latin typeface="Arial" panose="020B0604020202020204" pitchFamily="34" charset="0"/>
                <a:cs typeface="Arial" panose="020B0604020202020204" pitchFamily="34" charset="0"/>
              </a:rPr>
              <a:t>Activity Theory (1963).</a:t>
            </a:r>
            <a:r>
              <a:rPr lang="en-GB" sz="2000">
                <a:latin typeface="Arial" panose="020B0604020202020204" pitchFamily="34" charset="0"/>
                <a:cs typeface="Arial" panose="020B0604020202020204" pitchFamily="34" charset="0"/>
              </a:rPr>
              <a:t> Health and social care services can </a:t>
            </a:r>
            <a:r>
              <a:rPr lang="en-GB" sz="2000" b="1">
                <a:latin typeface="Arial" panose="020B0604020202020204" pitchFamily="34" charset="0"/>
                <a:cs typeface="Arial" panose="020B0604020202020204" pitchFamily="34" charset="0"/>
              </a:rPr>
              <a:t>incorporate activities </a:t>
            </a:r>
            <a:r>
              <a:rPr lang="en-GB" sz="2000">
                <a:latin typeface="Arial" panose="020B0604020202020204" pitchFamily="34" charset="0"/>
                <a:cs typeface="Arial" panose="020B0604020202020204" pitchFamily="34" charset="0"/>
              </a:rPr>
              <a:t>and </a:t>
            </a:r>
            <a:r>
              <a:rPr lang="en-GB" sz="2000" b="1">
                <a:latin typeface="Arial" panose="020B0604020202020204" pitchFamily="34" charset="0"/>
                <a:cs typeface="Arial" panose="020B0604020202020204" pitchFamily="34" charset="0"/>
              </a:rPr>
              <a:t>social programs </a:t>
            </a:r>
            <a:r>
              <a:rPr lang="en-GB" sz="2000">
                <a:latin typeface="Arial" panose="020B0604020202020204" pitchFamily="34" charset="0"/>
                <a:cs typeface="Arial" panose="020B0604020202020204" pitchFamily="34" charset="0"/>
              </a:rPr>
              <a:t>to enhance the overall well-being of older individuals. </a:t>
            </a:r>
          </a:p>
        </p:txBody>
      </p:sp>
      <p:sp>
        <p:nvSpPr>
          <p:cNvPr id="7" name="Rectangle 4">
            <a:extLst>
              <a:ext uri="{FF2B5EF4-FFF2-40B4-BE49-F238E27FC236}">
                <a16:creationId xmlns:a16="http://schemas.microsoft.com/office/drawing/2014/main" id="{A2CC60F2-2018-CCC3-549E-F3F411FBDAC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Freeform 10">
            <a:extLst>
              <a:ext uri="{FF2B5EF4-FFF2-40B4-BE49-F238E27FC236}">
                <a16:creationId xmlns:a16="http://schemas.microsoft.com/office/drawing/2014/main" id="{9C7F4476-C722-C18B-22D9-DE479A9F296B}"/>
              </a:ext>
            </a:extLst>
          </p:cNvPr>
          <p:cNvSpPr/>
          <p:nvPr/>
        </p:nvSpPr>
        <p:spPr>
          <a:xfrm flipH="1">
            <a:off x="13948611" y="8355691"/>
            <a:ext cx="4339389" cy="2035283"/>
          </a:xfrm>
          <a:custGeom>
            <a:avLst/>
            <a:gdLst/>
            <a:ahLst/>
            <a:cxnLst/>
            <a:rect l="l" t="t" r="r" b="b"/>
            <a:pathLst>
              <a:path w="7094483" h="4114800">
                <a:moveTo>
                  <a:pt x="7094483" y="0"/>
                </a:moveTo>
                <a:lnTo>
                  <a:pt x="0" y="0"/>
                </a:lnTo>
                <a:lnTo>
                  <a:pt x="0" y="4114800"/>
                </a:lnTo>
                <a:lnTo>
                  <a:pt x="7094483" y="4114800"/>
                </a:lnTo>
                <a:lnTo>
                  <a:pt x="7094483"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4" name="recording2026-02-17 19-10-02">
            <a:hlinkClick r:id="" action="ppaction://media"/>
            <a:extLst>
              <a:ext uri="{FF2B5EF4-FFF2-40B4-BE49-F238E27FC236}">
                <a16:creationId xmlns:a16="http://schemas.microsoft.com/office/drawing/2014/main" id="{535FFEC2-3190-F5A4-BD07-10413048CD0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06400" y="177800"/>
            <a:ext cx="730250" cy="730250"/>
          </a:xfrm>
          <a:prstGeom prst="rect">
            <a:avLst/>
          </a:prstGeom>
        </p:spPr>
      </p:pic>
    </p:spTree>
    <p:extLst>
      <p:ext uri="{BB962C8B-B14F-4D97-AF65-F5344CB8AC3E}">
        <p14:creationId xmlns:p14="http://schemas.microsoft.com/office/powerpoint/2010/main" val="35044976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FA8BB7-2A35-5EDC-6D64-5A07ACE736F2}"/>
              </a:ext>
            </a:extLst>
          </p:cNvPr>
          <p:cNvSpPr txBox="1"/>
          <p:nvPr/>
        </p:nvSpPr>
        <p:spPr>
          <a:xfrm>
            <a:off x="4419600" y="478221"/>
            <a:ext cx="8686800" cy="523220"/>
          </a:xfrm>
          <a:prstGeom prst="rect">
            <a:avLst/>
          </a:prstGeom>
          <a:noFill/>
        </p:spPr>
        <p:txBody>
          <a:bodyPr wrap="square" rtlCol="0">
            <a:spAutoFit/>
          </a:bodyPr>
          <a:lstStyle/>
          <a:p>
            <a:pPr algn="ctr"/>
            <a:r>
              <a:rPr lang="en-US" sz="2800" b="1">
                <a:latin typeface="Arial" panose="020B0604020202020204" pitchFamily="34" charset="0"/>
                <a:cs typeface="Arial" panose="020B0604020202020204" pitchFamily="34" charset="0"/>
              </a:rPr>
              <a:t>Conclusion</a:t>
            </a:r>
            <a:endParaRPr lang="en-GB" sz="2800" b="1">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1B1DEAC-2EDD-ECB3-C43C-98B308EE7B0B}"/>
              </a:ext>
            </a:extLst>
          </p:cNvPr>
          <p:cNvSpPr txBox="1"/>
          <p:nvPr/>
        </p:nvSpPr>
        <p:spPr>
          <a:xfrm>
            <a:off x="685800" y="1281363"/>
            <a:ext cx="13182600" cy="7786747"/>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US" sz="2400">
                <a:latin typeface="Arial" panose="020B0604020202020204" pitchFamily="34" charset="0"/>
                <a:cs typeface="Arial" panose="020B0604020202020204" pitchFamily="34" charset="0"/>
              </a:rPr>
              <a:t>The presentation highlights the need of better ageing due to rapidly changing demographics.</a:t>
            </a:r>
          </a:p>
          <a:p>
            <a:pPr marL="342900" indent="-342900">
              <a:lnSpc>
                <a:spcPct val="200000"/>
              </a:lnSpc>
              <a:buFont typeface="Arial" panose="020B0604020202020204" pitchFamily="34" charset="0"/>
              <a:buChar char="•"/>
            </a:pPr>
            <a:r>
              <a:rPr lang="en-US" sz="2400">
                <a:latin typeface="Arial" panose="020B0604020202020204" pitchFamily="34" charset="0"/>
                <a:cs typeface="Arial" panose="020B0604020202020204" pitchFamily="34" charset="0"/>
              </a:rPr>
              <a:t>It highlights challenges due to low funding and complex needs in available health and social care services. </a:t>
            </a:r>
          </a:p>
          <a:p>
            <a:pPr marL="342900" indent="-342900">
              <a:lnSpc>
                <a:spcPct val="200000"/>
              </a:lnSpc>
              <a:buFont typeface="Arial" panose="020B0604020202020204" pitchFamily="34" charset="0"/>
              <a:buChar char="•"/>
              <a:defRPr/>
            </a:pPr>
            <a:r>
              <a:rPr lang="en-US" sz="2400">
                <a:latin typeface="Arial" panose="020B0604020202020204" pitchFamily="34" charset="0"/>
                <a:cs typeface="Arial" panose="020B0604020202020204" pitchFamily="34" charset="0"/>
              </a:rPr>
              <a:t>Policy implication are discussed for more person-centered care integrating theory-based interventions targeting lonliness,  autonomy, empowerment and addressing abuse of older adults. Technolgical interventions in old people care needs. </a:t>
            </a:r>
          </a:p>
          <a:p>
            <a:pPr marL="342900" indent="-342900">
              <a:lnSpc>
                <a:spcPct val="200000"/>
              </a:lnSpc>
              <a:buFont typeface="Arial" panose="020B0604020202020204" pitchFamily="34" charset="0"/>
              <a:buChar char="•"/>
            </a:pPr>
            <a:r>
              <a:rPr lang="en-US" sz="2400">
                <a:latin typeface="Arial" panose="020B0604020202020204" pitchFamily="34" charset="0"/>
                <a:cs typeface="Arial" panose="020B0604020202020204" pitchFamily="34" charset="0"/>
              </a:rPr>
              <a:t>Inclusion of old people is </a:t>
            </a:r>
            <a:r>
              <a:rPr lang="en-US" sz="2400" err="1">
                <a:latin typeface="Arial" panose="020B0604020202020204" pitchFamily="34" charset="0"/>
                <a:cs typeface="Arial" panose="020B0604020202020204" pitchFamily="34" charset="0"/>
              </a:rPr>
              <a:t>emphasised</a:t>
            </a:r>
            <a:r>
              <a:rPr lang="en-US" sz="2400">
                <a:latin typeface="Arial" panose="020B0604020202020204" pitchFamily="34" charset="0"/>
                <a:cs typeface="Arial" panose="020B0604020202020204" pitchFamily="34" charset="0"/>
              </a:rPr>
              <a:t> in social life for fighting ageism and making them productive for better ageing and mental wellbeing. </a:t>
            </a:r>
          </a:p>
          <a:p>
            <a:pPr marL="342900" indent="-342900">
              <a:lnSpc>
                <a:spcPct val="200000"/>
              </a:lnSpc>
              <a:buFont typeface="Arial" panose="020B0604020202020204" pitchFamily="34" charset="0"/>
              <a:buChar char="•"/>
            </a:pPr>
            <a:r>
              <a:rPr lang="en-US" sz="2400">
                <a:latin typeface="Arial" panose="020B0604020202020204" pitchFamily="34" charset="0"/>
                <a:cs typeface="Arial" panose="020B0604020202020204" pitchFamily="34" charset="0"/>
              </a:rPr>
              <a:t>For future research inclusion of all stake holders effected by the health and social care services of the older adults is crucial. </a:t>
            </a:r>
          </a:p>
          <a:p>
            <a:endParaRPr lang="en-GB" sz="2000">
              <a:latin typeface="Arial" panose="020B0604020202020204" pitchFamily="34" charset="0"/>
              <a:cs typeface="Arial" panose="020B0604020202020204" pitchFamily="34" charset="0"/>
            </a:endParaRPr>
          </a:p>
        </p:txBody>
      </p:sp>
      <p:pic>
        <p:nvPicPr>
          <p:cNvPr id="9218" name="Picture 2" descr="Embracing Age - EmbracingAge">
            <a:extLst>
              <a:ext uri="{FF2B5EF4-FFF2-40B4-BE49-F238E27FC236}">
                <a16:creationId xmlns:a16="http://schemas.microsoft.com/office/drawing/2014/main" id="{888A9C16-885E-14F9-E3D7-F256D36D27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639800" y="1409700"/>
            <a:ext cx="4300537" cy="406894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4" name="Freeform 10">
            <a:extLst>
              <a:ext uri="{FF2B5EF4-FFF2-40B4-BE49-F238E27FC236}">
                <a16:creationId xmlns:a16="http://schemas.microsoft.com/office/drawing/2014/main" id="{70D090FA-204A-6C79-07A1-06E373374BEA}"/>
              </a:ext>
            </a:extLst>
          </p:cNvPr>
          <p:cNvSpPr/>
          <p:nvPr/>
        </p:nvSpPr>
        <p:spPr>
          <a:xfrm flipH="1">
            <a:off x="11193517" y="6172200"/>
            <a:ext cx="7094483" cy="4114800"/>
          </a:xfrm>
          <a:custGeom>
            <a:avLst/>
            <a:gdLst/>
            <a:ahLst/>
            <a:cxnLst/>
            <a:rect l="l" t="t" r="r" b="b"/>
            <a:pathLst>
              <a:path w="7094483" h="4114800">
                <a:moveTo>
                  <a:pt x="7094483" y="0"/>
                </a:moveTo>
                <a:lnTo>
                  <a:pt x="0" y="0"/>
                </a:lnTo>
                <a:lnTo>
                  <a:pt x="0" y="4114800"/>
                </a:lnTo>
                <a:lnTo>
                  <a:pt x="7094483" y="4114800"/>
                </a:lnTo>
                <a:lnTo>
                  <a:pt x="7094483"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4">
            <a:extLst>
              <a:ext uri="{FF2B5EF4-FFF2-40B4-BE49-F238E27FC236}">
                <a16:creationId xmlns:a16="http://schemas.microsoft.com/office/drawing/2014/main" id="{7B547860-3249-943B-C0D4-C99C7FB65526}"/>
              </a:ext>
            </a:extLst>
          </p:cNvPr>
          <p:cNvSpPr txBox="1"/>
          <p:nvPr/>
        </p:nvSpPr>
        <p:spPr>
          <a:xfrm>
            <a:off x="14549437" y="5655041"/>
            <a:ext cx="34290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rPr>
              <a:t>(Centre for Ageing Better, 2025)</a:t>
            </a:r>
            <a:endParaRPr kumimoji="0" lang="en-US" altLang="en-US" sz="2800" b="0" i="0" u="none" strike="noStrike" cap="none" normalizeH="0" baseline="0">
              <a:ln>
                <a:noFill/>
              </a:ln>
              <a:solidFill>
                <a:schemeClr val="tx1"/>
              </a:solidFill>
              <a:effectLst/>
              <a:latin typeface="Arial" panose="020B0604020202020204" pitchFamily="34" charset="0"/>
            </a:endParaRPr>
          </a:p>
        </p:txBody>
      </p:sp>
      <p:pic>
        <p:nvPicPr>
          <p:cNvPr id="6" name="recording2026-02-17 19-22-07">
            <a:hlinkClick r:id="" action="ppaction://media"/>
            <a:extLst>
              <a:ext uri="{FF2B5EF4-FFF2-40B4-BE49-F238E27FC236}">
                <a16:creationId xmlns:a16="http://schemas.microsoft.com/office/drawing/2014/main" id="{90005008-9D2D-F495-896E-384957B98DA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92150" y="477837"/>
            <a:ext cx="730250" cy="730250"/>
          </a:xfrm>
          <a:prstGeom prst="rect">
            <a:avLst/>
          </a:prstGeom>
        </p:spPr>
      </p:pic>
    </p:spTree>
    <p:extLst>
      <p:ext uri="{BB962C8B-B14F-4D97-AF65-F5344CB8AC3E}">
        <p14:creationId xmlns:p14="http://schemas.microsoft.com/office/powerpoint/2010/main" val="17760962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6DFFF5-02AB-1933-49BE-7456C5E00085}"/>
              </a:ext>
            </a:extLst>
          </p:cNvPr>
          <p:cNvSpPr txBox="1"/>
          <p:nvPr/>
        </p:nvSpPr>
        <p:spPr>
          <a:xfrm>
            <a:off x="190500" y="526851"/>
            <a:ext cx="17907000" cy="9510296"/>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a:ln>
                  <a:noFill/>
                </a:ln>
                <a:solidFill>
                  <a:schemeClr val="tx1"/>
                </a:solidFill>
                <a:effectLst/>
                <a:latin typeface="Arial" panose="020B0604020202020204" pitchFamily="34" charset="0"/>
                <a:cs typeface="Arial" panose="020B0604020202020204" pitchFamily="34" charset="0"/>
              </a:rPr>
              <a:t>Reference list</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Age UK (2019)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Telecare services: Using Technology for Independence | Age UK</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Ageuk.org.uk</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2"/>
              </a:rPr>
              <a:t>https://www.ageuk.org.uk/information-advice/care/housing-options/adapting-home/telecare/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Age UK (2023)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Safeguarding Older People from Abuse and Neglect</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3"/>
              </a:rPr>
              <a:t>https://www.ageuk.org.uk/siteassets/documents/factsheets/fs78_safeguarding_older_people_from_abuse_fcs.pdf</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Age UK (2024)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State of Health and Care of Older People in England 2024</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Age UK</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4"/>
              </a:rPr>
              <a:t>https://www.ageuk.org.uk/discover/2024/september/state-of-health-and-care-of-older-people-in-england-2024/</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Age UK (2014)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Improving later life. Services for older people -what works</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5"/>
              </a:rPr>
              <a:t>https://www.ageuk.org.uk/siteassets/documents/reports-and-publications/reports-and-briefings/care--support/rb_apr14_services-what_works_spreads.pdf</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Aging (2025)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Theoretical Perspectives on Aging | Intro to Sociology Class Notes | Fiveable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Fiveable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6"/>
              </a:rPr>
              <a:t>https://fiveable.me/intro-to-sociology/unit-13/4-theoretical-perspectives-aging/study-guide/eJRkCVxoRIuFYTUc</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Bottery, S. (2018)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Home Care In England | The King’s Fund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The King’s Fund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7"/>
              </a:rPr>
              <a:t>https://www.kingsfund.org.uk/insight-and-analysis/reports/home-care-england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Centre for Ageing Better (2025)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Our Ageing Population | the State of Ageing 2025</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Centre for Ageing Better</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8"/>
              </a:rPr>
              <a:t>https://ageing-better.org.uk/our-ageing-population-state-ageing-2025</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Centre for Ageing Better (2021)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How the social model of disability can help us add life to years | Centre for Ageing Better</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ageing-better.org.uk</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9"/>
              </a:rPr>
              <a:t>https://ageing-better.org.uk/blogs/how-social-model-disability-can-help-us-add-life-years</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Department of Health &amp; Social Care (2025)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Care and Support Statutory Guidance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GOV.UK</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Department of Health and Social Care.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10"/>
              </a:rPr>
              <a:t>https://www.gov.uk/government/publications/care-act-statutory-guidance/care-and-support-statutory-guidance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Department of Health and Social Care (2018)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The Future of healthcare: Our Vision for digital, Data and Technology in Health and Care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GOV.UK</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11"/>
              </a:rPr>
              <a:t>https://www.gov.uk/government/publications/the-future-of-healthcare-our-vision-for-digital-data-and-technology-in-health-and-care/the-future-of-healthcare-our-vision-for-digital-data-and-technology-in-health-and-care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Galligan, M. (2025)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The challenges facing palliative care funding across the UK | Blogs | Royal College of Nursing</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The Royal College of Nursing</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12"/>
              </a:rPr>
              <a:t>https://www.rcn.org.uk/news-and-events/Blogs/the-challenges-facing-palliative-care-funding-across-the-uk-040725</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GOV.UK (2022)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Healthy ageing: applying All Our Health</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GOV.UK</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13"/>
              </a:rPr>
              <a:t>https://www.gov.uk/government/publications/healthy-ageing/healthy-ageing-applying-all-our-health#core-principals-for-health-and-care-professionals</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Government Office for Science (2025)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Future of an Ageing Population</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Government Office for Science.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14"/>
              </a:rPr>
              <a:t>https://assets.publishing.service.gov.uk/media/5d273adce5274a5862768ff9/future-of-an-ageing-population.pdf</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Hampstead (2024)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Challenges in Domiciliary Care Services.</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Hampstead care group</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15"/>
              </a:rPr>
              <a:t>https://hampsteadcaregroup.co.uk/services/f/challenges-in-domiciliary-care-services</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(Accessed: 28 January 2026).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Hawkins, M. (2025)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Tech in hospice care: the game-changer we never knew we needed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Hospice UK</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16"/>
              </a:rPr>
              <a:t>https://www.hospiceuk.org/latest-from-hospice-uk/tech-hospice-care-game-changer-we-never-knew-we-needed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Hodgson, K.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et al.</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(2020) ‘Adult social care and COVID-19. Assessing the impact on social care users and staff in England so far’.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17"/>
              </a:rPr>
              <a:t>https://doi.org/10.37829/hf-2020-q16</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HomeWatch (2025)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Homewatch CareGivers of Potomac</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Homewatchcaregivers.com</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18"/>
              </a:rPr>
              <a:t>https://www.homewatchcaregivers.com/potomac/about-us/blog/home-care-in-the-post-pandemic-world/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(Accessed: 28 January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Hourglass (2023)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Who we are | Hourglass</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wearehourglass.org</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19"/>
              </a:rPr>
              <a:t>https://wearehourglass.org/who-we-are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Hutchings, R. (2021)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Implementing technology in health and social care: lessons from the Care City test bed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Nuffield Trust</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20"/>
              </a:rPr>
              <a:t>https://www.nuffieldtrust.org.uk/news-item/implementing-technology-in-health-and-social-care-lessons-from-the-care-city-test-bed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(Accessed: 28 January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Jin, K. (2010) ‘Modern biological theories of aging’,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Aging and Disease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1(2), p. 72.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21"/>
              </a:rPr>
              <a:t>https://pmc.ncbi.nlm.nih.gov/articles/PMC2995895/</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Kamel, H.K., Mooradian, A.D. and Mir, T. (2000) ‘Biological Theories of Aging’,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Endocrinology of Aging</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pp. 1–9.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22"/>
              </a:rPr>
              <a:t>https://doi.org/10.1007/978-1-59259-715-4_1</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King's Fund (2018)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Approaches To Social Care Funding | The King’s Fund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The King’s Fund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23"/>
              </a:rPr>
              <a:t>https://www.kingsfund.org.uk/insight-and-analysis/reports/approaches-social-care-funding</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Leis, M. and Gijsbers, G. (2011)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Active and Healthy Ageing - A Long-term View up to 2050 European Foresight Platform, 2011</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24"/>
              </a:rPr>
              <a:t>https://forschungsnetzwerk.ams.at/dam/jcr:6f068ad8-fdcc-4360-b85a</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-51840f49d5b0/Paper_Active_Healthy_Ageing_FIN.pdf (Accessed: 22 January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NEDCare (2018)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Ned Care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Resonance.ltd.uk</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25"/>
              </a:rPr>
              <a:t>https://resonance.ltd.uk/impact/impact-stories/ned-care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(Accessed: 26 January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NHS (2020)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Telemedicine - clinical support for care homes :: NHS Hampshire and Isle of Wight</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NHS Hampshire and Isle of Wight</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26"/>
              </a:rPr>
              <a:t>https://www.hantsiow.icb.nhs.uk/your-health/schemes-and-projects/telemedicine-clinical-support-care-homes</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NHS England (2019)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NHS England Older People’s Mental Health</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England.nhs.uk</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27"/>
              </a:rPr>
              <a:t>https://www.england.nhs.uk/mental-health/adults/older-people/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NHS England (2025)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Improving Care for Older People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NHS England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28"/>
              </a:rPr>
              <a:t>https://www.england.nhs.uk/ourwork/clinical-policy/older-people/improving-care-for-older-people/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NICE (2015)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Older people with social care needs and multiple long-term conditions NATIONAL INSTITUTE FOR HEALTH AND CARE EXCELLENCE GUIDELINE Older people with social care needs and multiple long-term conditions</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29"/>
              </a:rPr>
              <a:t>https://www.nice.org.uk/guidance/ng22/evidence/full-guideline-552742669</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Oliver, D. (2020)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An ageing population: the nature of healthcare and our need to adapt | Society for Endocrinology</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www.endocrinology.org</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30"/>
              </a:rPr>
              <a:t>https://www.endocrinology.org/endocrinologist/136-summer20/features/an-ageing-population-the-nature-of-healthcare-and-our-need-to-adapt/</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Peden, G. (2017)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Liberal Economists and the British Welfare State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Oxford Scholarship Online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Oxford University Press.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31"/>
              </a:rPr>
              <a:t>https://doi.org/10.1093/acprof:oso/9780190676681.003.0003</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Rolewicz, L.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et al.</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(2021)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6 practical lessons for implementing technology in domiciliary care Learning for commissioners and policy makers</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32"/>
              </a:rPr>
              <a:t>https://www.nuffieldtrust.org.uk/sites/default/files/2021-09/implementing-technology-in-domiciliary-care-final.pdf</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Sherlaw-Johnson, C.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et al.</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(2021)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10 practical lessons for implementing digital innovations - learning from the Care City test bed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The Nuffield Trust</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33"/>
              </a:rPr>
              <a:t>https://www.nuffieldtrust.org.uk/research/10-practical-lessons-for-implementing-digital-innovations-learning-from-the-care-city-test-bed</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Stevenson, E. and Mutebi, N. (2024)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Healthy ageing and care for older populations</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POST</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34"/>
              </a:rPr>
              <a:t>https://post.parliament.uk/healthy-ageing-and-care-for-older-populations/#_edn10</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Swift, H. and Steeden, B. (2020)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Exploring representations of old age and ageing Literature review ageing-better.org.uk</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35"/>
              </a:rPr>
              <a:t>https://ageing-better.org.uk/sites/default/files/2020-03/Exploring-representations-of-old-age.pdf</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Wardle, C. (2024)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The Challenges Facing the Domiciliary Care Market</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www.theaccessgroup.com</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36"/>
              </a:rPr>
              <a:t>https://www.theaccessgroup.com/en-gb/blog/hsc-the-challenges-facing-the-domiciliary-care-market/</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Woffindin, L. (2024)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Assistive Technology in Health and Social care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CPD Online College</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37"/>
              </a:rPr>
              <a:t>https://cpdonline.co.uk/knowledge-base/care/assistive-technology/</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World Health Organization (2024a)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Ageing and health</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38"/>
              </a:rPr>
              <a:t>https://www.who.int/news-room/fact-sheets/detail/ageing-and-health</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World Health Organization (2024b)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Assistive Technology</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Who.int</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World Health Organization: WHO.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39"/>
              </a:rPr>
              <a:t>https://www.who.int/news-room/fact-sheets/detail/assistive-technology</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World Health Organization (2026)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Ageing</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www.who.int</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hlinkClick r:id="rId40"/>
              </a:rPr>
              <a:t>https://www.who.int/health-topics/ageing#tab=tab_2</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a:t>
            </a: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50271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14</Slides>
  <Notes>10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 The Care City Test Bed, October 2018. The East London-based NHS-funded pilot project sought to explore digital improvements in In-home care refers to health examinations carried out by paid carers to keep an eye on individuals with chronic illnesses in their own homes (Hutchings, 2021).</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White Modern Hospital Care Medical Presentation</dc:title>
  <dc:creator>Nasreen Akhtar</dc:creator>
  <cp:revision>1</cp:revision>
  <dcterms:created xsi:type="dcterms:W3CDTF">2006-08-16T00:00:00Z</dcterms:created>
  <dcterms:modified xsi:type="dcterms:W3CDTF">2026-02-17T19:24:59Z</dcterms:modified>
  <dc:identifier>DAG_EhEuVWo</dc:identifier>
</cp:coreProperties>
</file>