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F199B-2CCC-97F5-BA4D-01A9C66C04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69EBC0-C1F7-970F-727E-6E0F24A863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1DB4E3-0CC5-D9B3-3784-F5C134665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B790FE-E86A-2655-6AEC-2CA8BAD24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14DB3-9AE4-6C85-715E-8770C616A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47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1EEA3-FF31-3A55-EF29-0BADF67A6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6AC58-60D2-09CB-21AD-53E1FC349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DA2ED5-0471-9D40-4E01-60A73547D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4F43F0-8427-6FA3-9858-59D3E4410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053C6-6776-7DCA-FDDE-DB620698E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825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4391E-CAC2-0D01-07B1-7ADD9CD8D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6FB7E5-F707-BF95-928E-342163B8B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74385-9A31-CAE0-C10E-6084EB13C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DADAC-0A36-245E-2C3E-D6A1B9A35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38BE2-C7D7-407E-CD66-21E407612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146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CB8AF-BB66-51B7-5883-AED91916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E8F12-4195-20C9-F448-3549101AB0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480D40-0ACC-7737-E8F2-322A5494E8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CEAC0-CAA0-858C-7AA3-80729B4AD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9FD297-B1AF-701D-93B8-7E8AEC227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B9399-C801-6A31-5E3C-2819C7957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245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6666-8ACA-4DA6-DE9C-1F251D3F2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9E4B54-09D1-323A-ABA6-233779E17C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1B1586-5330-7D2F-F66D-AD98CEB9BF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1366EA-56B6-5933-36C0-FBE0B1F464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1F1FF7-5AFF-19CE-CB11-3BA84825B4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89FF98-546E-145A-3F2C-50393EF56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6A56A2-7762-0580-2B33-CA866A84C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9780DD-F795-87F7-CDF1-E37F344FC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125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DEDD-AA95-48BD-8D0E-C10298D0D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200393-B0C1-A4FD-875F-F58DF54FE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0454D4-30AA-3B30-2739-9CC54E308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F77536-4B7C-3F47-55AE-9D0D47ECD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228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6BD007-303B-6C91-A740-B01784473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E60F47-8EE9-C461-CE71-1687A21B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AD5FF3-63A2-0894-5105-69F72D616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11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C8DBD-2064-6DE8-85B2-EF3931145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1501E-20FF-0A55-C501-8123C6A23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24E4C9-5B36-EF41-FB32-DFFB28DBD5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0D1293-1482-3F92-D394-4EE2C779D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67EEB7-E051-9809-AA26-60CC658CA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2826B9-7DAA-AA51-5188-DC7109965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02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04588-C10B-48AE-3F4E-F5EC6A632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D72B19-CFF2-5FA4-A64D-F59E4811BD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7F3BBA-6AF2-A6E6-DBB5-D4D68E8186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DA728E-65EE-B97E-DE66-BE496EFB3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30EBB2-229E-F51A-4233-D3212F4F2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EA4EDD-3673-B3A2-F93B-3FA9FA3B2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368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8B0F1-F84D-FA1B-7250-92230E789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A490DE-7DBE-89A7-3039-66DFAF2756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3FD60-6330-4BEB-314A-62095827F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DB219-37AC-5085-EFA8-57E710381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F7193-840B-046E-5275-404BE01D3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472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344BD6-1B81-C540-E447-50B2E9DD56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9EC496-ED33-9514-55EE-1C3844A21A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5AC2B-1935-8D9A-504E-EA2732C9D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86F508-6377-9A3F-7169-49882F7E6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192C7A-EC4D-E06E-1A98-11B8A4FB5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960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1243EE-3C20-02F3-7267-9E5AB1839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8EEDAC-60D8-AB1A-668C-C43706CDEF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F0D76-91A3-ED46-7A6A-36862FCED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5DBE04-806F-4485-8169-4DC588B19453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149C6-295A-4777-A75A-87199E76EF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1BCD76-E0D5-20BD-2783-34F22AAC7E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2B8178-87F5-46DD-8D0F-B83D81BB8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827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ABE0E-6DA0-FCAD-E107-52C51E7A9C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A3 Thinking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8CFBC-132F-EEBD-640C-3B0E025B902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By </a:t>
            </a:r>
          </a:p>
          <a:p>
            <a:r>
              <a:rPr lang="en-GB" sz="4400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1950341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764F9-8E92-9EC6-9041-1AC9764AB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is A3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0B05D-5D0B-10D7-A63B-CE2174F134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742950" indent="-742950">
              <a:buAutoNum type="arabicPeriod"/>
            </a:pPr>
            <a:r>
              <a:rPr lang="en-GB" sz="3600" b="1" u="sng" dirty="0"/>
              <a:t>Logical Thinking</a:t>
            </a:r>
            <a:r>
              <a:rPr lang="en-GB" sz="3600" dirty="0"/>
              <a:t>- A3 represents a step-based thinking process</a:t>
            </a:r>
            <a:endParaRPr lang="en-GB" sz="3600" b="1" u="sng" dirty="0"/>
          </a:p>
          <a:p>
            <a:pPr marL="742950" indent="-742950">
              <a:buAutoNum type="arabicPeriod"/>
            </a:pPr>
            <a:r>
              <a:rPr lang="en-GB" sz="3600" b="1" u="sng" dirty="0"/>
              <a:t>Objectively presenting information</a:t>
            </a:r>
            <a:r>
              <a:rPr lang="en-GB" sz="3600" dirty="0"/>
              <a:t> – there are no hidden agendas here</a:t>
            </a:r>
            <a:endParaRPr lang="en-GB" sz="3600" b="1" u="sng" dirty="0"/>
          </a:p>
          <a:p>
            <a:pPr marL="742950" indent="-742950">
              <a:buAutoNum type="arabicPeriod"/>
            </a:pPr>
            <a:r>
              <a:rPr lang="en-GB" sz="3600" b="1" u="sng" dirty="0"/>
              <a:t>Results and Processes</a:t>
            </a:r>
            <a:r>
              <a:rPr lang="en-GB" sz="3600" dirty="0"/>
              <a:t>- sharing what end results were achieved as well as</a:t>
            </a:r>
            <a:endParaRPr lang="en-GB" sz="3600" b="1" u="sng" dirty="0"/>
          </a:p>
          <a:p>
            <a:pPr marL="742950" indent="-742950">
              <a:buAutoNum type="arabicPeriod"/>
            </a:pPr>
            <a:r>
              <a:rPr lang="en-GB" sz="3600" dirty="0"/>
              <a:t>Sharing only essential information and putting it into a visual format whenever possible</a:t>
            </a:r>
          </a:p>
        </p:txBody>
      </p:sp>
    </p:spTree>
    <p:extLst>
      <p:ext uri="{BB962C8B-B14F-4D97-AF65-F5344CB8AC3E}">
        <p14:creationId xmlns:p14="http://schemas.microsoft.com/office/powerpoint/2010/main" val="3006291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7D165-4A2D-0EE4-98B5-1A568EE65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is A3 Thinking?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EFEE2-54F6-C611-897D-15C83973EC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buAutoNum type="arabicPeriod" startAt="5"/>
            </a:pPr>
            <a:r>
              <a:rPr lang="en-GB" sz="3600" dirty="0"/>
              <a:t>Whatever actions are taken, they must be aligned with the company’s strategy and objectives </a:t>
            </a:r>
          </a:p>
          <a:p>
            <a:pPr marL="742950" indent="-742950">
              <a:buAutoNum type="arabicPeriod" startAt="5"/>
            </a:pPr>
            <a:r>
              <a:rPr lang="en-GB" sz="3600" dirty="0"/>
              <a:t>The focus is on developing a consistent perspective that can be adapted across the entire organisation</a:t>
            </a:r>
          </a:p>
          <a:p>
            <a:pPr marL="742950" indent="-742950">
              <a:buAutoNum type="arabicPeriod" startAt="5"/>
            </a:pPr>
            <a:r>
              <a:rPr lang="en-GB" sz="3600" dirty="0"/>
              <a:t>Developing a structured approach to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3999044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20890-DF8C-4A70-3D5E-DD0998EB0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Foundations of the A3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A8607-C148-BAE5-6D71-876008694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Before you begin with the formation of your own A3 reporting method you need to be familiar that here are 3 major roles in the process:</a:t>
            </a:r>
          </a:p>
          <a:p>
            <a:r>
              <a:rPr lang="en-GB" sz="3600" dirty="0"/>
              <a:t>Owner</a:t>
            </a:r>
          </a:p>
          <a:p>
            <a:r>
              <a:rPr lang="en-GB" sz="3600" dirty="0"/>
              <a:t>Responses</a:t>
            </a:r>
          </a:p>
          <a:p>
            <a:r>
              <a:rPr lang="en-GB" sz="3600" dirty="0"/>
              <a:t>Mentor/coach</a:t>
            </a:r>
          </a:p>
        </p:txBody>
      </p:sp>
    </p:spTree>
    <p:extLst>
      <p:ext uri="{BB962C8B-B14F-4D97-AF65-F5344CB8AC3E}">
        <p14:creationId xmlns:p14="http://schemas.microsoft.com/office/powerpoint/2010/main" val="3200693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77226-AC33-0F4E-818A-6FCE585D4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755"/>
            <a:ext cx="10515600" cy="756271"/>
          </a:xfrm>
        </p:spPr>
        <p:txBody>
          <a:bodyPr/>
          <a:lstStyle/>
          <a:p>
            <a:pPr algn="ctr"/>
            <a:r>
              <a:rPr lang="en-GB" b="1" dirty="0"/>
              <a:t>Foundations of the A3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D457D-78EB-8CD4-EF50-50222EB75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3152"/>
            <a:ext cx="10515600" cy="5630779"/>
          </a:xfrm>
        </p:spPr>
        <p:txBody>
          <a:bodyPr>
            <a:normAutofit/>
          </a:bodyPr>
          <a:lstStyle/>
          <a:p>
            <a:r>
              <a:rPr lang="en-GB" sz="3600" dirty="0"/>
              <a:t>The owner is responsible for managing the process and maintaining the document</a:t>
            </a:r>
          </a:p>
          <a:p>
            <a:r>
              <a:rPr lang="en-GB" sz="3600" dirty="0"/>
              <a:t>On the other hand, the owner needs to be advised and supervised by a mentor experienced in problem-solving</a:t>
            </a:r>
          </a:p>
          <a:p>
            <a:r>
              <a:rPr lang="en-GB" sz="3600" dirty="0"/>
              <a:t>The mentor’s role is to give directions and provoke the problem owner to find the solution, but not to give answers and propositions</a:t>
            </a:r>
          </a:p>
          <a:p>
            <a:r>
              <a:rPr lang="en-GB" sz="3600" dirty="0"/>
              <a:t>The responders or stakeholders are the third party, which is directly interested in the final results</a:t>
            </a:r>
          </a:p>
        </p:txBody>
      </p:sp>
    </p:spTree>
    <p:extLst>
      <p:ext uri="{BB962C8B-B14F-4D97-AF65-F5344CB8AC3E}">
        <p14:creationId xmlns:p14="http://schemas.microsoft.com/office/powerpoint/2010/main" val="3735319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DC518-BF0E-6CD0-1C97-737DD4083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A3 Report</a:t>
            </a:r>
          </a:p>
        </p:txBody>
      </p:sp>
      <p:pic>
        <p:nvPicPr>
          <p:cNvPr id="1026" name="Picture 2" descr="pop up image">
            <a:extLst>
              <a:ext uri="{FF2B5EF4-FFF2-40B4-BE49-F238E27FC236}">
                <a16:creationId xmlns:a16="http://schemas.microsoft.com/office/drawing/2014/main" id="{83151FB4-77CC-EA9A-3D59-B1953393F9C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533" y="1464416"/>
            <a:ext cx="8568267" cy="5190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1204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E78C6-3BD8-74CC-FDA6-1265706A6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A3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DEFC5-B587-E68F-DAC1-48C7A8745B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Is a single-page document, which reflects the results of the whole process</a:t>
            </a:r>
          </a:p>
          <a:p>
            <a:r>
              <a:rPr lang="en-GB" sz="3600" dirty="0"/>
              <a:t>Usually, it contains seven steps but it may also have other variations</a:t>
            </a:r>
          </a:p>
        </p:txBody>
      </p:sp>
    </p:spTree>
    <p:extLst>
      <p:ext uri="{BB962C8B-B14F-4D97-AF65-F5344CB8AC3E}">
        <p14:creationId xmlns:p14="http://schemas.microsoft.com/office/powerpoint/2010/main" val="516058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5319-0559-2AFC-C028-7A3C0D47F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A3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342CC-B152-648B-6826-39B606374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Background to company and clarify the problem</a:t>
            </a:r>
          </a:p>
          <a:p>
            <a:r>
              <a:rPr lang="en-GB" sz="3600" dirty="0"/>
              <a:t>Current situation</a:t>
            </a:r>
          </a:p>
          <a:p>
            <a:r>
              <a:rPr lang="en-GB" sz="3600" dirty="0"/>
              <a:t>Set targets/goals</a:t>
            </a:r>
          </a:p>
          <a:p>
            <a:r>
              <a:rPr lang="en-GB" sz="3600" dirty="0"/>
              <a:t>Root cause analysis</a:t>
            </a:r>
          </a:p>
          <a:p>
            <a:r>
              <a:rPr lang="en-GB" sz="3600" dirty="0"/>
              <a:t>Countermeasures</a:t>
            </a:r>
          </a:p>
          <a:p>
            <a:r>
              <a:rPr lang="en-GB" sz="3600" dirty="0"/>
              <a:t>Implementation</a:t>
            </a:r>
          </a:p>
          <a:p>
            <a:r>
              <a:rPr lang="en-GB" sz="3600" dirty="0"/>
              <a:t>Recommendations/follow-up</a:t>
            </a:r>
          </a:p>
        </p:txBody>
      </p:sp>
    </p:spTree>
    <p:extLst>
      <p:ext uri="{BB962C8B-B14F-4D97-AF65-F5344CB8AC3E}">
        <p14:creationId xmlns:p14="http://schemas.microsoft.com/office/powerpoint/2010/main" val="1995782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4FA2F-D5B1-4F7E-6F75-557ACD28F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A3 Report Lean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E5BBC-66FF-D908-FA09-FE4D30447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767117" cy="4351338"/>
          </a:xfrm>
        </p:spPr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en-GB" sz="3600" dirty="0"/>
              <a:t>Background to company</a:t>
            </a:r>
          </a:p>
          <a:p>
            <a:pPr marL="742950" indent="-742950">
              <a:buAutoNum type="arabicPeriod"/>
            </a:pPr>
            <a:r>
              <a:rPr lang="en-GB" sz="3600" dirty="0"/>
              <a:t>Nine wastes</a:t>
            </a:r>
          </a:p>
          <a:p>
            <a:pPr marL="742950" indent="-742950">
              <a:buAutoNum type="arabicPeriod"/>
            </a:pPr>
            <a:r>
              <a:rPr lang="en-GB" sz="3600" dirty="0"/>
              <a:t>Current situation/waste being investigated</a:t>
            </a:r>
          </a:p>
          <a:p>
            <a:pPr marL="742950" indent="-742950">
              <a:buAutoNum type="arabicPeriod"/>
            </a:pPr>
            <a:r>
              <a:rPr lang="en-GB" sz="3600" dirty="0"/>
              <a:t>Quantification of the data</a:t>
            </a:r>
          </a:p>
          <a:p>
            <a:pPr marL="742950" indent="-742950">
              <a:buAutoNum type="arabicPeriod"/>
            </a:pPr>
            <a:r>
              <a:rPr lang="en-GB" sz="3600" dirty="0"/>
              <a:t>Proposed steps to reduced waste (Improvements)</a:t>
            </a:r>
          </a:p>
          <a:p>
            <a:pPr marL="742950" indent="-742950">
              <a:buAutoNum type="arabicPeriod"/>
            </a:pPr>
            <a:r>
              <a:rPr lang="en-GB" sz="3600" dirty="0"/>
              <a:t>Recommendations/Future work</a:t>
            </a:r>
          </a:p>
          <a:p>
            <a:pPr marL="742950" indent="-742950">
              <a:buAutoNum type="arabicPeriod"/>
            </a:pPr>
            <a:r>
              <a:rPr lang="en-GB" sz="3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57369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D7193-0DAA-2BBE-675B-821D5112C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E1FC5-78F2-AFE3-CC73-035713C0C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First of all you need to clarify the problem and briefly describe it.  This is a starting point where the owner can add context and support the next steps</a:t>
            </a:r>
          </a:p>
        </p:txBody>
      </p:sp>
    </p:spTree>
    <p:extLst>
      <p:ext uri="{BB962C8B-B14F-4D97-AF65-F5344CB8AC3E}">
        <p14:creationId xmlns:p14="http://schemas.microsoft.com/office/powerpoint/2010/main" val="3805038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D94ED-8269-97E0-DB84-17F15B688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Current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A9960-001E-BD0E-7E19-2004CDD247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Before a problem can be addressed properly, the problem owner needs to describe the current situation in the area where the issues appears</a:t>
            </a:r>
          </a:p>
          <a:p>
            <a:r>
              <a:rPr lang="en-GB" sz="3600" dirty="0"/>
              <a:t>At this stage, you can map the different processes that exist around the problem area</a:t>
            </a:r>
          </a:p>
          <a:p>
            <a:r>
              <a:rPr lang="en-GB" sz="3600" dirty="0"/>
              <a:t>It will allow you to see the bigger picture and identify the </a:t>
            </a:r>
            <a:r>
              <a:rPr lang="en-GB" sz="3600"/>
              <a:t>root cause</a:t>
            </a:r>
          </a:p>
        </p:txBody>
      </p:sp>
    </p:spTree>
    <p:extLst>
      <p:ext uri="{BB962C8B-B14F-4D97-AF65-F5344CB8AC3E}">
        <p14:creationId xmlns:p14="http://schemas.microsoft.com/office/powerpoint/2010/main" val="2999715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D97C2-9114-F4A9-12B4-A78000D5E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Set Targets/Goals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F81EA-D7EF-A8B5-15EA-8A4241A473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After the current situation is clear, you need to set goals</a:t>
            </a:r>
          </a:p>
          <a:p>
            <a:r>
              <a:rPr lang="en-GB" sz="3600" dirty="0"/>
              <a:t>Keep in mind that at this stage, you need to take into consideration that you don’t have the full picture</a:t>
            </a:r>
          </a:p>
          <a:p>
            <a:r>
              <a:rPr lang="en-GB" sz="3600" dirty="0"/>
              <a:t>So, after you go through the remaining step until “effect confirmation,” you can come back to this step and add more details to the initial goals</a:t>
            </a:r>
          </a:p>
        </p:txBody>
      </p:sp>
    </p:spTree>
    <p:extLst>
      <p:ext uri="{BB962C8B-B14F-4D97-AF65-F5344CB8AC3E}">
        <p14:creationId xmlns:p14="http://schemas.microsoft.com/office/powerpoint/2010/main" val="3041604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3179C-2337-7BAC-ADA8-9D1526FBD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Root Cause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7CCF5-0976-AF5C-3D45-B1F4BAE6E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67680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This is a significant step from the successful implementation of the A3 process</a:t>
            </a:r>
          </a:p>
          <a:p>
            <a:r>
              <a:rPr lang="en-GB" sz="3600" dirty="0"/>
              <a:t>Trying to fight the problem immediately means that you are only treating the symptoms while leaving the root cause untouched</a:t>
            </a:r>
          </a:p>
          <a:p>
            <a:r>
              <a:rPr lang="en-GB" sz="3600" dirty="0"/>
              <a:t>Once you have a good understanding of how the processes work and the initial goal, you need to figure out the root cause of the problem</a:t>
            </a:r>
          </a:p>
          <a:p>
            <a:r>
              <a:rPr lang="en-GB" sz="3600" dirty="0"/>
              <a:t>For this purpose, you can use different techniques such as the 5 Whys</a:t>
            </a:r>
          </a:p>
        </p:txBody>
      </p:sp>
    </p:spTree>
    <p:extLst>
      <p:ext uri="{BB962C8B-B14F-4D97-AF65-F5344CB8AC3E}">
        <p14:creationId xmlns:p14="http://schemas.microsoft.com/office/powerpoint/2010/main" val="967627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FD3B0-2CA6-44CA-14FF-D64267E9B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Countermeasures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ECA77-7266-9E0F-BFA2-DF166AB51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Once you are familiar with the root cause, you may start offering solutions</a:t>
            </a:r>
          </a:p>
          <a:p>
            <a:r>
              <a:rPr lang="en-GB" sz="3600" dirty="0"/>
              <a:t>From here, you can go back to the initial goal and add more details</a:t>
            </a:r>
          </a:p>
          <a:p>
            <a:r>
              <a:rPr lang="en-GB" sz="3600" dirty="0"/>
              <a:t>In all cases, the countermeasures should lead to a clear understanding of how the initial goal will be achieved</a:t>
            </a:r>
          </a:p>
        </p:txBody>
      </p:sp>
    </p:spTree>
    <p:extLst>
      <p:ext uri="{BB962C8B-B14F-4D97-AF65-F5344CB8AC3E}">
        <p14:creationId xmlns:p14="http://schemas.microsoft.com/office/powerpoint/2010/main" val="173353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4319E-D3C4-031A-2502-15E7D1F61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Implementation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559C8-8045-95BA-3071-4584F45B8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After setting the countermeasures, you have to present an implementation plan that includes a list of the actions that will be applied to get the countermeasures in place</a:t>
            </a:r>
          </a:p>
          <a:p>
            <a:r>
              <a:rPr lang="en-GB" sz="3600" dirty="0"/>
              <a:t>It is also helpful to assign responsible individuals for each task and a due date</a:t>
            </a:r>
          </a:p>
        </p:txBody>
      </p:sp>
    </p:spTree>
    <p:extLst>
      <p:ext uri="{BB962C8B-B14F-4D97-AF65-F5344CB8AC3E}">
        <p14:creationId xmlns:p14="http://schemas.microsoft.com/office/powerpoint/2010/main" val="19248650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709B2-86EA-DC95-153D-0B3C6E735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Effect Confirmation &amp; </a:t>
            </a:r>
            <a:r>
              <a:rPr lang="en-GB" b="1" dirty="0" err="1"/>
              <a:t>Follow-UP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DD29F-7C71-F6AB-DB63-22E20B9AC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5042"/>
            <a:ext cx="10515600" cy="5101388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The last step is crucial for establishing a culture of continuous improvement</a:t>
            </a:r>
          </a:p>
          <a:p>
            <a:r>
              <a:rPr lang="en-GB" sz="3600" dirty="0"/>
              <a:t>It is imperative to measure the actual results and confirm the effect of your countermeasures</a:t>
            </a:r>
          </a:p>
          <a:p>
            <a:r>
              <a:rPr lang="en-GB" sz="3600" dirty="0"/>
              <a:t>If the actual results differ from the predicted ones, you should modify the plan, re-implement it, and follow-up</a:t>
            </a:r>
          </a:p>
          <a:p>
            <a:r>
              <a:rPr lang="en-GB" sz="3600" dirty="0"/>
              <a:t>If there is a positive effect, you should communicate improvements to the rest of the organisation and ultimately make them a standard</a:t>
            </a:r>
          </a:p>
        </p:txBody>
      </p:sp>
    </p:spTree>
    <p:extLst>
      <p:ext uri="{BB962C8B-B14F-4D97-AF65-F5344CB8AC3E}">
        <p14:creationId xmlns:p14="http://schemas.microsoft.com/office/powerpoint/2010/main" val="2349748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499B3-AE43-02F9-2DF7-675FE4358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Benefits of Using the A3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CD29C-99D9-7593-E413-B677968CD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261" y="1825624"/>
            <a:ext cx="11357810" cy="4781431"/>
          </a:xfrm>
        </p:spPr>
        <p:txBody>
          <a:bodyPr>
            <a:normAutofit fontScale="92500"/>
          </a:bodyPr>
          <a:lstStyle/>
          <a:p>
            <a:pPr marL="742950" indent="-742950">
              <a:buAutoNum type="arabicPeriod"/>
            </a:pPr>
            <a:r>
              <a:rPr lang="en-GB" sz="3600" dirty="0"/>
              <a:t>The tool is flexible and can be used in a variety of situations</a:t>
            </a:r>
          </a:p>
          <a:p>
            <a:pPr marL="742950" indent="-742950">
              <a:buAutoNum type="arabicPeriod"/>
            </a:pPr>
            <a:r>
              <a:rPr lang="en-GB" sz="3600" dirty="0"/>
              <a:t>It has been designed to keep things simple by focusing on the facts</a:t>
            </a:r>
          </a:p>
          <a:p>
            <a:pPr marL="742950" indent="-742950">
              <a:buAutoNum type="arabicPeriod"/>
            </a:pPr>
            <a:r>
              <a:rPr lang="en-GB" sz="3600" dirty="0"/>
              <a:t>Its design ensures consistency across different problem solving or continuous improvement initiatives</a:t>
            </a:r>
          </a:p>
          <a:p>
            <a:pPr marL="742950" indent="-742950">
              <a:buAutoNum type="arabicPeriod"/>
            </a:pPr>
            <a:r>
              <a:rPr lang="en-GB" sz="3600" dirty="0"/>
              <a:t>It encourages the use of additional lean tools for analysis such as fishbone diagram, 5 Whys analysis, PDCA and Pareto charts</a:t>
            </a:r>
          </a:p>
        </p:txBody>
      </p:sp>
    </p:spTree>
    <p:extLst>
      <p:ext uri="{BB962C8B-B14F-4D97-AF65-F5344CB8AC3E}">
        <p14:creationId xmlns:p14="http://schemas.microsoft.com/office/powerpoint/2010/main" val="3838140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857</TotalTime>
  <Words>766</Words>
  <Application>Microsoft Office PowerPoint</Application>
  <PresentationFormat>Widescreen</PresentationFormat>
  <Paragraphs>74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A3 Thinking</vt:lpstr>
      <vt:lpstr>What is A3 Thinking</vt:lpstr>
      <vt:lpstr>What is A3 Thinking?</vt:lpstr>
      <vt:lpstr>Foundations of the A3 Model</vt:lpstr>
      <vt:lpstr>Foundations of the A3 Model</vt:lpstr>
      <vt:lpstr>The A3 Report</vt:lpstr>
      <vt:lpstr>The A3 Report</vt:lpstr>
      <vt:lpstr>The A3 Report</vt:lpstr>
      <vt:lpstr>The A3 Report Lean Thinking</vt:lpstr>
      <vt:lpstr>Background</vt:lpstr>
      <vt:lpstr>Current Situation</vt:lpstr>
      <vt:lpstr>Set Targets/Goals</vt:lpstr>
      <vt:lpstr>Root Cause Analysis</vt:lpstr>
      <vt:lpstr>Countermeasures</vt:lpstr>
      <vt:lpstr>Implementation Plan</vt:lpstr>
      <vt:lpstr>Effect Confirmation &amp; Follow-UP</vt:lpstr>
      <vt:lpstr>Benefits of Using the A3 Methods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A3 Thinking</dc:title>
  <dc:creator>Andrew Thorn</dc:creator>
  <cp:lastModifiedBy>Andrew Thorn</cp:lastModifiedBy>
  <cp:revision>1</cp:revision>
  <dcterms:created xsi:type="dcterms:W3CDTF">2024-03-12T10:51:38Z</dcterms:created>
  <dcterms:modified xsi:type="dcterms:W3CDTF">2024-03-13T01:09:20Z</dcterms:modified>
</cp:coreProperties>
</file>