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72" r:id="rId14"/>
    <p:sldId id="269" r:id="rId15"/>
    <p:sldId id="270" r:id="rId16"/>
    <p:sldId id="271" r:id="rId17"/>
    <p:sldId id="273" r:id="rId18"/>
    <p:sldId id="274" r:id="rId1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686" autoAdjust="0"/>
  </p:normalViewPr>
  <p:slideViewPr>
    <p:cSldViewPr>
      <p:cViewPr varScale="1">
        <p:scale>
          <a:sx n="90" d="100"/>
          <a:sy n="90" d="100"/>
        </p:scale>
        <p:origin x="-708" y="-10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1224"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CE9A58FA-F12B-4413-8A23-1092C2BD5A9B}" type="datetimeFigureOut">
              <a:rPr lang="en-GB" smtClean="0"/>
              <a:t>27/10/2014</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18F1AB1-EE7A-4935-9C1D-33C517EAD239}" type="slidenum">
              <a:rPr lang="en-GB" smtClean="0"/>
              <a:t>‹#›</a:t>
            </a:fld>
            <a:endParaRPr lang="en-GB"/>
          </a:p>
        </p:txBody>
      </p:sp>
    </p:spTree>
    <p:extLst>
      <p:ext uri="{BB962C8B-B14F-4D97-AF65-F5344CB8AC3E}">
        <p14:creationId xmlns:p14="http://schemas.microsoft.com/office/powerpoint/2010/main" val="10396654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864FF903-BFC1-4CF5-AB5C-CDB9667EA85D}" type="datetimeFigureOut">
              <a:rPr lang="en-GB" smtClean="0"/>
              <a:t>27/10/2014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D7A0743-98EC-47CA-AB79-0D422A09B594}" type="slidenum">
              <a:rPr lang="en-GB" smtClean="0"/>
              <a:t>‹#›</a:t>
            </a:fld>
            <a:endParaRPr lang="en-GB"/>
          </a:p>
        </p:txBody>
      </p:sp>
    </p:spTree>
    <p:extLst>
      <p:ext uri="{BB962C8B-B14F-4D97-AF65-F5344CB8AC3E}">
        <p14:creationId xmlns:p14="http://schemas.microsoft.com/office/powerpoint/2010/main" val="2931457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en.wikipedia.org/wiki/P2PU"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en.wikipedia.org/wiki/The_Mozilla_Foundation"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digitalme.co.uk/badgetheuk/"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www.slideshare.net/LucyDigitalMe/badge-the-uk-update-2014"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tandfonline.com/doi/abs/10.1080/1369118X.2011.641992"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F16D6BE-8977-4AE5-BCA1-F0D2D20E45C7}" type="slidenum">
              <a:rPr lang="en-GB" smtClean="0"/>
              <a:t>1</a:t>
            </a:fld>
            <a:endParaRPr lang="en-GB"/>
          </a:p>
        </p:txBody>
      </p:sp>
    </p:spTree>
    <p:extLst>
      <p:ext uri="{BB962C8B-B14F-4D97-AF65-F5344CB8AC3E}">
        <p14:creationId xmlns:p14="http://schemas.microsoft.com/office/powerpoint/2010/main" val="5049621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Symbol of authority:  Military, Police</a:t>
            </a:r>
          </a:p>
          <a:p>
            <a:r>
              <a:rPr lang="en-GB" dirty="0" smtClean="0"/>
              <a:t>First Digital badges discussions circa 2005 but Mozilla</a:t>
            </a:r>
            <a:r>
              <a:rPr lang="en-GB" baseline="0" dirty="0" smtClean="0"/>
              <a:t> and others entered field in 2011.</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Open Architecture Allows ANYONE to issue</a:t>
            </a:r>
            <a:r>
              <a:rPr lang="en-GB" baseline="0" dirty="0" smtClean="0"/>
              <a:t> badges.</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Gamers have been earning badges since around 2000</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2</a:t>
            </a:fld>
            <a:endParaRPr lang="en-GB"/>
          </a:p>
        </p:txBody>
      </p:sp>
    </p:spTree>
    <p:extLst>
      <p:ext uri="{BB962C8B-B14F-4D97-AF65-F5344CB8AC3E}">
        <p14:creationId xmlns:p14="http://schemas.microsoft.com/office/powerpoint/2010/main" val="400727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2011, the release of “An Open Badge System Framework,” a white paper authored by </a:t>
            </a:r>
            <a:r>
              <a:rPr lang="en-GB" dirty="0" smtClean="0">
                <a:hlinkClick r:id="rId3" tooltip="P2PU"/>
              </a:rPr>
              <a:t>Peer 2 Peer University</a:t>
            </a:r>
            <a:r>
              <a:rPr lang="en-GB" dirty="0" smtClean="0"/>
              <a:t> and </a:t>
            </a:r>
            <a:r>
              <a:rPr lang="en-GB" dirty="0" smtClean="0">
                <a:hlinkClick r:id="rId4" tooltip="The Mozilla Foundation"/>
              </a:rPr>
              <a:t>The Mozilla Foundation</a:t>
            </a:r>
            <a:r>
              <a:rPr lang="en-GB" dirty="0" smtClean="0"/>
              <a:t>.</a:t>
            </a:r>
          </a:p>
          <a:p>
            <a:pPr marL="228600" indent="-228600">
              <a:buAutoNum type="arabicPeriod"/>
            </a:pPr>
            <a:r>
              <a:rPr lang="en-GB" dirty="0" smtClean="0"/>
              <a:t>Mozilla are offering the badge design/code for any users or developers</a:t>
            </a:r>
          </a:p>
          <a:p>
            <a:pPr marL="228600" indent="-228600">
              <a:buAutoNum type="arabicPeriod"/>
            </a:pPr>
            <a:r>
              <a:rPr lang="en-GB" dirty="0" smtClean="0"/>
              <a:t>Digital</a:t>
            </a:r>
            <a:r>
              <a:rPr lang="en-GB" baseline="0" dirty="0" smtClean="0"/>
              <a:t> Natives have been receiving electronic awards for some time, Nintendo’s POKEMON allowed players to attain badges from 1996, more recently Microsoft’s Xbox allowed users to display achievements, awards and rankings online (2005).  Current young adults are aware of and acclimatised to digital reward systems and Status gained from sharing them.</a:t>
            </a:r>
          </a:p>
          <a:p>
            <a:pPr marL="228600" indent="-228600">
              <a:buAutoNum type="arabicPeriod"/>
            </a:pPr>
            <a:r>
              <a:rPr lang="en-GB" dirty="0" smtClean="0"/>
              <a:t>Instructional sites such as P2PU and Khan Academy make use of a digital badging system. </a:t>
            </a:r>
            <a:r>
              <a:rPr lang="en-GB" baseline="0" dirty="0" smtClean="0"/>
              <a:t>Technology employers will be looking for New qualifications and </a:t>
            </a:r>
            <a:r>
              <a:rPr lang="en-GB" dirty="0" smtClean="0"/>
              <a:t>Students with reduced incomes</a:t>
            </a:r>
            <a:r>
              <a:rPr lang="en-GB" baseline="0" dirty="0" smtClean="0"/>
              <a:t> will want affordable qualifications.</a:t>
            </a:r>
          </a:p>
          <a:p>
            <a:pPr marL="0" indent="0">
              <a:buNone/>
            </a:pPr>
            <a:r>
              <a:rPr lang="en-GB" baseline="0" dirty="0" smtClean="0"/>
              <a:t>Why offer paper certification for online qualifications? E-Learners will want E-</a:t>
            </a:r>
            <a:r>
              <a:rPr lang="en-GB" baseline="0" dirty="0" err="1" smtClean="0"/>
              <a:t>Creditation</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3</a:t>
            </a:fld>
            <a:endParaRPr lang="en-GB"/>
          </a:p>
        </p:txBody>
      </p:sp>
    </p:spTree>
    <p:extLst>
      <p:ext uri="{BB962C8B-B14F-4D97-AF65-F5344CB8AC3E}">
        <p14:creationId xmlns:p14="http://schemas.microsoft.com/office/powerpoint/2010/main" val="3290175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3600" dirty="0" smtClean="0"/>
              <a:t>- </a:t>
            </a:r>
            <a:r>
              <a:rPr lang="en-GB" sz="1200" dirty="0" smtClean="0"/>
              <a:t>See more at: http://www.jiscrsc.ac.uk/wales/news/2013/october/ict-steering-group-report-to-welsh-government.aspx#sthash.Wf3LEMXp.dpuf</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academically rigorous qualifications are needed which cater for all learners. </a:t>
            </a:r>
          </a:p>
          <a:p>
            <a:endParaRPr lang="en-GB" sz="1200" b="0" i="0" u="none" strike="noStrike" kern="1200" baseline="0" dirty="0" smtClean="0">
              <a:solidFill>
                <a:schemeClr val="tx1"/>
              </a:solidFill>
              <a:latin typeface="+mn-lt"/>
              <a:ea typeface="+mn-ea"/>
              <a:cs typeface="+mn-cs"/>
            </a:endParaRPr>
          </a:p>
          <a:p>
            <a:r>
              <a:rPr lang="en-GB" dirty="0" smtClean="0"/>
              <a:t>“Given that about a quarter of the UK population has a university degree, it's no longer a strong selling point on its own – and means very little once you've been working for a few years”</a:t>
            </a:r>
          </a:p>
          <a:p>
            <a:r>
              <a:rPr lang="en-GB" dirty="0" smtClean="0"/>
              <a:t>http://www.theguardian.com/money/2013/apr/22/top-10-things-employers-looking-for</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4</a:t>
            </a:fld>
            <a:endParaRPr lang="en-GB"/>
          </a:p>
        </p:txBody>
      </p:sp>
    </p:spTree>
    <p:extLst>
      <p:ext uri="{BB962C8B-B14F-4D97-AF65-F5344CB8AC3E}">
        <p14:creationId xmlns:p14="http://schemas.microsoft.com/office/powerpoint/2010/main" val="276853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5</a:t>
            </a:fld>
            <a:endParaRPr lang="en-GB"/>
          </a:p>
        </p:txBody>
      </p:sp>
    </p:spTree>
    <p:extLst>
      <p:ext uri="{BB962C8B-B14F-4D97-AF65-F5344CB8AC3E}">
        <p14:creationId xmlns:p14="http://schemas.microsoft.com/office/powerpoint/2010/main" val="3759746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badge Earner can keep their badges in a “backpack” {Mozilla, </a:t>
            </a:r>
            <a:r>
              <a:rPr lang="en-GB" dirty="0" err="1" smtClean="0"/>
              <a:t>Credly</a:t>
            </a:r>
            <a:r>
              <a:rPr lang="en-GB" dirty="0" smtClean="0"/>
              <a:t>, </a:t>
            </a:r>
            <a:r>
              <a:rPr lang="en-GB" dirty="0" err="1" smtClean="0"/>
              <a:t>Basno</a:t>
            </a:r>
            <a:r>
              <a:rPr lang="en-GB" dirty="0" smtClean="0"/>
              <a:t>, Purdue Passport) and from there display them across</a:t>
            </a:r>
            <a:r>
              <a:rPr lang="en-GB" baseline="0" dirty="0" smtClean="0"/>
              <a:t> many other media,</a:t>
            </a:r>
          </a:p>
          <a:p>
            <a:r>
              <a:rPr lang="en-GB" baseline="0" dirty="0" smtClean="0"/>
              <a:t>Facebook, Twitter, Blogs etc.  Mozilla is in talks with </a:t>
            </a:r>
            <a:r>
              <a:rPr lang="en-GB" baseline="0" dirty="0" err="1" smtClean="0"/>
              <a:t>Linkedin</a:t>
            </a:r>
            <a:r>
              <a:rPr lang="en-GB" baseline="0" dirty="0" smtClean="0"/>
              <a:t> </a:t>
            </a:r>
            <a:r>
              <a:rPr lang="en-GB" baseline="0" dirty="0" smtClean="0"/>
              <a:t>and other providers to adopt the Open Badges Infrastructure.</a:t>
            </a:r>
          </a:p>
          <a:p>
            <a:r>
              <a:rPr lang="en-GB" baseline="0" dirty="0" smtClean="0"/>
              <a:t>Digital badges allow learners to differentiate themselves to employers.</a:t>
            </a:r>
          </a:p>
          <a:p>
            <a:r>
              <a:rPr lang="en-GB" baseline="0" dirty="0" smtClean="0"/>
              <a:t>Open Badges  are: Portable, Stackable &amp; </a:t>
            </a:r>
            <a:r>
              <a:rPr lang="en-GB" b="1" baseline="0" dirty="0" smtClean="0"/>
              <a:t>VERIFIABLE</a:t>
            </a:r>
            <a:endParaRPr lang="en-GB" b="1" dirty="0"/>
          </a:p>
        </p:txBody>
      </p:sp>
      <p:sp>
        <p:nvSpPr>
          <p:cNvPr id="4" name="Slide Number Placeholder 3"/>
          <p:cNvSpPr>
            <a:spLocks noGrp="1"/>
          </p:cNvSpPr>
          <p:nvPr>
            <p:ph type="sldNum" sz="quarter" idx="10"/>
          </p:nvPr>
        </p:nvSpPr>
        <p:spPr/>
        <p:txBody>
          <a:bodyPr/>
          <a:lstStyle/>
          <a:p>
            <a:fld id="{FF16D6BE-8977-4AE5-BCA1-F0D2D20E45C7}" type="slidenum">
              <a:rPr lang="en-GB" smtClean="0"/>
              <a:t>6</a:t>
            </a:fld>
            <a:endParaRPr lang="en-GB"/>
          </a:p>
        </p:txBody>
      </p:sp>
    </p:spTree>
    <p:extLst>
      <p:ext uri="{BB962C8B-B14F-4D97-AF65-F5344CB8AC3E}">
        <p14:creationId xmlns:p14="http://schemas.microsoft.com/office/powerpoint/2010/main" val="2235669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Example of badges awarded from Mozilla training event.</a:t>
            </a:r>
          </a:p>
          <a:p>
            <a:r>
              <a:rPr lang="en-GB" dirty="0" smtClean="0"/>
              <a:t>Each of these required submission of a written report</a:t>
            </a:r>
            <a:r>
              <a:rPr lang="en-GB" baseline="0" dirty="0" smtClean="0"/>
              <a:t> of 1-2k words with analysis, descriptive discussion and a narrative element and was assessed by the organisers of the event to a published rubric.</a:t>
            </a:r>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7</a:t>
            </a:fld>
            <a:endParaRPr lang="en-GB"/>
          </a:p>
        </p:txBody>
      </p:sp>
    </p:spTree>
    <p:extLst>
      <p:ext uri="{BB962C8B-B14F-4D97-AF65-F5344CB8AC3E}">
        <p14:creationId xmlns:p14="http://schemas.microsoft.com/office/powerpoint/2010/main" val="3796347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Hyperlinks to the issuer and both criteria</a:t>
            </a:r>
            <a:r>
              <a:rPr lang="en-GB" baseline="0" dirty="0" smtClean="0"/>
              <a:t> and evidence held by the issuer.</a:t>
            </a:r>
          </a:p>
          <a:p>
            <a:r>
              <a:rPr lang="en-GB" baseline="0" dirty="0" smtClean="0"/>
              <a:t>Through these links an employer can verify the Validity of the badge and the learning it represents.</a:t>
            </a:r>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8</a:t>
            </a:fld>
            <a:endParaRPr lang="en-GB"/>
          </a:p>
        </p:txBody>
      </p:sp>
    </p:spTree>
    <p:extLst>
      <p:ext uri="{BB962C8B-B14F-4D97-AF65-F5344CB8AC3E}">
        <p14:creationId xmlns:p14="http://schemas.microsoft.com/office/powerpoint/2010/main" val="4257518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http://www.prospects.ac.uk/applying_for_jobs_what_skills_do_employers_want.htm</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9</a:t>
            </a:fld>
            <a:endParaRPr lang="en-GB"/>
          </a:p>
        </p:txBody>
      </p:sp>
    </p:spTree>
    <p:extLst>
      <p:ext uri="{BB962C8B-B14F-4D97-AF65-F5344CB8AC3E}">
        <p14:creationId xmlns:p14="http://schemas.microsoft.com/office/powerpoint/2010/main" val="1685010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http://www.prospects.ac.uk/applying_for_jobs_what_skills_do_employers_want.htm</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10</a:t>
            </a:fld>
            <a:endParaRPr lang="en-GB"/>
          </a:p>
        </p:txBody>
      </p:sp>
    </p:spTree>
    <p:extLst>
      <p:ext uri="{BB962C8B-B14F-4D97-AF65-F5344CB8AC3E}">
        <p14:creationId xmlns:p14="http://schemas.microsoft.com/office/powerpoint/2010/main" val="16850109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Learners seeking online courses will likely seek and respect online accreditation.</a:t>
            </a:r>
          </a:p>
          <a:p>
            <a:r>
              <a:rPr lang="en-GB" dirty="0" smtClean="0"/>
              <a:t>Badges allow prospective employees</a:t>
            </a:r>
            <a:r>
              <a:rPr lang="en-GB" baseline="0" dirty="0" smtClean="0"/>
              <a:t> to directly illustrate skills applicable for positions they apply for.</a:t>
            </a:r>
          </a:p>
          <a:p>
            <a:r>
              <a:rPr lang="en-GB" baseline="0" dirty="0" smtClean="0"/>
              <a:t>Awards can be created to meet employer expectations.</a:t>
            </a:r>
          </a:p>
          <a:p>
            <a:r>
              <a:rPr lang="en-GB" baseline="0" dirty="0" smtClean="0"/>
              <a:t>Those organisations </a:t>
            </a:r>
            <a:r>
              <a:rPr lang="en-GB" b="1" baseline="0" dirty="0" smtClean="0"/>
              <a:t>First</a:t>
            </a:r>
            <a:r>
              <a:rPr lang="en-GB" b="0" baseline="0" dirty="0" smtClean="0"/>
              <a:t> </a:t>
            </a:r>
            <a:r>
              <a:rPr lang="en-GB" baseline="0" dirty="0" smtClean="0"/>
              <a:t>to  </a:t>
            </a:r>
            <a:r>
              <a:rPr lang="en-GB" b="0" baseline="0" dirty="0" smtClean="0"/>
              <a:t>provide awards and have them endorsed by employers are likely to recruit the next batch of learners.</a:t>
            </a:r>
            <a:endParaRPr lang="en-GB" b="1" dirty="0"/>
          </a:p>
        </p:txBody>
      </p:sp>
      <p:sp>
        <p:nvSpPr>
          <p:cNvPr id="4" name="Slide Number Placeholder 3"/>
          <p:cNvSpPr>
            <a:spLocks noGrp="1"/>
          </p:cNvSpPr>
          <p:nvPr>
            <p:ph type="sldNum" sz="quarter" idx="10"/>
          </p:nvPr>
        </p:nvSpPr>
        <p:spPr/>
        <p:txBody>
          <a:bodyPr/>
          <a:lstStyle/>
          <a:p>
            <a:fld id="{2D7A0743-98EC-47CA-AB79-0D422A09B594}" type="slidenum">
              <a:rPr lang="en-GB" smtClean="0"/>
              <a:t>11</a:t>
            </a:fld>
            <a:endParaRPr lang="en-GB"/>
          </a:p>
        </p:txBody>
      </p:sp>
    </p:spTree>
    <p:extLst>
      <p:ext uri="{BB962C8B-B14F-4D97-AF65-F5344CB8AC3E}">
        <p14:creationId xmlns:p14="http://schemas.microsoft.com/office/powerpoint/2010/main" val="694107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a:t>
            </a:r>
            <a:r>
              <a:rPr lang="en-GB" dirty="0" smtClean="0">
                <a:hlinkClick r:id="rId3"/>
              </a:rPr>
              <a:t>Badge The UK</a:t>
            </a:r>
            <a:r>
              <a:rPr lang="en-GB" dirty="0" smtClean="0"/>
              <a:t> efforts, reporting 50,000 badges issued to 23,000 students by over 120 partner organizations (</a:t>
            </a:r>
            <a:r>
              <a:rPr lang="en-GB" dirty="0" smtClean="0">
                <a:hlinkClick r:id="rId4"/>
              </a:rPr>
              <a:t>as of February 2014.</a:t>
            </a:r>
            <a:r>
              <a:rPr lang="en-GB" dirty="0" smtClean="0"/>
              <a:t>)</a:t>
            </a:r>
          </a:p>
          <a:p>
            <a:r>
              <a:rPr lang="en-GB" dirty="0" smtClean="0"/>
              <a:t>Source: Mozilla Foundation email: Jade Forester, Global Marketing Coordinator + Liaison</a:t>
            </a:r>
          </a:p>
          <a:p>
            <a:endParaRPr lang="en-GB" dirty="0"/>
          </a:p>
        </p:txBody>
      </p:sp>
      <p:sp>
        <p:nvSpPr>
          <p:cNvPr id="4" name="Slide Number Placeholder 3"/>
          <p:cNvSpPr>
            <a:spLocks noGrp="1"/>
          </p:cNvSpPr>
          <p:nvPr>
            <p:ph type="sldNum" sz="quarter" idx="10"/>
          </p:nvPr>
        </p:nvSpPr>
        <p:spPr/>
        <p:txBody>
          <a:bodyPr/>
          <a:lstStyle/>
          <a:p>
            <a:fld id="{2D7A0743-98EC-47CA-AB79-0D422A09B594}" type="slidenum">
              <a:rPr lang="en-GB" smtClean="0"/>
              <a:t>12</a:t>
            </a:fld>
            <a:endParaRPr lang="en-GB"/>
          </a:p>
        </p:txBody>
      </p:sp>
    </p:spTree>
    <p:extLst>
      <p:ext uri="{BB962C8B-B14F-4D97-AF65-F5344CB8AC3E}">
        <p14:creationId xmlns:p14="http://schemas.microsoft.com/office/powerpoint/2010/main" val="1922751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D7A0743-98EC-47CA-AB79-0D422A09B594}" type="slidenum">
              <a:rPr lang="en-GB" smtClean="0"/>
              <a:t>13</a:t>
            </a:fld>
            <a:endParaRPr lang="en-GB"/>
          </a:p>
        </p:txBody>
      </p:sp>
    </p:spTree>
    <p:extLst>
      <p:ext uri="{BB962C8B-B14F-4D97-AF65-F5344CB8AC3E}">
        <p14:creationId xmlns:p14="http://schemas.microsoft.com/office/powerpoint/2010/main" val="15871825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“given that one of the most important functions of a badge system is often to build community and to create trust, it is important that the visual display of the badge remains stable.”</a:t>
            </a:r>
          </a:p>
          <a:p>
            <a:r>
              <a:rPr lang="en-GB" dirty="0" err="1" smtClean="0"/>
              <a:t>Halavais</a:t>
            </a:r>
            <a:r>
              <a:rPr lang="en-GB" dirty="0" smtClean="0"/>
              <a:t>, Alexander M. C. “</a:t>
            </a:r>
            <a:r>
              <a:rPr lang="en-GB" dirty="0" smtClean="0">
                <a:hlinkClick r:id="rId3"/>
              </a:rPr>
              <a:t>A Genealogy of Badges: Inherited Meaning and Monstrous Moral Hybrids.</a:t>
            </a:r>
            <a:r>
              <a:rPr lang="en-GB" dirty="0" smtClean="0"/>
              <a:t>” Information, Communication, and Society 15, no. 3 (2012): 354-373.</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To</a:t>
            </a:r>
            <a:r>
              <a:rPr lang="en-GB" baseline="0" dirty="0" smtClean="0"/>
              <a:t> build trust and stability it is suggested that the use of the Heraldic device, colours and elements in badge design will inherit validity, brand strength and historic trust.</a:t>
            </a:r>
            <a:endParaRPr lang="en-GB" dirty="0" smtClean="0"/>
          </a:p>
          <a:p>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14</a:t>
            </a:fld>
            <a:endParaRPr lang="en-GB"/>
          </a:p>
        </p:txBody>
      </p:sp>
    </p:spTree>
    <p:extLst>
      <p:ext uri="{BB962C8B-B14F-4D97-AF65-F5344CB8AC3E}">
        <p14:creationId xmlns:p14="http://schemas.microsoft.com/office/powerpoint/2010/main" val="1202954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Windows colours and mini Logo Star and Uni. colours and Leaf Emboss Star.</a:t>
            </a:r>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15</a:t>
            </a:fld>
            <a:endParaRPr lang="en-GB"/>
          </a:p>
        </p:txBody>
      </p:sp>
    </p:spTree>
    <p:extLst>
      <p:ext uri="{BB962C8B-B14F-4D97-AF65-F5344CB8AC3E}">
        <p14:creationId xmlns:p14="http://schemas.microsoft.com/office/powerpoint/2010/main" val="33842077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Uni. colours and Leaf Emboss Star. Hands theme denoting Social interaction, Awarded on Merit or through peer election/support rather than</a:t>
            </a:r>
            <a:r>
              <a:rPr lang="en-GB" baseline="0" dirty="0" smtClean="0"/>
              <a:t> EARNED through evidence submission.</a:t>
            </a:r>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16</a:t>
            </a:fld>
            <a:endParaRPr lang="en-GB"/>
          </a:p>
        </p:txBody>
      </p:sp>
    </p:spTree>
    <p:extLst>
      <p:ext uri="{BB962C8B-B14F-4D97-AF65-F5344CB8AC3E}">
        <p14:creationId xmlns:p14="http://schemas.microsoft.com/office/powerpoint/2010/main" val="3384207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F16D6BE-8977-4AE5-BCA1-F0D2D20E45C7}" type="slidenum">
              <a:rPr lang="en-GB" smtClean="0"/>
              <a:t>17</a:t>
            </a:fld>
            <a:endParaRPr lang="en-GB"/>
          </a:p>
        </p:txBody>
      </p:sp>
    </p:spTree>
    <p:extLst>
      <p:ext uri="{BB962C8B-B14F-4D97-AF65-F5344CB8AC3E}">
        <p14:creationId xmlns:p14="http://schemas.microsoft.com/office/powerpoint/2010/main" val="1904333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27/10/2014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27/10/2014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27/10/2014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27/10/2014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27/10/2014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27/10/2014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27/10/2014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27/10/2014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27/10/2014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27/10/2014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27/10/2014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086436" y="6540115"/>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27/10/2014</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pic>
        <p:nvPicPr>
          <p:cNvPr id="7" name="Picture 2" descr="C:\Users\per-ms\LOGOs\Corporate_Generic.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93794" y="5873892"/>
            <a:ext cx="2161068" cy="85268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956376" y="5804908"/>
            <a:ext cx="576064" cy="576064"/>
          </a:xfrm>
          <a:prstGeom prst="rect">
            <a:avLst/>
          </a:prstGeom>
        </p:spPr>
      </p:pic>
      <p:pic>
        <p:nvPicPr>
          <p:cNvPr id="1026" name="Picture 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19872" y="5836674"/>
            <a:ext cx="3227554" cy="7034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hyperlink" Target="http://www.rsc-scotland.org/?p=2454" TargetMode="External"/><Relationship Id="rId2" Type="http://schemas.openxmlformats.org/officeDocument/2006/relationships/hyperlink" Target="http://www.borderscollege.ac.uk/news-and-events/funding-success-for-the-e-learning-bolt-project/"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57884"/>
            <a:ext cx="7772400" cy="3342233"/>
          </a:xfrm>
        </p:spPr>
        <p:txBody>
          <a:bodyPr>
            <a:normAutofit fontScale="90000"/>
          </a:bodyPr>
          <a:lstStyle/>
          <a:p>
            <a:r>
              <a:rPr lang="en-GB" sz="6000" dirty="0" smtClean="0"/>
              <a:t>Open Badges</a:t>
            </a:r>
            <a:r>
              <a:rPr lang="en-GB" sz="6000" dirty="0"/>
              <a:t>: </a:t>
            </a:r>
            <a:r>
              <a:rPr lang="en-GB" sz="4800" dirty="0" smtClean="0"/>
              <a:t/>
            </a:r>
            <a:br>
              <a:rPr lang="en-GB" sz="4800" dirty="0" smtClean="0"/>
            </a:br>
            <a:r>
              <a:rPr lang="en-GB" sz="2200" dirty="0" smtClean="0"/>
              <a:t/>
            </a:r>
            <a:br>
              <a:rPr lang="en-GB" sz="2200" dirty="0" smtClean="0"/>
            </a:br>
            <a:r>
              <a:rPr lang="en-GB" sz="4800" dirty="0" smtClean="0"/>
              <a:t>New </a:t>
            </a:r>
            <a:r>
              <a:rPr lang="en-GB" sz="4800" dirty="0"/>
              <a:t>Credentials </a:t>
            </a:r>
            <a:br>
              <a:rPr lang="en-GB" sz="4800" dirty="0"/>
            </a:br>
            <a:r>
              <a:rPr lang="en-GB" sz="4800" dirty="0"/>
              <a:t>and </a:t>
            </a:r>
            <a:br>
              <a:rPr lang="en-GB" sz="4800" dirty="0"/>
            </a:br>
            <a:r>
              <a:rPr lang="en-GB" sz="4800" dirty="0"/>
              <a:t>New </a:t>
            </a:r>
            <a:r>
              <a:rPr lang="en-GB" sz="4800" dirty="0" smtClean="0"/>
              <a:t>Opportunities</a:t>
            </a:r>
            <a:r>
              <a:rPr lang="en-GB" sz="4800" dirty="0"/>
              <a:t/>
            </a:r>
            <a:br>
              <a:rPr lang="en-GB" sz="4800" dirty="0"/>
            </a:br>
            <a:endParaRPr lang="en-GB" sz="4800" dirty="0"/>
          </a:p>
        </p:txBody>
      </p:sp>
    </p:spTree>
    <p:extLst>
      <p:ext uri="{BB962C8B-B14F-4D97-AF65-F5344CB8AC3E}">
        <p14:creationId xmlns:p14="http://schemas.microsoft.com/office/powerpoint/2010/main" val="28490231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Badges?</a:t>
            </a:r>
          </a:p>
        </p:txBody>
      </p:sp>
      <p:sp>
        <p:nvSpPr>
          <p:cNvPr id="3" name="Content Placeholder 2"/>
          <p:cNvSpPr>
            <a:spLocks noGrp="1"/>
          </p:cNvSpPr>
          <p:nvPr>
            <p:ph sz="half" idx="1"/>
          </p:nvPr>
        </p:nvSpPr>
        <p:spPr>
          <a:xfrm>
            <a:off x="1403648" y="1600200"/>
            <a:ext cx="6336704" cy="4525963"/>
          </a:xfrm>
        </p:spPr>
        <p:txBody>
          <a:bodyPr/>
          <a:lstStyle/>
          <a:p>
            <a:pPr marL="0" indent="0" algn="ctr">
              <a:buNone/>
            </a:pPr>
            <a:r>
              <a:rPr lang="en-GB" dirty="0" smtClean="0"/>
              <a:t>Historically</a:t>
            </a:r>
          </a:p>
          <a:p>
            <a:r>
              <a:rPr lang="en-GB" dirty="0" smtClean="0"/>
              <a:t>Symbol of authority</a:t>
            </a:r>
          </a:p>
          <a:p>
            <a:r>
              <a:rPr lang="en-GB" dirty="0" smtClean="0"/>
              <a:t>Boy </a:t>
            </a:r>
            <a:r>
              <a:rPr lang="en-GB" dirty="0"/>
              <a:t>Scout / Girl Guide awards</a:t>
            </a:r>
          </a:p>
          <a:p>
            <a:r>
              <a:rPr lang="en-GB" dirty="0"/>
              <a:t>Recognisable award system</a:t>
            </a:r>
          </a:p>
          <a:p>
            <a:r>
              <a:rPr lang="en-GB" dirty="0"/>
              <a:t>Proven Motivational system</a:t>
            </a:r>
          </a:p>
          <a:p>
            <a:r>
              <a:rPr lang="en-GB" dirty="0" smtClean="0"/>
              <a:t>Brand Loyalty</a:t>
            </a:r>
            <a:endParaRPr lang="en-GB" dirty="0"/>
          </a:p>
        </p:txBody>
      </p:sp>
    </p:spTree>
    <p:extLst>
      <p:ext uri="{BB962C8B-B14F-4D97-AF65-F5344CB8AC3E}">
        <p14:creationId xmlns:p14="http://schemas.microsoft.com/office/powerpoint/2010/main" val="40054343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a:t>
            </a:r>
            <a:r>
              <a:rPr lang="en-GB" dirty="0" smtClean="0"/>
              <a:t>Digital Badges</a:t>
            </a:r>
            <a:r>
              <a:rPr lang="en-GB" dirty="0"/>
              <a:t>?</a:t>
            </a:r>
          </a:p>
        </p:txBody>
      </p:sp>
      <p:sp>
        <p:nvSpPr>
          <p:cNvPr id="4" name="Content Placeholder 3"/>
          <p:cNvSpPr>
            <a:spLocks noGrp="1"/>
          </p:cNvSpPr>
          <p:nvPr>
            <p:ph idx="1"/>
          </p:nvPr>
        </p:nvSpPr>
        <p:spPr>
          <a:xfrm>
            <a:off x="899592" y="1412776"/>
            <a:ext cx="7139136" cy="4525963"/>
          </a:xfrm>
        </p:spPr>
        <p:txBody>
          <a:bodyPr/>
          <a:lstStyle/>
          <a:p>
            <a:pPr marL="0" indent="0" algn="ctr">
              <a:buNone/>
            </a:pPr>
            <a:r>
              <a:rPr lang="en-GB" sz="2800" dirty="0" smtClean="0"/>
              <a:t>(the </a:t>
            </a:r>
            <a:r>
              <a:rPr lang="en-GB" sz="2800" u="sng" dirty="0" smtClean="0"/>
              <a:t>New</a:t>
            </a:r>
            <a:r>
              <a:rPr lang="en-GB" sz="2800" dirty="0" smtClean="0"/>
              <a:t> bit)</a:t>
            </a:r>
          </a:p>
          <a:p>
            <a:pPr marL="514350" indent="-514350">
              <a:buFont typeface="+mj-lt"/>
              <a:buAutoNum type="arabicPeriod"/>
            </a:pPr>
            <a:r>
              <a:rPr lang="en-GB" dirty="0" smtClean="0"/>
              <a:t>Effectively three years old</a:t>
            </a:r>
          </a:p>
          <a:p>
            <a:pPr marL="514350" indent="-514350">
              <a:buFont typeface="+mj-lt"/>
              <a:buAutoNum type="arabicPeriod"/>
            </a:pPr>
            <a:r>
              <a:rPr lang="en-GB" dirty="0" smtClean="0"/>
              <a:t>Open Architecture</a:t>
            </a:r>
          </a:p>
          <a:p>
            <a:pPr marL="514350" indent="-514350">
              <a:buFont typeface="+mj-lt"/>
              <a:buAutoNum type="arabicPeriod"/>
            </a:pPr>
            <a:r>
              <a:rPr lang="en-GB" dirty="0" smtClean="0"/>
              <a:t>Digital Natives already value Badges</a:t>
            </a:r>
          </a:p>
          <a:p>
            <a:pPr marL="514350" indent="-514350">
              <a:buFont typeface="+mj-lt"/>
              <a:buAutoNum type="arabicPeriod"/>
            </a:pPr>
            <a:r>
              <a:rPr lang="en-GB" dirty="0" smtClean="0"/>
              <a:t>New Credentials </a:t>
            </a:r>
            <a:r>
              <a:rPr lang="en-GB" dirty="0"/>
              <a:t>for </a:t>
            </a:r>
            <a:r>
              <a:rPr lang="en-GB" dirty="0" smtClean="0"/>
              <a:t>a new technology landscape</a:t>
            </a:r>
            <a:endParaRPr lang="en-GB" dirty="0"/>
          </a:p>
        </p:txBody>
      </p:sp>
    </p:spTree>
    <p:extLst>
      <p:ext uri="{BB962C8B-B14F-4D97-AF65-F5344CB8AC3E}">
        <p14:creationId xmlns:p14="http://schemas.microsoft.com/office/powerpoint/2010/main" val="2482365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dirty="0" smtClean="0"/>
              <a:t>Why Adopt Badges?</a:t>
            </a:r>
            <a:endParaRPr lang="en-GB" dirty="0"/>
          </a:p>
        </p:txBody>
      </p:sp>
      <p:sp>
        <p:nvSpPr>
          <p:cNvPr id="3" name="Rectangle 2"/>
          <p:cNvSpPr/>
          <p:nvPr/>
        </p:nvSpPr>
        <p:spPr>
          <a:xfrm>
            <a:off x="611560" y="1268761"/>
            <a:ext cx="8064896" cy="1815882"/>
          </a:xfrm>
          <a:prstGeom prst="rect">
            <a:avLst/>
          </a:prstGeom>
        </p:spPr>
        <p:txBody>
          <a:bodyPr wrap="square">
            <a:spAutoFit/>
          </a:bodyPr>
          <a:lstStyle/>
          <a:p>
            <a:r>
              <a:rPr lang="en-GB" sz="2800" dirty="0" smtClean="0"/>
              <a:t>“Revised </a:t>
            </a:r>
            <a:r>
              <a:rPr lang="en-GB" sz="2800" dirty="0"/>
              <a:t>qualifications need to be developed in partnership with schools, Higher Education and industry</a:t>
            </a:r>
            <a:r>
              <a:rPr lang="en-GB" sz="2800" dirty="0" smtClean="0"/>
              <a:t>.” </a:t>
            </a:r>
          </a:p>
          <a:p>
            <a:r>
              <a:rPr lang="en-GB" sz="2800" dirty="0"/>
              <a:t>	</a:t>
            </a:r>
            <a:r>
              <a:rPr lang="en-GB" sz="2400" dirty="0" smtClean="0"/>
              <a:t>ICT </a:t>
            </a:r>
            <a:r>
              <a:rPr lang="en-GB" sz="2400" dirty="0"/>
              <a:t>steering group report to Welsh Government</a:t>
            </a:r>
            <a:r>
              <a:rPr lang="en-GB" sz="2400" dirty="0" smtClean="0"/>
              <a:t> </a:t>
            </a:r>
          </a:p>
        </p:txBody>
      </p:sp>
      <p:sp>
        <p:nvSpPr>
          <p:cNvPr id="4" name="TextBox 3"/>
          <p:cNvSpPr txBox="1"/>
          <p:nvPr/>
        </p:nvSpPr>
        <p:spPr>
          <a:xfrm>
            <a:off x="611560" y="3501008"/>
            <a:ext cx="8064895" cy="2031325"/>
          </a:xfrm>
          <a:prstGeom prst="rect">
            <a:avLst/>
          </a:prstGeom>
          <a:noFill/>
        </p:spPr>
        <p:txBody>
          <a:bodyPr wrap="square" rtlCol="0">
            <a:spAutoFit/>
          </a:bodyPr>
          <a:lstStyle/>
          <a:p>
            <a:r>
              <a:rPr lang="en-GB" sz="2800" dirty="0"/>
              <a:t>“over the next three-to-five years, as more institutions start using Open Badges, it may be necessary to support Open Badges in order to remain attractive to potential students”. </a:t>
            </a:r>
          </a:p>
          <a:p>
            <a:r>
              <a:rPr lang="en-GB" sz="1400" b="1" dirty="0" smtClean="0"/>
              <a:t>Glover</a:t>
            </a:r>
            <a:r>
              <a:rPr lang="en-GB" sz="1400" b="1" dirty="0"/>
              <a:t>, I. (2013</a:t>
            </a:r>
            <a:r>
              <a:rPr lang="en-GB" sz="1400" b="1" dirty="0" smtClean="0"/>
              <a:t>). </a:t>
            </a:r>
            <a:r>
              <a:rPr lang="en-GB" sz="1400" b="1" dirty="0"/>
              <a:t>Investigating perceptions and potential of open badges </a:t>
            </a:r>
            <a:r>
              <a:rPr lang="en-GB" sz="1400" b="1" dirty="0" smtClean="0"/>
              <a:t>in formal </a:t>
            </a:r>
            <a:r>
              <a:rPr lang="en-GB" sz="1400" b="1" dirty="0"/>
              <a:t>higher education</a:t>
            </a:r>
          </a:p>
        </p:txBody>
      </p:sp>
    </p:spTree>
    <p:extLst>
      <p:ext uri="{BB962C8B-B14F-4D97-AF65-F5344CB8AC3E}">
        <p14:creationId xmlns:p14="http://schemas.microsoft.com/office/powerpoint/2010/main" val="20687294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Because -</a:t>
            </a:r>
            <a:endParaRPr lang="en-GB" dirty="0"/>
          </a:p>
        </p:txBody>
      </p:sp>
      <p:sp>
        <p:nvSpPr>
          <p:cNvPr id="3" name="Content Placeholder 2"/>
          <p:cNvSpPr>
            <a:spLocks noGrp="1"/>
          </p:cNvSpPr>
          <p:nvPr>
            <p:ph idx="1"/>
          </p:nvPr>
        </p:nvSpPr>
        <p:spPr/>
        <p:txBody>
          <a:bodyPr/>
          <a:lstStyle/>
          <a:p>
            <a:r>
              <a:rPr lang="en-GB" dirty="0" smtClean="0"/>
              <a:t>If students leave Further Education –</a:t>
            </a:r>
          </a:p>
          <a:p>
            <a:pPr lvl="1"/>
            <a:r>
              <a:rPr lang="en-GB" dirty="0" smtClean="0"/>
              <a:t>Or even Secondary Education,</a:t>
            </a:r>
          </a:p>
          <a:p>
            <a:pPr marL="457200" lvl="1" indent="0">
              <a:buNone/>
            </a:pPr>
            <a:r>
              <a:rPr lang="en-GB" sz="3200" dirty="0"/>
              <a:t>With Badges</a:t>
            </a:r>
          </a:p>
          <a:p>
            <a:pPr marL="457200" lvl="1" indent="0">
              <a:buNone/>
            </a:pPr>
            <a:endParaRPr lang="en-GB" sz="3200" dirty="0"/>
          </a:p>
          <a:p>
            <a:pPr marL="457200" lvl="1" indent="0">
              <a:buNone/>
            </a:pPr>
            <a:r>
              <a:rPr lang="en-GB" sz="3200" dirty="0" smtClean="0"/>
              <a:t>They will seek Universities that offer Badges</a:t>
            </a:r>
            <a:endParaRPr lang="en-GB" sz="3200" dirty="0"/>
          </a:p>
        </p:txBody>
      </p:sp>
    </p:spTree>
    <p:extLst>
      <p:ext uri="{BB962C8B-B14F-4D97-AF65-F5344CB8AC3E}">
        <p14:creationId xmlns:p14="http://schemas.microsoft.com/office/powerpoint/2010/main" val="38947684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7507"/>
          <a:stretch/>
        </p:blipFill>
        <p:spPr bwMode="auto">
          <a:xfrm>
            <a:off x="2208723" y="692696"/>
            <a:ext cx="4726554" cy="5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822412" y="274638"/>
            <a:ext cx="7499176" cy="778098"/>
          </a:xfrm>
        </p:spPr>
        <p:txBody>
          <a:bodyPr/>
          <a:lstStyle/>
          <a:p>
            <a:r>
              <a:rPr lang="en-GB" dirty="0" smtClean="0"/>
              <a:t>How Open Badges </a:t>
            </a:r>
            <a:r>
              <a:rPr lang="en-GB" dirty="0"/>
              <a:t>are </a:t>
            </a:r>
            <a:r>
              <a:rPr lang="en-GB" dirty="0" smtClean="0"/>
              <a:t>used</a:t>
            </a:r>
            <a:endParaRPr lang="en-GB" dirty="0"/>
          </a:p>
        </p:txBody>
      </p:sp>
    </p:spTree>
    <p:extLst>
      <p:ext uri="{BB962C8B-B14F-4D97-AF65-F5344CB8AC3E}">
        <p14:creationId xmlns:p14="http://schemas.microsoft.com/office/powerpoint/2010/main" val="30824163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Example of </a:t>
            </a:r>
            <a:r>
              <a:rPr lang="en-GB" dirty="0" smtClean="0"/>
              <a:t>backpack</a:t>
            </a:r>
            <a:endParaRPr lang="en-GB"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1156224"/>
            <a:ext cx="6134979" cy="4363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63599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Behind the Badge</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268761"/>
            <a:ext cx="7539141" cy="3850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11880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196" y="188640"/>
            <a:ext cx="8229600" cy="1143000"/>
          </a:xfrm>
        </p:spPr>
        <p:txBody>
          <a:bodyPr>
            <a:normAutofit/>
          </a:bodyPr>
          <a:lstStyle/>
          <a:p>
            <a:r>
              <a:rPr lang="en-GB" sz="4000" b="1" dirty="0"/>
              <a:t>What skills do employers want</a:t>
            </a:r>
            <a:r>
              <a:rPr lang="en-GB" sz="4000" b="1" dirty="0" smtClean="0"/>
              <a:t>?</a:t>
            </a:r>
            <a:endParaRPr lang="en-GB" sz="4000" dirty="0"/>
          </a:p>
        </p:txBody>
      </p:sp>
      <p:sp>
        <p:nvSpPr>
          <p:cNvPr id="3" name="Content Placeholder 2"/>
          <p:cNvSpPr>
            <a:spLocks noGrp="1"/>
          </p:cNvSpPr>
          <p:nvPr>
            <p:ph idx="1"/>
          </p:nvPr>
        </p:nvSpPr>
        <p:spPr>
          <a:xfrm>
            <a:off x="1043608" y="1196752"/>
            <a:ext cx="7056784" cy="3384376"/>
          </a:xfrm>
        </p:spPr>
        <p:txBody>
          <a:bodyPr>
            <a:normAutofit fontScale="92500" lnSpcReduction="20000"/>
          </a:bodyPr>
          <a:lstStyle/>
          <a:p>
            <a:r>
              <a:rPr lang="en-GB" dirty="0" smtClean="0"/>
              <a:t>Teamwork</a:t>
            </a:r>
          </a:p>
          <a:p>
            <a:r>
              <a:rPr lang="en-GB" dirty="0" smtClean="0"/>
              <a:t>Problem Solving</a:t>
            </a:r>
          </a:p>
          <a:p>
            <a:r>
              <a:rPr lang="en-GB" dirty="0" smtClean="0"/>
              <a:t>Communication</a:t>
            </a:r>
          </a:p>
          <a:p>
            <a:r>
              <a:rPr lang="en-GB" dirty="0" smtClean="0"/>
              <a:t>Time Management</a:t>
            </a:r>
          </a:p>
          <a:p>
            <a:r>
              <a:rPr lang="en-GB" dirty="0" smtClean="0"/>
              <a:t>IT Skills</a:t>
            </a:r>
          </a:p>
          <a:p>
            <a:r>
              <a:rPr lang="en-GB" dirty="0" smtClean="0"/>
              <a:t>Numeracy</a:t>
            </a:r>
          </a:p>
          <a:p>
            <a:r>
              <a:rPr lang="en-GB" dirty="0" smtClean="0"/>
              <a:t>Customer Awareness</a:t>
            </a:r>
            <a:r>
              <a:rPr lang="en-GB" dirty="0" smtClean="0">
                <a:hlinkClick r:id="rId3" action="ppaction://hlinksldjump"/>
              </a:rPr>
              <a:t>.</a:t>
            </a:r>
            <a:endParaRPr lang="en-GB" dirty="0"/>
          </a:p>
        </p:txBody>
      </p:sp>
      <p:sp>
        <p:nvSpPr>
          <p:cNvPr id="4" name="Rectangle 3"/>
          <p:cNvSpPr/>
          <p:nvPr/>
        </p:nvSpPr>
        <p:spPr>
          <a:xfrm>
            <a:off x="807616" y="4437112"/>
            <a:ext cx="7416824" cy="1200329"/>
          </a:xfrm>
          <a:prstGeom prst="rect">
            <a:avLst/>
          </a:prstGeom>
        </p:spPr>
        <p:txBody>
          <a:bodyPr wrap="square">
            <a:spAutoFit/>
          </a:bodyPr>
          <a:lstStyle/>
          <a:p>
            <a:r>
              <a:rPr lang="en-GB" sz="2400" b="1" dirty="0" smtClean="0"/>
              <a:t>Do our degrees deliver these skills? </a:t>
            </a:r>
          </a:p>
          <a:p>
            <a:r>
              <a:rPr lang="en-GB" sz="2400" b="1" dirty="0" smtClean="0"/>
              <a:t>Can employers see the evidence?</a:t>
            </a:r>
          </a:p>
          <a:p>
            <a:r>
              <a:rPr lang="en-GB" sz="2400" b="1" dirty="0" smtClean="0"/>
              <a:t>Could we Badge these skills instead?  </a:t>
            </a:r>
            <a:endParaRPr lang="en-GB" sz="1600" dirty="0"/>
          </a:p>
        </p:txBody>
      </p:sp>
    </p:spTree>
    <p:extLst>
      <p:ext uri="{BB962C8B-B14F-4D97-AF65-F5344CB8AC3E}">
        <p14:creationId xmlns:p14="http://schemas.microsoft.com/office/powerpoint/2010/main" val="32907806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800" b="1" dirty="0" smtClean="0"/>
              <a:t>Employers often ask for knowledge of</a:t>
            </a:r>
            <a:endParaRPr lang="en-GB" sz="3800" dirty="0"/>
          </a:p>
        </p:txBody>
      </p:sp>
      <p:sp>
        <p:nvSpPr>
          <p:cNvPr id="3" name="Content Placeholder 2"/>
          <p:cNvSpPr>
            <a:spLocks noGrp="1"/>
          </p:cNvSpPr>
          <p:nvPr>
            <p:ph idx="1"/>
          </p:nvPr>
        </p:nvSpPr>
        <p:spPr>
          <a:xfrm>
            <a:off x="1028473" y="1340768"/>
            <a:ext cx="7355160" cy="3024336"/>
          </a:xfrm>
        </p:spPr>
        <p:txBody>
          <a:bodyPr>
            <a:normAutofit/>
          </a:bodyPr>
          <a:lstStyle/>
          <a:p>
            <a:r>
              <a:rPr lang="en-GB" dirty="0" smtClean="0"/>
              <a:t>Diversity</a:t>
            </a:r>
            <a:endParaRPr lang="en-GB" dirty="0"/>
          </a:p>
          <a:p>
            <a:r>
              <a:rPr lang="en-GB" dirty="0" smtClean="0"/>
              <a:t>Equality</a:t>
            </a:r>
            <a:endParaRPr lang="en-GB" dirty="0"/>
          </a:p>
          <a:p>
            <a:r>
              <a:rPr lang="en-GB" dirty="0" smtClean="0"/>
              <a:t>Data Protection</a:t>
            </a:r>
            <a:endParaRPr lang="en-GB" dirty="0"/>
          </a:p>
          <a:p>
            <a:r>
              <a:rPr lang="en-GB" dirty="0" smtClean="0"/>
              <a:t>Freedom of Information</a:t>
            </a:r>
          </a:p>
          <a:p>
            <a:r>
              <a:rPr lang="en-GB" dirty="0" smtClean="0"/>
              <a:t>Health and Safety</a:t>
            </a:r>
            <a:r>
              <a:rPr lang="en-GB" dirty="0" smtClean="0">
                <a:hlinkClick r:id="rId3" action="ppaction://hlinksldjump"/>
              </a:rPr>
              <a:t>.</a:t>
            </a:r>
            <a:endParaRPr lang="en-GB" dirty="0"/>
          </a:p>
        </p:txBody>
      </p:sp>
      <p:sp>
        <p:nvSpPr>
          <p:cNvPr id="4" name="Rectangle 3"/>
          <p:cNvSpPr/>
          <p:nvPr/>
        </p:nvSpPr>
        <p:spPr>
          <a:xfrm>
            <a:off x="812449" y="4365104"/>
            <a:ext cx="7632848" cy="1200329"/>
          </a:xfrm>
          <a:prstGeom prst="rect">
            <a:avLst/>
          </a:prstGeom>
        </p:spPr>
        <p:txBody>
          <a:bodyPr wrap="square">
            <a:spAutoFit/>
          </a:bodyPr>
          <a:lstStyle/>
          <a:p>
            <a:r>
              <a:rPr lang="en-GB" sz="2400" b="1" dirty="0" smtClean="0"/>
              <a:t>Do our degrees deliver </a:t>
            </a:r>
            <a:r>
              <a:rPr lang="en-GB" sz="2400" b="1" dirty="0" smtClean="0"/>
              <a:t>that knowledge? </a:t>
            </a:r>
            <a:endParaRPr lang="en-GB" sz="2400" b="1" dirty="0" smtClean="0"/>
          </a:p>
          <a:p>
            <a:r>
              <a:rPr lang="en-GB" sz="2400" b="1" dirty="0" smtClean="0"/>
              <a:t>Can employers see the evidence?</a:t>
            </a:r>
          </a:p>
          <a:p>
            <a:r>
              <a:rPr lang="en-GB" sz="2400" b="1" dirty="0" smtClean="0"/>
              <a:t>Could we Badge these skills instead?  </a:t>
            </a:r>
            <a:endParaRPr lang="en-GB" sz="1600" dirty="0"/>
          </a:p>
        </p:txBody>
      </p:sp>
    </p:spTree>
    <p:extLst>
      <p:ext uri="{BB962C8B-B14F-4D97-AF65-F5344CB8AC3E}">
        <p14:creationId xmlns:p14="http://schemas.microsoft.com/office/powerpoint/2010/main" val="21205659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Opportunities</a:t>
            </a:r>
            <a:endParaRPr lang="en-GB" dirty="0"/>
          </a:p>
        </p:txBody>
      </p:sp>
      <p:sp>
        <p:nvSpPr>
          <p:cNvPr id="3" name="Content Placeholder 2"/>
          <p:cNvSpPr>
            <a:spLocks noGrp="1"/>
          </p:cNvSpPr>
          <p:nvPr>
            <p:ph idx="1"/>
          </p:nvPr>
        </p:nvSpPr>
        <p:spPr>
          <a:xfrm>
            <a:off x="611560" y="1484784"/>
            <a:ext cx="8003232" cy="4032449"/>
          </a:xfrm>
        </p:spPr>
        <p:txBody>
          <a:bodyPr>
            <a:normAutofit/>
          </a:bodyPr>
          <a:lstStyle/>
          <a:p>
            <a:r>
              <a:rPr lang="en-GB" dirty="0" smtClean="0"/>
              <a:t>Digital Credentials support E-Learning</a:t>
            </a:r>
          </a:p>
          <a:p>
            <a:r>
              <a:rPr lang="en-GB" dirty="0" smtClean="0"/>
              <a:t>Awards designed to meet learners needs</a:t>
            </a:r>
          </a:p>
          <a:p>
            <a:r>
              <a:rPr lang="en-GB" b="1" dirty="0" smtClean="0"/>
              <a:t>Employability</a:t>
            </a:r>
            <a:r>
              <a:rPr lang="en-GB" dirty="0" smtClean="0"/>
              <a:t> </a:t>
            </a:r>
            <a:r>
              <a:rPr lang="en-GB" dirty="0"/>
              <a:t>gained through targeted </a:t>
            </a:r>
            <a:r>
              <a:rPr lang="en-GB" dirty="0" smtClean="0"/>
              <a:t>competency awards</a:t>
            </a:r>
          </a:p>
          <a:p>
            <a:r>
              <a:rPr lang="en-GB" dirty="0" smtClean="0"/>
              <a:t>Recruiting Global learners</a:t>
            </a:r>
            <a:endParaRPr lang="en-GB" dirty="0"/>
          </a:p>
          <a:p>
            <a:r>
              <a:rPr lang="en-GB" dirty="0" smtClean="0"/>
              <a:t>Early adopters secure market share</a:t>
            </a:r>
            <a:endParaRPr lang="en-GB" dirty="0"/>
          </a:p>
        </p:txBody>
      </p:sp>
    </p:spTree>
    <p:extLst>
      <p:ext uri="{BB962C8B-B14F-4D97-AF65-F5344CB8AC3E}">
        <p14:creationId xmlns:p14="http://schemas.microsoft.com/office/powerpoint/2010/main" val="6045994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Facts and Figures</a:t>
            </a:r>
            <a:endParaRPr lang="en-GB" dirty="0"/>
          </a:p>
        </p:txBody>
      </p:sp>
      <p:sp>
        <p:nvSpPr>
          <p:cNvPr id="3" name="Content Placeholder 2"/>
          <p:cNvSpPr>
            <a:spLocks noGrp="1"/>
          </p:cNvSpPr>
          <p:nvPr>
            <p:ph idx="1"/>
          </p:nvPr>
        </p:nvSpPr>
        <p:spPr/>
        <p:txBody>
          <a:bodyPr/>
          <a:lstStyle/>
          <a:p>
            <a:r>
              <a:rPr lang="en-GB" dirty="0" smtClean="0"/>
              <a:t>1,900 </a:t>
            </a:r>
            <a:r>
              <a:rPr lang="en-GB" dirty="0"/>
              <a:t>independent </a:t>
            </a:r>
            <a:r>
              <a:rPr lang="en-GB" dirty="0" smtClean="0"/>
              <a:t>issuers</a:t>
            </a:r>
            <a:r>
              <a:rPr lang="en-GB" dirty="0"/>
              <a:t> have aligned with the </a:t>
            </a:r>
            <a:r>
              <a:rPr lang="en-GB" dirty="0" smtClean="0"/>
              <a:t>Open Badge </a:t>
            </a:r>
            <a:r>
              <a:rPr lang="en-GB" dirty="0"/>
              <a:t>standard </a:t>
            </a:r>
            <a:endParaRPr lang="en-GB" dirty="0" smtClean="0"/>
          </a:p>
          <a:p>
            <a:r>
              <a:rPr lang="en-GB" dirty="0" smtClean="0"/>
              <a:t>210,000 badges </a:t>
            </a:r>
            <a:r>
              <a:rPr lang="en-GB" dirty="0"/>
              <a:t>issued </a:t>
            </a:r>
            <a:r>
              <a:rPr lang="en-GB" dirty="0" smtClean="0"/>
              <a:t>to </a:t>
            </a:r>
            <a:r>
              <a:rPr lang="en-GB" dirty="0"/>
              <a:t>their community </a:t>
            </a:r>
            <a:r>
              <a:rPr lang="en-GB" dirty="0" smtClean="0"/>
              <a:t>members</a:t>
            </a:r>
            <a:endParaRPr lang="en-GB" dirty="0"/>
          </a:p>
          <a:p>
            <a:r>
              <a:rPr lang="en-GB" dirty="0"/>
              <a:t> </a:t>
            </a:r>
            <a:r>
              <a:rPr lang="en-GB" dirty="0" smtClean="0"/>
              <a:t>”Badge </a:t>
            </a:r>
            <a:r>
              <a:rPr lang="en-GB" dirty="0"/>
              <a:t>The </a:t>
            </a:r>
            <a:r>
              <a:rPr lang="en-GB" dirty="0" smtClean="0"/>
              <a:t>UK”</a:t>
            </a:r>
            <a:r>
              <a:rPr lang="en-GB" dirty="0"/>
              <a:t> </a:t>
            </a:r>
            <a:r>
              <a:rPr lang="en-GB" dirty="0" smtClean="0"/>
              <a:t>report </a:t>
            </a:r>
            <a:r>
              <a:rPr lang="en-GB" dirty="0"/>
              <a:t>50,000 badges issued to 23,000 students by over 120 partner organizations </a:t>
            </a:r>
            <a:r>
              <a:rPr lang="en-GB" sz="2000" dirty="0"/>
              <a:t>(as of February 2014.)</a:t>
            </a:r>
          </a:p>
        </p:txBody>
      </p:sp>
    </p:spTree>
    <p:extLst>
      <p:ext uri="{BB962C8B-B14F-4D97-AF65-F5344CB8AC3E}">
        <p14:creationId xmlns:p14="http://schemas.microsoft.com/office/powerpoint/2010/main" val="11262924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75756" y="2598003"/>
            <a:ext cx="4392488" cy="830997"/>
          </a:xfrm>
          <a:prstGeom prst="rect">
            <a:avLst/>
          </a:prstGeom>
          <a:noFill/>
        </p:spPr>
        <p:txBody>
          <a:bodyPr wrap="square" rtlCol="0" anchor="ctr">
            <a:spAutoFit/>
          </a:bodyPr>
          <a:lstStyle/>
          <a:p>
            <a:r>
              <a:rPr lang="en-GB" sz="4800" dirty="0" smtClean="0"/>
              <a:t>Question Time</a:t>
            </a:r>
            <a:endParaRPr lang="en-GB" sz="4800" dirty="0"/>
          </a:p>
        </p:txBody>
      </p:sp>
    </p:spTree>
    <p:extLst>
      <p:ext uri="{BB962C8B-B14F-4D97-AF65-F5344CB8AC3E}">
        <p14:creationId xmlns:p14="http://schemas.microsoft.com/office/powerpoint/2010/main" val="4084755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Proposal for badge Imagery</a:t>
            </a:r>
            <a:endParaRPr lang="en-GB"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7764" y="2766050"/>
            <a:ext cx="1375917" cy="18482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2767885"/>
            <a:ext cx="1728192" cy="1674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5816" y="1340768"/>
            <a:ext cx="3051884" cy="32735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flipV="1">
            <a:off x="1921478" y="4480040"/>
            <a:ext cx="733854" cy="56914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673628" y="4614298"/>
            <a:ext cx="1224136" cy="542894"/>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655332" y="4941168"/>
            <a:ext cx="3312368" cy="646331"/>
          </a:xfrm>
          <a:prstGeom prst="rect">
            <a:avLst/>
          </a:prstGeom>
          <a:noFill/>
        </p:spPr>
        <p:txBody>
          <a:bodyPr wrap="square" rtlCol="0">
            <a:spAutoFit/>
          </a:bodyPr>
          <a:lstStyle/>
          <a:p>
            <a:r>
              <a:rPr lang="en-GB" dirty="0" smtClean="0"/>
              <a:t>University heraldic Shield and elements promote recognition</a:t>
            </a:r>
            <a:endParaRPr lang="en-GB" dirty="0"/>
          </a:p>
        </p:txBody>
      </p:sp>
    </p:spTree>
    <p:extLst>
      <p:ext uri="{BB962C8B-B14F-4D97-AF65-F5344CB8AC3E}">
        <p14:creationId xmlns:p14="http://schemas.microsoft.com/office/powerpoint/2010/main" val="1631655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229600" cy="1143000"/>
          </a:xfrm>
        </p:spPr>
        <p:txBody>
          <a:bodyPr/>
          <a:lstStyle/>
          <a:p>
            <a:r>
              <a:rPr lang="en-GB" dirty="0" smtClean="0"/>
              <a:t>Badges Stack for Greater Award</a:t>
            </a:r>
            <a:endParaRPr lang="en-GB" dirty="0"/>
          </a:p>
        </p:txBody>
      </p:sp>
      <p:pic>
        <p:nvPicPr>
          <p:cNvPr id="205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7704" y="1340769"/>
            <a:ext cx="797151" cy="10730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8104" y="1916832"/>
            <a:ext cx="2247800" cy="3405758"/>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07704" y="2636912"/>
            <a:ext cx="797151" cy="1080122"/>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07704" y="3933056"/>
            <a:ext cx="797150" cy="1080121"/>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07705" y="5236814"/>
            <a:ext cx="797150" cy="1080121"/>
          </a:xfrm>
          <a:prstGeom prst="rect">
            <a:avLst/>
          </a:prstGeom>
        </p:spPr>
      </p:pic>
      <p:sp>
        <p:nvSpPr>
          <p:cNvPr id="7" name="Right Brace 6"/>
          <p:cNvSpPr/>
          <p:nvPr/>
        </p:nvSpPr>
        <p:spPr>
          <a:xfrm>
            <a:off x="2771800" y="1340770"/>
            <a:ext cx="2160240" cy="4976166"/>
          </a:xfrm>
          <a:prstGeom prst="rightBrace">
            <a:avLst>
              <a:gd name="adj1" fmla="val 1816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12"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8767" y="1397096"/>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8767" y="1672559"/>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8767" y="1916832"/>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ight Brace 14"/>
          <p:cNvSpPr/>
          <p:nvPr/>
        </p:nvSpPr>
        <p:spPr>
          <a:xfrm>
            <a:off x="1200517" y="1340769"/>
            <a:ext cx="351656" cy="855710"/>
          </a:xfrm>
          <a:prstGeom prst="rightBrace">
            <a:avLst>
              <a:gd name="adj1" fmla="val 1816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16"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8767" y="2686031"/>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8767" y="2961494"/>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8767" y="3205767"/>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Right Brace 18"/>
          <p:cNvSpPr/>
          <p:nvPr/>
        </p:nvSpPr>
        <p:spPr>
          <a:xfrm>
            <a:off x="1184559" y="2636912"/>
            <a:ext cx="351656" cy="855710"/>
          </a:xfrm>
          <a:prstGeom prst="rightBrace">
            <a:avLst>
              <a:gd name="adj1" fmla="val 1816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20"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9743" y="3982175"/>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9743" y="4257638"/>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9743" y="4501911"/>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 name="Right Brace 22"/>
          <p:cNvSpPr/>
          <p:nvPr/>
        </p:nvSpPr>
        <p:spPr>
          <a:xfrm>
            <a:off x="1185535" y="3933056"/>
            <a:ext cx="351656" cy="855710"/>
          </a:xfrm>
          <a:prstGeom prst="rightBrace">
            <a:avLst>
              <a:gd name="adj1" fmla="val 1816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28"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9743" y="5285652"/>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9"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9743" y="5561115"/>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9743" y="5805388"/>
            <a:ext cx="211116" cy="204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1" name="Right Brace 30"/>
          <p:cNvSpPr/>
          <p:nvPr/>
        </p:nvSpPr>
        <p:spPr>
          <a:xfrm>
            <a:off x="1185535" y="5236533"/>
            <a:ext cx="351656" cy="855710"/>
          </a:xfrm>
          <a:prstGeom prst="rightBrace">
            <a:avLst>
              <a:gd name="adj1" fmla="val 1816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653924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79828" y="260647"/>
            <a:ext cx="8229600" cy="1143000"/>
          </a:xfrm>
        </p:spPr>
        <p:txBody>
          <a:bodyPr/>
          <a:lstStyle/>
          <a:p>
            <a:r>
              <a:rPr lang="en-GB" dirty="0" smtClean="0"/>
              <a:t>Social Participant Badges</a:t>
            </a:r>
            <a:endParaRPr lang="en-GB" dirty="0"/>
          </a:p>
        </p:txBody>
      </p:sp>
      <p:sp>
        <p:nvSpPr>
          <p:cNvPr id="7" name="Right Brace 6"/>
          <p:cNvSpPr/>
          <p:nvPr/>
        </p:nvSpPr>
        <p:spPr>
          <a:xfrm>
            <a:off x="2699792" y="1340769"/>
            <a:ext cx="1396460" cy="4976166"/>
          </a:xfrm>
          <a:prstGeom prst="rightBrace">
            <a:avLst>
              <a:gd name="adj1" fmla="val 18166"/>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25" name="Picture 4"/>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462722" y="4849109"/>
            <a:ext cx="1337385" cy="1199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462722" y="3228929"/>
            <a:ext cx="1337385" cy="1199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462722" y="1608749"/>
            <a:ext cx="1337385" cy="1199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 name="TextBox 31"/>
          <p:cNvSpPr txBox="1"/>
          <p:nvPr/>
        </p:nvSpPr>
        <p:spPr>
          <a:xfrm>
            <a:off x="4096252" y="2490024"/>
            <a:ext cx="4868236" cy="2677656"/>
          </a:xfrm>
          <a:prstGeom prst="rect">
            <a:avLst/>
          </a:prstGeom>
          <a:noFill/>
        </p:spPr>
        <p:txBody>
          <a:bodyPr wrap="square" rtlCol="0">
            <a:spAutoFit/>
          </a:bodyPr>
          <a:lstStyle/>
          <a:p>
            <a:r>
              <a:rPr lang="en-GB" sz="2800" dirty="0" smtClean="0"/>
              <a:t>Denoting:</a:t>
            </a:r>
          </a:p>
          <a:p>
            <a:pPr marL="285750" indent="-285750">
              <a:buFont typeface="Arial" pitchFamily="34" charset="0"/>
              <a:buChar char="•"/>
            </a:pPr>
            <a:r>
              <a:rPr lang="en-GB" sz="2800" dirty="0" smtClean="0"/>
              <a:t>Social Skills</a:t>
            </a:r>
          </a:p>
          <a:p>
            <a:pPr marL="285750" indent="-285750">
              <a:buFont typeface="Arial" pitchFamily="34" charset="0"/>
              <a:buChar char="•"/>
            </a:pPr>
            <a:r>
              <a:rPr lang="en-GB" sz="2800" dirty="0" smtClean="0"/>
              <a:t>Peer Evaluation/Recognition</a:t>
            </a:r>
          </a:p>
          <a:p>
            <a:pPr marL="285750" indent="-285750">
              <a:buFont typeface="Arial" pitchFamily="34" charset="0"/>
              <a:buChar char="•"/>
            </a:pPr>
            <a:r>
              <a:rPr lang="en-GB" sz="2800" dirty="0" smtClean="0"/>
              <a:t>Mentoring and Support</a:t>
            </a:r>
          </a:p>
          <a:p>
            <a:pPr marL="285750" indent="-285750">
              <a:buFont typeface="Arial" pitchFamily="34" charset="0"/>
              <a:buChar char="•"/>
            </a:pPr>
            <a:r>
              <a:rPr lang="en-GB" sz="2800" dirty="0" smtClean="0"/>
              <a:t>Attendance at Seminar events</a:t>
            </a:r>
          </a:p>
          <a:p>
            <a:pPr marL="285750" indent="-285750">
              <a:buFont typeface="Arial" pitchFamily="34" charset="0"/>
              <a:buChar char="•"/>
            </a:pPr>
            <a:r>
              <a:rPr lang="en-GB" sz="2800" dirty="0" smtClean="0"/>
              <a:t>Participation in Group work</a:t>
            </a:r>
            <a:endParaRPr lang="en-GB" sz="2800" dirty="0"/>
          </a:p>
        </p:txBody>
      </p:sp>
    </p:spTree>
    <p:extLst>
      <p:ext uri="{BB962C8B-B14F-4D97-AF65-F5344CB8AC3E}">
        <p14:creationId xmlns:p14="http://schemas.microsoft.com/office/powerpoint/2010/main" val="1694407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501008"/>
            <a:ext cx="5184576" cy="30849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GB" dirty="0" smtClean="0"/>
              <a:t>Why Should We Care?</a:t>
            </a:r>
            <a:endParaRPr lang="en-GB" dirty="0"/>
          </a:p>
        </p:txBody>
      </p:sp>
      <p:sp>
        <p:nvSpPr>
          <p:cNvPr id="3" name="Content Placeholder 2"/>
          <p:cNvSpPr>
            <a:spLocks noGrp="1"/>
          </p:cNvSpPr>
          <p:nvPr>
            <p:ph idx="1"/>
          </p:nvPr>
        </p:nvSpPr>
        <p:spPr>
          <a:xfrm>
            <a:off x="457200" y="1268760"/>
            <a:ext cx="8229600" cy="4857403"/>
          </a:xfrm>
        </p:spPr>
        <p:txBody>
          <a:bodyPr>
            <a:normAutofit/>
          </a:bodyPr>
          <a:lstStyle/>
          <a:p>
            <a:r>
              <a:rPr lang="en-GB" dirty="0" smtClean="0"/>
              <a:t>If we don’t someone else will.</a:t>
            </a:r>
          </a:p>
          <a:p>
            <a:pPr lvl="1"/>
            <a:r>
              <a:rPr lang="en-GB" dirty="0" smtClean="0"/>
              <a:t>For Example:</a:t>
            </a:r>
          </a:p>
          <a:p>
            <a:pPr lvl="1"/>
            <a:r>
              <a:rPr lang="en-GB" dirty="0" smtClean="0"/>
              <a:t>                      </a:t>
            </a:r>
            <a:r>
              <a:rPr lang="en-GB" dirty="0"/>
              <a:t>gained funding of approximately </a:t>
            </a:r>
            <a:r>
              <a:rPr lang="en-GB" dirty="0" smtClean="0"/>
              <a:t>			         £</a:t>
            </a:r>
            <a:r>
              <a:rPr lang="en-GB" dirty="0"/>
              <a:t>113,000 from </a:t>
            </a:r>
            <a:r>
              <a:rPr lang="en-GB" dirty="0" smtClean="0"/>
              <a:t>JISC </a:t>
            </a:r>
            <a:r>
              <a:rPr lang="en-GB" dirty="0"/>
              <a:t>to develop </a:t>
            </a:r>
            <a:r>
              <a:rPr lang="en-GB" dirty="0" smtClean="0"/>
              <a:t>			         capability </a:t>
            </a:r>
            <a:r>
              <a:rPr lang="en-GB" dirty="0"/>
              <a:t>in </a:t>
            </a:r>
            <a:r>
              <a:rPr lang="en-GB" dirty="0" smtClean="0"/>
              <a:t>e-learning.</a:t>
            </a:r>
          </a:p>
          <a:p>
            <a:pPr lvl="1"/>
            <a:endParaRPr lang="en-GB" dirty="0"/>
          </a:p>
          <a:p>
            <a:pPr marL="457200" lvl="1" indent="0">
              <a:buNone/>
            </a:pPr>
            <a:endParaRPr lang="en-GB" sz="1400" dirty="0" smtClean="0"/>
          </a:p>
          <a:p>
            <a:pPr marL="457200" lvl="1" indent="0">
              <a:buNone/>
            </a:pPr>
            <a:endParaRPr lang="en-GB" sz="1400" dirty="0"/>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2420888"/>
            <a:ext cx="2400300" cy="88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15087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If They do, We Should</a:t>
            </a:r>
            <a:endParaRPr lang="en-GB" dirty="0"/>
          </a:p>
        </p:txBody>
      </p:sp>
      <p:sp>
        <p:nvSpPr>
          <p:cNvPr id="3" name="Content Placeholder 2"/>
          <p:cNvSpPr>
            <a:spLocks noGrp="1"/>
          </p:cNvSpPr>
          <p:nvPr>
            <p:ph idx="1"/>
          </p:nvPr>
        </p:nvSpPr>
        <p:spPr>
          <a:xfrm>
            <a:off x="457200" y="2348880"/>
            <a:ext cx="8229600" cy="3777283"/>
          </a:xfrm>
        </p:spPr>
        <p:txBody>
          <a:bodyPr>
            <a:normAutofit lnSpcReduction="10000"/>
          </a:bodyPr>
          <a:lstStyle/>
          <a:p>
            <a:pPr marL="457200" lvl="1" indent="0">
              <a:buNone/>
            </a:pPr>
            <a:r>
              <a:rPr lang="en-GB" sz="3500" dirty="0" smtClean="0"/>
              <a:t>The </a:t>
            </a:r>
            <a:r>
              <a:rPr lang="en-GB" sz="3500" dirty="0"/>
              <a:t>e-Learning team at Borders College believes that the Mozilla-led Open Badges ecosystem offers an opportunity to increase student </a:t>
            </a:r>
            <a:r>
              <a:rPr lang="en-GB" sz="3500" b="1" dirty="0"/>
              <a:t>engagement</a:t>
            </a:r>
            <a:r>
              <a:rPr lang="en-GB" sz="3500" dirty="0"/>
              <a:t>, </a:t>
            </a:r>
            <a:r>
              <a:rPr lang="en-GB" sz="3500" b="1" dirty="0"/>
              <a:t>retention</a:t>
            </a:r>
            <a:r>
              <a:rPr lang="en-GB" sz="3500" dirty="0"/>
              <a:t> and </a:t>
            </a:r>
            <a:r>
              <a:rPr lang="en-GB" sz="3500" b="1" dirty="0" smtClean="0"/>
              <a:t>employability</a:t>
            </a:r>
            <a:r>
              <a:rPr lang="en-GB" sz="3500" dirty="0" smtClean="0"/>
              <a:t>.</a:t>
            </a:r>
            <a:endParaRPr lang="en-GB" sz="3500" dirty="0"/>
          </a:p>
          <a:p>
            <a:pPr lvl="1"/>
            <a:endParaRPr lang="en-GB" dirty="0"/>
          </a:p>
          <a:p>
            <a:pPr marL="457200" lvl="1" indent="0">
              <a:buNone/>
            </a:pPr>
            <a:endParaRPr lang="en-GB" sz="1400" dirty="0">
              <a:hlinkClick r:id="rId2"/>
            </a:endParaRPr>
          </a:p>
          <a:p>
            <a:pPr marL="457200" lvl="1" indent="0">
              <a:buNone/>
            </a:pPr>
            <a:r>
              <a:rPr lang="en-GB" sz="1400" dirty="0" smtClean="0">
                <a:hlinkClick r:id="rId2"/>
              </a:rPr>
              <a:t>http</a:t>
            </a:r>
            <a:r>
              <a:rPr lang="en-GB" sz="1400" dirty="0">
                <a:hlinkClick r:id="rId2"/>
              </a:rPr>
              <a:t>://</a:t>
            </a:r>
            <a:r>
              <a:rPr lang="en-GB" sz="1400" dirty="0" smtClean="0">
                <a:hlinkClick r:id="rId2"/>
              </a:rPr>
              <a:t>www.borderscollege.ac.uk/news-and-events/funding-success-for-the-e-learning-bolt-project/</a:t>
            </a:r>
            <a:endParaRPr lang="en-GB" sz="1400" dirty="0" smtClean="0"/>
          </a:p>
          <a:p>
            <a:pPr marL="457200" lvl="1" indent="0">
              <a:buNone/>
            </a:pPr>
            <a:r>
              <a:rPr lang="en-GB" sz="1400" dirty="0">
                <a:hlinkClick r:id="rId3"/>
              </a:rPr>
              <a:t>http://www.rsc-scotland.org/?</a:t>
            </a:r>
            <a:r>
              <a:rPr lang="en-GB" sz="1400" dirty="0" smtClean="0">
                <a:hlinkClick r:id="rId3"/>
              </a:rPr>
              <a:t>p=2454</a:t>
            </a:r>
            <a:endParaRPr lang="en-GB" sz="1400" dirty="0" smtClean="0"/>
          </a:p>
          <a:p>
            <a:pPr marL="457200" lvl="1" indent="0">
              <a:buNone/>
            </a:pPr>
            <a:endParaRPr lang="en-GB" sz="1400" dirty="0"/>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412776"/>
            <a:ext cx="2400300" cy="88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51592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20140311PresentationUWTSDTemplate</Template>
  <TotalTime>320</TotalTime>
  <Words>980</Words>
  <Application>Microsoft Office PowerPoint</Application>
  <PresentationFormat>On-screen Show (4:3)</PresentationFormat>
  <Paragraphs>134</Paragraphs>
  <Slides>18</Slides>
  <Notes>17</Notes>
  <HiddenSlides>5</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20140311PresentationUWTSDTemplate</vt:lpstr>
      <vt:lpstr>Open Badges:   New Credentials  and  New Opportunities </vt:lpstr>
      <vt:lpstr>What are Badges?</vt:lpstr>
      <vt:lpstr>What are Digital Badges?</vt:lpstr>
      <vt:lpstr>Why Adopt Badges?</vt:lpstr>
      <vt:lpstr>Because -</vt:lpstr>
      <vt:lpstr>How Open Badges are used</vt:lpstr>
      <vt:lpstr>Example of backpack</vt:lpstr>
      <vt:lpstr>Behind the Badge</vt:lpstr>
      <vt:lpstr>What skills do employers want?</vt:lpstr>
      <vt:lpstr>Employers often ask for knowledge of</vt:lpstr>
      <vt:lpstr>The Opportunities</vt:lpstr>
      <vt:lpstr>Facts and Figures</vt:lpstr>
      <vt:lpstr>PowerPoint Presentation</vt:lpstr>
      <vt:lpstr>Proposal for badge Imagery</vt:lpstr>
      <vt:lpstr>Badges Stack for Greater Award</vt:lpstr>
      <vt:lpstr>Social Participant Badges</vt:lpstr>
      <vt:lpstr>Why Should We Care?</vt:lpstr>
      <vt:lpstr>If They do, We Should</vt:lpstr>
    </vt:vector>
  </TitlesOfParts>
  <Company>RM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Swanson, Mike</cp:lastModifiedBy>
  <cp:revision>24</cp:revision>
  <cp:lastPrinted>2014-10-27T13:57:09Z</cp:lastPrinted>
  <dcterms:created xsi:type="dcterms:W3CDTF">2014-03-18T15:06:23Z</dcterms:created>
  <dcterms:modified xsi:type="dcterms:W3CDTF">2014-10-27T14:07:25Z</dcterms:modified>
</cp:coreProperties>
</file>