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3"/>
  </p:notesMasterIdLst>
  <p:sldIdLst>
    <p:sldId id="256" r:id="rId5"/>
    <p:sldId id="267" r:id="rId6"/>
    <p:sldId id="399" r:id="rId7"/>
    <p:sldId id="400" r:id="rId8"/>
    <p:sldId id="302" r:id="rId9"/>
    <p:sldId id="401" r:id="rId10"/>
    <p:sldId id="402" r:id="rId11"/>
    <p:sldId id="283" r:id="rId12"/>
    <p:sldId id="286" r:id="rId13"/>
    <p:sldId id="296" r:id="rId14"/>
    <p:sldId id="264" r:id="rId15"/>
    <p:sldId id="287" r:id="rId16"/>
    <p:sldId id="280" r:id="rId17"/>
    <p:sldId id="298" r:id="rId18"/>
    <p:sldId id="403" r:id="rId19"/>
    <p:sldId id="277" r:id="rId20"/>
    <p:sldId id="292" r:id="rId21"/>
    <p:sldId id="25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41533F-9110-4DF6-9F71-EC751091B2CE}" v="17" dt="2026-09-28T17:02:55.3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89" autoAdjust="0"/>
    <p:restoredTop sz="94660"/>
  </p:normalViewPr>
  <p:slideViewPr>
    <p:cSldViewPr snapToGrid="0">
      <p:cViewPr>
        <p:scale>
          <a:sx n="88" d="100"/>
          <a:sy n="88" d="100"/>
        </p:scale>
        <p:origin x="84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@fotografierende?utm_content=attributionCopyText&amp;utm_medium=referral&amp;utm_source=pexels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pexels.com/photo/pond-near-high-mounts-under-cloudy-sky-4390119/?utm_content=attributionCopyText&amp;utm_medium=referral&amp;utm_source=pexels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Photo by </a:t>
            </a:r>
            <a:r>
              <a:rPr lang="en-US" b="1" dirty="0">
                <a:hlinkClick r:id="rId3"/>
              </a:rPr>
              <a:t>fotografierende</a:t>
            </a:r>
            <a:r>
              <a:rPr lang="en-US"/>
              <a:t> from </a:t>
            </a:r>
            <a:r>
              <a:rPr lang="en-US" b="1" dirty="0">
                <a:hlinkClick r:id="rId4"/>
              </a:rPr>
              <a:t>Pexels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3CC77-8463-4C31-85DB-DE6A193752C0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041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3CC77-8463-4C31-85DB-DE6A193752C0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785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3FED537-3AF1-4C36-9904-77B6A54D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US" sz="3600"/>
              <a:t>ECPS6020: REFLExive Skills in counselling</a:t>
            </a:r>
            <a:br>
              <a:rPr lang="en-US" sz="3600"/>
            </a:br>
            <a:r>
              <a:rPr lang="en-US" sz="3600"/>
              <a:t>Module Lead: Andrea Williams</a:t>
            </a:r>
          </a:p>
        </p:txBody>
      </p:sp>
      <p:pic>
        <p:nvPicPr>
          <p:cNvPr id="3" name="Picture 2" descr="Counseling Psychologist Healingy Therapy &amp; Counseling Psychologist">
            <a:extLst>
              <a:ext uri="{FF2B5EF4-FFF2-40B4-BE49-F238E27FC236}">
                <a16:creationId xmlns:a16="http://schemas.microsoft.com/office/drawing/2014/main" id="{3BC23E36-4FB0-D518-826F-9C0B552FFA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954" r="1" b="27266"/>
          <a:stretch>
            <a:fillRect/>
          </a:stretch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dirty="0">
                <a:solidFill>
                  <a:srgbClr val="FFFFFF"/>
                </a:solidFill>
              </a:rPr>
              <a:t>Welcome to the ECPS6020 Reflexive Counselling Skills Module - 2026/27.</a:t>
            </a:r>
            <a:endParaRPr lang="en-US" sz="31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5720"/>
            <a:endParaRPr lang="en-US" b="1" dirty="0">
              <a:solidFill>
                <a:srgbClr val="FFFFFF"/>
              </a:solidFill>
            </a:endParaRPr>
          </a:p>
          <a:p>
            <a:pPr marL="45720"/>
            <a:r>
              <a:rPr lang="en-US" b="1" dirty="0">
                <a:solidFill>
                  <a:srgbClr val="FFFFFF"/>
                </a:solidFill>
              </a:rPr>
              <a:t>Week 1:</a:t>
            </a:r>
          </a:p>
          <a:p>
            <a:pPr marL="45720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lvl="0"/>
            <a:r>
              <a:rPr lang="en-GB" b="1" dirty="0">
                <a:solidFill>
                  <a:schemeClr val="bg1"/>
                </a:solidFill>
              </a:rPr>
              <a:t>Overview of module content and assessment</a:t>
            </a:r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b="1" dirty="0">
                <a:solidFill>
                  <a:schemeClr val="bg1"/>
                </a:solidFill>
              </a:rPr>
              <a:t>What is reflexive practice and how does this differ to reflective practice?</a:t>
            </a:r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b="1" dirty="0">
                <a:solidFill>
                  <a:schemeClr val="bg1"/>
                </a:solidFill>
              </a:rPr>
              <a:t>Reflective practice is an integral component of counselling and psychotherapy training and practice</a:t>
            </a:r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b="1" dirty="0">
                <a:solidFill>
                  <a:schemeClr val="bg1"/>
                </a:solidFill>
              </a:rPr>
              <a:t>Group Contract</a:t>
            </a:r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b="1" dirty="0">
                <a:solidFill>
                  <a:schemeClr val="bg1"/>
                </a:solidFill>
              </a:rPr>
              <a:t>Skills development</a:t>
            </a:r>
            <a:endParaRPr lang="en-GB" dirty="0">
              <a:solidFill>
                <a:schemeClr val="bg1"/>
              </a:solidFill>
            </a:endParaRPr>
          </a:p>
          <a:p>
            <a:pPr marL="45720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414805-3E91-5F07-95D9-647C18BB4B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848398-AC08-5848-8FA6-866D2D775D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59" y="252412"/>
            <a:ext cx="3397327" cy="635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2F575-C2B9-D04D-9A67-CDDCA754D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reflective practice? and why it </a:t>
            </a:r>
            <a:r>
              <a:rPr lang="en-GB"/>
              <a:t>is important?</a:t>
            </a:r>
            <a:endParaRPr lang="en-GB" dirty="0"/>
          </a:p>
        </p:txBody>
      </p:sp>
      <p:pic>
        <p:nvPicPr>
          <p:cNvPr id="2050" name="Picture 2" descr="8 Reasons Why Reflection is Important in Recovery and How to Do It ...">
            <a:extLst>
              <a:ext uri="{FF2B5EF4-FFF2-40B4-BE49-F238E27FC236}">
                <a16:creationId xmlns:a16="http://schemas.microsoft.com/office/drawing/2014/main" id="{6E6E0A6D-D174-2E64-825A-B37DC1E768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06" y="2181225"/>
            <a:ext cx="11349871" cy="367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854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A83C726-8EE6-9983-ADBE-8B79974A4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Reflexive Practice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C755A60-E241-1CA4-4CE4-0AC29BE0E58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872" r="8468" b="1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4FA882-5BA9-6935-7AAE-9C37222D62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Reflexive practice is a key skill in counselling that involves critically examining one's own thoughts, feelings, beliefs, values, and experiences and considering how these may influence the therapeutic relationship and counselling process. 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Rather than simply reflecting on what happened in a session, reflexivity encourages counsellors to explore how they themselves contribute to interactions with clients and how personal and professional factors shape their practice.</a:t>
            </a:r>
          </a:p>
        </p:txBody>
      </p:sp>
    </p:spTree>
    <p:extLst>
      <p:ext uri="{BB962C8B-B14F-4D97-AF65-F5344CB8AC3E}">
        <p14:creationId xmlns:p14="http://schemas.microsoft.com/office/powerpoint/2010/main" val="1560982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E2334-D6B0-1E75-E14C-190FF43A9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Reflective and Reflexive Practice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2C21832-B186-60DD-61BD-4763BF74A7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41368" r="30043" b="1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32429-C859-38C3-6CE1-1F58181D0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endParaRPr lang="en-US" b="1" dirty="0"/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Reflective practice: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Focuses on what happened and what can be learned from an experience.</a:t>
            </a:r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Reflexive practice: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Focuses on how the counsellor's own identity, assumptions, and responses influence the experience and therapeutic relationship.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239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FB1AF-ABCD-6488-E4C1-9C9A52A8B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Reflective Practice</a:t>
            </a:r>
            <a:br>
              <a:rPr lang="en-US" dirty="0"/>
            </a:b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6054497-6545-D5AF-FD5A-46905ECC05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1656" r="29171" b="3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A4CF5-E23B-9D2C-26B8-ED7105C86F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endParaRPr lang="en-US" sz="2000" dirty="0"/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Reflective practice is the process of thinking critically about experiences, actions, and decisions to learn from them and improve future practice. 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In counselling, it involves looking back on client work, considering what went well, what could have been done differently, and identifying areas for personal and professional development.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Example:</a:t>
            </a:r>
            <a:br>
              <a:rPr lang="en-US" sz="2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After a counselling session, a counsellor reviews their interventions and considers how effectively they responded to the client's needs.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19702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D6B5D9-A149-4403-83CD-7560DE590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/>
              <a:t>Challenges of Reflexive Practice</a:t>
            </a:r>
            <a:br>
              <a:rPr lang="en-US" sz="3700"/>
            </a:br>
            <a:endParaRPr lang="en-US" sz="37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2D3FE1-EC4E-60EB-6C43-9D5C3835095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6035" r="26787" b="1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10D6E-33E3-08B4-EC14-2D59A03EEA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Although beneficial, reflexive practice can be challenging. 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It requires honesty, openness to feedback, and a willingness to confront uncomfortable thoughts or feelings. 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Counsellors may discover biases, unresolved personal issues, or areas of uncertainty that require further exploration and support.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343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 dirty="0"/>
              <a:t>As you undertake your practice you are asked to reflect on your work.</a:t>
            </a:r>
          </a:p>
          <a:p>
            <a:r>
              <a:rPr lang="en-GB" sz="2400" dirty="0"/>
              <a:t>This is during the skills practice as well as after, in the group discussion.</a:t>
            </a:r>
          </a:p>
          <a:p>
            <a:r>
              <a:rPr lang="en-GB" sz="2400" dirty="0"/>
              <a:t>You will also reflect on your work during your time away from the course.</a:t>
            </a:r>
          </a:p>
          <a:p>
            <a:r>
              <a:rPr lang="en-GB" sz="2400" dirty="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8B64B-9C88-477D-96EC-CB58128DD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Importance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D0C97-5867-46D2-BCB4-2C0921342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186" y="2146570"/>
            <a:ext cx="6605848" cy="3754499"/>
          </a:xfrm>
        </p:spPr>
        <p:txBody>
          <a:bodyPr vert="horz" lIns="91440" tIns="45720" rIns="91440" bIns="45720" rtlCol="0">
            <a:noAutofit/>
          </a:bodyPr>
          <a:lstStyle/>
          <a:p>
            <a:pPr marL="4572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Pause and Reflect: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Take control -  re-evaluate and think about what is most important – what can you let go of?</a:t>
            </a:r>
          </a:p>
          <a:p>
            <a:pPr lvl="1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If something is important enough, make time.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Explore ways to delegate, share responsibility and reduce stress or anxiety.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Self-care - self-compassion.   Be kind to yourself – this is a time for you and no-one else.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Pause, grow and learn.</a:t>
            </a:r>
          </a:p>
        </p:txBody>
      </p:sp>
      <p:pic>
        <p:nvPicPr>
          <p:cNvPr id="4" name="Picture 4" descr="A lake with a mountain in the background&#10;&#10;Description automatically generated">
            <a:extLst>
              <a:ext uri="{FF2B5EF4-FFF2-40B4-BE49-F238E27FC236}">
                <a16:creationId xmlns:a16="http://schemas.microsoft.com/office/drawing/2014/main" id="{8577F837-6033-4918-B828-98309C5264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05" r="-2" b="-2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461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8FF99B-A943-DE50-E658-90B1DF5E5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3F9E787-BA34-3A58-15C8-6C6DDC87B6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3000" y="2288061"/>
            <a:ext cx="4754563" cy="3561402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106FAD-A787-06BE-D6DC-40D1AB1760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When starting something new it's important that we know why we are doing it.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Is it something that we want to do, or are we doing this for another person's benefit?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Covey (2004) suggests that we should start 'with the end in mind’.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do we want to achieve? </a:t>
            </a:r>
          </a:p>
        </p:txBody>
      </p:sp>
    </p:spTree>
    <p:extLst>
      <p:ext uri="{BB962C8B-B14F-4D97-AF65-F5344CB8AC3E}">
        <p14:creationId xmlns:p14="http://schemas.microsoft.com/office/powerpoint/2010/main" val="341593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2AC0-6F2C-467E-8312-AA9588DBA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12652"/>
            <a:ext cx="5410200" cy="1125415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Starting something new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9D0C2FFF-4B91-4D9D-8008-4E1DC2307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8" y="1817154"/>
            <a:ext cx="5410201" cy="448267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I invite you to pause at this point  and think about your thoughts, feelings and physical sensations in the here and now.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BREATH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Start where you are now. What is going on for you at this very moment?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Let whatever come up flow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Just go with it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4" descr="Seedlings growing in a garden with sunlight">
            <a:extLst>
              <a:ext uri="{FF2B5EF4-FFF2-40B4-BE49-F238E27FC236}">
                <a16:creationId xmlns:a16="http://schemas.microsoft.com/office/drawing/2014/main" id="{31A5D7BA-16C3-4341-87AE-94DB175802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5" r="10859" b="-2"/>
          <a:stretch/>
        </p:blipFill>
        <p:spPr>
          <a:xfrm>
            <a:off x="7467600" y="685800"/>
            <a:ext cx="4038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393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10FDA-2B81-4AE9-A4AE-E8945CCE8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4208424"/>
            <a:ext cx="996696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600" b="1" cap="all" spc="300" dirty="0">
                <a:solidFill>
                  <a:srgbClr val="FFFFFF"/>
                </a:solidFill>
              </a:rPr>
              <a:t>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C361D-5454-4A3D-9CE4-124D2215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9530" y="5598293"/>
            <a:ext cx="8767860" cy="55369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i="1" dirty="0">
                <a:solidFill>
                  <a:schemeClr val="accent1">
                    <a:lumMod val="75000"/>
                  </a:schemeClr>
                </a:solidFill>
              </a:rPr>
              <a:t>Spend a few moments thinking of ways you can make time for reflection?</a:t>
            </a:r>
          </a:p>
        </p:txBody>
      </p:sp>
      <p:pic>
        <p:nvPicPr>
          <p:cNvPr id="4" name="Picture 4" descr="A picture containing building, floor, motorcycle, sitting&#10;&#10;Description automatically generated">
            <a:extLst>
              <a:ext uri="{FF2B5EF4-FFF2-40B4-BE49-F238E27FC236}">
                <a16:creationId xmlns:a16="http://schemas.microsoft.com/office/drawing/2014/main" id="{BED5958D-CB7F-4710-85AF-B86E47A41D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18" r="1" b="34819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33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747515"/>
          </a:xfrm>
        </p:spPr>
        <p:txBody>
          <a:bodyPr/>
          <a:lstStyle/>
          <a:p>
            <a:r>
              <a:rPr lang="en-GB" dirty="0" err="1"/>
              <a:t>Journalling</a:t>
            </a:r>
            <a:endParaRPr lang="en-GB" dirty="0"/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45F45-6707-4A6A-8374-52777C883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90EDB-2AC6-4BA2-94DC-A535E9A55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Feedback is of great significance when engaging in reflective practice and undertaking a Counselling Skills programme.</a:t>
            </a:r>
          </a:p>
          <a:p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Your skills module will involve weekly opportunities to receive feedback from your peers and tutors, and these will support the development of your skills, self-awareness and understanding.</a:t>
            </a:r>
          </a:p>
          <a:p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Sometimes it can be difficult to hear and receive feedback, but without it we cannot really move forward.</a:t>
            </a:r>
          </a:p>
          <a:p>
            <a:endParaRPr lang="en-GB" sz="2200" dirty="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B3F5E148-A165-49EC-B8DA-24EB7B3D3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0328" y="1416064"/>
            <a:ext cx="4025872" cy="402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317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88CB1-EEE1-88C2-BF3F-FD7DABE66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Contract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3B9B0-4F36-9982-2A82-7940B146B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Work in small groups and agree ways in which you can work effectively and safely within  skills practice and group work</a:t>
            </a:r>
          </a:p>
        </p:txBody>
      </p:sp>
    </p:spTree>
    <p:extLst>
      <p:ext uri="{BB962C8B-B14F-4D97-AF65-F5344CB8AC3E}">
        <p14:creationId xmlns:p14="http://schemas.microsoft.com/office/powerpoint/2010/main" val="671725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Online Q&amp;A Forum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964" y="3079795"/>
            <a:ext cx="4754563" cy="2109233"/>
          </a:xfrm>
        </p:spPr>
      </p:pic>
    </p:spTree>
    <p:extLst>
      <p:ext uri="{BB962C8B-B14F-4D97-AF65-F5344CB8AC3E}">
        <p14:creationId xmlns:p14="http://schemas.microsoft.com/office/powerpoint/2010/main" val="46166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47281-6528-DC17-CCEA-C088AC850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0564AA-D099-554C-343D-AB7CC7F9A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157" y="2487386"/>
            <a:ext cx="6601714" cy="3608614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ECPS6020 Module introduction, overview of module assessment and content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Reflection and Reflexivity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Why reflective/reflexive practice is important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Group Contract</a:t>
            </a:r>
          </a:p>
        </p:txBody>
      </p:sp>
    </p:spTree>
    <p:extLst>
      <p:ext uri="{BB962C8B-B14F-4D97-AF65-F5344CB8AC3E}">
        <p14:creationId xmlns:p14="http://schemas.microsoft.com/office/powerpoint/2010/main" val="18281512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19942"/>
          </a:xfrm>
        </p:spPr>
        <p:txBody>
          <a:bodyPr/>
          <a:lstStyle/>
          <a:p>
            <a:r>
              <a:rPr lang="en-GB" dirty="0"/>
              <a:t>Module Reading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16F59A3-12AA-F333-6416-AFFA835E8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3709777"/>
              </p:ext>
            </p:extLst>
          </p:nvPr>
        </p:nvGraphicFramePr>
        <p:xfrm>
          <a:off x="637309" y="1808352"/>
          <a:ext cx="10928466" cy="4474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3345">
                  <a:extLst>
                    <a:ext uri="{9D8B030D-6E8A-4147-A177-3AD203B41FA5}">
                      <a16:colId xmlns:a16="http://schemas.microsoft.com/office/drawing/2014/main" val="3160311232"/>
                    </a:ext>
                  </a:extLst>
                </a:gridCol>
                <a:gridCol w="7101598">
                  <a:extLst>
                    <a:ext uri="{9D8B030D-6E8A-4147-A177-3AD203B41FA5}">
                      <a16:colId xmlns:a16="http://schemas.microsoft.com/office/drawing/2014/main" val="232193286"/>
                    </a:ext>
                  </a:extLst>
                </a:gridCol>
                <a:gridCol w="1713523">
                  <a:extLst>
                    <a:ext uri="{9D8B030D-6E8A-4147-A177-3AD203B41FA5}">
                      <a16:colId xmlns:a16="http://schemas.microsoft.com/office/drawing/2014/main" val="1726688875"/>
                    </a:ext>
                  </a:extLst>
                </a:gridCol>
              </a:tblGrid>
              <a:tr h="7635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Essential  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Bager-Charleson, S., (2020). Reflective Practice and Personal development in counselling and psychotherapy. Sage.    </a:t>
                      </a:r>
                      <a:endParaRPr lang="en-GB" sz="14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☐  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 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3453670"/>
                  </a:ext>
                </a:extLst>
              </a:tr>
              <a:tr h="7635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Essential  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Midwinter, R, &amp; Dickson, J. (2015). Embedding counselling and communication skills: A relational skills model. Routledge.    </a:t>
                      </a:r>
                      <a:endParaRPr lang="en-GB" sz="14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☒  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 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71862618"/>
                  </a:ext>
                </a:extLst>
              </a:tr>
              <a:tr h="7635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Essential  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McLeod, J., (2016). An introduction to counselling and Psychotherapy. 6th Edition. Open University Press.      </a:t>
                      </a:r>
                      <a:endParaRPr lang="en-GB" sz="14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☒  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 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547610260"/>
                  </a:ext>
                </a:extLst>
              </a:tr>
              <a:tr h="7635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Further  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Amari, N., (2020). ‘The use of self in counselling psychology and Buber’s 'turning'. Educational Publishing Foundation.   </a:t>
                      </a:r>
                      <a:endParaRPr lang="en-GB" sz="14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☒  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 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77289778"/>
                  </a:ext>
                </a:extLst>
              </a:tr>
              <a:tr h="65705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Further  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McLeod, J. (2007). Counselling Skill.  Open University Press.  </a:t>
                      </a:r>
                      <a:endParaRPr lang="en-GB" sz="14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☐  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 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63755268"/>
                  </a:ext>
                </a:extLst>
              </a:tr>
              <a:tr h="7635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Further  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Smith, K. (2016). Learning from triads: Training undergraduates in counselling skills. Counselling &amp; Psychotherapy Research. 16(3) pp.123 – 132   </a:t>
                      </a:r>
                      <a:endParaRPr lang="en-GB" sz="14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☒  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 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35968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396577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894</Words>
  <Application>Microsoft Office PowerPoint</Application>
  <PresentationFormat>Widescreen</PresentationFormat>
  <Paragraphs>95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Calibri</vt:lpstr>
      <vt:lpstr>Corbel</vt:lpstr>
      <vt:lpstr>Basis</vt:lpstr>
      <vt:lpstr>ECPS6020: REFLExive Skills in counselling Module Lead: Andrea Williams</vt:lpstr>
      <vt:lpstr>Welcome to the ECPS6020 Reflexive Counselling Skills Module - 2026/27.</vt:lpstr>
      <vt:lpstr>What is reflective practice? and why it is important?</vt:lpstr>
      <vt:lpstr>Reflexive Practice</vt:lpstr>
      <vt:lpstr>Reflective and Reflexive Practice</vt:lpstr>
      <vt:lpstr>Reflective Practice </vt:lpstr>
      <vt:lpstr>Challenges of Reflexive Practice </vt:lpstr>
      <vt:lpstr>Reflective Practice </vt:lpstr>
      <vt:lpstr>Importance of reflection</vt:lpstr>
      <vt:lpstr>Motivation</vt:lpstr>
      <vt:lpstr>Starting something new</vt:lpstr>
      <vt:lpstr>Consider</vt:lpstr>
      <vt:lpstr>Journalling</vt:lpstr>
      <vt:lpstr>Feedback</vt:lpstr>
      <vt:lpstr>Group Contract</vt:lpstr>
      <vt:lpstr>PowerPoint Presentation</vt:lpstr>
      <vt:lpstr>Summary</vt:lpstr>
      <vt:lpstr>Module 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2026-09-28T17:04:17Z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